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80" r:id="rId25"/>
    <p:sldId id="281" r:id="rId26"/>
    <p:sldId id="282" r:id="rId27"/>
    <p:sldId id="283" r:id="rId28"/>
    <p:sldId id="284"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44501</c:v>
                </c:pt>
              </c:numCache>
            </c:numRef>
          </c:cat>
          <c:val>
            <c:numRef>
              <c:f>Sheet1!$B$2</c:f>
              <c:numCache>
                <c:formatCode>General</c:formatCode>
                <c:ptCount val="1"/>
                <c:pt idx="0">
                  <c:v>422</c:v>
                </c:pt>
              </c:numCache>
            </c:numRef>
          </c:val>
          <c:extLst>
            <c:ext xmlns:c16="http://schemas.microsoft.com/office/drawing/2014/chart" uri="{C3380CC4-5D6E-409C-BE32-E72D297353CC}">
              <c16:uniqueId val="{00000000-DFE4-47C3-8CC6-6B9DAB7F5243}"/>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44501</c:v>
                </c:pt>
              </c:numCache>
            </c:numRef>
          </c:cat>
          <c:val>
            <c:numRef>
              <c:f>Sheet1!$C$2</c:f>
              <c:numCache>
                <c:formatCode>General</c:formatCode>
                <c:ptCount val="1"/>
                <c:pt idx="0">
                  <c:v>450</c:v>
                </c:pt>
              </c:numCache>
            </c:numRef>
          </c:val>
          <c:extLst>
            <c:ext xmlns:c16="http://schemas.microsoft.com/office/drawing/2014/chart" uri="{C3380CC4-5D6E-409C-BE32-E72D297353CC}">
              <c16:uniqueId val="{00000001-DFE4-47C3-8CC6-6B9DAB7F5243}"/>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44501</c:v>
                </c:pt>
              </c:numCache>
            </c:numRef>
          </c:cat>
          <c:val>
            <c:numRef>
              <c:f>Sheet1!$D$2</c:f>
              <c:numCache>
                <c:formatCode>General</c:formatCode>
                <c:ptCount val="1"/>
                <c:pt idx="0">
                  <c:v>18354</c:v>
                </c:pt>
              </c:numCache>
            </c:numRef>
          </c:val>
          <c:extLst>
            <c:ext xmlns:c16="http://schemas.microsoft.com/office/drawing/2014/chart" uri="{C3380CC4-5D6E-409C-BE32-E72D297353CC}">
              <c16:uniqueId val="{00000002-DFE4-47C3-8CC6-6B9DAB7F5243}"/>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44501</c:v>
                </c:pt>
              </c:numCache>
            </c:numRef>
          </c:cat>
          <c:val>
            <c:numRef>
              <c:f>Sheet1!$E$2</c:f>
              <c:numCache>
                <c:formatCode>General</c:formatCode>
                <c:ptCount val="1"/>
                <c:pt idx="0">
                  <c:v>225</c:v>
                </c:pt>
              </c:numCache>
            </c:numRef>
          </c:val>
          <c:extLst>
            <c:ext xmlns:c16="http://schemas.microsoft.com/office/drawing/2014/chart" uri="{C3380CC4-5D6E-409C-BE32-E72D297353CC}">
              <c16:uniqueId val="{00000003-DFE4-47C3-8CC6-6B9DAB7F5243}"/>
            </c:ext>
          </c:extLst>
        </c:ser>
        <c:dLbls>
          <c:showLegendKey val="0"/>
          <c:showVal val="0"/>
          <c:showCatName val="0"/>
          <c:showSerName val="0"/>
          <c:showPercent val="0"/>
          <c:showBubbleSize val="0"/>
        </c:dLbls>
        <c:gapWidth val="219"/>
        <c:overlap val="-27"/>
        <c:axId val="385468056"/>
        <c:axId val="385468384"/>
      </c:barChart>
      <c:dateAx>
        <c:axId val="385468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468384"/>
        <c:crosses val="autoZero"/>
        <c:auto val="1"/>
        <c:lblOffset val="100"/>
        <c:baseTimeUnit val="days"/>
      </c:dateAx>
      <c:valAx>
        <c:axId val="385468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468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6</c:v>
                </c:pt>
                <c:pt idx="1">
                  <c:v>5</c:v>
                </c:pt>
                <c:pt idx="2">
                  <c:v>3</c:v>
                </c:pt>
                <c:pt idx="3">
                  <c:v>2</c:v>
                </c:pt>
                <c:pt idx="4">
                  <c:v>5</c:v>
                </c:pt>
                <c:pt idx="5">
                  <c:v>2</c:v>
                </c:pt>
                <c:pt idx="6">
                  <c:v>2</c:v>
                </c:pt>
                <c:pt idx="7">
                  <c:v>1</c:v>
                </c:pt>
                <c:pt idx="8">
                  <c:v>6</c:v>
                </c:pt>
                <c:pt idx="9">
                  <c:v>2</c:v>
                </c:pt>
                <c:pt idx="10">
                  <c:v>0</c:v>
                </c:pt>
                <c:pt idx="11">
                  <c:v>0</c:v>
                </c:pt>
              </c:numCache>
            </c:numRef>
          </c:val>
          <c:extLst>
            <c:ext xmlns:c16="http://schemas.microsoft.com/office/drawing/2014/chart" uri="{C3380CC4-5D6E-409C-BE32-E72D297353CC}">
              <c16:uniqueId val="{00000000-7F74-479C-8F7A-D8D39EE0DF11}"/>
            </c:ext>
          </c:extLst>
        </c:ser>
        <c:dLbls>
          <c:showLegendKey val="0"/>
          <c:showVal val="0"/>
          <c:showCatName val="0"/>
          <c:showSerName val="0"/>
          <c:showPercent val="0"/>
          <c:showBubbleSize val="0"/>
        </c:dLbls>
        <c:gapWidth val="219"/>
        <c:overlap val="-27"/>
        <c:axId val="385468712"/>
        <c:axId val="385463792"/>
      </c:barChart>
      <c:dateAx>
        <c:axId val="385468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463792"/>
        <c:crosses val="autoZero"/>
        <c:auto val="1"/>
        <c:lblOffset val="100"/>
        <c:baseTimeUnit val="months"/>
      </c:dateAx>
      <c:valAx>
        <c:axId val="385463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468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5</c:v>
                </c:pt>
                <c:pt idx="1">
                  <c:v>17</c:v>
                </c:pt>
                <c:pt idx="2">
                  <c:v>6</c:v>
                </c:pt>
                <c:pt idx="3">
                  <c:v>6</c:v>
                </c:pt>
                <c:pt idx="4">
                  <c:v>4</c:v>
                </c:pt>
                <c:pt idx="5">
                  <c:v>30</c:v>
                </c:pt>
                <c:pt idx="6">
                  <c:v>5</c:v>
                </c:pt>
                <c:pt idx="7">
                  <c:v>7</c:v>
                </c:pt>
                <c:pt idx="8">
                  <c:v>6</c:v>
                </c:pt>
                <c:pt idx="9">
                  <c:v>5</c:v>
                </c:pt>
                <c:pt idx="10">
                  <c:v>5</c:v>
                </c:pt>
                <c:pt idx="11">
                  <c:v>0</c:v>
                </c:pt>
              </c:numCache>
            </c:numRef>
          </c:val>
          <c:extLst>
            <c:ext xmlns:c16="http://schemas.microsoft.com/office/drawing/2014/chart" uri="{C3380CC4-5D6E-409C-BE32-E72D297353CC}">
              <c16:uniqueId val="{00000000-6263-46FA-9E34-6DEC4C33A5A9}"/>
            </c:ext>
          </c:extLst>
        </c:ser>
        <c:dLbls>
          <c:showLegendKey val="0"/>
          <c:showVal val="0"/>
          <c:showCatName val="0"/>
          <c:showSerName val="0"/>
          <c:showPercent val="0"/>
          <c:showBubbleSize val="0"/>
        </c:dLbls>
        <c:gapWidth val="219"/>
        <c:overlap val="-27"/>
        <c:axId val="428288968"/>
        <c:axId val="428291264"/>
      </c:barChart>
      <c:dateAx>
        <c:axId val="428288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291264"/>
        <c:crosses val="autoZero"/>
        <c:auto val="1"/>
        <c:lblOffset val="100"/>
        <c:baseTimeUnit val="months"/>
      </c:dateAx>
      <c:valAx>
        <c:axId val="428291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288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55</c:v>
                </c:pt>
                <c:pt idx="1">
                  <c:v>227</c:v>
                </c:pt>
                <c:pt idx="2">
                  <c:v>82</c:v>
                </c:pt>
                <c:pt idx="3">
                  <c:v>98</c:v>
                </c:pt>
                <c:pt idx="4">
                  <c:v>59</c:v>
                </c:pt>
                <c:pt idx="5">
                  <c:v>523</c:v>
                </c:pt>
                <c:pt idx="6">
                  <c:v>79</c:v>
                </c:pt>
                <c:pt idx="7">
                  <c:v>123</c:v>
                </c:pt>
                <c:pt idx="8">
                  <c:v>99</c:v>
                </c:pt>
                <c:pt idx="9">
                  <c:v>92</c:v>
                </c:pt>
                <c:pt idx="10">
                  <c:v>80</c:v>
                </c:pt>
                <c:pt idx="11">
                  <c:v>0</c:v>
                </c:pt>
              </c:numCache>
            </c:numRef>
          </c:val>
          <c:extLst>
            <c:ext xmlns:c16="http://schemas.microsoft.com/office/drawing/2014/chart" uri="{C3380CC4-5D6E-409C-BE32-E72D297353CC}">
              <c16:uniqueId val="{00000000-A350-4CDE-80BF-60FE72CD49CD}"/>
            </c:ext>
          </c:extLst>
        </c:ser>
        <c:dLbls>
          <c:showLegendKey val="0"/>
          <c:showVal val="0"/>
          <c:showCatName val="0"/>
          <c:showSerName val="0"/>
          <c:showPercent val="0"/>
          <c:showBubbleSize val="0"/>
        </c:dLbls>
        <c:gapWidth val="219"/>
        <c:overlap val="-27"/>
        <c:axId val="428290280"/>
        <c:axId val="428291920"/>
      </c:barChart>
      <c:catAx>
        <c:axId val="428290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291920"/>
        <c:crosses val="autoZero"/>
        <c:auto val="1"/>
        <c:lblAlgn val="ctr"/>
        <c:lblOffset val="100"/>
        <c:noMultiLvlLbl val="0"/>
      </c:catAx>
      <c:valAx>
        <c:axId val="428291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290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1329</c:v>
                </c:pt>
                <c:pt idx="1">
                  <c:v>3464</c:v>
                </c:pt>
                <c:pt idx="2">
                  <c:v>1572</c:v>
                </c:pt>
                <c:pt idx="3">
                  <c:v>1700</c:v>
                </c:pt>
                <c:pt idx="4">
                  <c:v>1513</c:v>
                </c:pt>
                <c:pt idx="5">
                  <c:v>3231</c:v>
                </c:pt>
                <c:pt idx="6">
                  <c:v>1900</c:v>
                </c:pt>
                <c:pt idx="7">
                  <c:v>5100</c:v>
                </c:pt>
                <c:pt idx="8">
                  <c:v>1678</c:v>
                </c:pt>
                <c:pt idx="9">
                  <c:v>1862</c:v>
                </c:pt>
                <c:pt idx="10">
                  <c:v>1612</c:v>
                </c:pt>
              </c:numCache>
            </c:numRef>
          </c:val>
          <c:extLst>
            <c:ext xmlns:c16="http://schemas.microsoft.com/office/drawing/2014/chart" uri="{C3380CC4-5D6E-409C-BE32-E72D297353CC}">
              <c16:uniqueId val="{00000000-75D3-457A-BC5E-B6DC00E97633}"/>
            </c:ext>
          </c:extLst>
        </c:ser>
        <c:dLbls>
          <c:showLegendKey val="0"/>
          <c:showVal val="0"/>
          <c:showCatName val="0"/>
          <c:showSerName val="0"/>
          <c:showPercent val="0"/>
          <c:showBubbleSize val="0"/>
        </c:dLbls>
        <c:gapWidth val="219"/>
        <c:overlap val="-27"/>
        <c:axId val="428278144"/>
        <c:axId val="428280112"/>
      </c:barChart>
      <c:dateAx>
        <c:axId val="428278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280112"/>
        <c:crosses val="autoZero"/>
        <c:auto val="1"/>
        <c:lblOffset val="100"/>
        <c:baseTimeUnit val="months"/>
      </c:dateAx>
      <c:valAx>
        <c:axId val="428280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278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7</c:v>
                </c:pt>
                <c:pt idx="1">
                  <c:v>3</c:v>
                </c:pt>
                <c:pt idx="2">
                  <c:v>8</c:v>
                </c:pt>
                <c:pt idx="3">
                  <c:v>-1</c:v>
                </c:pt>
                <c:pt idx="4">
                  <c:v>-3</c:v>
                </c:pt>
                <c:pt idx="5">
                  <c:v>1</c:v>
                </c:pt>
                <c:pt idx="6">
                  <c:v>3</c:v>
                </c:pt>
                <c:pt idx="7">
                  <c:v>3</c:v>
                </c:pt>
                <c:pt idx="8">
                  <c:v>-1</c:v>
                </c:pt>
                <c:pt idx="9">
                  <c:v>-1</c:v>
                </c:pt>
                <c:pt idx="10">
                  <c:v>2</c:v>
                </c:pt>
                <c:pt idx="11">
                  <c:v>0</c:v>
                </c:pt>
              </c:numCache>
            </c:numRef>
          </c:val>
          <c:extLst>
            <c:ext xmlns:c16="http://schemas.microsoft.com/office/drawing/2014/chart" uri="{C3380CC4-5D6E-409C-BE32-E72D297353CC}">
              <c16:uniqueId val="{00000000-1B55-43C7-A7F9-99FB03004FEC}"/>
            </c:ext>
          </c:extLst>
        </c:ser>
        <c:dLbls>
          <c:showLegendKey val="0"/>
          <c:showVal val="0"/>
          <c:showCatName val="0"/>
          <c:showSerName val="0"/>
          <c:showPercent val="0"/>
          <c:showBubbleSize val="0"/>
        </c:dLbls>
        <c:gapWidth val="219"/>
        <c:overlap val="-27"/>
        <c:axId val="386167608"/>
        <c:axId val="386176792"/>
      </c:barChart>
      <c:dateAx>
        <c:axId val="386167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176792"/>
        <c:crosses val="autoZero"/>
        <c:auto val="1"/>
        <c:lblOffset val="100"/>
        <c:baseTimeUnit val="months"/>
      </c:dateAx>
      <c:valAx>
        <c:axId val="386176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167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c:v>
                </c:pt>
                <c:pt idx="1">
                  <c:v>5</c:v>
                </c:pt>
                <c:pt idx="2">
                  <c:v>3</c:v>
                </c:pt>
                <c:pt idx="3">
                  <c:v>2</c:v>
                </c:pt>
                <c:pt idx="4">
                  <c:v>2</c:v>
                </c:pt>
                <c:pt idx="5">
                  <c:v>1</c:v>
                </c:pt>
                <c:pt idx="6">
                  <c:v>10</c:v>
                </c:pt>
                <c:pt idx="7">
                  <c:v>3</c:v>
                </c:pt>
                <c:pt idx="8">
                  <c:v>8</c:v>
                </c:pt>
                <c:pt idx="9">
                  <c:v>2</c:v>
                </c:pt>
                <c:pt idx="10">
                  <c:v>7</c:v>
                </c:pt>
                <c:pt idx="11">
                  <c:v>0</c:v>
                </c:pt>
              </c:numCache>
            </c:numRef>
          </c:val>
          <c:extLst>
            <c:ext xmlns:c16="http://schemas.microsoft.com/office/drawing/2014/chart" uri="{C3380CC4-5D6E-409C-BE32-E72D297353CC}">
              <c16:uniqueId val="{00000000-A427-40F4-B568-1F883CF7F672}"/>
            </c:ext>
          </c:extLst>
        </c:ser>
        <c:dLbls>
          <c:showLegendKey val="0"/>
          <c:showVal val="0"/>
          <c:showCatName val="0"/>
          <c:showSerName val="0"/>
          <c:showPercent val="0"/>
          <c:showBubbleSize val="0"/>
        </c:dLbls>
        <c:gapWidth val="219"/>
        <c:overlap val="-27"/>
        <c:axId val="386167280"/>
        <c:axId val="386167936"/>
      </c:barChart>
      <c:dateAx>
        <c:axId val="386167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167936"/>
        <c:crosses val="autoZero"/>
        <c:auto val="1"/>
        <c:lblOffset val="100"/>
        <c:baseTimeUnit val="months"/>
      </c:dateAx>
      <c:valAx>
        <c:axId val="386167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167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26</c:v>
                </c:pt>
                <c:pt idx="1">
                  <c:v>70</c:v>
                </c:pt>
                <c:pt idx="2">
                  <c:v>33</c:v>
                </c:pt>
                <c:pt idx="3">
                  <c:v>40</c:v>
                </c:pt>
                <c:pt idx="4">
                  <c:v>31</c:v>
                </c:pt>
                <c:pt idx="5">
                  <c:v>23</c:v>
                </c:pt>
                <c:pt idx="6">
                  <c:v>141</c:v>
                </c:pt>
                <c:pt idx="7">
                  <c:v>50</c:v>
                </c:pt>
                <c:pt idx="8">
                  <c:v>129</c:v>
                </c:pt>
                <c:pt idx="9">
                  <c:v>47</c:v>
                </c:pt>
                <c:pt idx="10">
                  <c:v>107</c:v>
                </c:pt>
                <c:pt idx="11">
                  <c:v>0</c:v>
                </c:pt>
              </c:numCache>
            </c:numRef>
          </c:val>
          <c:extLst>
            <c:ext xmlns:c16="http://schemas.microsoft.com/office/drawing/2014/chart" uri="{C3380CC4-5D6E-409C-BE32-E72D297353CC}">
              <c16:uniqueId val="{00000000-FDA4-44A5-8EF6-307F8A062422}"/>
            </c:ext>
          </c:extLst>
        </c:ser>
        <c:dLbls>
          <c:showLegendKey val="0"/>
          <c:showVal val="0"/>
          <c:showCatName val="0"/>
          <c:showSerName val="0"/>
          <c:showPercent val="0"/>
          <c:showBubbleSize val="0"/>
        </c:dLbls>
        <c:gapWidth val="219"/>
        <c:overlap val="-27"/>
        <c:axId val="386177448"/>
        <c:axId val="386177776"/>
      </c:barChart>
      <c:catAx>
        <c:axId val="386177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177776"/>
        <c:crosses val="autoZero"/>
        <c:auto val="1"/>
        <c:lblAlgn val="ctr"/>
        <c:lblOffset val="100"/>
        <c:noMultiLvlLbl val="0"/>
      </c:catAx>
      <c:valAx>
        <c:axId val="386177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177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40</c:v>
                </c:pt>
                <c:pt idx="1">
                  <c:v>51</c:v>
                </c:pt>
                <c:pt idx="2">
                  <c:v>71</c:v>
                </c:pt>
                <c:pt idx="3">
                  <c:v>86</c:v>
                </c:pt>
                <c:pt idx="4">
                  <c:v>27</c:v>
                </c:pt>
                <c:pt idx="5">
                  <c:v>29</c:v>
                </c:pt>
                <c:pt idx="6">
                  <c:v>62</c:v>
                </c:pt>
                <c:pt idx="7">
                  <c:v>44</c:v>
                </c:pt>
                <c:pt idx="8">
                  <c:v>72</c:v>
                </c:pt>
                <c:pt idx="9">
                  <c:v>145</c:v>
                </c:pt>
                <c:pt idx="10">
                  <c:v>84</c:v>
                </c:pt>
                <c:pt idx="11">
                  <c:v>0</c:v>
                </c:pt>
              </c:numCache>
            </c:numRef>
          </c:val>
          <c:extLst>
            <c:ext xmlns:c16="http://schemas.microsoft.com/office/drawing/2014/chart" uri="{C3380CC4-5D6E-409C-BE32-E72D297353CC}">
              <c16:uniqueId val="{00000000-9DC4-4C73-862C-E339BB2CC9AD}"/>
            </c:ext>
          </c:extLst>
        </c:ser>
        <c:dLbls>
          <c:showLegendKey val="0"/>
          <c:showVal val="0"/>
          <c:showCatName val="0"/>
          <c:showSerName val="0"/>
          <c:showPercent val="0"/>
          <c:showBubbleSize val="0"/>
        </c:dLbls>
        <c:gapWidth val="219"/>
        <c:overlap val="-27"/>
        <c:axId val="427603256"/>
        <c:axId val="427595056"/>
      </c:barChart>
      <c:dateAx>
        <c:axId val="427603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595056"/>
        <c:crosses val="autoZero"/>
        <c:auto val="1"/>
        <c:lblOffset val="100"/>
        <c:baseTimeUnit val="months"/>
      </c:dateAx>
      <c:valAx>
        <c:axId val="427595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603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Sheet1!$A$2:$A$12</c:f>
              <c:strCache>
                <c:ptCount val="11"/>
                <c:pt idx="0">
                  <c:v>2021-01</c:v>
                </c:pt>
                <c:pt idx="1">
                  <c:v>2021-02</c:v>
                </c:pt>
                <c:pt idx="2">
                  <c:v>2021-03</c:v>
                </c:pt>
                <c:pt idx="3">
                  <c:v>2021-04</c:v>
                </c:pt>
                <c:pt idx="4">
                  <c:v>2021-05</c:v>
                </c:pt>
                <c:pt idx="5">
                  <c:v>2021-06</c:v>
                </c:pt>
                <c:pt idx="6">
                  <c:v>2021-07</c:v>
                </c:pt>
                <c:pt idx="7">
                  <c:v>2021-08</c:v>
                </c:pt>
                <c:pt idx="8">
                  <c:v>2021-09</c:v>
                </c:pt>
                <c:pt idx="9">
                  <c:v>2021-10</c:v>
                </c:pt>
                <c:pt idx="10">
                  <c:v>2021-11</c:v>
                </c:pt>
              </c:strCache>
            </c:strRef>
          </c:cat>
          <c:val>
            <c:numRef>
              <c:f>Sheet1!$B$2:$B$12</c:f>
              <c:numCache>
                <c:formatCode>General</c:formatCode>
                <c:ptCount val="11"/>
                <c:pt idx="0">
                  <c:v>23</c:v>
                </c:pt>
                <c:pt idx="1">
                  <c:v>31</c:v>
                </c:pt>
                <c:pt idx="2">
                  <c:v>32</c:v>
                </c:pt>
                <c:pt idx="3">
                  <c:v>44</c:v>
                </c:pt>
                <c:pt idx="4">
                  <c:v>16</c:v>
                </c:pt>
                <c:pt idx="5">
                  <c:v>19</c:v>
                </c:pt>
                <c:pt idx="6">
                  <c:v>30</c:v>
                </c:pt>
                <c:pt idx="7">
                  <c:v>27</c:v>
                </c:pt>
                <c:pt idx="8">
                  <c:v>44</c:v>
                </c:pt>
                <c:pt idx="9">
                  <c:v>20</c:v>
                </c:pt>
                <c:pt idx="10">
                  <c:v>23</c:v>
                </c:pt>
              </c:numCache>
            </c:numRef>
          </c:val>
          <c:extLst>
            <c:ext xmlns:c16="http://schemas.microsoft.com/office/drawing/2014/chart" uri="{C3380CC4-5D6E-409C-BE32-E72D297353CC}">
              <c16:uniqueId val="{00000000-B972-4A51-85DF-79BF0952B885}"/>
            </c:ext>
          </c:extLst>
        </c:ser>
        <c:dLbls>
          <c:showLegendKey val="0"/>
          <c:showVal val="0"/>
          <c:showCatName val="0"/>
          <c:showSerName val="0"/>
          <c:showPercent val="0"/>
          <c:showBubbleSize val="0"/>
        </c:dLbls>
        <c:gapWidth val="219"/>
        <c:overlap val="-27"/>
        <c:axId val="427608832"/>
        <c:axId val="427613096"/>
      </c:barChart>
      <c:catAx>
        <c:axId val="427608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613096"/>
        <c:crosses val="autoZero"/>
        <c:auto val="1"/>
        <c:lblAlgn val="ctr"/>
        <c:lblOffset val="100"/>
        <c:noMultiLvlLbl val="0"/>
      </c:catAx>
      <c:valAx>
        <c:axId val="427613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608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Sheet1!$A$2:$A$12</c:f>
              <c:strCache>
                <c:ptCount val="11"/>
                <c:pt idx="0">
                  <c:v>2021-01</c:v>
                </c:pt>
                <c:pt idx="1">
                  <c:v>2021-02</c:v>
                </c:pt>
                <c:pt idx="2">
                  <c:v>2021-03</c:v>
                </c:pt>
                <c:pt idx="3">
                  <c:v>2021-04</c:v>
                </c:pt>
                <c:pt idx="4">
                  <c:v>2021-05</c:v>
                </c:pt>
                <c:pt idx="5">
                  <c:v>2021-06</c:v>
                </c:pt>
                <c:pt idx="6">
                  <c:v>2021-07</c:v>
                </c:pt>
                <c:pt idx="7">
                  <c:v>2021-08</c:v>
                </c:pt>
                <c:pt idx="8">
                  <c:v>2021-09</c:v>
                </c:pt>
                <c:pt idx="9">
                  <c:v>2021-10</c:v>
                </c:pt>
                <c:pt idx="10">
                  <c:v>2021-11</c:v>
                </c:pt>
              </c:strCache>
            </c:strRef>
          </c:cat>
          <c:val>
            <c:numRef>
              <c:f>Sheet1!$B$2:$B$12</c:f>
              <c:numCache>
                <c:formatCode>General</c:formatCode>
                <c:ptCount val="11"/>
                <c:pt idx="0">
                  <c:v>258</c:v>
                </c:pt>
                <c:pt idx="1">
                  <c:v>382</c:v>
                </c:pt>
                <c:pt idx="2">
                  <c:v>417</c:v>
                </c:pt>
                <c:pt idx="3">
                  <c:v>661</c:v>
                </c:pt>
                <c:pt idx="4">
                  <c:v>212</c:v>
                </c:pt>
                <c:pt idx="5">
                  <c:v>288</c:v>
                </c:pt>
                <c:pt idx="6">
                  <c:v>426</c:v>
                </c:pt>
                <c:pt idx="7">
                  <c:v>380</c:v>
                </c:pt>
                <c:pt idx="8">
                  <c:v>673</c:v>
                </c:pt>
                <c:pt idx="9">
                  <c:v>311</c:v>
                </c:pt>
                <c:pt idx="10">
                  <c:v>357</c:v>
                </c:pt>
              </c:numCache>
            </c:numRef>
          </c:val>
          <c:extLst>
            <c:ext xmlns:c16="http://schemas.microsoft.com/office/drawing/2014/chart" uri="{C3380CC4-5D6E-409C-BE32-E72D297353CC}">
              <c16:uniqueId val="{00000000-A6C4-4629-89C1-A3E47C1B786D}"/>
            </c:ext>
          </c:extLst>
        </c:ser>
        <c:dLbls>
          <c:showLegendKey val="0"/>
          <c:showVal val="0"/>
          <c:showCatName val="0"/>
          <c:showSerName val="0"/>
          <c:showPercent val="0"/>
          <c:showBubbleSize val="0"/>
        </c:dLbls>
        <c:gapWidth val="219"/>
        <c:overlap val="-27"/>
        <c:axId val="427614736"/>
        <c:axId val="427615064"/>
      </c:barChart>
      <c:catAx>
        <c:axId val="427614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615064"/>
        <c:crosses val="autoZero"/>
        <c:auto val="1"/>
        <c:lblAlgn val="ctr"/>
        <c:lblOffset val="100"/>
        <c:noMultiLvlLbl val="0"/>
      </c:catAx>
      <c:valAx>
        <c:axId val="427615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614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2020-12</c:v>
                </c:pt>
                <c:pt idx="1">
                  <c:v>2021-01</c:v>
                </c:pt>
                <c:pt idx="2">
                  <c:v>2021-02</c:v>
                </c:pt>
                <c:pt idx="3">
                  <c:v>2021-03</c:v>
                </c:pt>
                <c:pt idx="4">
                  <c:v>2021-04</c:v>
                </c:pt>
                <c:pt idx="5">
                  <c:v>2021-05</c:v>
                </c:pt>
                <c:pt idx="6">
                  <c:v>2021-06</c:v>
                </c:pt>
                <c:pt idx="7">
                  <c:v>2021-07</c:v>
                </c:pt>
                <c:pt idx="8">
                  <c:v>2021-08</c:v>
                </c:pt>
                <c:pt idx="9">
                  <c:v>2021-09</c:v>
                </c:pt>
                <c:pt idx="10">
                  <c:v>2021-10</c:v>
                </c:pt>
                <c:pt idx="11">
                  <c:v>2021-11</c:v>
                </c:pt>
                <c:pt idx="12">
                  <c:v>2021-12</c:v>
                </c:pt>
              </c:strCache>
            </c:strRef>
          </c:cat>
          <c:val>
            <c:numRef>
              <c:f>Sheet1!$B$2:$B$14</c:f>
              <c:numCache>
                <c:formatCode>General</c:formatCode>
                <c:ptCount val="13"/>
                <c:pt idx="0">
                  <c:v>882</c:v>
                </c:pt>
                <c:pt idx="1">
                  <c:v>24641</c:v>
                </c:pt>
                <c:pt idx="2">
                  <c:v>18808</c:v>
                </c:pt>
                <c:pt idx="3">
                  <c:v>22165</c:v>
                </c:pt>
                <c:pt idx="4">
                  <c:v>28720</c:v>
                </c:pt>
                <c:pt idx="5">
                  <c:v>14928</c:v>
                </c:pt>
                <c:pt idx="6">
                  <c:v>16781</c:v>
                </c:pt>
                <c:pt idx="7">
                  <c:v>21445</c:v>
                </c:pt>
                <c:pt idx="8">
                  <c:v>22470</c:v>
                </c:pt>
                <c:pt idx="9">
                  <c:v>27213</c:v>
                </c:pt>
                <c:pt idx="10">
                  <c:v>22328</c:v>
                </c:pt>
                <c:pt idx="11">
                  <c:v>23050</c:v>
                </c:pt>
              </c:numCache>
            </c:numRef>
          </c:val>
          <c:extLst>
            <c:ext xmlns:c16="http://schemas.microsoft.com/office/drawing/2014/chart" uri="{C3380CC4-5D6E-409C-BE32-E72D297353CC}">
              <c16:uniqueId val="{00000000-B1DA-45F0-98FA-A738854A67F6}"/>
            </c:ext>
          </c:extLst>
        </c:ser>
        <c:dLbls>
          <c:showLegendKey val="0"/>
          <c:showVal val="0"/>
          <c:showCatName val="0"/>
          <c:showSerName val="0"/>
          <c:showPercent val="0"/>
          <c:showBubbleSize val="0"/>
        </c:dLbls>
        <c:gapWidth val="219"/>
        <c:overlap val="-27"/>
        <c:axId val="427619656"/>
        <c:axId val="427618672"/>
      </c:barChart>
      <c:catAx>
        <c:axId val="427619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618672"/>
        <c:crosses val="autoZero"/>
        <c:auto val="1"/>
        <c:lblAlgn val="ctr"/>
        <c:lblOffset val="100"/>
        <c:noMultiLvlLbl val="0"/>
      </c:catAx>
      <c:valAx>
        <c:axId val="427618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619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9</c:v>
                </c:pt>
                <c:pt idx="1">
                  <c:v>13</c:v>
                </c:pt>
                <c:pt idx="2">
                  <c:v>26</c:v>
                </c:pt>
                <c:pt idx="3">
                  <c:v>17</c:v>
                </c:pt>
                <c:pt idx="4">
                  <c:v>2</c:v>
                </c:pt>
                <c:pt idx="5">
                  <c:v>10</c:v>
                </c:pt>
                <c:pt idx="6">
                  <c:v>4</c:v>
                </c:pt>
                <c:pt idx="7">
                  <c:v>5</c:v>
                </c:pt>
                <c:pt idx="8">
                  <c:v>5</c:v>
                </c:pt>
                <c:pt idx="9">
                  <c:v>2</c:v>
                </c:pt>
                <c:pt idx="10">
                  <c:v>0</c:v>
                </c:pt>
                <c:pt idx="11">
                  <c:v>0</c:v>
                </c:pt>
              </c:numCache>
            </c:numRef>
          </c:val>
          <c:extLst>
            <c:ext xmlns:c16="http://schemas.microsoft.com/office/drawing/2014/chart" uri="{C3380CC4-5D6E-409C-BE32-E72D297353CC}">
              <c16:uniqueId val="{00000000-7AE8-410D-BFF7-AB23442F6DA6}"/>
            </c:ext>
          </c:extLst>
        </c:ser>
        <c:dLbls>
          <c:showLegendKey val="0"/>
          <c:showVal val="0"/>
          <c:showCatName val="0"/>
          <c:showSerName val="0"/>
          <c:showPercent val="0"/>
          <c:showBubbleSize val="0"/>
        </c:dLbls>
        <c:gapWidth val="219"/>
        <c:overlap val="-27"/>
        <c:axId val="430251944"/>
        <c:axId val="430249648"/>
      </c:barChart>
      <c:dateAx>
        <c:axId val="430251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249648"/>
        <c:crosses val="autoZero"/>
        <c:auto val="1"/>
        <c:lblOffset val="100"/>
        <c:baseTimeUnit val="months"/>
      </c:dateAx>
      <c:valAx>
        <c:axId val="430249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251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8</c:v>
                </c:pt>
                <c:pt idx="1">
                  <c:v>13</c:v>
                </c:pt>
                <c:pt idx="2">
                  <c:v>8</c:v>
                </c:pt>
                <c:pt idx="3">
                  <c:v>9</c:v>
                </c:pt>
                <c:pt idx="4">
                  <c:v>7</c:v>
                </c:pt>
                <c:pt idx="5">
                  <c:v>6</c:v>
                </c:pt>
                <c:pt idx="6">
                  <c:v>8</c:v>
                </c:pt>
                <c:pt idx="7">
                  <c:v>11</c:v>
                </c:pt>
                <c:pt idx="8">
                  <c:v>9</c:v>
                </c:pt>
                <c:pt idx="9">
                  <c:v>9</c:v>
                </c:pt>
                <c:pt idx="10">
                  <c:v>10</c:v>
                </c:pt>
                <c:pt idx="11">
                  <c:v>0</c:v>
                </c:pt>
              </c:numCache>
            </c:numRef>
          </c:val>
          <c:extLst>
            <c:ext xmlns:c16="http://schemas.microsoft.com/office/drawing/2014/chart" uri="{C3380CC4-5D6E-409C-BE32-E72D297353CC}">
              <c16:uniqueId val="{00000000-34E9-4206-8EBC-5574261E3804}"/>
            </c:ext>
          </c:extLst>
        </c:ser>
        <c:dLbls>
          <c:showLegendKey val="0"/>
          <c:showVal val="0"/>
          <c:showCatName val="0"/>
          <c:showSerName val="0"/>
          <c:showPercent val="0"/>
          <c:showBubbleSize val="0"/>
        </c:dLbls>
        <c:gapWidth val="219"/>
        <c:overlap val="-27"/>
        <c:axId val="430250632"/>
        <c:axId val="430254896"/>
      </c:barChart>
      <c:dateAx>
        <c:axId val="430250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254896"/>
        <c:crosses val="autoZero"/>
        <c:auto val="1"/>
        <c:lblOffset val="100"/>
        <c:baseTimeUnit val="months"/>
      </c:dateAx>
      <c:valAx>
        <c:axId val="430254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250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79</c:v>
                </c:pt>
                <c:pt idx="1">
                  <c:v>149</c:v>
                </c:pt>
                <c:pt idx="2">
                  <c:v>112</c:v>
                </c:pt>
                <c:pt idx="3">
                  <c:v>137</c:v>
                </c:pt>
                <c:pt idx="4">
                  <c:v>100</c:v>
                </c:pt>
                <c:pt idx="5">
                  <c:v>104</c:v>
                </c:pt>
                <c:pt idx="6">
                  <c:v>118</c:v>
                </c:pt>
                <c:pt idx="7">
                  <c:v>159</c:v>
                </c:pt>
                <c:pt idx="8">
                  <c:v>136</c:v>
                </c:pt>
                <c:pt idx="9">
                  <c:v>159</c:v>
                </c:pt>
                <c:pt idx="10">
                  <c:v>144</c:v>
                </c:pt>
                <c:pt idx="11">
                  <c:v>0</c:v>
                </c:pt>
              </c:numCache>
            </c:numRef>
          </c:val>
          <c:extLst>
            <c:ext xmlns:c16="http://schemas.microsoft.com/office/drawing/2014/chart" uri="{C3380CC4-5D6E-409C-BE32-E72D297353CC}">
              <c16:uniqueId val="{00000000-7EDD-4A32-827D-C979BF03D027}"/>
            </c:ext>
          </c:extLst>
        </c:ser>
        <c:dLbls>
          <c:showLegendKey val="0"/>
          <c:showVal val="0"/>
          <c:showCatName val="0"/>
          <c:showSerName val="0"/>
          <c:showPercent val="0"/>
          <c:showBubbleSize val="0"/>
        </c:dLbls>
        <c:gapWidth val="219"/>
        <c:overlap val="-27"/>
        <c:axId val="430258504"/>
        <c:axId val="430258832"/>
      </c:barChart>
      <c:catAx>
        <c:axId val="430258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258832"/>
        <c:crosses val="autoZero"/>
        <c:auto val="1"/>
        <c:lblAlgn val="ctr"/>
        <c:lblOffset val="100"/>
        <c:noMultiLvlLbl val="0"/>
      </c:catAx>
      <c:valAx>
        <c:axId val="430258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258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7B411-75CC-4922-B427-52C95A945926}"/>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3C00DB2D-9FB8-4FD4-8ED5-706C21EAE3BD}"/>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440505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6615D-3263-46D8-B36C-C01CBE6CA196}"/>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F0B4E0CC-0E8E-4736-9EFB-8ABAC6A13791}"/>
              </a:ext>
            </a:extLst>
          </p:cNvPr>
          <p:cNvGraphicFramePr>
            <a:graphicFrameLocks noGrp="1"/>
          </p:cNvGraphicFramePr>
          <p:nvPr>
            <p:ph type="chart" sz="quarter" idx="13"/>
            <p:extLst>
              <p:ext uri="{D42A27DB-BD31-4B8C-83A1-F6EECF244321}">
                <p14:modId xmlns:p14="http://schemas.microsoft.com/office/powerpoint/2010/main" val="17667390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196A1E-DA85-4B6F-8590-0A2F249A1A34}"/>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98CD9A37-4751-4004-B9B1-C1FEAD3258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81430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8F26-66FD-44A2-B7C5-13405962EC08}"/>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B4F274C5-1720-4789-996A-4A482F7237CB}"/>
              </a:ext>
            </a:extLst>
          </p:cNvPr>
          <p:cNvGraphicFramePr>
            <a:graphicFrameLocks noGrp="1"/>
          </p:cNvGraphicFramePr>
          <p:nvPr>
            <p:ph type="tbl" sz="quarter" idx="13"/>
            <p:extLst>
              <p:ext uri="{D42A27DB-BD31-4B8C-83A1-F6EECF244321}">
                <p14:modId xmlns:p14="http://schemas.microsoft.com/office/powerpoint/2010/main" val="107717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312126173"/>
                    </a:ext>
                  </a:extLst>
                </a:gridCol>
                <a:gridCol w="905256">
                  <a:extLst>
                    <a:ext uri="{9D8B030D-6E8A-4147-A177-3AD203B41FA5}">
                      <a16:colId xmlns:a16="http://schemas.microsoft.com/office/drawing/2014/main" val="234506905"/>
                    </a:ext>
                  </a:extLst>
                </a:gridCol>
                <a:gridCol w="905256">
                  <a:extLst>
                    <a:ext uri="{9D8B030D-6E8A-4147-A177-3AD203B41FA5}">
                      <a16:colId xmlns:a16="http://schemas.microsoft.com/office/drawing/2014/main" val="1435772602"/>
                    </a:ext>
                  </a:extLst>
                </a:gridCol>
                <a:gridCol w="905256">
                  <a:extLst>
                    <a:ext uri="{9D8B030D-6E8A-4147-A177-3AD203B41FA5}">
                      <a16:colId xmlns:a16="http://schemas.microsoft.com/office/drawing/2014/main" val="3543518731"/>
                    </a:ext>
                  </a:extLst>
                </a:gridCol>
                <a:gridCol w="905256">
                  <a:extLst>
                    <a:ext uri="{9D8B030D-6E8A-4147-A177-3AD203B41FA5}">
                      <a16:colId xmlns:a16="http://schemas.microsoft.com/office/drawing/2014/main" val="1274544602"/>
                    </a:ext>
                  </a:extLst>
                </a:gridCol>
                <a:gridCol w="905256">
                  <a:extLst>
                    <a:ext uri="{9D8B030D-6E8A-4147-A177-3AD203B41FA5}">
                      <a16:colId xmlns:a16="http://schemas.microsoft.com/office/drawing/2014/main" val="1192000119"/>
                    </a:ext>
                  </a:extLst>
                </a:gridCol>
                <a:gridCol w="905256">
                  <a:extLst>
                    <a:ext uri="{9D8B030D-6E8A-4147-A177-3AD203B41FA5}">
                      <a16:colId xmlns:a16="http://schemas.microsoft.com/office/drawing/2014/main" val="673432979"/>
                    </a:ext>
                  </a:extLst>
                </a:gridCol>
                <a:gridCol w="905256">
                  <a:extLst>
                    <a:ext uri="{9D8B030D-6E8A-4147-A177-3AD203B41FA5}">
                      <a16:colId xmlns:a16="http://schemas.microsoft.com/office/drawing/2014/main" val="4055928035"/>
                    </a:ext>
                  </a:extLst>
                </a:gridCol>
                <a:gridCol w="905256">
                  <a:extLst>
                    <a:ext uri="{9D8B030D-6E8A-4147-A177-3AD203B41FA5}">
                      <a16:colId xmlns:a16="http://schemas.microsoft.com/office/drawing/2014/main" val="4148065074"/>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327880668"/>
                  </a:ext>
                </a:extLst>
              </a:tr>
              <a:tr h="370840">
                <a:tc>
                  <a:txBody>
                    <a:bodyPr/>
                    <a:lstStyle/>
                    <a:p>
                      <a:r>
                        <a:rPr lang="en-US" sz="1000"/>
                        <a:t>422</a:t>
                      </a:r>
                    </a:p>
                  </a:txBody>
                  <a:tcPr/>
                </a:tc>
                <a:tc>
                  <a:txBody>
                    <a:bodyPr/>
                    <a:lstStyle/>
                    <a:p>
                      <a:r>
                        <a:rPr lang="en-US" sz="1000"/>
                        <a:t>0</a:t>
                      </a:r>
                    </a:p>
                  </a:txBody>
                  <a:tcPr/>
                </a:tc>
                <a:tc>
                  <a:txBody>
                    <a:bodyPr/>
                    <a:lstStyle/>
                    <a:p>
                      <a:r>
                        <a:rPr lang="en-US" sz="1000"/>
                        <a:t>14</a:t>
                      </a:r>
                    </a:p>
                  </a:txBody>
                  <a:tcPr/>
                </a:tc>
                <a:tc>
                  <a:txBody>
                    <a:bodyPr/>
                    <a:lstStyle/>
                    <a:p>
                      <a:r>
                        <a:rPr lang="en-US" sz="1000"/>
                        <a:t>67</a:t>
                      </a:r>
                    </a:p>
                  </a:txBody>
                  <a:tcPr/>
                </a:tc>
                <a:tc>
                  <a:txBody>
                    <a:bodyPr/>
                    <a:lstStyle/>
                    <a:p>
                      <a:r>
                        <a:rPr lang="en-US" sz="1000"/>
                        <a:t>3</a:t>
                      </a:r>
                    </a:p>
                  </a:txBody>
                  <a:tcPr/>
                </a:tc>
                <a:tc>
                  <a:txBody>
                    <a:bodyPr/>
                    <a:lstStyle/>
                    <a:p>
                      <a:r>
                        <a:rPr lang="en-US" sz="1000"/>
                        <a:t>10</a:t>
                      </a:r>
                    </a:p>
                  </a:txBody>
                  <a:tcPr/>
                </a:tc>
                <a:tc>
                  <a:txBody>
                    <a:bodyPr/>
                    <a:lstStyle/>
                    <a:p>
                      <a:r>
                        <a:rPr lang="en-US" sz="1000"/>
                        <a:t>1</a:t>
                      </a:r>
                    </a:p>
                  </a:txBody>
                  <a:tcPr/>
                </a:tc>
                <a:tc>
                  <a:txBody>
                    <a:bodyPr/>
                    <a:lstStyle/>
                    <a:p>
                      <a:r>
                        <a:rPr lang="en-US" sz="1000"/>
                        <a:t>1.3541 %</a:t>
                      </a:r>
                    </a:p>
                  </a:txBody>
                  <a:tcPr/>
                </a:tc>
                <a:tc>
                  <a:txBody>
                    <a:bodyPr/>
                    <a:lstStyle/>
                    <a:p>
                      <a:r>
                        <a:rPr lang="en-US" sz="1000"/>
                        <a:t>0.0 %</a:t>
                      </a:r>
                    </a:p>
                  </a:txBody>
                  <a:tcPr/>
                </a:tc>
                <a:extLst>
                  <a:ext uri="{0D108BD9-81ED-4DB2-BD59-A6C34878D82A}">
                    <a16:rowId xmlns:a16="http://schemas.microsoft.com/office/drawing/2014/main" val="4214401571"/>
                  </a:ext>
                </a:extLst>
              </a:tr>
            </a:tbl>
          </a:graphicData>
        </a:graphic>
      </p:graphicFrame>
      <p:sp>
        <p:nvSpPr>
          <p:cNvPr id="4" name="Text Placeholder 3">
            <a:extLst>
              <a:ext uri="{FF2B5EF4-FFF2-40B4-BE49-F238E27FC236}">
                <a16:creationId xmlns:a16="http://schemas.microsoft.com/office/drawing/2014/main" id="{B20D1C14-5665-43F9-B6C1-3F83DE9ED1D7}"/>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4684840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EB8AD-2F5F-4C14-88AC-EC7C0CA1DAFD}"/>
              </a:ext>
            </a:extLst>
          </p:cNvPr>
          <p:cNvSpPr>
            <a:spLocks noGrp="1"/>
          </p:cNvSpPr>
          <p:nvPr>
            <p:ph type="title"/>
          </p:nvPr>
        </p:nvSpPr>
        <p:spPr/>
        <p:txBody>
          <a:bodyPr/>
          <a:lstStyle/>
          <a:p>
            <a:r>
              <a:rPr lang="en-US"/>
              <a:t>Facebook Facebook Fans Change | Tokio Marine America</a:t>
            </a:r>
          </a:p>
        </p:txBody>
      </p:sp>
      <p:graphicFrame>
        <p:nvGraphicFramePr>
          <p:cNvPr id="6" name="Chart Placeholder 5">
            <a:extLst>
              <a:ext uri="{FF2B5EF4-FFF2-40B4-BE49-F238E27FC236}">
                <a16:creationId xmlns:a16="http://schemas.microsoft.com/office/drawing/2014/main" id="{EECA9F7A-8FB7-4C21-AA01-B77D3967CBC0}"/>
              </a:ext>
            </a:extLst>
          </p:cNvPr>
          <p:cNvGraphicFramePr>
            <a:graphicFrameLocks noGrp="1"/>
          </p:cNvGraphicFramePr>
          <p:nvPr>
            <p:ph type="chart" sz="quarter" idx="13"/>
            <p:extLst>
              <p:ext uri="{D42A27DB-BD31-4B8C-83A1-F6EECF244321}">
                <p14:modId xmlns:p14="http://schemas.microsoft.com/office/powerpoint/2010/main" val="30161127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3308B0-9EBE-4ADB-984C-76FE8AAABEDB}"/>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F8092521-9365-47C2-A38E-C0D6E18C68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394615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8092F-DC4E-4AFC-AC7E-7C78389DFD8D}"/>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E7E8FAE5-F17D-4B85-88BB-4E618BCF3C9D}"/>
              </a:ext>
            </a:extLst>
          </p:cNvPr>
          <p:cNvGraphicFramePr>
            <a:graphicFrameLocks noGrp="1"/>
          </p:cNvGraphicFramePr>
          <p:nvPr>
            <p:ph type="chart" sz="quarter" idx="13"/>
            <p:extLst>
              <p:ext uri="{D42A27DB-BD31-4B8C-83A1-F6EECF244321}">
                <p14:modId xmlns:p14="http://schemas.microsoft.com/office/powerpoint/2010/main" val="11558336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27AE06-D7F5-4B62-A5B3-C4F51F4627CF}"/>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4B11BA56-8B73-4065-90AF-6E0F908A24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69682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067D5-7A5A-479E-ABF4-B5F507107A40}"/>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FCADB8CB-8D8B-4F1D-9B40-CED9A67D13F2}"/>
              </a:ext>
            </a:extLst>
          </p:cNvPr>
          <p:cNvGraphicFramePr>
            <a:graphicFrameLocks noGrp="1"/>
          </p:cNvGraphicFramePr>
          <p:nvPr>
            <p:ph type="chart" sz="quarter" idx="13"/>
            <p:extLst>
              <p:ext uri="{D42A27DB-BD31-4B8C-83A1-F6EECF244321}">
                <p14:modId xmlns:p14="http://schemas.microsoft.com/office/powerpoint/2010/main" val="23981743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C72409-A17C-4858-B456-BDC265367CEE}"/>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C344FB18-FC72-46E4-8DD9-06D60D220F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56024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CEFA6-2CF4-486C-84D5-B2B598940257}"/>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239D8694-6C59-4836-9B29-6B7EC860C8F0}"/>
              </a:ext>
            </a:extLst>
          </p:cNvPr>
          <p:cNvGraphicFramePr>
            <a:graphicFrameLocks noGrp="1"/>
          </p:cNvGraphicFramePr>
          <p:nvPr>
            <p:ph type="chart" sz="quarter" idx="13"/>
            <p:extLst>
              <p:ext uri="{D42A27DB-BD31-4B8C-83A1-F6EECF244321}">
                <p14:modId xmlns:p14="http://schemas.microsoft.com/office/powerpoint/2010/main" val="10929181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64B02D-6E09-4C56-9A4B-2B401D0523E1}"/>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FB075185-8EB4-4270-A9EE-8F7936C0D7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16582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A2F33-F008-4358-83AB-9DE432B1E703}"/>
              </a:ext>
            </a:extLst>
          </p:cNvPr>
          <p:cNvSpPr>
            <a:spLocks noGrp="1"/>
          </p:cNvSpPr>
          <p:nvPr>
            <p:ph type="title"/>
          </p:nvPr>
        </p:nvSpPr>
        <p:spPr/>
        <p:txBody>
          <a:bodyPr/>
          <a:lstStyle/>
          <a:p>
            <a:r>
              <a:rPr lang="en-US"/>
              <a:t>Facebook Own Posts Table | Tokio Marine America</a:t>
            </a:r>
          </a:p>
        </p:txBody>
      </p:sp>
      <p:graphicFrame>
        <p:nvGraphicFramePr>
          <p:cNvPr id="5" name="Table Placeholder 4">
            <a:extLst>
              <a:ext uri="{FF2B5EF4-FFF2-40B4-BE49-F238E27FC236}">
                <a16:creationId xmlns:a16="http://schemas.microsoft.com/office/drawing/2014/main" id="{BC8095F7-66CD-4E16-A4CE-CE97FBE783EA}"/>
              </a:ext>
            </a:extLst>
          </p:cNvPr>
          <p:cNvGraphicFramePr>
            <a:graphicFrameLocks noGrp="1"/>
          </p:cNvGraphicFramePr>
          <p:nvPr>
            <p:ph type="tbl" sz="quarter" idx="13"/>
            <p:extLst>
              <p:ext uri="{D42A27DB-BD31-4B8C-83A1-F6EECF244321}">
                <p14:modId xmlns:p14="http://schemas.microsoft.com/office/powerpoint/2010/main" val="1001670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7728936"/>
                    </a:ext>
                  </a:extLst>
                </a:gridCol>
                <a:gridCol w="822960">
                  <a:extLst>
                    <a:ext uri="{9D8B030D-6E8A-4147-A177-3AD203B41FA5}">
                      <a16:colId xmlns:a16="http://schemas.microsoft.com/office/drawing/2014/main" val="1015036508"/>
                    </a:ext>
                  </a:extLst>
                </a:gridCol>
                <a:gridCol w="822960">
                  <a:extLst>
                    <a:ext uri="{9D8B030D-6E8A-4147-A177-3AD203B41FA5}">
                      <a16:colId xmlns:a16="http://schemas.microsoft.com/office/drawing/2014/main" val="3393923794"/>
                    </a:ext>
                  </a:extLst>
                </a:gridCol>
                <a:gridCol w="822960">
                  <a:extLst>
                    <a:ext uri="{9D8B030D-6E8A-4147-A177-3AD203B41FA5}">
                      <a16:colId xmlns:a16="http://schemas.microsoft.com/office/drawing/2014/main" val="3460026933"/>
                    </a:ext>
                  </a:extLst>
                </a:gridCol>
                <a:gridCol w="822960">
                  <a:extLst>
                    <a:ext uri="{9D8B030D-6E8A-4147-A177-3AD203B41FA5}">
                      <a16:colId xmlns:a16="http://schemas.microsoft.com/office/drawing/2014/main" val="1169111003"/>
                    </a:ext>
                  </a:extLst>
                </a:gridCol>
                <a:gridCol w="822960">
                  <a:extLst>
                    <a:ext uri="{9D8B030D-6E8A-4147-A177-3AD203B41FA5}">
                      <a16:colId xmlns:a16="http://schemas.microsoft.com/office/drawing/2014/main" val="2295386629"/>
                    </a:ext>
                  </a:extLst>
                </a:gridCol>
                <a:gridCol w="822960">
                  <a:extLst>
                    <a:ext uri="{9D8B030D-6E8A-4147-A177-3AD203B41FA5}">
                      <a16:colId xmlns:a16="http://schemas.microsoft.com/office/drawing/2014/main" val="1826054159"/>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579192556"/>
                  </a:ext>
                </a:extLst>
              </a:tr>
              <a:tr h="370840">
                <a:tc>
                  <a:txBody>
                    <a:bodyPr/>
                    <a:lstStyle/>
                    <a:p>
                      <a:r>
                        <a:rPr lang="en-US" sz="1000" b="1"/>
                        <a:t>Tokio Marine America - 2021-11-12 16:19:12</a:t>
                      </a:r>
                      <a:r>
                        <a:rPr lang="en-US" sz="1000"/>
                        <a:t>
 A paracord bracelet isn't just an accessory - it can save a life. In honor of Veterans Day, TMA made these functional and meaningful gifts to show our appreciation for our troops and first responders. Thank you to Operation Gratitude for making this volunteer opportunity possible!</a:t>
                      </a:r>
                    </a:p>
                  </a:txBody>
                  <a:tcPr/>
                </a:tc>
                <a:tc>
                  <a:txBody>
                    <a:bodyPr/>
                    <a:lstStyle/>
                    <a:p>
                      <a:r>
                        <a:rPr lang="en-US" sz="1000"/>
                        <a:t>14</a:t>
                      </a:r>
                    </a:p>
                  </a:txBody>
                  <a:tcPr/>
                </a:tc>
                <a:tc>
                  <a:txBody>
                    <a:bodyPr/>
                    <a:lstStyle/>
                    <a:p>
                      <a:r>
                        <a:rPr lang="en-US" sz="1000"/>
                        <a:t>12</a:t>
                      </a:r>
                    </a:p>
                  </a:txBody>
                  <a:tcPr/>
                </a:tc>
                <a:tc>
                  <a:txBody>
                    <a:bodyPr/>
                    <a:lstStyle/>
                    <a:p>
                      <a:r>
                        <a:rPr lang="en-US" sz="1000"/>
                        <a:t>1</a:t>
                      </a:r>
                    </a:p>
                  </a:txBody>
                  <a:tcPr/>
                </a:tc>
                <a:tc>
                  <a:txBody>
                    <a:bodyPr/>
                    <a:lstStyle/>
                    <a:p>
                      <a:r>
                        <a:rPr lang="en-US" sz="1000"/>
                        <a:t>1</a:t>
                      </a:r>
                    </a:p>
                  </a:txBody>
                  <a:tcPr/>
                </a:tc>
                <a:tc>
                  <a:txBody>
                    <a:bodyPr/>
                    <a:lstStyle/>
                    <a:p>
                      <a:r>
                        <a:rPr lang="en-US" sz="1000"/>
                        <a:t>3.3333 %</a:t>
                      </a:r>
                    </a:p>
                  </a:txBody>
                  <a:tcPr/>
                </a:tc>
                <a:tc>
                  <a:txBody>
                    <a:bodyPr/>
                    <a:lstStyle/>
                    <a:p>
                      <a:r>
                        <a:rPr lang="en-US" sz="1000"/>
                        <a:t>Album</a:t>
                      </a:r>
                    </a:p>
                  </a:txBody>
                  <a:tcPr/>
                </a:tc>
                <a:extLst>
                  <a:ext uri="{0D108BD9-81ED-4DB2-BD59-A6C34878D82A}">
                    <a16:rowId xmlns:a16="http://schemas.microsoft.com/office/drawing/2014/main" val="3172513805"/>
                  </a:ext>
                </a:extLst>
              </a:tr>
              <a:tr h="370840">
                <a:tc>
                  <a:txBody>
                    <a:bodyPr/>
                    <a:lstStyle/>
                    <a:p>
                      <a:r>
                        <a:rPr lang="en-US" sz="1000" b="1"/>
                        <a:t>Tokio Marine America - 2021-11-10 16:23:20</a:t>
                      </a:r>
                      <a:r>
                        <a:rPr lang="en-US" sz="1000"/>
                        <a:t>
 You may know of Tokio Marine's strength, but do you know its history? Tokio Marine Insurance Company was established in 1879 as Japan's first insurance company. Now, you can find Tokio Marine Group companies in 38 countries and 487 cities around the world.
As a worldwide network that keeps on growing, we're looking to expand our team. Apply now: careers.tmamerica.com</a:t>
                      </a:r>
                    </a:p>
                  </a:txBody>
                  <a:tcPr/>
                </a:tc>
                <a:tc>
                  <a:txBody>
                    <a:bodyPr/>
                    <a:lstStyle/>
                    <a:p>
                      <a:r>
                        <a:rPr lang="en-US" sz="1000"/>
                        <a:t>10</a:t>
                      </a:r>
                    </a:p>
                  </a:txBody>
                  <a:tcPr/>
                </a:tc>
                <a:tc>
                  <a:txBody>
                    <a:bodyPr/>
                    <a:lstStyle/>
                    <a:p>
                      <a:r>
                        <a:rPr lang="en-US" sz="1000"/>
                        <a:t>9</a:t>
                      </a:r>
                    </a:p>
                  </a:txBody>
                  <a:tcPr/>
                </a:tc>
                <a:tc>
                  <a:txBody>
                    <a:bodyPr/>
                    <a:lstStyle/>
                    <a:p>
                      <a:r>
                        <a:rPr lang="en-US" sz="1000"/>
                        <a:t>0</a:t>
                      </a:r>
                    </a:p>
                  </a:txBody>
                  <a:tcPr/>
                </a:tc>
                <a:tc>
                  <a:txBody>
                    <a:bodyPr/>
                    <a:lstStyle/>
                    <a:p>
                      <a:r>
                        <a:rPr lang="en-US" sz="1000"/>
                        <a:t>1</a:t>
                      </a:r>
                    </a:p>
                  </a:txBody>
                  <a:tcPr/>
                </a:tc>
                <a:tc>
                  <a:txBody>
                    <a:bodyPr/>
                    <a:lstStyle/>
                    <a:p>
                      <a:r>
                        <a:rPr lang="en-US" sz="1000"/>
                        <a:t>2.3810 %</a:t>
                      </a:r>
                    </a:p>
                  </a:txBody>
                  <a:tcPr/>
                </a:tc>
                <a:tc>
                  <a:txBody>
                    <a:bodyPr/>
                    <a:lstStyle/>
                    <a:p>
                      <a:r>
                        <a:rPr lang="en-US" sz="1000"/>
                        <a:t>Photo</a:t>
                      </a:r>
                    </a:p>
                  </a:txBody>
                  <a:tcPr/>
                </a:tc>
                <a:extLst>
                  <a:ext uri="{0D108BD9-81ED-4DB2-BD59-A6C34878D82A}">
                    <a16:rowId xmlns:a16="http://schemas.microsoft.com/office/drawing/2014/main" val="3186569723"/>
                  </a:ext>
                </a:extLst>
              </a:tr>
              <a:tr h="370840">
                <a:tc>
                  <a:txBody>
                    <a:bodyPr/>
                    <a:lstStyle/>
                    <a:p>
                      <a:r>
                        <a:rPr lang="en-US" sz="1000" b="1"/>
                        <a:t>Tokio Marine America - 2021-11-11 11:21:39</a:t>
                      </a:r>
                      <a:r>
                        <a:rPr lang="en-US" sz="1000"/>
                        <a:t>
 Thank you to all who have served our country. #VeteransDay</a:t>
                      </a:r>
                    </a:p>
                  </a:txBody>
                  <a:tcPr/>
                </a:tc>
                <a:tc>
                  <a:txBody>
                    <a:bodyPr/>
                    <a:lstStyle/>
                    <a:p>
                      <a:r>
                        <a:rPr lang="en-US" sz="1000"/>
                        <a:t>8</a:t>
                      </a:r>
                    </a:p>
                  </a:txBody>
                  <a:tcPr/>
                </a:tc>
                <a:tc>
                  <a:txBody>
                    <a:bodyPr/>
                    <a:lstStyle/>
                    <a:p>
                      <a:r>
                        <a:rPr lang="en-US" sz="1000"/>
                        <a:t>7</a:t>
                      </a:r>
                    </a:p>
                  </a:txBody>
                  <a:tcPr/>
                </a:tc>
                <a:tc>
                  <a:txBody>
                    <a:bodyPr/>
                    <a:lstStyle/>
                    <a:p>
                      <a:r>
                        <a:rPr lang="en-US" sz="1000"/>
                        <a:t>0</a:t>
                      </a:r>
                    </a:p>
                  </a:txBody>
                  <a:tcPr/>
                </a:tc>
                <a:tc>
                  <a:txBody>
                    <a:bodyPr/>
                    <a:lstStyle/>
                    <a:p>
                      <a:r>
                        <a:rPr lang="en-US" sz="1000"/>
                        <a:t>1</a:t>
                      </a:r>
                    </a:p>
                  </a:txBody>
                  <a:tcPr/>
                </a:tc>
                <a:tc>
                  <a:txBody>
                    <a:bodyPr/>
                    <a:lstStyle/>
                    <a:p>
                      <a:r>
                        <a:rPr lang="en-US" sz="1000"/>
                        <a:t>1.9048 %</a:t>
                      </a:r>
                    </a:p>
                  </a:txBody>
                  <a:tcPr/>
                </a:tc>
                <a:tc>
                  <a:txBody>
                    <a:bodyPr/>
                    <a:lstStyle/>
                    <a:p>
                      <a:r>
                        <a:rPr lang="en-US" sz="1000"/>
                        <a:t>Photo</a:t>
                      </a:r>
                    </a:p>
                  </a:txBody>
                  <a:tcPr/>
                </a:tc>
                <a:extLst>
                  <a:ext uri="{0D108BD9-81ED-4DB2-BD59-A6C34878D82A}">
                    <a16:rowId xmlns:a16="http://schemas.microsoft.com/office/drawing/2014/main" val="1522182832"/>
                  </a:ext>
                </a:extLst>
              </a:tr>
            </a:tbl>
          </a:graphicData>
        </a:graphic>
      </p:graphicFrame>
      <p:sp>
        <p:nvSpPr>
          <p:cNvPr id="4" name="Text Placeholder 3">
            <a:extLst>
              <a:ext uri="{FF2B5EF4-FFF2-40B4-BE49-F238E27FC236}">
                <a16:creationId xmlns:a16="http://schemas.microsoft.com/office/drawing/2014/main" id="{9EAA47F3-6434-4DF1-B15F-34FE4409E18E}"/>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8212897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46DB0-DC0F-4583-80FE-7CFC83A4F2E8}"/>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CB03E529-12CB-4F68-91C0-6F8D7D08EFB7}"/>
              </a:ext>
            </a:extLst>
          </p:cNvPr>
          <p:cNvGraphicFramePr>
            <a:graphicFrameLocks noGrp="1"/>
          </p:cNvGraphicFramePr>
          <p:nvPr>
            <p:ph type="tbl" sz="quarter" idx="13"/>
            <p:extLst>
              <p:ext uri="{D42A27DB-BD31-4B8C-83A1-F6EECF244321}">
                <p14:modId xmlns:p14="http://schemas.microsoft.com/office/powerpoint/2010/main" val="1179012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420141630"/>
                    </a:ext>
                  </a:extLst>
                </a:gridCol>
                <a:gridCol w="576072">
                  <a:extLst>
                    <a:ext uri="{9D8B030D-6E8A-4147-A177-3AD203B41FA5}">
                      <a16:colId xmlns:a16="http://schemas.microsoft.com/office/drawing/2014/main" val="4264362615"/>
                    </a:ext>
                  </a:extLst>
                </a:gridCol>
                <a:gridCol w="576072">
                  <a:extLst>
                    <a:ext uri="{9D8B030D-6E8A-4147-A177-3AD203B41FA5}">
                      <a16:colId xmlns:a16="http://schemas.microsoft.com/office/drawing/2014/main" val="584569491"/>
                    </a:ext>
                  </a:extLst>
                </a:gridCol>
                <a:gridCol w="576072">
                  <a:extLst>
                    <a:ext uri="{9D8B030D-6E8A-4147-A177-3AD203B41FA5}">
                      <a16:colId xmlns:a16="http://schemas.microsoft.com/office/drawing/2014/main" val="1659877605"/>
                    </a:ext>
                  </a:extLst>
                </a:gridCol>
                <a:gridCol w="576072">
                  <a:extLst>
                    <a:ext uri="{9D8B030D-6E8A-4147-A177-3AD203B41FA5}">
                      <a16:colId xmlns:a16="http://schemas.microsoft.com/office/drawing/2014/main" val="3128105674"/>
                    </a:ext>
                  </a:extLst>
                </a:gridCol>
                <a:gridCol w="576072">
                  <a:extLst>
                    <a:ext uri="{9D8B030D-6E8A-4147-A177-3AD203B41FA5}">
                      <a16:colId xmlns:a16="http://schemas.microsoft.com/office/drawing/2014/main" val="1975894922"/>
                    </a:ext>
                  </a:extLst>
                </a:gridCol>
                <a:gridCol w="576072">
                  <a:extLst>
                    <a:ext uri="{9D8B030D-6E8A-4147-A177-3AD203B41FA5}">
                      <a16:colId xmlns:a16="http://schemas.microsoft.com/office/drawing/2014/main" val="2226850064"/>
                    </a:ext>
                  </a:extLst>
                </a:gridCol>
                <a:gridCol w="576072">
                  <a:extLst>
                    <a:ext uri="{9D8B030D-6E8A-4147-A177-3AD203B41FA5}">
                      <a16:colId xmlns:a16="http://schemas.microsoft.com/office/drawing/2014/main" val="10179954"/>
                    </a:ext>
                  </a:extLst>
                </a:gridCol>
                <a:gridCol w="576072">
                  <a:extLst>
                    <a:ext uri="{9D8B030D-6E8A-4147-A177-3AD203B41FA5}">
                      <a16:colId xmlns:a16="http://schemas.microsoft.com/office/drawing/2014/main" val="884775308"/>
                    </a:ext>
                  </a:extLst>
                </a:gridCol>
                <a:gridCol w="576072">
                  <a:extLst>
                    <a:ext uri="{9D8B030D-6E8A-4147-A177-3AD203B41FA5}">
                      <a16:colId xmlns:a16="http://schemas.microsoft.com/office/drawing/2014/main" val="3677408356"/>
                    </a:ext>
                  </a:extLst>
                </a:gridCol>
                <a:gridCol w="576072">
                  <a:extLst>
                    <a:ext uri="{9D8B030D-6E8A-4147-A177-3AD203B41FA5}">
                      <a16:colId xmlns:a16="http://schemas.microsoft.com/office/drawing/2014/main" val="1461503675"/>
                    </a:ext>
                  </a:extLst>
                </a:gridCol>
                <a:gridCol w="576072">
                  <a:extLst>
                    <a:ext uri="{9D8B030D-6E8A-4147-A177-3AD203B41FA5}">
                      <a16:colId xmlns:a16="http://schemas.microsoft.com/office/drawing/2014/main" val="3432030053"/>
                    </a:ext>
                  </a:extLst>
                </a:gridCol>
                <a:gridCol w="576072">
                  <a:extLst>
                    <a:ext uri="{9D8B030D-6E8A-4147-A177-3AD203B41FA5}">
                      <a16:colId xmlns:a16="http://schemas.microsoft.com/office/drawing/2014/main" val="1081538726"/>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329409906"/>
                  </a:ext>
                </a:extLst>
              </a:tr>
              <a:tr h="370840">
                <a:tc>
                  <a:txBody>
                    <a:bodyPr/>
                    <a:lstStyle/>
                    <a:p>
                      <a:r>
                        <a:rPr lang="en-US" sz="1000"/>
                        <a:t>225</a:t>
                      </a:r>
                    </a:p>
                  </a:txBody>
                  <a:tcPr/>
                </a:tc>
                <a:tc>
                  <a:txBody>
                    <a:bodyPr/>
                    <a:lstStyle/>
                    <a:p>
                      <a:r>
                        <a:rPr lang="en-US" sz="1000"/>
                        <a:t>2</a:t>
                      </a:r>
                    </a:p>
                  </a:txBody>
                  <a:tcPr/>
                </a:tc>
                <a:tc>
                  <a:txBody>
                    <a:bodyPr/>
                    <a:lstStyle/>
                    <a:p>
                      <a:r>
                        <a:rPr lang="en-US" sz="1000"/>
                        <a:t>15</a:t>
                      </a:r>
                    </a:p>
                  </a:txBody>
                  <a:tcPr/>
                </a:tc>
                <a:tc>
                  <a:txBody>
                    <a:bodyPr/>
                    <a:lstStyle/>
                    <a:p>
                      <a:r>
                        <a:rPr lang="en-US" sz="1000"/>
                        <a:t>15</a:t>
                      </a:r>
                    </a:p>
                  </a:txBody>
                  <a:tcPr/>
                </a:tc>
                <a:tc>
                  <a:txBody>
                    <a:bodyPr/>
                    <a:lstStyle/>
                    <a:p>
                      <a:r>
                        <a:rPr lang="en-US" sz="1000"/>
                        <a:t>0</a:t>
                      </a:r>
                    </a:p>
                  </a:txBody>
                  <a:tcPr/>
                </a:tc>
                <a:tc>
                  <a:txBody>
                    <a:bodyPr/>
                    <a:lstStyle/>
                    <a:p>
                      <a:r>
                        <a:rPr lang="en-US" sz="1000"/>
                        <a:t>0</a:t>
                      </a:r>
                    </a:p>
                  </a:txBody>
                  <a:tcPr/>
                </a:tc>
                <a:tc>
                  <a:txBody>
                    <a:bodyPr/>
                    <a:lstStyle/>
                    <a:p>
                      <a:r>
                        <a:rPr lang="en-US" sz="1000"/>
                        <a:t>15</a:t>
                      </a:r>
                    </a:p>
                  </a:txBody>
                  <a:tcPr/>
                </a:tc>
                <a:tc>
                  <a:txBody>
                    <a:bodyPr/>
                    <a:lstStyle/>
                    <a:p>
                      <a:r>
                        <a:rPr lang="en-US" sz="1000"/>
                        <a:t>15</a:t>
                      </a:r>
                    </a:p>
                  </a:txBody>
                  <a:tcPr/>
                </a:tc>
                <a:tc>
                  <a:txBody>
                    <a:bodyPr/>
                    <a:lstStyle/>
                    <a:p>
                      <a:r>
                        <a:rPr lang="en-US" sz="1000"/>
                        <a:t>91</a:t>
                      </a:r>
                    </a:p>
                  </a:txBody>
                  <a:tcPr/>
                </a:tc>
                <a:tc>
                  <a:txBody>
                    <a:bodyPr/>
                    <a:lstStyle/>
                    <a:p>
                      <a:r>
                        <a:rPr lang="en-US" sz="1000"/>
                        <a:t>1</a:t>
                      </a:r>
                    </a:p>
                  </a:txBody>
                  <a:tcPr/>
                </a:tc>
                <a:tc>
                  <a:txBody>
                    <a:bodyPr/>
                    <a:lstStyle/>
                    <a:p>
                      <a:r>
                        <a:rPr lang="en-US" sz="1000"/>
                        <a:t>3</a:t>
                      </a:r>
                    </a:p>
                  </a:txBody>
                  <a:tcPr/>
                </a:tc>
                <a:tc>
                  <a:txBody>
                    <a:bodyPr/>
                    <a:lstStyle/>
                    <a:p>
                      <a:r>
                        <a:rPr lang="en-US" sz="1000"/>
                        <a:t>3.1845 %</a:t>
                      </a:r>
                    </a:p>
                  </a:txBody>
                  <a:tcPr/>
                </a:tc>
                <a:tc>
                  <a:txBody>
                    <a:bodyPr/>
                    <a:lstStyle/>
                    <a:p>
                      <a:r>
                        <a:rPr lang="en-US" sz="1000"/>
                        <a:t>0.0 %</a:t>
                      </a:r>
                    </a:p>
                  </a:txBody>
                  <a:tcPr/>
                </a:tc>
                <a:extLst>
                  <a:ext uri="{0D108BD9-81ED-4DB2-BD59-A6C34878D82A}">
                    <a16:rowId xmlns:a16="http://schemas.microsoft.com/office/drawing/2014/main" val="3014572664"/>
                  </a:ext>
                </a:extLst>
              </a:tr>
            </a:tbl>
          </a:graphicData>
        </a:graphic>
      </p:graphicFrame>
      <p:sp>
        <p:nvSpPr>
          <p:cNvPr id="4" name="Text Placeholder 3">
            <a:extLst>
              <a:ext uri="{FF2B5EF4-FFF2-40B4-BE49-F238E27FC236}">
                <a16:creationId xmlns:a16="http://schemas.microsoft.com/office/drawing/2014/main" id="{BCBD51DF-3A6E-425E-B76E-168F9F782262}"/>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1978836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156C5-DCA1-498F-AE88-DCD36A8F28B9}"/>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C4233D3E-349A-4908-B95F-D909BB9D5036}"/>
              </a:ext>
            </a:extLst>
          </p:cNvPr>
          <p:cNvGraphicFramePr>
            <a:graphicFrameLocks noGrp="1"/>
          </p:cNvGraphicFramePr>
          <p:nvPr>
            <p:ph type="chart" sz="quarter" idx="13"/>
            <p:extLst>
              <p:ext uri="{D42A27DB-BD31-4B8C-83A1-F6EECF244321}">
                <p14:modId xmlns:p14="http://schemas.microsoft.com/office/powerpoint/2010/main" val="29002002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C300FC-99D1-49A8-99B3-1FD73BB7FD9C}"/>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76F6EAE3-72F1-4BF9-8BEB-36CCFB1DC1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10440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1A1D6-EE2D-4160-BCE4-0A09A6A6E128}"/>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52DB16F3-233E-4B70-AC46-AA9FAAC80E2E}"/>
              </a:ext>
            </a:extLst>
          </p:cNvPr>
          <p:cNvGraphicFramePr>
            <a:graphicFrameLocks noGrp="1"/>
          </p:cNvGraphicFramePr>
          <p:nvPr>
            <p:ph type="chart" sz="quarter" idx="13"/>
            <p:extLst>
              <p:ext uri="{D42A27DB-BD31-4B8C-83A1-F6EECF244321}">
                <p14:modId xmlns:p14="http://schemas.microsoft.com/office/powerpoint/2010/main" val="19271741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1913C9-7D44-4CC6-95FD-C566FF7C3C71}"/>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3C0C73CF-7080-4055-970D-80878AAE56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43909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9A130-5C29-40D5-8887-3446927B8947}"/>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E5BCA223-41EF-440F-8EB2-5294401C49F6}"/>
              </a:ext>
            </a:extLst>
          </p:cNvPr>
          <p:cNvGraphicFramePr>
            <a:graphicFrameLocks noGrp="1"/>
          </p:cNvGraphicFramePr>
          <p:nvPr>
            <p:ph type="chart" sz="quarter" idx="13"/>
            <p:extLst>
              <p:ext uri="{D42A27DB-BD31-4B8C-83A1-F6EECF244321}">
                <p14:modId xmlns:p14="http://schemas.microsoft.com/office/powerpoint/2010/main" val="10365257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6C6B5E-03BC-4338-94DC-AF72FE8C97A2}"/>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96748E96-4FC0-4DD7-BD42-6AFEB0C0EF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76362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9332F-5884-4791-A48C-97523047D65A}"/>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E291213B-DAC0-4D37-A19F-2F3990D4C96A}"/>
              </a:ext>
            </a:extLst>
          </p:cNvPr>
          <p:cNvGraphicFramePr>
            <a:graphicFrameLocks noGrp="1"/>
          </p:cNvGraphicFramePr>
          <p:nvPr>
            <p:ph type="tbl" sz="quarter" idx="13"/>
            <p:extLst>
              <p:ext uri="{D42A27DB-BD31-4B8C-83A1-F6EECF244321}">
                <p14:modId xmlns:p14="http://schemas.microsoft.com/office/powerpoint/2010/main" val="2687505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468959582"/>
                    </a:ext>
                  </a:extLst>
                </a:gridCol>
                <a:gridCol w="493776">
                  <a:extLst>
                    <a:ext uri="{9D8B030D-6E8A-4147-A177-3AD203B41FA5}">
                      <a16:colId xmlns:a16="http://schemas.microsoft.com/office/drawing/2014/main" val="2198042867"/>
                    </a:ext>
                  </a:extLst>
                </a:gridCol>
                <a:gridCol w="1069848">
                  <a:extLst>
                    <a:ext uri="{9D8B030D-6E8A-4147-A177-3AD203B41FA5}">
                      <a16:colId xmlns:a16="http://schemas.microsoft.com/office/drawing/2014/main" val="3227457327"/>
                    </a:ext>
                  </a:extLst>
                </a:gridCol>
                <a:gridCol w="1069848">
                  <a:extLst>
                    <a:ext uri="{9D8B030D-6E8A-4147-A177-3AD203B41FA5}">
                      <a16:colId xmlns:a16="http://schemas.microsoft.com/office/drawing/2014/main" val="19040925"/>
                    </a:ext>
                  </a:extLst>
                </a:gridCol>
                <a:gridCol w="1069848">
                  <a:extLst>
                    <a:ext uri="{9D8B030D-6E8A-4147-A177-3AD203B41FA5}">
                      <a16:colId xmlns:a16="http://schemas.microsoft.com/office/drawing/2014/main" val="2168250299"/>
                    </a:ext>
                  </a:extLst>
                </a:gridCol>
                <a:gridCol w="1069848">
                  <a:extLst>
                    <a:ext uri="{9D8B030D-6E8A-4147-A177-3AD203B41FA5}">
                      <a16:colId xmlns:a16="http://schemas.microsoft.com/office/drawing/2014/main" val="1492628334"/>
                    </a:ext>
                  </a:extLst>
                </a:gridCol>
                <a:gridCol w="1069848">
                  <a:extLst>
                    <a:ext uri="{9D8B030D-6E8A-4147-A177-3AD203B41FA5}">
                      <a16:colId xmlns:a16="http://schemas.microsoft.com/office/drawing/2014/main" val="1580994750"/>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1952084294"/>
                  </a:ext>
                </a:extLst>
              </a:tr>
              <a:tr h="370840">
                <a:tc>
                  <a:txBody>
                    <a:bodyPr/>
                    <a:lstStyle/>
                    <a:p>
                      <a:r>
                        <a:rPr lang="en-US" sz="1000" b="1"/>
                        <a:t>@TokioMAmerica - 2021-11-10 16:25:02</a:t>
                      </a:r>
                      <a:r>
                        <a:rPr lang="en-US" sz="1000"/>
                        <a:t>
 Located in 487 cities in 38 regions/countries, it's hard to imagine a time when Tokio Marine wasn't a globally recognized name. However, in 1879, Tokio Marine Insurance Company opened its doors. We've been growing ever since! Join the team: https://t.co/S4bbSoCFkP https://t.co/xG0b0Y2sfy</a:t>
                      </a:r>
                    </a:p>
                  </a:txBody>
                  <a:tcPr/>
                </a:tc>
                <a:tc>
                  <a:txBody>
                    <a:bodyPr/>
                    <a:lstStyle/>
                    <a:p>
                      <a:r>
                        <a:rPr lang="en-US" sz="1000"/>
                        <a:t>11/29/2021 07:41:43</a:t>
                      </a:r>
                    </a:p>
                  </a:txBody>
                  <a:tcPr/>
                </a:tc>
                <a:tc>
                  <a:txBody>
                    <a:bodyPr/>
                    <a:lstStyle/>
                    <a:p>
                      <a:r>
                        <a:rPr lang="en-US" sz="1000"/>
                        <a:t>5</a:t>
                      </a:r>
                    </a:p>
                  </a:txBody>
                  <a:tcPr/>
                </a:tc>
                <a:tc>
                  <a:txBody>
                    <a:bodyPr/>
                    <a:lstStyle/>
                    <a:p>
                      <a:r>
                        <a:rPr lang="en-US" sz="1000"/>
                        <a:t>67</a:t>
                      </a:r>
                    </a:p>
                  </a:txBody>
                  <a:tcPr/>
                </a:tc>
                <a:tc>
                  <a:txBody>
                    <a:bodyPr/>
                    <a:lstStyle/>
                    <a:p>
                      <a:r>
                        <a:rPr lang="en-US" sz="1000"/>
                        <a:t>1</a:t>
                      </a:r>
                    </a:p>
                  </a:txBody>
                  <a:tcPr/>
                </a:tc>
                <a:tc>
                  <a:txBody>
                    <a:bodyPr/>
                    <a:lstStyle/>
                    <a:p>
                      <a:r>
                        <a:rPr lang="en-US" sz="1000"/>
                        <a:t>73</a:t>
                      </a:r>
                    </a:p>
                  </a:txBody>
                  <a:tcPr/>
                </a:tc>
                <a:tc>
                  <a:txBody>
                    <a:bodyPr/>
                    <a:lstStyle/>
                    <a:p>
                      <a:r>
                        <a:rPr lang="en-US" sz="1000"/>
                        <a:t>32.5893 %</a:t>
                      </a:r>
                    </a:p>
                  </a:txBody>
                  <a:tcPr/>
                </a:tc>
                <a:extLst>
                  <a:ext uri="{0D108BD9-81ED-4DB2-BD59-A6C34878D82A}">
                    <a16:rowId xmlns:a16="http://schemas.microsoft.com/office/drawing/2014/main" val="4155416192"/>
                  </a:ext>
                </a:extLst>
              </a:tr>
              <a:tr h="370840">
                <a:tc>
                  <a:txBody>
                    <a:bodyPr/>
                    <a:lstStyle/>
                    <a:p>
                      <a:r>
                        <a:rPr lang="en-US" sz="1000" b="1"/>
                        <a:t>@TokioMAmerica - 2021-11-04 16:14:06</a:t>
                      </a:r>
                      <a:r>
                        <a:rPr lang="en-US" sz="1000"/>
                        <a:t>
 Our Atlanta office is moving to #Alpharetta. While we learn to work the copier and find our new favorite lunch spots, we have made one exciting discovery: hiking trails! Our new office has three scenic paths to explore on campus. 
Thank you to  @phlyins for sharing their space! https://t.co/CGMBUAZjBr</a:t>
                      </a:r>
                    </a:p>
                  </a:txBody>
                  <a:tcPr/>
                </a:tc>
                <a:tc>
                  <a:txBody>
                    <a:bodyPr/>
                    <a:lstStyle/>
                    <a:p>
                      <a:r>
                        <a:rPr lang="en-US" sz="1000"/>
                        <a:t>11/07/2021 19:38:59</a:t>
                      </a:r>
                    </a:p>
                  </a:txBody>
                  <a:tcPr/>
                </a:tc>
                <a:tc>
                  <a:txBody>
                    <a:bodyPr/>
                    <a:lstStyle/>
                    <a:p>
                      <a:r>
                        <a:rPr lang="en-US" sz="1000"/>
                        <a:t>1</a:t>
                      </a:r>
                    </a:p>
                  </a:txBody>
                  <a:tcPr/>
                </a:tc>
                <a:tc>
                  <a:txBody>
                    <a:bodyPr/>
                    <a:lstStyle/>
                    <a:p>
                      <a:r>
                        <a:rPr lang="en-US" sz="1000"/>
                        <a:t>7</a:t>
                      </a:r>
                    </a:p>
                  </a:txBody>
                  <a:tcPr/>
                </a:tc>
                <a:tc>
                  <a:txBody>
                    <a:bodyPr/>
                    <a:lstStyle/>
                    <a:p>
                      <a:r>
                        <a:rPr lang="en-US" sz="1000"/>
                        <a:t>0</a:t>
                      </a:r>
                    </a:p>
                  </a:txBody>
                  <a:tcPr/>
                </a:tc>
                <a:tc>
                  <a:txBody>
                    <a:bodyPr/>
                    <a:lstStyle/>
                    <a:p>
                      <a:r>
                        <a:rPr lang="en-US" sz="1000"/>
                        <a:t>8</a:t>
                      </a:r>
                    </a:p>
                  </a:txBody>
                  <a:tcPr/>
                </a:tc>
                <a:tc>
                  <a:txBody>
                    <a:bodyPr/>
                    <a:lstStyle/>
                    <a:p>
                      <a:r>
                        <a:rPr lang="en-US" sz="1000"/>
                        <a:t>3.5874 %</a:t>
                      </a:r>
                    </a:p>
                  </a:txBody>
                  <a:tcPr/>
                </a:tc>
                <a:extLst>
                  <a:ext uri="{0D108BD9-81ED-4DB2-BD59-A6C34878D82A}">
                    <a16:rowId xmlns:a16="http://schemas.microsoft.com/office/drawing/2014/main" val="489227685"/>
                  </a:ext>
                </a:extLst>
              </a:tr>
              <a:tr h="370840">
                <a:tc>
                  <a:txBody>
                    <a:bodyPr/>
                    <a:lstStyle/>
                    <a:p>
                      <a:r>
                        <a:rPr lang="en-US" sz="1000" b="1"/>
                        <a:t>@TokioMAmerica - 2021-11-12 16:20:42</a:t>
                      </a:r>
                      <a:r>
                        <a:rPr lang="en-US" sz="1000"/>
                        <a:t>
 A paracord bracelet provides 7.5 feet of cord and can hold 550lbs. In honor of #VeteransDay, TMA made these functional bracelets with @OpGratitude to show our appreciation for U.S. troops and first responders. https://t.co/GxnJFpxoWe</a:t>
                      </a:r>
                    </a:p>
                  </a:txBody>
                  <a:tcPr/>
                </a:tc>
                <a:tc>
                  <a:txBody>
                    <a:bodyPr/>
                    <a:lstStyle/>
                    <a:p>
                      <a:r>
                        <a:rPr lang="en-US" sz="1000"/>
                        <a:t>11/23/2021 19:39:44</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4</a:t>
                      </a:r>
                    </a:p>
                  </a:txBody>
                  <a:tcPr/>
                </a:tc>
                <a:tc>
                  <a:txBody>
                    <a:bodyPr/>
                    <a:lstStyle/>
                    <a:p>
                      <a:r>
                        <a:rPr lang="en-US" sz="1000"/>
                        <a:t>1.7937 %</a:t>
                      </a:r>
                    </a:p>
                  </a:txBody>
                  <a:tcPr/>
                </a:tc>
                <a:extLst>
                  <a:ext uri="{0D108BD9-81ED-4DB2-BD59-A6C34878D82A}">
                    <a16:rowId xmlns:a16="http://schemas.microsoft.com/office/drawing/2014/main" val="3417787466"/>
                  </a:ext>
                </a:extLst>
              </a:tr>
            </a:tbl>
          </a:graphicData>
        </a:graphic>
      </p:graphicFrame>
      <p:sp>
        <p:nvSpPr>
          <p:cNvPr id="4" name="Text Placeholder 3">
            <a:extLst>
              <a:ext uri="{FF2B5EF4-FFF2-40B4-BE49-F238E27FC236}">
                <a16:creationId xmlns:a16="http://schemas.microsoft.com/office/drawing/2014/main" id="{8A5C0FFB-8C91-44EC-8014-324D1E7105B5}"/>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4333789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223E7-71CA-46B8-AD1E-BFB2CEEAD5E0}"/>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1362169C-5710-4BE7-955A-F494605E1A4D}"/>
              </a:ext>
            </a:extLst>
          </p:cNvPr>
          <p:cNvGraphicFramePr>
            <a:graphicFrameLocks noGrp="1"/>
          </p:cNvGraphicFramePr>
          <p:nvPr>
            <p:ph type="tbl" sz="quarter" idx="13"/>
            <p:extLst>
              <p:ext uri="{D42A27DB-BD31-4B8C-83A1-F6EECF244321}">
                <p14:modId xmlns:p14="http://schemas.microsoft.com/office/powerpoint/2010/main" val="42117797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576182067"/>
                    </a:ext>
                  </a:extLst>
                </a:gridCol>
                <a:gridCol w="658368">
                  <a:extLst>
                    <a:ext uri="{9D8B030D-6E8A-4147-A177-3AD203B41FA5}">
                      <a16:colId xmlns:a16="http://schemas.microsoft.com/office/drawing/2014/main" val="748176472"/>
                    </a:ext>
                  </a:extLst>
                </a:gridCol>
                <a:gridCol w="658368">
                  <a:extLst>
                    <a:ext uri="{9D8B030D-6E8A-4147-A177-3AD203B41FA5}">
                      <a16:colId xmlns:a16="http://schemas.microsoft.com/office/drawing/2014/main" val="1943088500"/>
                    </a:ext>
                  </a:extLst>
                </a:gridCol>
                <a:gridCol w="658368">
                  <a:extLst>
                    <a:ext uri="{9D8B030D-6E8A-4147-A177-3AD203B41FA5}">
                      <a16:colId xmlns:a16="http://schemas.microsoft.com/office/drawing/2014/main" val="2901693725"/>
                    </a:ext>
                  </a:extLst>
                </a:gridCol>
                <a:gridCol w="658368">
                  <a:extLst>
                    <a:ext uri="{9D8B030D-6E8A-4147-A177-3AD203B41FA5}">
                      <a16:colId xmlns:a16="http://schemas.microsoft.com/office/drawing/2014/main" val="678442760"/>
                    </a:ext>
                  </a:extLst>
                </a:gridCol>
                <a:gridCol w="658368">
                  <a:extLst>
                    <a:ext uri="{9D8B030D-6E8A-4147-A177-3AD203B41FA5}">
                      <a16:colId xmlns:a16="http://schemas.microsoft.com/office/drawing/2014/main" val="326374708"/>
                    </a:ext>
                  </a:extLst>
                </a:gridCol>
                <a:gridCol w="658368">
                  <a:extLst>
                    <a:ext uri="{9D8B030D-6E8A-4147-A177-3AD203B41FA5}">
                      <a16:colId xmlns:a16="http://schemas.microsoft.com/office/drawing/2014/main" val="2473354580"/>
                    </a:ext>
                  </a:extLst>
                </a:gridCol>
                <a:gridCol w="658368">
                  <a:extLst>
                    <a:ext uri="{9D8B030D-6E8A-4147-A177-3AD203B41FA5}">
                      <a16:colId xmlns:a16="http://schemas.microsoft.com/office/drawing/2014/main" val="2677680069"/>
                    </a:ext>
                  </a:extLst>
                </a:gridCol>
                <a:gridCol w="658368">
                  <a:extLst>
                    <a:ext uri="{9D8B030D-6E8A-4147-A177-3AD203B41FA5}">
                      <a16:colId xmlns:a16="http://schemas.microsoft.com/office/drawing/2014/main" val="1104182129"/>
                    </a:ext>
                  </a:extLst>
                </a:gridCol>
                <a:gridCol w="658368">
                  <a:extLst>
                    <a:ext uri="{9D8B030D-6E8A-4147-A177-3AD203B41FA5}">
                      <a16:colId xmlns:a16="http://schemas.microsoft.com/office/drawing/2014/main" val="4104598184"/>
                    </a:ext>
                  </a:extLst>
                </a:gridCol>
                <a:gridCol w="658368">
                  <a:extLst>
                    <a:ext uri="{9D8B030D-6E8A-4147-A177-3AD203B41FA5}">
                      <a16:colId xmlns:a16="http://schemas.microsoft.com/office/drawing/2014/main" val="600711618"/>
                    </a:ext>
                  </a:extLst>
                </a:gridCol>
                <a:gridCol w="658368">
                  <a:extLst>
                    <a:ext uri="{9D8B030D-6E8A-4147-A177-3AD203B41FA5}">
                      <a16:colId xmlns:a16="http://schemas.microsoft.com/office/drawing/2014/main" val="1717649429"/>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2093846858"/>
                  </a:ext>
                </a:extLst>
              </a:tr>
              <a:tr h="370840">
                <a:tc>
                  <a:txBody>
                    <a:bodyPr/>
                    <a:lstStyle/>
                    <a:p>
                      <a:r>
                        <a:rPr lang="en-US" sz="1000"/>
                        <a:t>18354</a:t>
                      </a:r>
                    </a:p>
                  </a:txBody>
                  <a:tcPr/>
                </a:tc>
                <a:tc>
                  <a:txBody>
                    <a:bodyPr/>
                    <a:lstStyle/>
                    <a:p>
                      <a:r>
                        <a:rPr lang="en-US" sz="1000"/>
                        <a:t>84</a:t>
                      </a:r>
                    </a:p>
                  </a:txBody>
                  <a:tcPr/>
                </a:tc>
                <a:tc>
                  <a:txBody>
                    <a:bodyPr/>
                    <a:lstStyle/>
                    <a:p>
                      <a:r>
                        <a:rPr lang="en-US" sz="1000"/>
                        <a:t>15</a:t>
                      </a:r>
                    </a:p>
                  </a:txBody>
                  <a:tcPr/>
                </a:tc>
                <a:tc>
                  <a:txBody>
                    <a:bodyPr/>
                    <a:lstStyle/>
                    <a:p>
                      <a:r>
                        <a:rPr lang="en-US" sz="1000"/>
                        <a:t>340</a:t>
                      </a:r>
                    </a:p>
                  </a:txBody>
                  <a:tcPr/>
                </a:tc>
                <a:tc>
                  <a:txBody>
                    <a:bodyPr/>
                    <a:lstStyle/>
                    <a:p>
                      <a:r>
                        <a:rPr lang="en-US" sz="1000"/>
                        <a:t>22.666666666667</a:t>
                      </a:r>
                    </a:p>
                  </a:txBody>
                  <a:tcPr/>
                </a:tc>
                <a:tc>
                  <a:txBody>
                    <a:bodyPr/>
                    <a:lstStyle/>
                    <a:p>
                      <a:r>
                        <a:rPr lang="en-US" sz="1000"/>
                        <a:t>10</a:t>
                      </a:r>
                    </a:p>
                  </a:txBody>
                  <a:tcPr/>
                </a:tc>
                <a:tc>
                  <a:txBody>
                    <a:bodyPr/>
                    <a:lstStyle/>
                    <a:p>
                      <a:r>
                        <a:rPr lang="en-US" sz="1000"/>
                        <a:t>7</a:t>
                      </a:r>
                    </a:p>
                  </a:txBody>
                  <a:tcPr/>
                </a:tc>
                <a:tc>
                  <a:txBody>
                    <a:bodyPr/>
                    <a:lstStyle/>
                    <a:p>
                      <a:r>
                        <a:rPr lang="en-US" sz="1000"/>
                        <a:t>538</a:t>
                      </a:r>
                    </a:p>
                  </a:txBody>
                  <a:tcPr/>
                </a:tc>
                <a:tc>
                  <a:txBody>
                    <a:bodyPr/>
                    <a:lstStyle/>
                    <a:p>
                      <a:r>
                        <a:rPr lang="en-US" sz="1000"/>
                        <a:t>20259</a:t>
                      </a:r>
                    </a:p>
                  </a:txBody>
                  <a:tcPr/>
                </a:tc>
                <a:tc>
                  <a:txBody>
                    <a:bodyPr/>
                    <a:lstStyle/>
                    <a:p>
                      <a:r>
                        <a:rPr lang="en-US" sz="1000"/>
                        <a:t>1350.6</a:t>
                      </a:r>
                    </a:p>
                  </a:txBody>
                  <a:tcPr/>
                </a:tc>
                <a:tc>
                  <a:txBody>
                    <a:bodyPr/>
                    <a:lstStyle/>
                    <a:p>
                      <a:r>
                        <a:rPr lang="en-US" sz="1000"/>
                        <a:t>4.1598865701908 %</a:t>
                      </a:r>
                    </a:p>
                  </a:txBody>
                  <a:tcPr/>
                </a:tc>
                <a:tc>
                  <a:txBody>
                    <a:bodyPr/>
                    <a:lstStyle/>
                    <a:p>
                      <a:r>
                        <a:rPr lang="en-US" sz="1000"/>
                        <a:t>0</a:t>
                      </a:r>
                    </a:p>
                  </a:txBody>
                  <a:tcPr/>
                </a:tc>
                <a:extLst>
                  <a:ext uri="{0D108BD9-81ED-4DB2-BD59-A6C34878D82A}">
                    <a16:rowId xmlns:a16="http://schemas.microsoft.com/office/drawing/2014/main" val="3188772060"/>
                  </a:ext>
                </a:extLst>
              </a:tr>
            </a:tbl>
          </a:graphicData>
        </a:graphic>
      </p:graphicFrame>
      <p:sp>
        <p:nvSpPr>
          <p:cNvPr id="4" name="Text Placeholder 3">
            <a:extLst>
              <a:ext uri="{FF2B5EF4-FFF2-40B4-BE49-F238E27FC236}">
                <a16:creationId xmlns:a16="http://schemas.microsoft.com/office/drawing/2014/main" id="{557475F5-462E-430F-82BD-35390B19142E}"/>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7444689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395A0-665C-489B-ACBA-C0F88529EC10}"/>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049FDD4A-F500-4609-930E-106D3ACF0263}"/>
              </a:ext>
            </a:extLst>
          </p:cNvPr>
          <p:cNvGraphicFramePr>
            <a:graphicFrameLocks noGrp="1"/>
          </p:cNvGraphicFramePr>
          <p:nvPr>
            <p:ph type="chart" sz="quarter" idx="13"/>
            <p:extLst>
              <p:ext uri="{D42A27DB-BD31-4B8C-83A1-F6EECF244321}">
                <p14:modId xmlns:p14="http://schemas.microsoft.com/office/powerpoint/2010/main" val="38231723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03C0E4-6CE8-40B7-9A66-8AEFDBDD61E4}"/>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DD538C6A-D8E9-449E-879E-1813208E85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95363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2D968-B14F-4F26-B245-96A809C20417}"/>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A70707C9-A01F-47F9-A234-CCC4151F671F}"/>
              </a:ext>
            </a:extLst>
          </p:cNvPr>
          <p:cNvGraphicFramePr>
            <a:graphicFrameLocks noGrp="1"/>
          </p:cNvGraphicFramePr>
          <p:nvPr>
            <p:ph type="chart" sz="quarter" idx="13"/>
            <p:extLst>
              <p:ext uri="{D42A27DB-BD31-4B8C-83A1-F6EECF244321}">
                <p14:modId xmlns:p14="http://schemas.microsoft.com/office/powerpoint/2010/main" val="15161129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0996F9-5881-4E89-A51C-8340770574CB}"/>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06AFA600-D057-480F-A7A5-4EDDFF6A11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701321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3620C-BD0E-4C1E-AB15-E6AFE6DD6E8F}"/>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A86340D7-ADAD-499E-A1B5-8C1C60B541E2}"/>
              </a:ext>
            </a:extLst>
          </p:cNvPr>
          <p:cNvGraphicFramePr>
            <a:graphicFrameLocks noGrp="1"/>
          </p:cNvGraphicFramePr>
          <p:nvPr>
            <p:ph type="chart" sz="quarter" idx="13"/>
            <p:extLst>
              <p:ext uri="{D42A27DB-BD31-4B8C-83A1-F6EECF244321}">
                <p14:modId xmlns:p14="http://schemas.microsoft.com/office/powerpoint/2010/main" val="6269731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5CE9F2-1CCA-4AF3-B963-96E56B360AC2}"/>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204C366F-6B81-4017-87F0-F54A2968AD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22506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F5D4E-EE46-4436-89A6-E6B695810E69}"/>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EABA3A00-43C2-4044-A6C1-744D9AB7FFE1}"/>
              </a:ext>
            </a:extLst>
          </p:cNvPr>
          <p:cNvGraphicFramePr>
            <a:graphicFrameLocks noGrp="1"/>
          </p:cNvGraphicFramePr>
          <p:nvPr>
            <p:ph type="chart" sz="quarter" idx="13"/>
            <p:extLst>
              <p:ext uri="{D42A27DB-BD31-4B8C-83A1-F6EECF244321}">
                <p14:modId xmlns:p14="http://schemas.microsoft.com/office/powerpoint/2010/main" val="35916720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4E04BE-66E3-4C79-9628-A32160C16370}"/>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B44AC41A-049A-4E55-B913-45092481FD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92050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D1BB4-A808-4D13-AA85-467C4A5A5A97}"/>
              </a:ext>
            </a:extLst>
          </p:cNvPr>
          <p:cNvSpPr>
            <a:spLocks noGrp="1"/>
          </p:cNvSpPr>
          <p:nvPr>
            <p:ph type="title"/>
          </p:nvPr>
        </p:nvSpPr>
        <p:spPr/>
        <p:txBody>
          <a:bodyPr/>
          <a:lstStyle/>
          <a:p>
            <a:r>
              <a:rPr lang="en-US"/>
              <a:t>LinkedIn Posts Table | Tokio Marine America</a:t>
            </a:r>
          </a:p>
        </p:txBody>
      </p:sp>
      <p:graphicFrame>
        <p:nvGraphicFramePr>
          <p:cNvPr id="5" name="Table Placeholder 4">
            <a:extLst>
              <a:ext uri="{FF2B5EF4-FFF2-40B4-BE49-F238E27FC236}">
                <a16:creationId xmlns:a16="http://schemas.microsoft.com/office/drawing/2014/main" id="{6FCE9DA7-7D30-49A3-BDA6-34791583F0D6}"/>
              </a:ext>
            </a:extLst>
          </p:cNvPr>
          <p:cNvGraphicFramePr>
            <a:graphicFrameLocks noGrp="1"/>
          </p:cNvGraphicFramePr>
          <p:nvPr>
            <p:ph type="tbl" sz="quarter" idx="13"/>
            <p:extLst>
              <p:ext uri="{D42A27DB-BD31-4B8C-83A1-F6EECF244321}">
                <p14:modId xmlns:p14="http://schemas.microsoft.com/office/powerpoint/2010/main" val="2640989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753803850"/>
                    </a:ext>
                  </a:extLst>
                </a:gridCol>
                <a:gridCol w="740664">
                  <a:extLst>
                    <a:ext uri="{9D8B030D-6E8A-4147-A177-3AD203B41FA5}">
                      <a16:colId xmlns:a16="http://schemas.microsoft.com/office/drawing/2014/main" val="1981582272"/>
                    </a:ext>
                  </a:extLst>
                </a:gridCol>
                <a:gridCol w="740664">
                  <a:extLst>
                    <a:ext uri="{9D8B030D-6E8A-4147-A177-3AD203B41FA5}">
                      <a16:colId xmlns:a16="http://schemas.microsoft.com/office/drawing/2014/main" val="2274843873"/>
                    </a:ext>
                  </a:extLst>
                </a:gridCol>
                <a:gridCol w="740664">
                  <a:extLst>
                    <a:ext uri="{9D8B030D-6E8A-4147-A177-3AD203B41FA5}">
                      <a16:colId xmlns:a16="http://schemas.microsoft.com/office/drawing/2014/main" val="3156138667"/>
                    </a:ext>
                  </a:extLst>
                </a:gridCol>
                <a:gridCol w="740664">
                  <a:extLst>
                    <a:ext uri="{9D8B030D-6E8A-4147-A177-3AD203B41FA5}">
                      <a16:colId xmlns:a16="http://schemas.microsoft.com/office/drawing/2014/main" val="537436060"/>
                    </a:ext>
                  </a:extLst>
                </a:gridCol>
                <a:gridCol w="740664">
                  <a:extLst>
                    <a:ext uri="{9D8B030D-6E8A-4147-A177-3AD203B41FA5}">
                      <a16:colId xmlns:a16="http://schemas.microsoft.com/office/drawing/2014/main" val="3100018889"/>
                    </a:ext>
                  </a:extLst>
                </a:gridCol>
                <a:gridCol w="740664">
                  <a:extLst>
                    <a:ext uri="{9D8B030D-6E8A-4147-A177-3AD203B41FA5}">
                      <a16:colId xmlns:a16="http://schemas.microsoft.com/office/drawing/2014/main" val="3591579118"/>
                    </a:ext>
                  </a:extLst>
                </a:gridCol>
                <a:gridCol w="740664">
                  <a:extLst>
                    <a:ext uri="{9D8B030D-6E8A-4147-A177-3AD203B41FA5}">
                      <a16:colId xmlns:a16="http://schemas.microsoft.com/office/drawing/2014/main" val="1795165464"/>
                    </a:ext>
                  </a:extLst>
                </a:gridCol>
                <a:gridCol w="740664">
                  <a:extLst>
                    <a:ext uri="{9D8B030D-6E8A-4147-A177-3AD203B41FA5}">
                      <a16:colId xmlns:a16="http://schemas.microsoft.com/office/drawing/2014/main" val="268645315"/>
                    </a:ext>
                  </a:extLst>
                </a:gridCol>
              </a:tblGrid>
              <a:tr h="370840">
                <a:tc>
                  <a:txBody>
                    <a:bodyPr/>
                    <a:lstStyle/>
                    <a:p>
                      <a:r>
                        <a:rPr lang="en-US" sz="1000"/>
                        <a:t>Post</a:t>
                      </a:r>
                    </a:p>
                  </a:txBody>
                  <a:tcPr/>
                </a:tc>
                <a:tc>
                  <a:txBody>
                    <a:bodyPr/>
                    <a:lstStyle/>
                    <a:p>
                      <a:r>
                        <a:rPr lang="en-US" sz="1000"/>
                        <a:t>Type</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Video Views</a:t>
                      </a:r>
                    </a:p>
                  </a:txBody>
                  <a:tcPr/>
                </a:tc>
                <a:extLst>
                  <a:ext uri="{0D108BD9-81ED-4DB2-BD59-A6C34878D82A}">
                    <a16:rowId xmlns:a16="http://schemas.microsoft.com/office/drawing/2014/main" val="423617030"/>
                  </a:ext>
                </a:extLst>
              </a:tr>
              <a:tr h="370840">
                <a:tc>
                  <a:txBody>
                    <a:bodyPr/>
                    <a:lstStyle/>
                    <a:p>
                      <a:r>
                        <a:rPr lang="en-US" sz="1000" b="1"/>
                        <a:t>Tokio Marine America - 2021-11-24 11:17:32</a:t>
                      </a:r>
                      <a:r>
                        <a:rPr lang="en-US" sz="1000"/>
                        <a:t>
 Happy Thanksgiving! To celebrate the holiday, TMA offices will be closing early today at 12:00 p.m. We will reopen on Monday, 11/29.
#happythanksgiving #earlyclose #holidayhours</a:t>
                      </a:r>
                    </a:p>
                  </a:txBody>
                  <a:tcPr/>
                </a:tc>
                <a:tc>
                  <a:txBody>
                    <a:bodyPr/>
                    <a:lstStyle/>
                    <a:p>
                      <a:r>
                        <a:rPr lang="en-US" sz="1000"/>
                        <a:t>Image</a:t>
                      </a:r>
                    </a:p>
                  </a:txBody>
                  <a:tcPr/>
                </a:tc>
                <a:tc>
                  <a:txBody>
                    <a:bodyPr/>
                    <a:lstStyle/>
                    <a:p>
                      <a:r>
                        <a:rPr lang="en-US" sz="1000"/>
                        <a:t>53</a:t>
                      </a:r>
                    </a:p>
                  </a:txBody>
                  <a:tcPr/>
                </a:tc>
                <a:tc>
                  <a:txBody>
                    <a:bodyPr/>
                    <a:lstStyle/>
                    <a:p>
                      <a:r>
                        <a:rPr lang="en-US" sz="1000"/>
                        <a:t>0</a:t>
                      </a:r>
                    </a:p>
                  </a:txBody>
                  <a:tcPr/>
                </a:tc>
                <a:tc>
                  <a:txBody>
                    <a:bodyPr/>
                    <a:lstStyle/>
                    <a:p>
                      <a:r>
                        <a:rPr lang="en-US" sz="1000"/>
                        <a:t>0</a:t>
                      </a:r>
                    </a:p>
                  </a:txBody>
                  <a:tcPr/>
                </a:tc>
                <a:tc>
                  <a:txBody>
                    <a:bodyPr/>
                    <a:lstStyle/>
                    <a:p>
                      <a:r>
                        <a:rPr lang="en-US" sz="1000"/>
                        <a:t>32</a:t>
                      </a:r>
                    </a:p>
                  </a:txBody>
                  <a:tcPr/>
                </a:tc>
                <a:tc>
                  <a:txBody>
                    <a:bodyPr/>
                    <a:lstStyle/>
                    <a:p>
                      <a:r>
                        <a:rPr lang="en-US" sz="1000"/>
                        <a:t>3.7777777777778</a:t>
                      </a:r>
                    </a:p>
                  </a:txBody>
                  <a:tcPr/>
                </a:tc>
                <a:tc>
                  <a:txBody>
                    <a:bodyPr/>
                    <a:lstStyle/>
                    <a:p>
                      <a:r>
                        <a:rPr lang="en-US" sz="1000"/>
                        <a:t>2250</a:t>
                      </a:r>
                    </a:p>
                  </a:txBody>
                  <a:tcPr/>
                </a:tc>
                <a:tc>
                  <a:txBody>
                    <a:bodyPr/>
                    <a:lstStyle/>
                    <a:p>
                      <a:r>
                        <a:rPr lang="en-US" sz="1000"/>
                        <a:t>n/a</a:t>
                      </a:r>
                    </a:p>
                  </a:txBody>
                  <a:tcPr/>
                </a:tc>
                <a:extLst>
                  <a:ext uri="{0D108BD9-81ED-4DB2-BD59-A6C34878D82A}">
                    <a16:rowId xmlns:a16="http://schemas.microsoft.com/office/drawing/2014/main" val="2659220386"/>
                  </a:ext>
                </a:extLst>
              </a:tr>
              <a:tr h="370840">
                <a:tc>
                  <a:txBody>
                    <a:bodyPr/>
                    <a:lstStyle/>
                    <a:p>
                      <a:r>
                        <a:rPr lang="en-US" sz="1000" b="1"/>
                        <a:t>Tokio Marine America - 2021-11-11 11:23:38</a:t>
                      </a:r>
                      <a:r>
                        <a:rPr lang="en-US" sz="1000"/>
                        <a:t>
 Thank you to all who have served our country. 
#VeteransDay #veteransday2021 </a:t>
                      </a:r>
                    </a:p>
                  </a:txBody>
                  <a:tcPr/>
                </a:tc>
                <a:tc>
                  <a:txBody>
                    <a:bodyPr/>
                    <a:lstStyle/>
                    <a:p>
                      <a:r>
                        <a:rPr lang="en-US" sz="1000"/>
                        <a:t>Image</a:t>
                      </a:r>
                    </a:p>
                  </a:txBody>
                  <a:tcPr/>
                </a:tc>
                <a:tc>
                  <a:txBody>
                    <a:bodyPr/>
                    <a:lstStyle/>
                    <a:p>
                      <a:r>
                        <a:rPr lang="en-US" sz="1000"/>
                        <a:t>51</a:t>
                      </a:r>
                    </a:p>
                  </a:txBody>
                  <a:tcPr/>
                </a:tc>
                <a:tc>
                  <a:txBody>
                    <a:bodyPr/>
                    <a:lstStyle/>
                    <a:p>
                      <a:r>
                        <a:rPr lang="en-US" sz="1000"/>
                        <a:t>2</a:t>
                      </a:r>
                    </a:p>
                  </a:txBody>
                  <a:tcPr/>
                </a:tc>
                <a:tc>
                  <a:txBody>
                    <a:bodyPr/>
                    <a:lstStyle/>
                    <a:p>
                      <a:r>
                        <a:rPr lang="en-US" sz="1000"/>
                        <a:t>0</a:t>
                      </a:r>
                    </a:p>
                  </a:txBody>
                  <a:tcPr/>
                </a:tc>
                <a:tc>
                  <a:txBody>
                    <a:bodyPr/>
                    <a:lstStyle/>
                    <a:p>
                      <a:r>
                        <a:rPr lang="en-US" sz="1000"/>
                        <a:t>19</a:t>
                      </a:r>
                    </a:p>
                  </a:txBody>
                  <a:tcPr/>
                </a:tc>
                <a:tc>
                  <a:txBody>
                    <a:bodyPr/>
                    <a:lstStyle/>
                    <a:p>
                      <a:r>
                        <a:rPr lang="en-US" sz="1000"/>
                        <a:t>3.6960985626283</a:t>
                      </a:r>
                    </a:p>
                  </a:txBody>
                  <a:tcPr/>
                </a:tc>
                <a:tc>
                  <a:txBody>
                    <a:bodyPr/>
                    <a:lstStyle/>
                    <a:p>
                      <a:r>
                        <a:rPr lang="en-US" sz="1000"/>
                        <a:t>1948</a:t>
                      </a:r>
                    </a:p>
                  </a:txBody>
                  <a:tcPr/>
                </a:tc>
                <a:tc>
                  <a:txBody>
                    <a:bodyPr/>
                    <a:lstStyle/>
                    <a:p>
                      <a:r>
                        <a:rPr lang="en-US" sz="1000"/>
                        <a:t>n/a</a:t>
                      </a:r>
                    </a:p>
                  </a:txBody>
                  <a:tcPr/>
                </a:tc>
                <a:extLst>
                  <a:ext uri="{0D108BD9-81ED-4DB2-BD59-A6C34878D82A}">
                    <a16:rowId xmlns:a16="http://schemas.microsoft.com/office/drawing/2014/main" val="2511256974"/>
                  </a:ext>
                </a:extLst>
              </a:tr>
              <a:tr h="370840">
                <a:tc>
                  <a:txBody>
                    <a:bodyPr/>
                    <a:lstStyle/>
                    <a:p>
                      <a:r>
                        <a:rPr lang="en-US" sz="1000" b="1"/>
                        <a:t>Tokio Marine America - 2021-11-04 16:16:33</a:t>
                      </a:r>
                      <a:r>
                        <a:rPr lang="en-US" sz="1000"/>
                        <a:t>
 Our Atlanta office is moving to #Alpharetta. While we learn to work the copier and find our new favorite lunch spots, we have made one exciting discovery: hiking trails! Our new office has three scenic paths to explore on campus. 
Thank you to our sister company, Philadelphia Insurance Companies, for sharing their space with us.
#hiking #hikingtrails #hikingadventures
</a:t>
                      </a:r>
                    </a:p>
                  </a:txBody>
                  <a:tcPr/>
                </a:tc>
                <a:tc>
                  <a:txBody>
                    <a:bodyPr/>
                    <a:lstStyle/>
                    <a:p>
                      <a:r>
                        <a:rPr lang="en-US" sz="1000"/>
                        <a:t>Image</a:t>
                      </a:r>
                    </a:p>
                  </a:txBody>
                  <a:tcPr/>
                </a:tc>
                <a:tc>
                  <a:txBody>
                    <a:bodyPr/>
                    <a:lstStyle/>
                    <a:p>
                      <a:r>
                        <a:rPr lang="en-US" sz="1000"/>
                        <a:t>42</a:t>
                      </a:r>
                    </a:p>
                  </a:txBody>
                  <a:tcPr/>
                </a:tc>
                <a:tc>
                  <a:txBody>
                    <a:bodyPr/>
                    <a:lstStyle/>
                    <a:p>
                      <a:r>
                        <a:rPr lang="en-US" sz="1000"/>
                        <a:t>0</a:t>
                      </a:r>
                    </a:p>
                  </a:txBody>
                  <a:tcPr/>
                </a:tc>
                <a:tc>
                  <a:txBody>
                    <a:bodyPr/>
                    <a:lstStyle/>
                    <a:p>
                      <a:r>
                        <a:rPr lang="en-US" sz="1000"/>
                        <a:t>0</a:t>
                      </a:r>
                    </a:p>
                  </a:txBody>
                  <a:tcPr/>
                </a:tc>
                <a:tc>
                  <a:txBody>
                    <a:bodyPr/>
                    <a:lstStyle/>
                    <a:p>
                      <a:r>
                        <a:rPr lang="en-US" sz="1000"/>
                        <a:t>73</a:t>
                      </a:r>
                    </a:p>
                  </a:txBody>
                  <a:tcPr/>
                </a:tc>
                <a:tc>
                  <a:txBody>
                    <a:bodyPr/>
                    <a:lstStyle/>
                    <a:p>
                      <a:r>
                        <a:rPr lang="en-US" sz="1000"/>
                        <a:t>5.0750220653133</a:t>
                      </a:r>
                    </a:p>
                  </a:txBody>
                  <a:tcPr/>
                </a:tc>
                <a:tc>
                  <a:txBody>
                    <a:bodyPr/>
                    <a:lstStyle/>
                    <a:p>
                      <a:r>
                        <a:rPr lang="en-US" sz="1000"/>
                        <a:t>2266</a:t>
                      </a:r>
                    </a:p>
                  </a:txBody>
                  <a:tcPr/>
                </a:tc>
                <a:tc>
                  <a:txBody>
                    <a:bodyPr/>
                    <a:lstStyle/>
                    <a:p>
                      <a:r>
                        <a:rPr lang="en-US" sz="1000"/>
                        <a:t>n/a</a:t>
                      </a:r>
                    </a:p>
                  </a:txBody>
                  <a:tcPr/>
                </a:tc>
                <a:extLst>
                  <a:ext uri="{0D108BD9-81ED-4DB2-BD59-A6C34878D82A}">
                    <a16:rowId xmlns:a16="http://schemas.microsoft.com/office/drawing/2014/main" val="450578414"/>
                  </a:ext>
                </a:extLst>
              </a:tr>
            </a:tbl>
          </a:graphicData>
        </a:graphic>
      </p:graphicFrame>
      <p:sp>
        <p:nvSpPr>
          <p:cNvPr id="4" name="Text Placeholder 3">
            <a:extLst>
              <a:ext uri="{FF2B5EF4-FFF2-40B4-BE49-F238E27FC236}">
                <a16:creationId xmlns:a16="http://schemas.microsoft.com/office/drawing/2014/main" id="{0A58BB9B-97C3-4B1E-981D-A5BB0B00133D}"/>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5167211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4AA90-88FD-42FF-BEC2-621C74A4E1FF}"/>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6298FF1F-6816-4A46-92F3-CBAC0B201A58}"/>
              </a:ext>
            </a:extLst>
          </p:cNvPr>
          <p:cNvGraphicFramePr>
            <a:graphicFrameLocks noGrp="1"/>
          </p:cNvGraphicFramePr>
          <p:nvPr>
            <p:ph type="tbl" sz="quarter" idx="13"/>
            <p:extLst>
              <p:ext uri="{D42A27DB-BD31-4B8C-83A1-F6EECF244321}">
                <p14:modId xmlns:p14="http://schemas.microsoft.com/office/powerpoint/2010/main" val="215154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4517606"/>
                    </a:ext>
                  </a:extLst>
                </a:gridCol>
                <a:gridCol w="658368">
                  <a:extLst>
                    <a:ext uri="{9D8B030D-6E8A-4147-A177-3AD203B41FA5}">
                      <a16:colId xmlns:a16="http://schemas.microsoft.com/office/drawing/2014/main" val="2457823843"/>
                    </a:ext>
                  </a:extLst>
                </a:gridCol>
                <a:gridCol w="658368">
                  <a:extLst>
                    <a:ext uri="{9D8B030D-6E8A-4147-A177-3AD203B41FA5}">
                      <a16:colId xmlns:a16="http://schemas.microsoft.com/office/drawing/2014/main" val="1624895988"/>
                    </a:ext>
                  </a:extLst>
                </a:gridCol>
                <a:gridCol w="658368">
                  <a:extLst>
                    <a:ext uri="{9D8B030D-6E8A-4147-A177-3AD203B41FA5}">
                      <a16:colId xmlns:a16="http://schemas.microsoft.com/office/drawing/2014/main" val="490473537"/>
                    </a:ext>
                  </a:extLst>
                </a:gridCol>
                <a:gridCol w="658368">
                  <a:extLst>
                    <a:ext uri="{9D8B030D-6E8A-4147-A177-3AD203B41FA5}">
                      <a16:colId xmlns:a16="http://schemas.microsoft.com/office/drawing/2014/main" val="2037180758"/>
                    </a:ext>
                  </a:extLst>
                </a:gridCol>
                <a:gridCol w="658368">
                  <a:extLst>
                    <a:ext uri="{9D8B030D-6E8A-4147-A177-3AD203B41FA5}">
                      <a16:colId xmlns:a16="http://schemas.microsoft.com/office/drawing/2014/main" val="865693896"/>
                    </a:ext>
                  </a:extLst>
                </a:gridCol>
                <a:gridCol w="658368">
                  <a:extLst>
                    <a:ext uri="{9D8B030D-6E8A-4147-A177-3AD203B41FA5}">
                      <a16:colId xmlns:a16="http://schemas.microsoft.com/office/drawing/2014/main" val="1740029507"/>
                    </a:ext>
                  </a:extLst>
                </a:gridCol>
                <a:gridCol w="658368">
                  <a:extLst>
                    <a:ext uri="{9D8B030D-6E8A-4147-A177-3AD203B41FA5}">
                      <a16:colId xmlns:a16="http://schemas.microsoft.com/office/drawing/2014/main" val="2508019691"/>
                    </a:ext>
                  </a:extLst>
                </a:gridCol>
                <a:gridCol w="658368">
                  <a:extLst>
                    <a:ext uri="{9D8B030D-6E8A-4147-A177-3AD203B41FA5}">
                      <a16:colId xmlns:a16="http://schemas.microsoft.com/office/drawing/2014/main" val="2980480933"/>
                    </a:ext>
                  </a:extLst>
                </a:gridCol>
                <a:gridCol w="658368">
                  <a:extLst>
                    <a:ext uri="{9D8B030D-6E8A-4147-A177-3AD203B41FA5}">
                      <a16:colId xmlns:a16="http://schemas.microsoft.com/office/drawing/2014/main" val="117239697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645454207"/>
                  </a:ext>
                </a:extLst>
              </a:tr>
              <a:tr h="370840">
                <a:tc>
                  <a:txBody>
                    <a:bodyPr/>
                    <a:lstStyle/>
                    <a:p>
                      <a:r>
                        <a:rPr lang="en-US" sz="1000"/>
                        <a:t>tmamerica</a:t>
                      </a:r>
                    </a:p>
                  </a:txBody>
                  <a:tcPr/>
                </a:tc>
                <a:tc>
                  <a:txBody>
                    <a:bodyPr/>
                    <a:lstStyle/>
                    <a:p>
                      <a:r>
                        <a:rPr lang="en-US" sz="1000"/>
                        <a:t>450</a:t>
                      </a:r>
                    </a:p>
                  </a:txBody>
                  <a:tcPr/>
                </a:tc>
                <a:tc>
                  <a:txBody>
                    <a:bodyPr/>
                    <a:lstStyle/>
                    <a:p>
                      <a:r>
                        <a:rPr lang="en-US" sz="1000"/>
                        <a:t>0</a:t>
                      </a:r>
                    </a:p>
                  </a:txBody>
                  <a:tcPr/>
                </a:tc>
                <a:tc>
                  <a:txBody>
                    <a:bodyPr/>
                    <a:lstStyle/>
                    <a:p>
                      <a:r>
                        <a:rPr lang="en-US" sz="1000"/>
                        <a:t>12</a:t>
                      </a:r>
                    </a:p>
                  </a:txBody>
                  <a:tcPr/>
                </a:tc>
                <a:tc>
                  <a:txBody>
                    <a:bodyPr/>
                    <a:lstStyle/>
                    <a:p>
                      <a:r>
                        <a:rPr lang="en-US" sz="1000"/>
                        <a:t>2</a:t>
                      </a:r>
                    </a:p>
                  </a:txBody>
                  <a:tcPr/>
                </a:tc>
                <a:tc>
                  <a:txBody>
                    <a:bodyPr/>
                    <a:lstStyle/>
                    <a:p>
                      <a:r>
                        <a:rPr lang="en-US" sz="1000"/>
                        <a:t>0</a:t>
                      </a:r>
                    </a:p>
                  </a:txBody>
                  <a:tcPr/>
                </a:tc>
                <a:tc>
                  <a:txBody>
                    <a:bodyPr/>
                    <a:lstStyle/>
                    <a:p>
                      <a:r>
                        <a:rPr lang="en-US" sz="1000"/>
                        <a:t>14</a:t>
                      </a:r>
                    </a:p>
                  </a:txBody>
                  <a:tcPr/>
                </a:tc>
                <a:tc>
                  <a:txBody>
                    <a:bodyPr/>
                    <a:lstStyle/>
                    <a:p>
                      <a:r>
                        <a:rPr lang="en-US" sz="1000"/>
                        <a:t>141</a:t>
                      </a:r>
                    </a:p>
                  </a:txBody>
                  <a:tcPr/>
                </a:tc>
                <a:tc>
                  <a:txBody>
                    <a:bodyPr/>
                    <a:lstStyle/>
                    <a:p>
                      <a:r>
                        <a:rPr lang="en-US" sz="1000"/>
                        <a:t>3</a:t>
                      </a:r>
                    </a:p>
                  </a:txBody>
                  <a:tcPr/>
                </a:tc>
                <a:tc>
                  <a:txBody>
                    <a:bodyPr/>
                    <a:lstStyle/>
                    <a:p>
                      <a:r>
                        <a:rPr lang="en-US" sz="1000"/>
                        <a:t>2.2857 %</a:t>
                      </a:r>
                    </a:p>
                  </a:txBody>
                  <a:tcPr/>
                </a:tc>
                <a:extLst>
                  <a:ext uri="{0D108BD9-81ED-4DB2-BD59-A6C34878D82A}">
                    <a16:rowId xmlns:a16="http://schemas.microsoft.com/office/drawing/2014/main" val="3803719316"/>
                  </a:ext>
                </a:extLst>
              </a:tr>
            </a:tbl>
          </a:graphicData>
        </a:graphic>
      </p:graphicFrame>
      <p:sp>
        <p:nvSpPr>
          <p:cNvPr id="4" name="Text Placeholder 3">
            <a:extLst>
              <a:ext uri="{FF2B5EF4-FFF2-40B4-BE49-F238E27FC236}">
                <a16:creationId xmlns:a16="http://schemas.microsoft.com/office/drawing/2014/main" id="{8B6133DA-45E6-42B7-9E49-D3507909BDA8}"/>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8687586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1C84A-542F-4E05-9537-0BE713EAB791}"/>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27DD34EE-22F6-4358-B03C-28515B54C0D9}"/>
              </a:ext>
            </a:extLst>
          </p:cNvPr>
          <p:cNvGraphicFramePr>
            <a:graphicFrameLocks noGrp="1"/>
          </p:cNvGraphicFramePr>
          <p:nvPr>
            <p:ph type="chart" sz="quarter" idx="13"/>
            <p:extLst>
              <p:ext uri="{D42A27DB-BD31-4B8C-83A1-F6EECF244321}">
                <p14:modId xmlns:p14="http://schemas.microsoft.com/office/powerpoint/2010/main" val="21050607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555ABD-5720-4573-8DF2-3C441BDB16CB}"/>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629F209A-0671-40B7-8D90-B5800CF5DB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31306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F6B85-B0F3-4DD4-A074-C67292983AF3}"/>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0044333F-DA36-4973-819B-166BA8E8B672}"/>
              </a:ext>
            </a:extLst>
          </p:cNvPr>
          <p:cNvGraphicFramePr>
            <a:graphicFrameLocks noGrp="1"/>
          </p:cNvGraphicFramePr>
          <p:nvPr>
            <p:ph type="chart" sz="quarter" idx="13"/>
            <p:extLst>
              <p:ext uri="{D42A27DB-BD31-4B8C-83A1-F6EECF244321}">
                <p14:modId xmlns:p14="http://schemas.microsoft.com/office/powerpoint/2010/main" val="31076397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E29EE8-DAB1-41FB-B601-F249A9BEA9DE}"/>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A7454AED-027C-41E3-87CF-944905302E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62045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A6AC8-F6DA-4200-9864-2F46A815CB5C}"/>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0A449140-CF43-4EDA-A304-B1A67E34EE7D}"/>
              </a:ext>
            </a:extLst>
          </p:cNvPr>
          <p:cNvGraphicFramePr>
            <a:graphicFrameLocks noGrp="1"/>
          </p:cNvGraphicFramePr>
          <p:nvPr>
            <p:ph type="chart" sz="quarter" idx="13"/>
            <p:extLst>
              <p:ext uri="{D42A27DB-BD31-4B8C-83A1-F6EECF244321}">
                <p14:modId xmlns:p14="http://schemas.microsoft.com/office/powerpoint/2010/main" val="4084952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209DAD-8B4A-4E96-B413-0611BCCEA980}"/>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B8997121-A7B8-46C5-8154-8B1818EE33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84216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FBDDC-79FA-4951-A608-9FF6A9279D37}"/>
              </a:ext>
            </a:extLst>
          </p:cNvPr>
          <p:cNvSpPr>
            <a:spLocks noGrp="1"/>
          </p:cNvSpPr>
          <p:nvPr>
            <p:ph type="title"/>
          </p:nvPr>
        </p:nvSpPr>
        <p:spPr/>
        <p:txBody>
          <a:bodyPr/>
          <a:lstStyle/>
          <a:p>
            <a:r>
              <a:rPr lang="en-US"/>
              <a:t>Instagram Instagram Top Posts | Tokio Marine America - 1 of 3</a:t>
            </a:r>
          </a:p>
        </p:txBody>
      </p:sp>
      <p:graphicFrame>
        <p:nvGraphicFramePr>
          <p:cNvPr id="5" name="Table Placeholder 4">
            <a:extLst>
              <a:ext uri="{FF2B5EF4-FFF2-40B4-BE49-F238E27FC236}">
                <a16:creationId xmlns:a16="http://schemas.microsoft.com/office/drawing/2014/main" id="{44640337-6A4C-46D8-B4A9-0D1533EF1F8B}"/>
              </a:ext>
            </a:extLst>
          </p:cNvPr>
          <p:cNvGraphicFramePr>
            <a:graphicFrameLocks noGrp="1"/>
          </p:cNvGraphicFramePr>
          <p:nvPr>
            <p:ph type="tbl" sz="quarter" idx="13"/>
            <p:extLst>
              <p:ext uri="{D42A27DB-BD31-4B8C-83A1-F6EECF244321}">
                <p14:modId xmlns:p14="http://schemas.microsoft.com/office/powerpoint/2010/main" val="1617487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786776207"/>
                    </a:ext>
                  </a:extLst>
                </a:gridCol>
                <a:gridCol w="1810512">
                  <a:extLst>
                    <a:ext uri="{9D8B030D-6E8A-4147-A177-3AD203B41FA5}">
                      <a16:colId xmlns:a16="http://schemas.microsoft.com/office/drawing/2014/main" val="7915156"/>
                    </a:ext>
                  </a:extLst>
                </a:gridCol>
                <a:gridCol w="822960">
                  <a:extLst>
                    <a:ext uri="{9D8B030D-6E8A-4147-A177-3AD203B41FA5}">
                      <a16:colId xmlns:a16="http://schemas.microsoft.com/office/drawing/2014/main" val="3601302771"/>
                    </a:ext>
                  </a:extLst>
                </a:gridCol>
                <a:gridCol w="822960">
                  <a:extLst>
                    <a:ext uri="{9D8B030D-6E8A-4147-A177-3AD203B41FA5}">
                      <a16:colId xmlns:a16="http://schemas.microsoft.com/office/drawing/2014/main" val="709298091"/>
                    </a:ext>
                  </a:extLst>
                </a:gridCol>
                <a:gridCol w="822960">
                  <a:extLst>
                    <a:ext uri="{9D8B030D-6E8A-4147-A177-3AD203B41FA5}">
                      <a16:colId xmlns:a16="http://schemas.microsoft.com/office/drawing/2014/main" val="1684246832"/>
                    </a:ext>
                  </a:extLst>
                </a:gridCol>
                <a:gridCol w="822960">
                  <a:extLst>
                    <a:ext uri="{9D8B030D-6E8A-4147-A177-3AD203B41FA5}">
                      <a16:colId xmlns:a16="http://schemas.microsoft.com/office/drawing/2014/main" val="1457186343"/>
                    </a:ext>
                  </a:extLst>
                </a:gridCol>
                <a:gridCol w="822960">
                  <a:extLst>
                    <a:ext uri="{9D8B030D-6E8A-4147-A177-3AD203B41FA5}">
                      <a16:colId xmlns:a16="http://schemas.microsoft.com/office/drawing/2014/main" val="2524680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53962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- 2021-11-29 15:55:55</a:t>
                      </a:r>
                      <a:r>
                        <a:rPr kumimoji="0" lang="en-US" sz="1000" b="0" i="0" u="none" strike="noStrike" kern="1200" cap="none" spc="0" normalizeH="0" baseline="0" noProof="0">
                          <a:ln>
                            <a:noFill/>
                          </a:ln>
                          <a:solidFill>
                            <a:prstClr val="black"/>
                          </a:solidFill>
                          <a:effectLst/>
                          <a:uLnTx/>
                          <a:uFillTx/>
                          <a:latin typeface="+mn-lt"/>
                          <a:ea typeface="+mn-ea"/>
                          <a:cs typeface="+mn-cs"/>
                        </a:rPr>
                        <a:t>
 Spanish sculptor, Jaume Plensa, has installations in major cities all around the globe, including Bangkok, London, Dubai, Tokyo, and now - Jersey City! His latest piece, Water's Soul, is visible from TMA's Jersey City office and envokes "inward reflection, silence, and intellectual engagement."
#locallandmark #locallandmarks #hometownhotspot #jerseycity #jerseycitynj #jerseycitylocal #jerseycitylife #artinstallation #artinstallations #publicart #waterssoul #jaumeplensa #jaumeplensasculpture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262676804_647463079749135_2844426634556544782_n.jpg?_nc_cat=111&amp;ccb=1-5&amp;_nc_sid=8ae9d6&amp;_nc_ohc=Qs9M5tvBSCAAX-TM1h9&amp;_nc_ht=scontent-iad3-1.cdninstagram.com&amp;edm=AL-3X8kEAAAA&amp;oh=b5219ace9a22d9dae74f68392203ac7a&amp;oe=61AD798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12/01/2021 13:40:04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60990666"/>
                  </a:ext>
                </a:extLst>
              </a:tr>
            </a:tbl>
          </a:graphicData>
        </a:graphic>
      </p:graphicFrame>
      <p:sp>
        <p:nvSpPr>
          <p:cNvPr id="4" name="Text Placeholder 3">
            <a:extLst>
              <a:ext uri="{FF2B5EF4-FFF2-40B4-BE49-F238E27FC236}">
                <a16:creationId xmlns:a16="http://schemas.microsoft.com/office/drawing/2014/main" id="{71601718-F115-47A5-B544-A8E9901D4CB9}"/>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1308662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921A5-0EDF-4E13-B479-2B3F6B4B670C}"/>
              </a:ext>
            </a:extLst>
          </p:cNvPr>
          <p:cNvSpPr>
            <a:spLocks noGrp="1"/>
          </p:cNvSpPr>
          <p:nvPr>
            <p:ph type="title"/>
          </p:nvPr>
        </p:nvSpPr>
        <p:spPr/>
        <p:txBody>
          <a:bodyPr/>
          <a:lstStyle/>
          <a:p>
            <a:r>
              <a:rPr lang="en-US"/>
              <a:t>Instagram Instagram Top Posts | Tokio Marine America - 2 of 3</a:t>
            </a:r>
          </a:p>
        </p:txBody>
      </p:sp>
      <p:graphicFrame>
        <p:nvGraphicFramePr>
          <p:cNvPr id="5" name="Table Placeholder 4">
            <a:extLst>
              <a:ext uri="{FF2B5EF4-FFF2-40B4-BE49-F238E27FC236}">
                <a16:creationId xmlns:a16="http://schemas.microsoft.com/office/drawing/2014/main" id="{4E1F853C-0C0B-4980-AB3A-6E7984B5D82B}"/>
              </a:ext>
            </a:extLst>
          </p:cNvPr>
          <p:cNvGraphicFramePr>
            <a:graphicFrameLocks noGrp="1"/>
          </p:cNvGraphicFramePr>
          <p:nvPr>
            <p:ph type="tbl" sz="quarter" idx="13"/>
            <p:extLst>
              <p:ext uri="{D42A27DB-BD31-4B8C-83A1-F6EECF244321}">
                <p14:modId xmlns:p14="http://schemas.microsoft.com/office/powerpoint/2010/main" val="3567815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90202648"/>
                    </a:ext>
                  </a:extLst>
                </a:gridCol>
                <a:gridCol w="1810512">
                  <a:extLst>
                    <a:ext uri="{9D8B030D-6E8A-4147-A177-3AD203B41FA5}">
                      <a16:colId xmlns:a16="http://schemas.microsoft.com/office/drawing/2014/main" val="1395615184"/>
                    </a:ext>
                  </a:extLst>
                </a:gridCol>
                <a:gridCol w="822960">
                  <a:extLst>
                    <a:ext uri="{9D8B030D-6E8A-4147-A177-3AD203B41FA5}">
                      <a16:colId xmlns:a16="http://schemas.microsoft.com/office/drawing/2014/main" val="575967524"/>
                    </a:ext>
                  </a:extLst>
                </a:gridCol>
                <a:gridCol w="822960">
                  <a:extLst>
                    <a:ext uri="{9D8B030D-6E8A-4147-A177-3AD203B41FA5}">
                      <a16:colId xmlns:a16="http://schemas.microsoft.com/office/drawing/2014/main" val="724499650"/>
                    </a:ext>
                  </a:extLst>
                </a:gridCol>
                <a:gridCol w="822960">
                  <a:extLst>
                    <a:ext uri="{9D8B030D-6E8A-4147-A177-3AD203B41FA5}">
                      <a16:colId xmlns:a16="http://schemas.microsoft.com/office/drawing/2014/main" val="3812283278"/>
                    </a:ext>
                  </a:extLst>
                </a:gridCol>
                <a:gridCol w="822960">
                  <a:extLst>
                    <a:ext uri="{9D8B030D-6E8A-4147-A177-3AD203B41FA5}">
                      <a16:colId xmlns:a16="http://schemas.microsoft.com/office/drawing/2014/main" val="4235396092"/>
                    </a:ext>
                  </a:extLst>
                </a:gridCol>
                <a:gridCol w="822960">
                  <a:extLst>
                    <a:ext uri="{9D8B030D-6E8A-4147-A177-3AD203B41FA5}">
                      <a16:colId xmlns:a16="http://schemas.microsoft.com/office/drawing/2014/main" val="14386935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74498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- 2021-11-12 16:27:18</a:t>
                      </a:r>
                      <a:r>
                        <a:rPr kumimoji="0" lang="en-US" sz="1000" b="0" i="0" u="none" strike="noStrike" kern="1200" cap="none" spc="0" normalizeH="0" baseline="0" noProof="0">
                          <a:ln>
                            <a:noFill/>
                          </a:ln>
                          <a:solidFill>
                            <a:prstClr val="black"/>
                          </a:solidFill>
                          <a:effectLst/>
                          <a:uLnTx/>
                          <a:uFillTx/>
                          <a:latin typeface="+mn-lt"/>
                          <a:ea typeface="+mn-ea"/>
                          <a:cs typeface="+mn-cs"/>
                        </a:rPr>
                        <a:t>
 Whether securing items, building shelter, creating a harness, or making a sling or splint, a paracord bracelet is a vital survival tool. To show our appreciation for our troops and first responders, TMA worked with OpGratitude to send handmade bracelets in their care packages.
#operationgratitude #veteransday #happyveteransday #troops #servicemen #servicemenandwomen #servicewomen #paracord #paracordbracelet #paracordbracelets #paracordprojects #carepackage #carepackages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255198827_438805744320997_8940695428450030674_n.jpg?_nc_cat=107&amp;ccb=1-5&amp;_nc_sid=8ae9d6&amp;_nc_ohc=InE6M7G-2UsAX8AtqZj&amp;_nc_ht=scontent-iad3-1.cdninstagram.com&amp;edm=AL-3X8kEAAAA&amp;oh=14ec8cda7445629f48623090e8c38fa1&amp;oe=61AD020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12/01/2021 13:40:04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640289260"/>
                  </a:ext>
                </a:extLst>
              </a:tr>
            </a:tbl>
          </a:graphicData>
        </a:graphic>
      </p:graphicFrame>
      <p:sp>
        <p:nvSpPr>
          <p:cNvPr id="4" name="Text Placeholder 3">
            <a:extLst>
              <a:ext uri="{FF2B5EF4-FFF2-40B4-BE49-F238E27FC236}">
                <a16:creationId xmlns:a16="http://schemas.microsoft.com/office/drawing/2014/main" id="{3691EC9F-01BD-45C5-A2F8-134BF7F74B8C}"/>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4845182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4E597-2EFD-4795-8AA1-93C8B3BD40B0}"/>
              </a:ext>
            </a:extLst>
          </p:cNvPr>
          <p:cNvSpPr>
            <a:spLocks noGrp="1"/>
          </p:cNvSpPr>
          <p:nvPr>
            <p:ph type="title"/>
          </p:nvPr>
        </p:nvSpPr>
        <p:spPr/>
        <p:txBody>
          <a:bodyPr/>
          <a:lstStyle/>
          <a:p>
            <a:r>
              <a:rPr lang="en-US"/>
              <a:t>Instagram Instagram Top Posts | Tokio Marine America - 3 of 3</a:t>
            </a:r>
          </a:p>
        </p:txBody>
      </p:sp>
      <p:graphicFrame>
        <p:nvGraphicFramePr>
          <p:cNvPr id="5" name="Table Placeholder 4">
            <a:extLst>
              <a:ext uri="{FF2B5EF4-FFF2-40B4-BE49-F238E27FC236}">
                <a16:creationId xmlns:a16="http://schemas.microsoft.com/office/drawing/2014/main" id="{44EEB709-AB64-45CF-ADD0-EC2FE5252FB4}"/>
              </a:ext>
            </a:extLst>
          </p:cNvPr>
          <p:cNvGraphicFramePr>
            <a:graphicFrameLocks noGrp="1"/>
          </p:cNvGraphicFramePr>
          <p:nvPr>
            <p:ph type="tbl" sz="quarter" idx="13"/>
            <p:extLst>
              <p:ext uri="{D42A27DB-BD31-4B8C-83A1-F6EECF244321}">
                <p14:modId xmlns:p14="http://schemas.microsoft.com/office/powerpoint/2010/main" val="455319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22534297"/>
                    </a:ext>
                  </a:extLst>
                </a:gridCol>
                <a:gridCol w="1810512">
                  <a:extLst>
                    <a:ext uri="{9D8B030D-6E8A-4147-A177-3AD203B41FA5}">
                      <a16:colId xmlns:a16="http://schemas.microsoft.com/office/drawing/2014/main" val="2638779769"/>
                    </a:ext>
                  </a:extLst>
                </a:gridCol>
                <a:gridCol w="822960">
                  <a:extLst>
                    <a:ext uri="{9D8B030D-6E8A-4147-A177-3AD203B41FA5}">
                      <a16:colId xmlns:a16="http://schemas.microsoft.com/office/drawing/2014/main" val="3815845051"/>
                    </a:ext>
                  </a:extLst>
                </a:gridCol>
                <a:gridCol w="822960">
                  <a:extLst>
                    <a:ext uri="{9D8B030D-6E8A-4147-A177-3AD203B41FA5}">
                      <a16:colId xmlns:a16="http://schemas.microsoft.com/office/drawing/2014/main" val="1994688344"/>
                    </a:ext>
                  </a:extLst>
                </a:gridCol>
                <a:gridCol w="822960">
                  <a:extLst>
                    <a:ext uri="{9D8B030D-6E8A-4147-A177-3AD203B41FA5}">
                      <a16:colId xmlns:a16="http://schemas.microsoft.com/office/drawing/2014/main" val="786936204"/>
                    </a:ext>
                  </a:extLst>
                </a:gridCol>
                <a:gridCol w="822960">
                  <a:extLst>
                    <a:ext uri="{9D8B030D-6E8A-4147-A177-3AD203B41FA5}">
                      <a16:colId xmlns:a16="http://schemas.microsoft.com/office/drawing/2014/main" val="1079330442"/>
                    </a:ext>
                  </a:extLst>
                </a:gridCol>
                <a:gridCol w="822960">
                  <a:extLst>
                    <a:ext uri="{9D8B030D-6E8A-4147-A177-3AD203B41FA5}">
                      <a16:colId xmlns:a16="http://schemas.microsoft.com/office/drawing/2014/main" val="6487375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93160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- 2021-11-24 11:18:41</a:t>
                      </a:r>
                      <a:r>
                        <a:rPr kumimoji="0" lang="en-US" sz="1000" b="0" i="0" u="none" strike="noStrike" kern="1200" cap="none" spc="0" normalizeH="0" baseline="0" noProof="0">
                          <a:ln>
                            <a:noFill/>
                          </a:ln>
                          <a:solidFill>
                            <a:prstClr val="black"/>
                          </a:solidFill>
                          <a:effectLst/>
                          <a:uLnTx/>
                          <a:uFillTx/>
                          <a:latin typeface="+mn-lt"/>
                          <a:ea typeface="+mn-ea"/>
                          <a:cs typeface="+mn-cs"/>
                        </a:rPr>
                        <a:t>
 "Happy Thanksgiving! To celebrate the holiday, TMA offices will be closing early today at 12:00 p.m. We will reopen on Monday, 11/29.
#happythanksgiving #earlyclose #holidayhours"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260216476_426975012308491_2803384799268804479_n.jpg?_nc_cat=102&amp;ccb=1-5&amp;_nc_sid=8ae9d6&amp;_nc_ohc=AgGCebgb7pUAX_GuVUk&amp;_nc_ht=scontent-iad3-1.cdninstagram.com&amp;edm=AL-3X8kEAAAA&amp;oh=8f08614236037ab0f69eb335a01b1e58&amp;oe=61AD577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12/01/2021 13:40:04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24814288"/>
                  </a:ext>
                </a:extLst>
              </a:tr>
            </a:tbl>
          </a:graphicData>
        </a:graphic>
      </p:graphicFrame>
      <p:sp>
        <p:nvSpPr>
          <p:cNvPr id="4" name="Text Placeholder 3">
            <a:extLst>
              <a:ext uri="{FF2B5EF4-FFF2-40B4-BE49-F238E27FC236}">
                <a16:creationId xmlns:a16="http://schemas.microsoft.com/office/drawing/2014/main" id="{FE5FDB22-95EE-4334-B90F-B16AEC63523B}"/>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6543254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139E7-5144-42DA-8931-ED36D116E878}"/>
              </a:ext>
            </a:extLst>
          </p:cNvPr>
          <p:cNvSpPr>
            <a:spLocks noGrp="1"/>
          </p:cNvSpPr>
          <p:nvPr>
            <p:ph type="title"/>
          </p:nvPr>
        </p:nvSpPr>
        <p:spPr/>
        <p:txBody>
          <a:bodyPr/>
          <a:lstStyle/>
          <a:p>
            <a:r>
              <a:rPr lang="en-US"/>
              <a:t>Instagram Stories Key Metrics Table | Tokio Marine America</a:t>
            </a:r>
          </a:p>
        </p:txBody>
      </p:sp>
      <p:graphicFrame>
        <p:nvGraphicFramePr>
          <p:cNvPr id="5" name="Table Placeholder 4">
            <a:extLst>
              <a:ext uri="{FF2B5EF4-FFF2-40B4-BE49-F238E27FC236}">
                <a16:creationId xmlns:a16="http://schemas.microsoft.com/office/drawing/2014/main" id="{68C44FD1-8DEF-4A9C-83BD-5471A8F9231D}"/>
              </a:ext>
            </a:extLst>
          </p:cNvPr>
          <p:cNvGraphicFramePr>
            <a:graphicFrameLocks noGrp="1"/>
          </p:cNvGraphicFramePr>
          <p:nvPr>
            <p:ph type="tbl" sz="quarter" idx="13"/>
            <p:extLst>
              <p:ext uri="{D42A27DB-BD31-4B8C-83A1-F6EECF244321}">
                <p14:modId xmlns:p14="http://schemas.microsoft.com/office/powerpoint/2010/main" val="3867725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207881035"/>
                    </a:ext>
                  </a:extLst>
                </a:gridCol>
                <a:gridCol w="658368">
                  <a:extLst>
                    <a:ext uri="{9D8B030D-6E8A-4147-A177-3AD203B41FA5}">
                      <a16:colId xmlns:a16="http://schemas.microsoft.com/office/drawing/2014/main" val="2353764116"/>
                    </a:ext>
                  </a:extLst>
                </a:gridCol>
                <a:gridCol w="658368">
                  <a:extLst>
                    <a:ext uri="{9D8B030D-6E8A-4147-A177-3AD203B41FA5}">
                      <a16:colId xmlns:a16="http://schemas.microsoft.com/office/drawing/2014/main" val="3628474231"/>
                    </a:ext>
                  </a:extLst>
                </a:gridCol>
                <a:gridCol w="329184">
                  <a:extLst>
                    <a:ext uri="{9D8B030D-6E8A-4147-A177-3AD203B41FA5}">
                      <a16:colId xmlns:a16="http://schemas.microsoft.com/office/drawing/2014/main" val="3862342911"/>
                    </a:ext>
                  </a:extLst>
                </a:gridCol>
                <a:gridCol w="329184">
                  <a:extLst>
                    <a:ext uri="{9D8B030D-6E8A-4147-A177-3AD203B41FA5}">
                      <a16:colId xmlns:a16="http://schemas.microsoft.com/office/drawing/2014/main" val="3666209328"/>
                    </a:ext>
                  </a:extLst>
                </a:gridCol>
                <a:gridCol w="658368">
                  <a:extLst>
                    <a:ext uri="{9D8B030D-6E8A-4147-A177-3AD203B41FA5}">
                      <a16:colId xmlns:a16="http://schemas.microsoft.com/office/drawing/2014/main" val="3713086738"/>
                    </a:ext>
                  </a:extLst>
                </a:gridCol>
                <a:gridCol w="658368">
                  <a:extLst>
                    <a:ext uri="{9D8B030D-6E8A-4147-A177-3AD203B41FA5}">
                      <a16:colId xmlns:a16="http://schemas.microsoft.com/office/drawing/2014/main" val="3721397382"/>
                    </a:ext>
                  </a:extLst>
                </a:gridCol>
                <a:gridCol w="658368">
                  <a:extLst>
                    <a:ext uri="{9D8B030D-6E8A-4147-A177-3AD203B41FA5}">
                      <a16:colId xmlns:a16="http://schemas.microsoft.com/office/drawing/2014/main" val="2316333355"/>
                    </a:ext>
                  </a:extLst>
                </a:gridCol>
                <a:gridCol w="658368">
                  <a:extLst>
                    <a:ext uri="{9D8B030D-6E8A-4147-A177-3AD203B41FA5}">
                      <a16:colId xmlns:a16="http://schemas.microsoft.com/office/drawing/2014/main" val="3870209021"/>
                    </a:ext>
                  </a:extLst>
                </a:gridCol>
                <a:gridCol w="658368">
                  <a:extLst>
                    <a:ext uri="{9D8B030D-6E8A-4147-A177-3AD203B41FA5}">
                      <a16:colId xmlns:a16="http://schemas.microsoft.com/office/drawing/2014/main" val="680692137"/>
                    </a:ext>
                  </a:extLst>
                </a:gridCol>
                <a:gridCol w="658368">
                  <a:extLst>
                    <a:ext uri="{9D8B030D-6E8A-4147-A177-3AD203B41FA5}">
                      <a16:colId xmlns:a16="http://schemas.microsoft.com/office/drawing/2014/main" val="2147619707"/>
                    </a:ext>
                  </a:extLst>
                </a:gridCol>
                <a:gridCol w="658368">
                  <a:extLst>
                    <a:ext uri="{9D8B030D-6E8A-4147-A177-3AD203B41FA5}">
                      <a16:colId xmlns:a16="http://schemas.microsoft.com/office/drawing/2014/main" val="3243955601"/>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2657143041"/>
                  </a:ext>
                </a:extLst>
              </a:tr>
              <a:tr h="370840">
                <a:tc>
                  <a:txBody>
                    <a:bodyPr/>
                    <a:lstStyle/>
                    <a:p>
                      <a:r>
                        <a:rPr lang="en-US" sz="1000"/>
                        <a:t>tmamerica</a:t>
                      </a:r>
                    </a:p>
                  </a:txBody>
                  <a:tcPr/>
                </a:tc>
                <a:tc>
                  <a:txBody>
                    <a:bodyPr/>
                    <a:lstStyle/>
                    <a:p>
                      <a:r>
                        <a:rPr lang="en-US" sz="1000"/>
                        <a:t>5</a:t>
                      </a:r>
                    </a:p>
                  </a:txBody>
                  <a:tcPr/>
                </a:tc>
                <a:tc>
                  <a:txBody>
                    <a:bodyPr/>
                    <a:lstStyle/>
                    <a:p>
                      <a:r>
                        <a:rPr lang="en-US" sz="1000"/>
                        <a:t>0.8338 %</a:t>
                      </a:r>
                    </a:p>
                  </a:txBody>
                  <a:tcPr/>
                </a:tc>
                <a:tc>
                  <a:txBody>
                    <a:bodyPr/>
                    <a:lstStyle/>
                    <a:p>
                      <a:r>
                        <a:rPr lang="en-US" sz="1000"/>
                        <a:t>1.80</a:t>
                      </a:r>
                    </a:p>
                  </a:txBody>
                  <a:tcPr/>
                </a:tc>
                <a:tc>
                  <a:txBody>
                    <a:bodyPr/>
                    <a:lstStyle/>
                    <a:p>
                      <a:r>
                        <a:rPr lang="en-US" sz="1000"/>
                        <a:t>0.20</a:t>
                      </a:r>
                    </a:p>
                  </a:txBody>
                  <a:tcPr/>
                </a:tc>
                <a:tc>
                  <a:txBody>
                    <a:bodyPr/>
                    <a:lstStyle/>
                    <a:p>
                      <a:r>
                        <a:rPr lang="en-US" sz="1000"/>
                        <a:t>31.20</a:t>
                      </a:r>
                    </a:p>
                  </a:txBody>
                  <a:tcPr/>
                </a:tc>
                <a:tc>
                  <a:txBody>
                    <a:bodyPr/>
                    <a:lstStyle/>
                    <a:p>
                      <a:r>
                        <a:rPr lang="en-US" sz="1000"/>
                        <a:t>31.20</a:t>
                      </a:r>
                    </a:p>
                  </a:txBody>
                  <a:tcPr/>
                </a:tc>
                <a:tc>
                  <a:txBody>
                    <a:bodyPr/>
                    <a:lstStyle/>
                    <a:p>
                      <a:r>
                        <a:rPr lang="en-US" sz="1000"/>
                        <a:t>25.60</a:t>
                      </a:r>
                    </a:p>
                  </a:txBody>
                  <a:tcPr/>
                </a:tc>
                <a:tc>
                  <a:txBody>
                    <a:bodyPr/>
                    <a:lstStyle/>
                    <a:p>
                      <a:r>
                        <a:rPr lang="en-US" sz="1000"/>
                        <a:t>25.40</a:t>
                      </a:r>
                    </a:p>
                  </a:txBody>
                  <a:tcPr/>
                </a:tc>
                <a:tc>
                  <a:txBody>
                    <a:bodyPr/>
                    <a:lstStyle/>
                    <a:p>
                      <a:r>
                        <a:rPr lang="en-US" sz="1000"/>
                        <a:t>156</a:t>
                      </a:r>
                    </a:p>
                  </a:txBody>
                  <a:tcPr/>
                </a:tc>
                <a:tc>
                  <a:txBody>
                    <a:bodyPr/>
                    <a:lstStyle/>
                    <a:p>
                      <a:r>
                        <a:rPr lang="en-US" sz="1000"/>
                        <a:t>9</a:t>
                      </a:r>
                    </a:p>
                  </a:txBody>
                  <a:tcPr/>
                </a:tc>
                <a:tc>
                  <a:txBody>
                    <a:bodyPr/>
                    <a:lstStyle/>
                    <a:p>
                      <a:r>
                        <a:rPr lang="en-US" sz="1000"/>
                        <a:t>128</a:t>
                      </a:r>
                    </a:p>
                  </a:txBody>
                  <a:tcPr/>
                </a:tc>
                <a:extLst>
                  <a:ext uri="{0D108BD9-81ED-4DB2-BD59-A6C34878D82A}">
                    <a16:rowId xmlns:a16="http://schemas.microsoft.com/office/drawing/2014/main" val="2855679241"/>
                  </a:ext>
                </a:extLst>
              </a:tr>
            </a:tbl>
          </a:graphicData>
        </a:graphic>
      </p:graphicFrame>
      <p:sp>
        <p:nvSpPr>
          <p:cNvPr id="4" name="Text Placeholder 3">
            <a:extLst>
              <a:ext uri="{FF2B5EF4-FFF2-40B4-BE49-F238E27FC236}">
                <a16:creationId xmlns:a16="http://schemas.microsoft.com/office/drawing/2014/main" id="{BF3FFFD3-CA07-4EFA-8302-76FB41E96883}"/>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8107742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29014-A96E-4D6E-A716-608EDF9E6EE5}"/>
              </a:ext>
            </a:extLst>
          </p:cNvPr>
          <p:cNvSpPr>
            <a:spLocks noGrp="1"/>
          </p:cNvSpPr>
          <p:nvPr>
            <p:ph type="title"/>
          </p:nvPr>
        </p:nvSpPr>
        <p:spPr/>
        <p:txBody>
          <a:bodyPr/>
          <a:lstStyle/>
          <a:p>
            <a:r>
              <a:rPr lang="en-US"/>
              <a:t>Instagram Stories Table  | Tokio Marine America</a:t>
            </a:r>
          </a:p>
        </p:txBody>
      </p:sp>
      <p:graphicFrame>
        <p:nvGraphicFramePr>
          <p:cNvPr id="5" name="Table Placeholder 4">
            <a:extLst>
              <a:ext uri="{FF2B5EF4-FFF2-40B4-BE49-F238E27FC236}">
                <a16:creationId xmlns:a16="http://schemas.microsoft.com/office/drawing/2014/main" id="{BD35EF8E-E17E-440A-8B17-C0DD5177BBE9}"/>
              </a:ext>
            </a:extLst>
          </p:cNvPr>
          <p:cNvGraphicFramePr>
            <a:graphicFrameLocks noGrp="1"/>
          </p:cNvGraphicFramePr>
          <p:nvPr>
            <p:ph type="tbl" sz="quarter" idx="13"/>
            <p:extLst>
              <p:ext uri="{D42A27DB-BD31-4B8C-83A1-F6EECF244321}">
                <p14:modId xmlns:p14="http://schemas.microsoft.com/office/powerpoint/2010/main" val="1391138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056285565"/>
                    </a:ext>
                  </a:extLst>
                </a:gridCol>
                <a:gridCol w="1316736">
                  <a:extLst>
                    <a:ext uri="{9D8B030D-6E8A-4147-A177-3AD203B41FA5}">
                      <a16:colId xmlns:a16="http://schemas.microsoft.com/office/drawing/2014/main" val="3086537659"/>
                    </a:ext>
                  </a:extLst>
                </a:gridCol>
                <a:gridCol w="658368">
                  <a:extLst>
                    <a:ext uri="{9D8B030D-6E8A-4147-A177-3AD203B41FA5}">
                      <a16:colId xmlns:a16="http://schemas.microsoft.com/office/drawing/2014/main" val="2775358527"/>
                    </a:ext>
                  </a:extLst>
                </a:gridCol>
                <a:gridCol w="658368">
                  <a:extLst>
                    <a:ext uri="{9D8B030D-6E8A-4147-A177-3AD203B41FA5}">
                      <a16:colId xmlns:a16="http://schemas.microsoft.com/office/drawing/2014/main" val="2455743822"/>
                    </a:ext>
                  </a:extLst>
                </a:gridCol>
                <a:gridCol w="658368">
                  <a:extLst>
                    <a:ext uri="{9D8B030D-6E8A-4147-A177-3AD203B41FA5}">
                      <a16:colId xmlns:a16="http://schemas.microsoft.com/office/drawing/2014/main" val="1825586452"/>
                    </a:ext>
                  </a:extLst>
                </a:gridCol>
                <a:gridCol w="658368">
                  <a:extLst>
                    <a:ext uri="{9D8B030D-6E8A-4147-A177-3AD203B41FA5}">
                      <a16:colId xmlns:a16="http://schemas.microsoft.com/office/drawing/2014/main" val="670128831"/>
                    </a:ext>
                  </a:extLst>
                </a:gridCol>
                <a:gridCol w="658368">
                  <a:extLst>
                    <a:ext uri="{9D8B030D-6E8A-4147-A177-3AD203B41FA5}">
                      <a16:colId xmlns:a16="http://schemas.microsoft.com/office/drawing/2014/main" val="1248505319"/>
                    </a:ext>
                  </a:extLst>
                </a:gridCol>
                <a:gridCol w="658368">
                  <a:extLst>
                    <a:ext uri="{9D8B030D-6E8A-4147-A177-3AD203B41FA5}">
                      <a16:colId xmlns:a16="http://schemas.microsoft.com/office/drawing/2014/main" val="874649930"/>
                    </a:ext>
                  </a:extLst>
                </a:gridCol>
                <a:gridCol w="658368">
                  <a:extLst>
                    <a:ext uri="{9D8B030D-6E8A-4147-A177-3AD203B41FA5}">
                      <a16:colId xmlns:a16="http://schemas.microsoft.com/office/drawing/2014/main" val="1107022374"/>
                    </a:ext>
                  </a:extLst>
                </a:gridCol>
                <a:gridCol w="658368">
                  <a:extLst>
                    <a:ext uri="{9D8B030D-6E8A-4147-A177-3AD203B41FA5}">
                      <a16:colId xmlns:a16="http://schemas.microsoft.com/office/drawing/2014/main" val="4165934353"/>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Type</a:t>
                      </a:r>
                    </a:p>
                  </a:txBody>
                  <a:tcPr/>
                </a:tc>
                <a:tc>
                  <a:txBody>
                    <a:bodyPr/>
                    <a:lstStyle/>
                    <a:p>
                      <a:r>
                        <a:rPr lang="en-US" sz="1000"/>
                        <a:t>Impressions</a:t>
                      </a:r>
                    </a:p>
                  </a:txBody>
                  <a:tcPr/>
                </a:tc>
                <a:tc>
                  <a:txBody>
                    <a:bodyPr/>
                    <a:lstStyle/>
                    <a:p>
                      <a:r>
                        <a:rPr lang="en-US" sz="1000"/>
                        <a:t>Reach</a:t>
                      </a:r>
                    </a:p>
                  </a:txBody>
                  <a:tcPr/>
                </a:tc>
                <a:tc>
                  <a:txBody>
                    <a:bodyPr/>
                    <a:lstStyle/>
                    <a:p>
                      <a:r>
                        <a:rPr lang="en-US" sz="1000"/>
                        <a:t>Replies</a:t>
                      </a:r>
                    </a:p>
                  </a:txBody>
                  <a:tcPr/>
                </a:tc>
                <a:tc>
                  <a:txBody>
                    <a:bodyPr/>
                    <a:lstStyle/>
                    <a:p>
                      <a:r>
                        <a:rPr lang="en-US" sz="1000"/>
                        <a:t>Exits</a:t>
                      </a:r>
                    </a:p>
                  </a:txBody>
                  <a:tcPr/>
                </a:tc>
                <a:tc>
                  <a:txBody>
                    <a:bodyPr/>
                    <a:lstStyle/>
                    <a:p>
                      <a:r>
                        <a:rPr lang="en-US" sz="1000"/>
                        <a:t>Taps Forward</a:t>
                      </a:r>
                    </a:p>
                  </a:txBody>
                  <a:tcPr/>
                </a:tc>
                <a:tc>
                  <a:txBody>
                    <a:bodyPr/>
                    <a:lstStyle/>
                    <a:p>
                      <a:r>
                        <a:rPr lang="en-US" sz="1000"/>
                        <a:t>Taps Back</a:t>
                      </a:r>
                    </a:p>
                  </a:txBody>
                  <a:tcPr/>
                </a:tc>
                <a:extLst>
                  <a:ext uri="{0D108BD9-81ED-4DB2-BD59-A6C34878D82A}">
                    <a16:rowId xmlns:a16="http://schemas.microsoft.com/office/drawing/2014/main" val="1805573425"/>
                  </a:ext>
                </a:extLst>
              </a:tr>
              <a:tr h="370840">
                <a:tc>
                  <a:txBody>
                    <a:bodyPr/>
                    <a:lstStyle/>
                    <a:p>
                      <a:r>
                        <a:rPr lang="en-US" sz="1000" b="1"/>
                        <a:t>tmamerica - 2021-11-09 16:54:03</a:t>
                      </a:r>
                      <a:r>
                        <a:rPr lang="en-US" sz="1000"/>
                        <a:t>
 TMA PETS All dressed up</a:t>
                      </a:r>
                    </a:p>
                  </a:txBody>
                  <a:tcPr/>
                </a:tc>
                <a:tc>
                  <a:txBody>
                    <a:bodyPr/>
                    <a:lstStyle/>
                    <a:p>
                      <a:r>
                        <a:rPr lang="en-US" sz="1000"/>
                        <a:t>https://quintly-image-storage.s3.amazonaws.com/ea0e6a3ca65b01a392bf1b0a36d01601/fa932b9226fb61feead76ea5442ff041.jpg</a:t>
                      </a:r>
                    </a:p>
                  </a:txBody>
                  <a:tcPr/>
                </a:tc>
                <a:tc>
                  <a:txBody>
                    <a:bodyPr/>
                    <a:lstStyle/>
                    <a:p>
                      <a:r>
                        <a:rPr lang="en-US" sz="1000"/>
                        <a:t>11/10/2021 16:35:26</a:t>
                      </a:r>
                    </a:p>
                  </a:txBody>
                  <a:tcPr/>
                </a:tc>
                <a:tc>
                  <a:txBody>
                    <a:bodyPr/>
                    <a:lstStyle/>
                    <a:p>
                      <a:r>
                        <a:rPr lang="en-US" sz="1000"/>
                        <a:t>Video</a:t>
                      </a:r>
                    </a:p>
                  </a:txBody>
                  <a:tcPr/>
                </a:tc>
                <a:tc>
                  <a:txBody>
                    <a:bodyPr/>
                    <a:lstStyle/>
                    <a:p>
                      <a:r>
                        <a:rPr lang="en-US" sz="1000"/>
                        <a:t>40</a:t>
                      </a:r>
                    </a:p>
                  </a:txBody>
                  <a:tcPr/>
                </a:tc>
                <a:tc>
                  <a:txBody>
                    <a:bodyPr/>
                    <a:lstStyle/>
                    <a:p>
                      <a:r>
                        <a:rPr lang="en-US" sz="1000"/>
                        <a:t>40</a:t>
                      </a:r>
                    </a:p>
                  </a:txBody>
                  <a:tcPr/>
                </a:tc>
                <a:tc>
                  <a:txBody>
                    <a:bodyPr/>
                    <a:lstStyle/>
                    <a:p>
                      <a:r>
                        <a:rPr lang="en-US" sz="1000"/>
                        <a:t>0</a:t>
                      </a:r>
                    </a:p>
                  </a:txBody>
                  <a:tcPr/>
                </a:tc>
                <a:tc>
                  <a:txBody>
                    <a:bodyPr/>
                    <a:lstStyle/>
                    <a:p>
                      <a:r>
                        <a:rPr lang="en-US" sz="1000"/>
                        <a:t>4</a:t>
                      </a:r>
                    </a:p>
                  </a:txBody>
                  <a:tcPr/>
                </a:tc>
                <a:tc>
                  <a:txBody>
                    <a:bodyPr/>
                    <a:lstStyle/>
                    <a:p>
                      <a:r>
                        <a:rPr lang="en-US" sz="1000"/>
                        <a:t>25</a:t>
                      </a:r>
                    </a:p>
                  </a:txBody>
                  <a:tcPr/>
                </a:tc>
                <a:tc>
                  <a:txBody>
                    <a:bodyPr/>
                    <a:lstStyle/>
                    <a:p>
                      <a:r>
                        <a:rPr lang="en-US" sz="1000"/>
                        <a:t>0</a:t>
                      </a:r>
                    </a:p>
                  </a:txBody>
                  <a:tcPr/>
                </a:tc>
                <a:extLst>
                  <a:ext uri="{0D108BD9-81ED-4DB2-BD59-A6C34878D82A}">
                    <a16:rowId xmlns:a16="http://schemas.microsoft.com/office/drawing/2014/main" val="476944187"/>
                  </a:ext>
                </a:extLst>
              </a:tr>
              <a:tr h="370840">
                <a:tc>
                  <a:txBody>
                    <a:bodyPr/>
                    <a:lstStyle/>
                    <a:p>
                      <a:r>
                        <a:rPr lang="pt-BR" sz="1000" b="1"/>
                        <a:t>tmamerica - 2021-11-09 16:54:34</a:t>
                      </a:r>
                      <a:r>
                        <a:rPr lang="pt-BR" sz="1000"/>
                        <a:t>
 n/a</a:t>
                      </a:r>
                      <a:endParaRPr lang="en-US" sz="1000"/>
                    </a:p>
                  </a:txBody>
                  <a:tcPr/>
                </a:tc>
                <a:tc>
                  <a:txBody>
                    <a:bodyPr/>
                    <a:lstStyle/>
                    <a:p>
                      <a:r>
                        <a:rPr lang="en-US" sz="1000"/>
                        <a:t>https://quintly-image-storage.s3.amazonaws.com/ea0e6a3ca65b01a392bf1b0a36d01601/143ce2c7e797d62bdaa01bd62e42f11e.jpg</a:t>
                      </a:r>
                    </a:p>
                  </a:txBody>
                  <a:tcPr/>
                </a:tc>
                <a:tc>
                  <a:txBody>
                    <a:bodyPr/>
                    <a:lstStyle/>
                    <a:p>
                      <a:r>
                        <a:rPr lang="en-US" sz="1000"/>
                        <a:t>11/10/2021 16:35:26</a:t>
                      </a:r>
                    </a:p>
                  </a:txBody>
                  <a:tcPr/>
                </a:tc>
                <a:tc>
                  <a:txBody>
                    <a:bodyPr/>
                    <a:lstStyle/>
                    <a:p>
                      <a:r>
                        <a:rPr lang="en-US" sz="1000"/>
                        <a:t>Image</a:t>
                      </a:r>
                    </a:p>
                  </a:txBody>
                  <a:tcPr/>
                </a:tc>
                <a:tc>
                  <a:txBody>
                    <a:bodyPr/>
                    <a:lstStyle/>
                    <a:p>
                      <a:r>
                        <a:rPr lang="en-US" sz="1000"/>
                        <a:t>35</a:t>
                      </a:r>
                    </a:p>
                  </a:txBody>
                  <a:tcPr/>
                </a:tc>
                <a:tc>
                  <a:txBody>
                    <a:bodyPr/>
                    <a:lstStyle/>
                    <a:p>
                      <a:r>
                        <a:rPr lang="en-US" sz="1000"/>
                        <a:t>35</a:t>
                      </a:r>
                    </a:p>
                  </a:txBody>
                  <a:tcPr/>
                </a:tc>
                <a:tc>
                  <a:txBody>
                    <a:bodyPr/>
                    <a:lstStyle/>
                    <a:p>
                      <a:r>
                        <a:rPr lang="en-US" sz="1000"/>
                        <a:t>1</a:t>
                      </a:r>
                    </a:p>
                  </a:txBody>
                  <a:tcPr/>
                </a:tc>
                <a:tc>
                  <a:txBody>
                    <a:bodyPr/>
                    <a:lstStyle/>
                    <a:p>
                      <a:r>
                        <a:rPr lang="en-US" sz="1000"/>
                        <a:t>2</a:t>
                      </a:r>
                    </a:p>
                  </a:txBody>
                  <a:tcPr/>
                </a:tc>
                <a:tc>
                  <a:txBody>
                    <a:bodyPr/>
                    <a:lstStyle/>
                    <a:p>
                      <a:r>
                        <a:rPr lang="en-US" sz="1000"/>
                        <a:t>29</a:t>
                      </a:r>
                    </a:p>
                  </a:txBody>
                  <a:tcPr/>
                </a:tc>
                <a:tc>
                  <a:txBody>
                    <a:bodyPr/>
                    <a:lstStyle/>
                    <a:p>
                      <a:r>
                        <a:rPr lang="en-US" sz="1000"/>
                        <a:t>1</a:t>
                      </a:r>
                    </a:p>
                  </a:txBody>
                  <a:tcPr/>
                </a:tc>
                <a:extLst>
                  <a:ext uri="{0D108BD9-81ED-4DB2-BD59-A6C34878D82A}">
                    <a16:rowId xmlns:a16="http://schemas.microsoft.com/office/drawing/2014/main" val="2724118135"/>
                  </a:ext>
                </a:extLst>
              </a:tr>
              <a:tr h="370840">
                <a:tc>
                  <a:txBody>
                    <a:bodyPr/>
                    <a:lstStyle/>
                    <a:p>
                      <a:r>
                        <a:rPr lang="pt-BR" sz="1000" b="1"/>
                        <a:t>tmamerica - 2021-11-09 16:54:35</a:t>
                      </a:r>
                      <a:r>
                        <a:rPr lang="pt-BR" sz="1000"/>
                        <a:t>
 n/a</a:t>
                      </a:r>
                      <a:endParaRPr lang="en-US" sz="1000"/>
                    </a:p>
                  </a:txBody>
                  <a:tcPr/>
                </a:tc>
                <a:tc>
                  <a:txBody>
                    <a:bodyPr/>
                    <a:lstStyle/>
                    <a:p>
                      <a:r>
                        <a:rPr lang="en-US" sz="1000"/>
                        <a:t>https://quintly-image-storage.s3.amazonaws.com/ea0e6a3ca65b01a392bf1b0a36d01601/f9d39d06d5cb833b0dcf660f9443f157.jpg</a:t>
                      </a:r>
                    </a:p>
                  </a:txBody>
                  <a:tcPr/>
                </a:tc>
                <a:tc>
                  <a:txBody>
                    <a:bodyPr/>
                    <a:lstStyle/>
                    <a:p>
                      <a:r>
                        <a:rPr lang="en-US" sz="1000"/>
                        <a:t>11/10/2021 16:35:26</a:t>
                      </a:r>
                    </a:p>
                  </a:txBody>
                  <a:tcPr/>
                </a:tc>
                <a:tc>
                  <a:txBody>
                    <a:bodyPr/>
                    <a:lstStyle/>
                    <a:p>
                      <a:r>
                        <a:rPr lang="en-US" sz="1000"/>
                        <a:t>Image</a:t>
                      </a:r>
                    </a:p>
                  </a:txBody>
                  <a:tcPr/>
                </a:tc>
                <a:tc>
                  <a:txBody>
                    <a:bodyPr/>
                    <a:lstStyle/>
                    <a:p>
                      <a:r>
                        <a:rPr lang="en-US" sz="1000"/>
                        <a:t>33</a:t>
                      </a:r>
                    </a:p>
                  </a:txBody>
                  <a:tcPr/>
                </a:tc>
                <a:tc>
                  <a:txBody>
                    <a:bodyPr/>
                    <a:lstStyle/>
                    <a:p>
                      <a:r>
                        <a:rPr lang="en-US" sz="1000"/>
                        <a:t>33</a:t>
                      </a:r>
                    </a:p>
                  </a:txBody>
                  <a:tcPr/>
                </a:tc>
                <a:tc>
                  <a:txBody>
                    <a:bodyPr/>
                    <a:lstStyle/>
                    <a:p>
                      <a:r>
                        <a:rPr lang="en-US" sz="1000"/>
                        <a:t>0</a:t>
                      </a:r>
                    </a:p>
                  </a:txBody>
                  <a:tcPr/>
                </a:tc>
                <a:tc>
                  <a:txBody>
                    <a:bodyPr/>
                    <a:lstStyle/>
                    <a:p>
                      <a:r>
                        <a:rPr lang="en-US" sz="1000"/>
                        <a:t>1</a:t>
                      </a:r>
                    </a:p>
                  </a:txBody>
                  <a:tcPr/>
                </a:tc>
                <a:tc>
                  <a:txBody>
                    <a:bodyPr/>
                    <a:lstStyle/>
                    <a:p>
                      <a:r>
                        <a:rPr lang="en-US" sz="1000"/>
                        <a:t>30</a:t>
                      </a:r>
                    </a:p>
                  </a:txBody>
                  <a:tcPr/>
                </a:tc>
                <a:tc>
                  <a:txBody>
                    <a:bodyPr/>
                    <a:lstStyle/>
                    <a:p>
                      <a:r>
                        <a:rPr lang="en-US" sz="1000"/>
                        <a:t>1</a:t>
                      </a:r>
                    </a:p>
                  </a:txBody>
                  <a:tcPr/>
                </a:tc>
                <a:extLst>
                  <a:ext uri="{0D108BD9-81ED-4DB2-BD59-A6C34878D82A}">
                    <a16:rowId xmlns:a16="http://schemas.microsoft.com/office/drawing/2014/main" val="1158698708"/>
                  </a:ext>
                </a:extLst>
              </a:tr>
            </a:tbl>
          </a:graphicData>
        </a:graphic>
      </p:graphicFrame>
      <p:sp>
        <p:nvSpPr>
          <p:cNvPr id="4" name="Text Placeholder 3">
            <a:extLst>
              <a:ext uri="{FF2B5EF4-FFF2-40B4-BE49-F238E27FC236}">
                <a16:creationId xmlns:a16="http://schemas.microsoft.com/office/drawing/2014/main" id="{86EE4FF2-BB59-4979-81FB-62043FB8C4E4}"/>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35448679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1052</Words>
  <Application>Microsoft Office PowerPoint</Application>
  <PresentationFormat>On-screen Show (4:3)</PresentationFormat>
  <Paragraphs>357</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quintly_template</vt:lpstr>
      <vt:lpstr>TMA Social Media</vt:lpstr>
      <vt:lpstr>Overall Overall Audience | Tokio Marine America</vt:lpstr>
      <vt:lpstr>Facebook Key Metrics Table | Tokio Marine America</vt:lpstr>
      <vt:lpstr>Facebook Facebook Fans Change | Tokio Marine America</vt:lpstr>
      <vt:lpstr>Facebook Average Interactions Per Facebook Post | Tokio Marine America</vt:lpstr>
      <vt:lpstr>Facebook Total Interactions Per Month | Tokio Marine America</vt:lpstr>
      <vt:lpstr>Facebook Facebook Impressions | Tokio Marine America</vt:lpstr>
      <vt:lpstr>Facebook Own Posts Table | Tokio Marine America</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Instagram Top Posts | Tokio Marine America - 1 of 3</vt:lpstr>
      <vt:lpstr>Instagram Instagram Top Posts | Tokio Marine America - 2 of 3</vt:lpstr>
      <vt:lpstr>Instagram Instagram Top Posts | Tokio Marine America - 3 of 3</vt:lpstr>
      <vt:lpstr>Instagram Stories Key Metrics Table | Tokio Marine America</vt:lpstr>
      <vt:lpstr>Instagram Stories Table  | Tokio Marine America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Peiniger</dc:creator>
  <cp:lastModifiedBy>Frederik Peiniger</cp:lastModifiedBy>
  <cp:revision>1</cp:revision>
  <dcterms:created xsi:type="dcterms:W3CDTF">2021-12-01T18:40:50Z</dcterms:created>
  <dcterms:modified xsi:type="dcterms:W3CDTF">2021-12-01T18:41:35Z</dcterms:modified>
</cp:coreProperties>
</file>