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422</c:v>
                </c:pt>
              </c:numCache>
            </c:numRef>
          </c:val>
          <c:extLst>
            <c:ext xmlns:c16="http://schemas.microsoft.com/office/drawing/2014/chart" uri="{C3380CC4-5D6E-409C-BE32-E72D297353CC}">
              <c16:uniqueId val="{00000000-9C82-4F3B-8A34-43D2F73C685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General</c:formatCode>
                <c:ptCount val="1"/>
                <c:pt idx="0">
                  <c:v>450</c:v>
                </c:pt>
              </c:numCache>
            </c:numRef>
          </c:val>
          <c:extLst>
            <c:ext xmlns:c16="http://schemas.microsoft.com/office/drawing/2014/chart" uri="{C3380CC4-5D6E-409C-BE32-E72D297353CC}">
              <c16:uniqueId val="{00000001-9C82-4F3B-8A34-43D2F73C685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44501</c:v>
                </c:pt>
              </c:numCache>
            </c:numRef>
          </c:cat>
          <c:val>
            <c:numRef>
              <c:f>Sheet1!$D$2</c:f>
              <c:numCache>
                <c:formatCode>General</c:formatCode>
                <c:ptCount val="1"/>
                <c:pt idx="0">
                  <c:v>18354</c:v>
                </c:pt>
              </c:numCache>
            </c:numRef>
          </c:val>
          <c:extLst>
            <c:ext xmlns:c16="http://schemas.microsoft.com/office/drawing/2014/chart" uri="{C3380CC4-5D6E-409C-BE32-E72D297353CC}">
              <c16:uniqueId val="{00000002-9C82-4F3B-8A34-43D2F73C685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44501</c:v>
                </c:pt>
              </c:numCache>
            </c:numRef>
          </c:cat>
          <c:val>
            <c:numRef>
              <c:f>Sheet1!$E$2</c:f>
              <c:numCache>
                <c:formatCode>General</c:formatCode>
                <c:ptCount val="1"/>
                <c:pt idx="0">
                  <c:v>225</c:v>
                </c:pt>
              </c:numCache>
            </c:numRef>
          </c:val>
          <c:extLst>
            <c:ext xmlns:c16="http://schemas.microsoft.com/office/drawing/2014/chart" uri="{C3380CC4-5D6E-409C-BE32-E72D297353CC}">
              <c16:uniqueId val="{00000003-9C82-4F3B-8A34-43D2F73C6858}"/>
            </c:ext>
          </c:extLst>
        </c:ser>
        <c:dLbls>
          <c:showLegendKey val="0"/>
          <c:showVal val="0"/>
          <c:showCatName val="0"/>
          <c:showSerName val="0"/>
          <c:showPercent val="0"/>
          <c:showBubbleSize val="0"/>
        </c:dLbls>
        <c:gapWidth val="219"/>
        <c:overlap val="-27"/>
        <c:axId val="382702152"/>
        <c:axId val="382699200"/>
      </c:barChart>
      <c:dateAx>
        <c:axId val="38270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99200"/>
        <c:crosses val="autoZero"/>
        <c:auto val="1"/>
        <c:lblOffset val="100"/>
        <c:baseTimeUnit val="days"/>
      </c:dateAx>
      <c:valAx>
        <c:axId val="38269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0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5</c:v>
                </c:pt>
                <c:pt idx="5">
                  <c:v>2</c:v>
                </c:pt>
                <c:pt idx="6">
                  <c:v>2</c:v>
                </c:pt>
                <c:pt idx="7">
                  <c:v>1</c:v>
                </c:pt>
                <c:pt idx="8">
                  <c:v>6</c:v>
                </c:pt>
                <c:pt idx="9">
                  <c:v>2</c:v>
                </c:pt>
                <c:pt idx="10">
                  <c:v>0</c:v>
                </c:pt>
                <c:pt idx="11">
                  <c:v>0</c:v>
                </c:pt>
              </c:numCache>
            </c:numRef>
          </c:val>
          <c:extLst>
            <c:ext xmlns:c16="http://schemas.microsoft.com/office/drawing/2014/chart" uri="{C3380CC4-5D6E-409C-BE32-E72D297353CC}">
              <c16:uniqueId val="{00000000-5284-409B-8A60-DD5A8291D8E0}"/>
            </c:ext>
          </c:extLst>
        </c:ser>
        <c:dLbls>
          <c:showLegendKey val="0"/>
          <c:showVal val="0"/>
          <c:showCatName val="0"/>
          <c:showSerName val="0"/>
          <c:showPercent val="0"/>
          <c:showBubbleSize val="0"/>
        </c:dLbls>
        <c:gapWidth val="219"/>
        <c:overlap val="-27"/>
        <c:axId val="424968744"/>
        <c:axId val="424972680"/>
      </c:barChart>
      <c:dateAx>
        <c:axId val="42496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72680"/>
        <c:crosses val="autoZero"/>
        <c:auto val="1"/>
        <c:lblOffset val="100"/>
        <c:baseTimeUnit val="months"/>
      </c:dateAx>
      <c:valAx>
        <c:axId val="42497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6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30</c:v>
                </c:pt>
                <c:pt idx="6">
                  <c:v>5</c:v>
                </c:pt>
                <c:pt idx="7">
                  <c:v>7</c:v>
                </c:pt>
                <c:pt idx="8">
                  <c:v>6</c:v>
                </c:pt>
                <c:pt idx="9">
                  <c:v>5</c:v>
                </c:pt>
                <c:pt idx="10">
                  <c:v>5</c:v>
                </c:pt>
                <c:pt idx="11">
                  <c:v>0</c:v>
                </c:pt>
              </c:numCache>
            </c:numRef>
          </c:val>
          <c:extLst>
            <c:ext xmlns:c16="http://schemas.microsoft.com/office/drawing/2014/chart" uri="{C3380CC4-5D6E-409C-BE32-E72D297353CC}">
              <c16:uniqueId val="{00000000-D2FD-46C9-A797-12E888B0380B}"/>
            </c:ext>
          </c:extLst>
        </c:ser>
        <c:dLbls>
          <c:showLegendKey val="0"/>
          <c:showVal val="0"/>
          <c:showCatName val="0"/>
          <c:showSerName val="0"/>
          <c:showPercent val="0"/>
          <c:showBubbleSize val="0"/>
        </c:dLbls>
        <c:gapWidth val="219"/>
        <c:overlap val="-27"/>
        <c:axId val="424966776"/>
        <c:axId val="424967104"/>
      </c:barChart>
      <c:dateAx>
        <c:axId val="42496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67104"/>
        <c:crosses val="autoZero"/>
        <c:auto val="1"/>
        <c:lblOffset val="100"/>
        <c:baseTimeUnit val="months"/>
      </c:dateAx>
      <c:valAx>
        <c:axId val="42496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6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227</c:v>
                </c:pt>
                <c:pt idx="2">
                  <c:v>82</c:v>
                </c:pt>
                <c:pt idx="3">
                  <c:v>98</c:v>
                </c:pt>
                <c:pt idx="4">
                  <c:v>59</c:v>
                </c:pt>
                <c:pt idx="5">
                  <c:v>523</c:v>
                </c:pt>
                <c:pt idx="6">
                  <c:v>79</c:v>
                </c:pt>
                <c:pt idx="7">
                  <c:v>123</c:v>
                </c:pt>
                <c:pt idx="8">
                  <c:v>99</c:v>
                </c:pt>
                <c:pt idx="9">
                  <c:v>92</c:v>
                </c:pt>
                <c:pt idx="10">
                  <c:v>80</c:v>
                </c:pt>
                <c:pt idx="11">
                  <c:v>0</c:v>
                </c:pt>
              </c:numCache>
            </c:numRef>
          </c:val>
          <c:extLst>
            <c:ext xmlns:c16="http://schemas.microsoft.com/office/drawing/2014/chart" uri="{C3380CC4-5D6E-409C-BE32-E72D297353CC}">
              <c16:uniqueId val="{00000000-B0B8-4643-93BA-38C90E68EF2D}"/>
            </c:ext>
          </c:extLst>
        </c:ser>
        <c:dLbls>
          <c:showLegendKey val="0"/>
          <c:showVal val="0"/>
          <c:showCatName val="0"/>
          <c:showSerName val="0"/>
          <c:showPercent val="0"/>
          <c:showBubbleSize val="0"/>
        </c:dLbls>
        <c:gapWidth val="219"/>
        <c:overlap val="-27"/>
        <c:axId val="424978912"/>
        <c:axId val="424976288"/>
      </c:barChart>
      <c:catAx>
        <c:axId val="42497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76288"/>
        <c:crosses val="autoZero"/>
        <c:auto val="1"/>
        <c:lblAlgn val="ctr"/>
        <c:lblOffset val="100"/>
        <c:noMultiLvlLbl val="0"/>
      </c:catAx>
      <c:valAx>
        <c:axId val="42497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7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3231</c:v>
                </c:pt>
                <c:pt idx="6">
                  <c:v>1900</c:v>
                </c:pt>
                <c:pt idx="7">
                  <c:v>5100</c:v>
                </c:pt>
                <c:pt idx="8">
                  <c:v>1678</c:v>
                </c:pt>
                <c:pt idx="9">
                  <c:v>1862</c:v>
                </c:pt>
                <c:pt idx="10">
                  <c:v>1612</c:v>
                </c:pt>
              </c:numCache>
            </c:numRef>
          </c:val>
          <c:extLst>
            <c:ext xmlns:c16="http://schemas.microsoft.com/office/drawing/2014/chart" uri="{C3380CC4-5D6E-409C-BE32-E72D297353CC}">
              <c16:uniqueId val="{00000000-EEB5-49F0-B8A3-AEFB465F84C6}"/>
            </c:ext>
          </c:extLst>
        </c:ser>
        <c:dLbls>
          <c:showLegendKey val="0"/>
          <c:showVal val="0"/>
          <c:showCatName val="0"/>
          <c:showSerName val="0"/>
          <c:showPercent val="0"/>
          <c:showBubbleSize val="0"/>
        </c:dLbls>
        <c:gapWidth val="219"/>
        <c:overlap val="-27"/>
        <c:axId val="424510968"/>
        <c:axId val="424516544"/>
      </c:barChart>
      <c:dateAx>
        <c:axId val="42451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16544"/>
        <c:crosses val="autoZero"/>
        <c:auto val="1"/>
        <c:lblOffset val="100"/>
        <c:baseTimeUnit val="months"/>
      </c:dateAx>
      <c:valAx>
        <c:axId val="42451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1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pt idx="6">
                  <c:v>3</c:v>
                </c:pt>
                <c:pt idx="7">
                  <c:v>3</c:v>
                </c:pt>
                <c:pt idx="8">
                  <c:v>-1</c:v>
                </c:pt>
                <c:pt idx="9">
                  <c:v>-1</c:v>
                </c:pt>
                <c:pt idx="10">
                  <c:v>2</c:v>
                </c:pt>
                <c:pt idx="11">
                  <c:v>0</c:v>
                </c:pt>
              </c:numCache>
            </c:numRef>
          </c:val>
          <c:extLst>
            <c:ext xmlns:c16="http://schemas.microsoft.com/office/drawing/2014/chart" uri="{C3380CC4-5D6E-409C-BE32-E72D297353CC}">
              <c16:uniqueId val="{00000000-7CD4-4631-BD73-F35EF8D3477F}"/>
            </c:ext>
          </c:extLst>
        </c:ser>
        <c:dLbls>
          <c:showLegendKey val="0"/>
          <c:showVal val="0"/>
          <c:showCatName val="0"/>
          <c:showSerName val="0"/>
          <c:showPercent val="0"/>
          <c:showBubbleSize val="0"/>
        </c:dLbls>
        <c:gapWidth val="219"/>
        <c:overlap val="-27"/>
        <c:axId val="424500472"/>
        <c:axId val="424501784"/>
      </c:barChart>
      <c:dateAx>
        <c:axId val="42450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01784"/>
        <c:crosses val="autoZero"/>
        <c:auto val="1"/>
        <c:lblOffset val="100"/>
        <c:baseTimeUnit val="months"/>
      </c:dateAx>
      <c:valAx>
        <c:axId val="42450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0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1</c:v>
                </c:pt>
                <c:pt idx="6">
                  <c:v>10</c:v>
                </c:pt>
                <c:pt idx="7">
                  <c:v>3</c:v>
                </c:pt>
                <c:pt idx="8">
                  <c:v>8</c:v>
                </c:pt>
                <c:pt idx="9">
                  <c:v>2</c:v>
                </c:pt>
                <c:pt idx="10">
                  <c:v>7</c:v>
                </c:pt>
                <c:pt idx="11">
                  <c:v>0</c:v>
                </c:pt>
              </c:numCache>
            </c:numRef>
          </c:val>
          <c:extLst>
            <c:ext xmlns:c16="http://schemas.microsoft.com/office/drawing/2014/chart" uri="{C3380CC4-5D6E-409C-BE32-E72D297353CC}">
              <c16:uniqueId val="{00000000-B1EF-42DF-AAF6-E61BE251266C}"/>
            </c:ext>
          </c:extLst>
        </c:ser>
        <c:dLbls>
          <c:showLegendKey val="0"/>
          <c:showVal val="0"/>
          <c:showCatName val="0"/>
          <c:showSerName val="0"/>
          <c:showPercent val="0"/>
          <c:showBubbleSize val="0"/>
        </c:dLbls>
        <c:gapWidth val="219"/>
        <c:overlap val="-27"/>
        <c:axId val="424502112"/>
        <c:axId val="397896152"/>
      </c:barChart>
      <c:dateAx>
        <c:axId val="424502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96152"/>
        <c:crosses val="autoZero"/>
        <c:auto val="1"/>
        <c:lblOffset val="100"/>
        <c:baseTimeUnit val="months"/>
      </c:dateAx>
      <c:valAx>
        <c:axId val="39789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0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23</c:v>
                </c:pt>
                <c:pt idx="6">
                  <c:v>141</c:v>
                </c:pt>
                <c:pt idx="7">
                  <c:v>50</c:v>
                </c:pt>
                <c:pt idx="8">
                  <c:v>129</c:v>
                </c:pt>
                <c:pt idx="9">
                  <c:v>47</c:v>
                </c:pt>
                <c:pt idx="10">
                  <c:v>107</c:v>
                </c:pt>
                <c:pt idx="11">
                  <c:v>0</c:v>
                </c:pt>
              </c:numCache>
            </c:numRef>
          </c:val>
          <c:extLst>
            <c:ext xmlns:c16="http://schemas.microsoft.com/office/drawing/2014/chart" uri="{C3380CC4-5D6E-409C-BE32-E72D297353CC}">
              <c16:uniqueId val="{00000000-F636-40B2-8BAD-DDA93B6F2D5A}"/>
            </c:ext>
          </c:extLst>
        </c:ser>
        <c:dLbls>
          <c:showLegendKey val="0"/>
          <c:showVal val="0"/>
          <c:showCatName val="0"/>
          <c:showSerName val="0"/>
          <c:showPercent val="0"/>
          <c:showBubbleSize val="0"/>
        </c:dLbls>
        <c:gapWidth val="219"/>
        <c:overlap val="-27"/>
        <c:axId val="397903368"/>
        <c:axId val="397901400"/>
      </c:barChart>
      <c:catAx>
        <c:axId val="397903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01400"/>
        <c:crosses val="autoZero"/>
        <c:auto val="1"/>
        <c:lblAlgn val="ctr"/>
        <c:lblOffset val="100"/>
        <c:noMultiLvlLbl val="0"/>
      </c:catAx>
      <c:valAx>
        <c:axId val="39790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0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29</c:v>
                </c:pt>
                <c:pt idx="6">
                  <c:v>62</c:v>
                </c:pt>
                <c:pt idx="7">
                  <c:v>44</c:v>
                </c:pt>
                <c:pt idx="8">
                  <c:v>72</c:v>
                </c:pt>
                <c:pt idx="9">
                  <c:v>145</c:v>
                </c:pt>
                <c:pt idx="10">
                  <c:v>84</c:v>
                </c:pt>
                <c:pt idx="11">
                  <c:v>0</c:v>
                </c:pt>
              </c:numCache>
            </c:numRef>
          </c:val>
          <c:extLst>
            <c:ext xmlns:c16="http://schemas.microsoft.com/office/drawing/2014/chart" uri="{C3380CC4-5D6E-409C-BE32-E72D297353CC}">
              <c16:uniqueId val="{00000000-8DD2-49BA-A787-D3EABDFC5209}"/>
            </c:ext>
          </c:extLst>
        </c:ser>
        <c:dLbls>
          <c:showLegendKey val="0"/>
          <c:showVal val="0"/>
          <c:showCatName val="0"/>
          <c:showSerName val="0"/>
          <c:showPercent val="0"/>
          <c:showBubbleSize val="0"/>
        </c:dLbls>
        <c:gapWidth val="219"/>
        <c:overlap val="-27"/>
        <c:axId val="426664440"/>
        <c:axId val="426664768"/>
      </c:barChart>
      <c:dateAx>
        <c:axId val="42666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64768"/>
        <c:crosses val="autoZero"/>
        <c:auto val="1"/>
        <c:lblOffset val="100"/>
        <c:baseTimeUnit val="months"/>
      </c:dateAx>
      <c:valAx>
        <c:axId val="42666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6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23</c:v>
                </c:pt>
                <c:pt idx="1">
                  <c:v>31</c:v>
                </c:pt>
                <c:pt idx="2">
                  <c:v>32</c:v>
                </c:pt>
                <c:pt idx="3">
                  <c:v>44</c:v>
                </c:pt>
                <c:pt idx="4">
                  <c:v>16</c:v>
                </c:pt>
                <c:pt idx="5">
                  <c:v>19</c:v>
                </c:pt>
                <c:pt idx="6">
                  <c:v>30</c:v>
                </c:pt>
                <c:pt idx="7">
                  <c:v>27</c:v>
                </c:pt>
                <c:pt idx="8">
                  <c:v>44</c:v>
                </c:pt>
                <c:pt idx="9">
                  <c:v>20</c:v>
                </c:pt>
                <c:pt idx="10">
                  <c:v>23</c:v>
                </c:pt>
              </c:numCache>
            </c:numRef>
          </c:val>
          <c:extLst>
            <c:ext xmlns:c16="http://schemas.microsoft.com/office/drawing/2014/chart" uri="{C3380CC4-5D6E-409C-BE32-E72D297353CC}">
              <c16:uniqueId val="{00000000-A98D-402A-A155-B5D1E44256FF}"/>
            </c:ext>
          </c:extLst>
        </c:ser>
        <c:dLbls>
          <c:showLegendKey val="0"/>
          <c:showVal val="0"/>
          <c:showCatName val="0"/>
          <c:showSerName val="0"/>
          <c:showPercent val="0"/>
          <c:showBubbleSize val="0"/>
        </c:dLbls>
        <c:gapWidth val="219"/>
        <c:overlap val="-27"/>
        <c:axId val="430074808"/>
        <c:axId val="430075136"/>
      </c:barChart>
      <c:catAx>
        <c:axId val="43007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75136"/>
        <c:crosses val="autoZero"/>
        <c:auto val="1"/>
        <c:lblAlgn val="ctr"/>
        <c:lblOffset val="100"/>
        <c:noMultiLvlLbl val="0"/>
      </c:catAx>
      <c:valAx>
        <c:axId val="43007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7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258</c:v>
                </c:pt>
                <c:pt idx="1">
                  <c:v>382</c:v>
                </c:pt>
                <c:pt idx="2">
                  <c:v>417</c:v>
                </c:pt>
                <c:pt idx="3">
                  <c:v>661</c:v>
                </c:pt>
                <c:pt idx="4">
                  <c:v>212</c:v>
                </c:pt>
                <c:pt idx="5">
                  <c:v>288</c:v>
                </c:pt>
                <c:pt idx="6">
                  <c:v>426</c:v>
                </c:pt>
                <c:pt idx="7">
                  <c:v>380</c:v>
                </c:pt>
                <c:pt idx="8">
                  <c:v>673</c:v>
                </c:pt>
                <c:pt idx="9">
                  <c:v>311</c:v>
                </c:pt>
                <c:pt idx="10">
                  <c:v>357</c:v>
                </c:pt>
              </c:numCache>
            </c:numRef>
          </c:val>
          <c:extLst>
            <c:ext xmlns:c16="http://schemas.microsoft.com/office/drawing/2014/chart" uri="{C3380CC4-5D6E-409C-BE32-E72D297353CC}">
              <c16:uniqueId val="{00000000-08E8-4199-8ABC-1EE2E49FD83A}"/>
            </c:ext>
          </c:extLst>
        </c:ser>
        <c:dLbls>
          <c:showLegendKey val="0"/>
          <c:showVal val="0"/>
          <c:showCatName val="0"/>
          <c:showSerName val="0"/>
          <c:showPercent val="0"/>
          <c:showBubbleSize val="0"/>
        </c:dLbls>
        <c:gapWidth val="219"/>
        <c:overlap val="-27"/>
        <c:axId val="430071856"/>
        <c:axId val="430073168"/>
      </c:barChart>
      <c:catAx>
        <c:axId val="43007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73168"/>
        <c:crosses val="autoZero"/>
        <c:auto val="1"/>
        <c:lblAlgn val="ctr"/>
        <c:lblOffset val="100"/>
        <c:noMultiLvlLbl val="0"/>
      </c:catAx>
      <c:valAx>
        <c:axId val="43007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7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16781</c:v>
                </c:pt>
                <c:pt idx="7">
                  <c:v>21445</c:v>
                </c:pt>
                <c:pt idx="8">
                  <c:v>22470</c:v>
                </c:pt>
                <c:pt idx="9">
                  <c:v>27213</c:v>
                </c:pt>
                <c:pt idx="10">
                  <c:v>22328</c:v>
                </c:pt>
                <c:pt idx="11">
                  <c:v>23050</c:v>
                </c:pt>
              </c:numCache>
            </c:numRef>
          </c:val>
          <c:extLst>
            <c:ext xmlns:c16="http://schemas.microsoft.com/office/drawing/2014/chart" uri="{C3380CC4-5D6E-409C-BE32-E72D297353CC}">
              <c16:uniqueId val="{00000000-8FAA-40C0-98CB-22B066EF8AC8}"/>
            </c:ext>
          </c:extLst>
        </c:ser>
        <c:dLbls>
          <c:showLegendKey val="0"/>
          <c:showVal val="0"/>
          <c:showCatName val="0"/>
          <c:showSerName val="0"/>
          <c:showPercent val="0"/>
          <c:showBubbleSize val="0"/>
        </c:dLbls>
        <c:gapWidth val="219"/>
        <c:overlap val="-27"/>
        <c:axId val="430076776"/>
        <c:axId val="430080056"/>
      </c:barChart>
      <c:catAx>
        <c:axId val="43007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80056"/>
        <c:crosses val="autoZero"/>
        <c:auto val="1"/>
        <c:lblAlgn val="ctr"/>
        <c:lblOffset val="100"/>
        <c:noMultiLvlLbl val="0"/>
      </c:catAx>
      <c:valAx>
        <c:axId val="43008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7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10</c:v>
                </c:pt>
                <c:pt idx="6">
                  <c:v>4</c:v>
                </c:pt>
                <c:pt idx="7">
                  <c:v>5</c:v>
                </c:pt>
                <c:pt idx="8">
                  <c:v>5</c:v>
                </c:pt>
                <c:pt idx="9">
                  <c:v>2</c:v>
                </c:pt>
                <c:pt idx="10">
                  <c:v>0</c:v>
                </c:pt>
                <c:pt idx="11">
                  <c:v>0</c:v>
                </c:pt>
              </c:numCache>
            </c:numRef>
          </c:val>
          <c:extLst>
            <c:ext xmlns:c16="http://schemas.microsoft.com/office/drawing/2014/chart" uri="{C3380CC4-5D6E-409C-BE32-E72D297353CC}">
              <c16:uniqueId val="{00000000-2232-429F-AF9C-7AC2B5B00A1C}"/>
            </c:ext>
          </c:extLst>
        </c:ser>
        <c:dLbls>
          <c:showLegendKey val="0"/>
          <c:showVal val="0"/>
          <c:showCatName val="0"/>
          <c:showSerName val="0"/>
          <c:showPercent val="0"/>
          <c:showBubbleSize val="0"/>
        </c:dLbls>
        <c:gapWidth val="219"/>
        <c:overlap val="-27"/>
        <c:axId val="244853088"/>
        <c:axId val="244853744"/>
      </c:barChart>
      <c:dateAx>
        <c:axId val="244853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53744"/>
        <c:crosses val="autoZero"/>
        <c:auto val="1"/>
        <c:lblOffset val="100"/>
        <c:baseTimeUnit val="months"/>
      </c:dateAx>
      <c:valAx>
        <c:axId val="24485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5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6</c:v>
                </c:pt>
                <c:pt idx="6">
                  <c:v>8</c:v>
                </c:pt>
                <c:pt idx="7">
                  <c:v>11</c:v>
                </c:pt>
                <c:pt idx="8">
                  <c:v>9</c:v>
                </c:pt>
                <c:pt idx="9">
                  <c:v>9</c:v>
                </c:pt>
                <c:pt idx="10">
                  <c:v>10</c:v>
                </c:pt>
                <c:pt idx="11">
                  <c:v>0</c:v>
                </c:pt>
              </c:numCache>
            </c:numRef>
          </c:val>
          <c:extLst>
            <c:ext xmlns:c16="http://schemas.microsoft.com/office/drawing/2014/chart" uri="{C3380CC4-5D6E-409C-BE32-E72D297353CC}">
              <c16:uniqueId val="{00000000-7509-4E24-8E2D-093CC62C0388}"/>
            </c:ext>
          </c:extLst>
        </c:ser>
        <c:dLbls>
          <c:showLegendKey val="0"/>
          <c:showVal val="0"/>
          <c:showCatName val="0"/>
          <c:showSerName val="0"/>
          <c:showPercent val="0"/>
          <c:showBubbleSize val="0"/>
        </c:dLbls>
        <c:gapWidth val="219"/>
        <c:overlap val="-27"/>
        <c:axId val="244849480"/>
        <c:axId val="244846200"/>
      </c:barChart>
      <c:dateAx>
        <c:axId val="244849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46200"/>
        <c:crosses val="autoZero"/>
        <c:auto val="1"/>
        <c:lblOffset val="100"/>
        <c:baseTimeUnit val="months"/>
      </c:dateAx>
      <c:valAx>
        <c:axId val="24484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4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137</c:v>
                </c:pt>
                <c:pt idx="4">
                  <c:v>100</c:v>
                </c:pt>
                <c:pt idx="5">
                  <c:v>104</c:v>
                </c:pt>
                <c:pt idx="6">
                  <c:v>118</c:v>
                </c:pt>
                <c:pt idx="7">
                  <c:v>159</c:v>
                </c:pt>
                <c:pt idx="8">
                  <c:v>136</c:v>
                </c:pt>
                <c:pt idx="9">
                  <c:v>159</c:v>
                </c:pt>
                <c:pt idx="10">
                  <c:v>143</c:v>
                </c:pt>
                <c:pt idx="11">
                  <c:v>0</c:v>
                </c:pt>
              </c:numCache>
            </c:numRef>
          </c:val>
          <c:extLst>
            <c:ext xmlns:c16="http://schemas.microsoft.com/office/drawing/2014/chart" uri="{C3380CC4-5D6E-409C-BE32-E72D297353CC}">
              <c16:uniqueId val="{00000000-555A-4073-AF3A-5AD98F53E7FA}"/>
            </c:ext>
          </c:extLst>
        </c:ser>
        <c:dLbls>
          <c:showLegendKey val="0"/>
          <c:showVal val="0"/>
          <c:showCatName val="0"/>
          <c:showSerName val="0"/>
          <c:showPercent val="0"/>
          <c:showBubbleSize val="0"/>
        </c:dLbls>
        <c:gapWidth val="219"/>
        <c:overlap val="-27"/>
        <c:axId val="244851448"/>
        <c:axId val="244856696"/>
      </c:barChart>
      <c:catAx>
        <c:axId val="24485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56696"/>
        <c:crosses val="autoZero"/>
        <c:auto val="1"/>
        <c:lblAlgn val="ctr"/>
        <c:lblOffset val="100"/>
        <c:noMultiLvlLbl val="0"/>
      </c:catAx>
      <c:valAx>
        <c:axId val="24485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5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C730C-065B-4DFF-B27D-A215D12B69FB}"/>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22FC406-B4C2-4AE5-B766-7BF8B15A9B1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031258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625A1-37E3-4DC0-8F47-9776DBC58C62}"/>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2CA43FF0-5938-4824-9DD4-D7F3CBEBA287}"/>
              </a:ext>
            </a:extLst>
          </p:cNvPr>
          <p:cNvGraphicFramePr>
            <a:graphicFrameLocks noGrp="1"/>
          </p:cNvGraphicFramePr>
          <p:nvPr>
            <p:ph type="chart" sz="quarter" idx="13"/>
            <p:extLst>
              <p:ext uri="{D42A27DB-BD31-4B8C-83A1-F6EECF244321}">
                <p14:modId xmlns:p14="http://schemas.microsoft.com/office/powerpoint/2010/main" val="878649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D33867-CCEF-4ECD-8F6F-173CD3C65EB3}"/>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4E0CC7A3-FC07-4053-BF15-93E7115810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468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31591-8FE4-4E31-88F9-EDAAA0675CB7}"/>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12E1ECC-CF91-4BBF-A05B-BDD69A5A9996}"/>
              </a:ext>
            </a:extLst>
          </p:cNvPr>
          <p:cNvGraphicFramePr>
            <a:graphicFrameLocks noGrp="1"/>
          </p:cNvGraphicFramePr>
          <p:nvPr>
            <p:ph type="tbl" sz="quarter" idx="13"/>
            <p:extLst>
              <p:ext uri="{D42A27DB-BD31-4B8C-83A1-F6EECF244321}">
                <p14:modId xmlns:p14="http://schemas.microsoft.com/office/powerpoint/2010/main" val="1280819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87723143"/>
                    </a:ext>
                  </a:extLst>
                </a:gridCol>
                <a:gridCol w="905256">
                  <a:extLst>
                    <a:ext uri="{9D8B030D-6E8A-4147-A177-3AD203B41FA5}">
                      <a16:colId xmlns:a16="http://schemas.microsoft.com/office/drawing/2014/main" val="3188646153"/>
                    </a:ext>
                  </a:extLst>
                </a:gridCol>
                <a:gridCol w="905256">
                  <a:extLst>
                    <a:ext uri="{9D8B030D-6E8A-4147-A177-3AD203B41FA5}">
                      <a16:colId xmlns:a16="http://schemas.microsoft.com/office/drawing/2014/main" val="1017885400"/>
                    </a:ext>
                  </a:extLst>
                </a:gridCol>
                <a:gridCol w="905256">
                  <a:extLst>
                    <a:ext uri="{9D8B030D-6E8A-4147-A177-3AD203B41FA5}">
                      <a16:colId xmlns:a16="http://schemas.microsoft.com/office/drawing/2014/main" val="3041897436"/>
                    </a:ext>
                  </a:extLst>
                </a:gridCol>
                <a:gridCol w="905256">
                  <a:extLst>
                    <a:ext uri="{9D8B030D-6E8A-4147-A177-3AD203B41FA5}">
                      <a16:colId xmlns:a16="http://schemas.microsoft.com/office/drawing/2014/main" val="2591811625"/>
                    </a:ext>
                  </a:extLst>
                </a:gridCol>
                <a:gridCol w="905256">
                  <a:extLst>
                    <a:ext uri="{9D8B030D-6E8A-4147-A177-3AD203B41FA5}">
                      <a16:colId xmlns:a16="http://schemas.microsoft.com/office/drawing/2014/main" val="799765992"/>
                    </a:ext>
                  </a:extLst>
                </a:gridCol>
                <a:gridCol w="905256">
                  <a:extLst>
                    <a:ext uri="{9D8B030D-6E8A-4147-A177-3AD203B41FA5}">
                      <a16:colId xmlns:a16="http://schemas.microsoft.com/office/drawing/2014/main" val="2636566688"/>
                    </a:ext>
                  </a:extLst>
                </a:gridCol>
                <a:gridCol w="905256">
                  <a:extLst>
                    <a:ext uri="{9D8B030D-6E8A-4147-A177-3AD203B41FA5}">
                      <a16:colId xmlns:a16="http://schemas.microsoft.com/office/drawing/2014/main" val="164820311"/>
                    </a:ext>
                  </a:extLst>
                </a:gridCol>
                <a:gridCol w="905256">
                  <a:extLst>
                    <a:ext uri="{9D8B030D-6E8A-4147-A177-3AD203B41FA5}">
                      <a16:colId xmlns:a16="http://schemas.microsoft.com/office/drawing/2014/main" val="101471365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47788225"/>
                  </a:ext>
                </a:extLst>
              </a:tr>
              <a:tr h="370840">
                <a:tc>
                  <a:txBody>
                    <a:bodyPr/>
                    <a:lstStyle/>
                    <a:p>
                      <a:r>
                        <a:rPr lang="en-US" sz="1000"/>
                        <a:t>422</a:t>
                      </a:r>
                    </a:p>
                  </a:txBody>
                  <a:tcPr/>
                </a:tc>
                <a:tc>
                  <a:txBody>
                    <a:bodyPr/>
                    <a:lstStyle/>
                    <a:p>
                      <a:r>
                        <a:rPr lang="en-US" sz="1000"/>
                        <a:t>0</a:t>
                      </a:r>
                    </a:p>
                  </a:txBody>
                  <a:tcPr/>
                </a:tc>
                <a:tc>
                  <a:txBody>
                    <a:bodyPr/>
                    <a:lstStyle/>
                    <a:p>
                      <a:r>
                        <a:rPr lang="en-US" sz="1000"/>
                        <a:t>14</a:t>
                      </a:r>
                    </a:p>
                  </a:txBody>
                  <a:tcPr/>
                </a:tc>
                <a:tc>
                  <a:txBody>
                    <a:bodyPr/>
                    <a:lstStyle/>
                    <a:p>
                      <a:r>
                        <a:rPr lang="en-US" sz="1000"/>
                        <a:t>67</a:t>
                      </a:r>
                    </a:p>
                  </a:txBody>
                  <a:tcPr/>
                </a:tc>
                <a:tc>
                  <a:txBody>
                    <a:bodyPr/>
                    <a:lstStyle/>
                    <a:p>
                      <a:r>
                        <a:rPr lang="en-US" sz="1000"/>
                        <a:t>3</a:t>
                      </a:r>
                    </a:p>
                  </a:txBody>
                  <a:tcPr/>
                </a:tc>
                <a:tc>
                  <a:txBody>
                    <a:bodyPr/>
                    <a:lstStyle/>
                    <a:p>
                      <a:r>
                        <a:rPr lang="en-US" sz="1000"/>
                        <a:t>10</a:t>
                      </a:r>
                    </a:p>
                  </a:txBody>
                  <a:tcPr/>
                </a:tc>
                <a:tc>
                  <a:txBody>
                    <a:bodyPr/>
                    <a:lstStyle/>
                    <a:p>
                      <a:r>
                        <a:rPr lang="en-US" sz="1000"/>
                        <a:t>1</a:t>
                      </a:r>
                    </a:p>
                  </a:txBody>
                  <a:tcPr/>
                </a:tc>
                <a:tc>
                  <a:txBody>
                    <a:bodyPr/>
                    <a:lstStyle/>
                    <a:p>
                      <a:r>
                        <a:rPr lang="en-US" sz="1000"/>
                        <a:t>1.3541 %</a:t>
                      </a:r>
                    </a:p>
                  </a:txBody>
                  <a:tcPr/>
                </a:tc>
                <a:tc>
                  <a:txBody>
                    <a:bodyPr/>
                    <a:lstStyle/>
                    <a:p>
                      <a:r>
                        <a:rPr lang="en-US" sz="1000"/>
                        <a:t>0.0 %</a:t>
                      </a:r>
                    </a:p>
                  </a:txBody>
                  <a:tcPr/>
                </a:tc>
                <a:extLst>
                  <a:ext uri="{0D108BD9-81ED-4DB2-BD59-A6C34878D82A}">
                    <a16:rowId xmlns:a16="http://schemas.microsoft.com/office/drawing/2014/main" val="3206554873"/>
                  </a:ext>
                </a:extLst>
              </a:tr>
            </a:tbl>
          </a:graphicData>
        </a:graphic>
      </p:graphicFrame>
      <p:sp>
        <p:nvSpPr>
          <p:cNvPr id="4" name="Text Placeholder 3">
            <a:extLst>
              <a:ext uri="{FF2B5EF4-FFF2-40B4-BE49-F238E27FC236}">
                <a16:creationId xmlns:a16="http://schemas.microsoft.com/office/drawing/2014/main" id="{BECAC0B6-0253-4AD1-A9AC-BD028097DAF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365425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6BFF-C376-4739-82E1-E31F75261CAF}"/>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3D6EC123-B557-4751-A056-6842DCDDB9C9}"/>
              </a:ext>
            </a:extLst>
          </p:cNvPr>
          <p:cNvGraphicFramePr>
            <a:graphicFrameLocks noGrp="1"/>
          </p:cNvGraphicFramePr>
          <p:nvPr>
            <p:ph type="chart" sz="quarter" idx="13"/>
            <p:extLst>
              <p:ext uri="{D42A27DB-BD31-4B8C-83A1-F6EECF244321}">
                <p14:modId xmlns:p14="http://schemas.microsoft.com/office/powerpoint/2010/main" val="2151681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77E77E-9261-41C5-92A8-CCF56AC97A4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53511D0-4021-47AA-BD53-C60A20B7F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1371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B0C8C-1AA3-4E03-B437-88DCEA56EA1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631361B1-EEE7-441D-ABA2-A37FC42DB3EF}"/>
              </a:ext>
            </a:extLst>
          </p:cNvPr>
          <p:cNvGraphicFramePr>
            <a:graphicFrameLocks noGrp="1"/>
          </p:cNvGraphicFramePr>
          <p:nvPr>
            <p:ph type="chart" sz="quarter" idx="13"/>
            <p:extLst>
              <p:ext uri="{D42A27DB-BD31-4B8C-83A1-F6EECF244321}">
                <p14:modId xmlns:p14="http://schemas.microsoft.com/office/powerpoint/2010/main" val="2307332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1C539F-11BB-43B7-8044-8A72D6ECF7D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5B19DC9-E0C0-4876-B51F-B9102DD45B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9260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FF4A7-2C7E-41F3-BD2A-0780ECC559F0}"/>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EF80086E-262C-43C4-9F40-000F07CAB12B}"/>
              </a:ext>
            </a:extLst>
          </p:cNvPr>
          <p:cNvGraphicFramePr>
            <a:graphicFrameLocks noGrp="1"/>
          </p:cNvGraphicFramePr>
          <p:nvPr>
            <p:ph type="chart" sz="quarter" idx="13"/>
            <p:extLst>
              <p:ext uri="{D42A27DB-BD31-4B8C-83A1-F6EECF244321}">
                <p14:modId xmlns:p14="http://schemas.microsoft.com/office/powerpoint/2010/main" val="4289092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B0EE34-D7D4-4CCB-9648-BDF98307D18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BE24CDC-8159-401A-A8CC-E665073E61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8141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FCD79-CBAD-4F48-B7B8-640D3977DFF5}"/>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FB90A8A-2D91-49AD-B8CC-DCB93A2E061B}"/>
              </a:ext>
            </a:extLst>
          </p:cNvPr>
          <p:cNvGraphicFramePr>
            <a:graphicFrameLocks noGrp="1"/>
          </p:cNvGraphicFramePr>
          <p:nvPr>
            <p:ph type="chart" sz="quarter" idx="13"/>
            <p:extLst>
              <p:ext uri="{D42A27DB-BD31-4B8C-83A1-F6EECF244321}">
                <p14:modId xmlns:p14="http://schemas.microsoft.com/office/powerpoint/2010/main" val="3605198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175D06-AFC2-4A4A-A93C-3DA3FD78A64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5035AAA-4AE5-4B11-8A2A-8C4D46632B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6771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56D99-8F21-4783-B8F7-E68ADF3A0106}"/>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200A0B1C-8A14-43AB-A2E4-8736E50A76D3}"/>
              </a:ext>
            </a:extLst>
          </p:cNvPr>
          <p:cNvGraphicFramePr>
            <a:graphicFrameLocks noGrp="1"/>
          </p:cNvGraphicFramePr>
          <p:nvPr>
            <p:ph type="tbl" sz="quarter" idx="13"/>
            <p:extLst>
              <p:ext uri="{D42A27DB-BD31-4B8C-83A1-F6EECF244321}">
                <p14:modId xmlns:p14="http://schemas.microsoft.com/office/powerpoint/2010/main" val="1640676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2228701"/>
                    </a:ext>
                  </a:extLst>
                </a:gridCol>
                <a:gridCol w="822960">
                  <a:extLst>
                    <a:ext uri="{9D8B030D-6E8A-4147-A177-3AD203B41FA5}">
                      <a16:colId xmlns:a16="http://schemas.microsoft.com/office/drawing/2014/main" val="2178931657"/>
                    </a:ext>
                  </a:extLst>
                </a:gridCol>
                <a:gridCol w="822960">
                  <a:extLst>
                    <a:ext uri="{9D8B030D-6E8A-4147-A177-3AD203B41FA5}">
                      <a16:colId xmlns:a16="http://schemas.microsoft.com/office/drawing/2014/main" val="1942951087"/>
                    </a:ext>
                  </a:extLst>
                </a:gridCol>
                <a:gridCol w="822960">
                  <a:extLst>
                    <a:ext uri="{9D8B030D-6E8A-4147-A177-3AD203B41FA5}">
                      <a16:colId xmlns:a16="http://schemas.microsoft.com/office/drawing/2014/main" val="728265856"/>
                    </a:ext>
                  </a:extLst>
                </a:gridCol>
                <a:gridCol w="822960">
                  <a:extLst>
                    <a:ext uri="{9D8B030D-6E8A-4147-A177-3AD203B41FA5}">
                      <a16:colId xmlns:a16="http://schemas.microsoft.com/office/drawing/2014/main" val="2134674500"/>
                    </a:ext>
                  </a:extLst>
                </a:gridCol>
                <a:gridCol w="822960">
                  <a:extLst>
                    <a:ext uri="{9D8B030D-6E8A-4147-A177-3AD203B41FA5}">
                      <a16:colId xmlns:a16="http://schemas.microsoft.com/office/drawing/2014/main" val="3325839955"/>
                    </a:ext>
                  </a:extLst>
                </a:gridCol>
                <a:gridCol w="822960">
                  <a:extLst>
                    <a:ext uri="{9D8B030D-6E8A-4147-A177-3AD203B41FA5}">
                      <a16:colId xmlns:a16="http://schemas.microsoft.com/office/drawing/2014/main" val="82577575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69236211"/>
                  </a:ext>
                </a:extLst>
              </a:tr>
              <a:tr h="370840">
                <a:tc>
                  <a:txBody>
                    <a:bodyPr/>
                    <a:lstStyle/>
                    <a:p>
                      <a:r>
                        <a:rPr lang="en-US" sz="1000" b="1"/>
                        <a:t>Tokio Marine America - 2021-11-12 16:19:12</a:t>
                      </a:r>
                      <a:r>
                        <a:rPr lang="en-US" sz="1000"/>
                        <a:t>
 A paracord bracelet isn't just an accessory - it can save a life. In honor of Veterans Day, TMA made these functional and meaningful gifts to show our appreciation for our troops and first responders. Thank you to Operation Gratitude for making this volunteer opportunity possible!</a:t>
                      </a:r>
                    </a:p>
                  </a:txBody>
                  <a:tcPr/>
                </a:tc>
                <a:tc>
                  <a:txBody>
                    <a:bodyPr/>
                    <a:lstStyle/>
                    <a:p>
                      <a:r>
                        <a:rPr lang="en-US" sz="1000"/>
                        <a:t>14</a:t>
                      </a:r>
                    </a:p>
                  </a:txBody>
                  <a:tcPr/>
                </a:tc>
                <a:tc>
                  <a:txBody>
                    <a:bodyPr/>
                    <a:lstStyle/>
                    <a:p>
                      <a:r>
                        <a:rPr lang="en-US" sz="1000"/>
                        <a:t>12</a:t>
                      </a:r>
                    </a:p>
                  </a:txBody>
                  <a:tcPr/>
                </a:tc>
                <a:tc>
                  <a:txBody>
                    <a:bodyPr/>
                    <a:lstStyle/>
                    <a:p>
                      <a:r>
                        <a:rPr lang="en-US" sz="1000"/>
                        <a:t>1</a:t>
                      </a:r>
                    </a:p>
                  </a:txBody>
                  <a:tcPr/>
                </a:tc>
                <a:tc>
                  <a:txBody>
                    <a:bodyPr/>
                    <a:lstStyle/>
                    <a:p>
                      <a:r>
                        <a:rPr lang="en-US" sz="1000"/>
                        <a:t>1</a:t>
                      </a:r>
                    </a:p>
                  </a:txBody>
                  <a:tcPr/>
                </a:tc>
                <a:tc>
                  <a:txBody>
                    <a:bodyPr/>
                    <a:lstStyle/>
                    <a:p>
                      <a:r>
                        <a:rPr lang="en-US" sz="1000"/>
                        <a:t>3.3333 %</a:t>
                      </a:r>
                    </a:p>
                  </a:txBody>
                  <a:tcPr/>
                </a:tc>
                <a:tc>
                  <a:txBody>
                    <a:bodyPr/>
                    <a:lstStyle/>
                    <a:p>
                      <a:r>
                        <a:rPr lang="en-US" sz="1000"/>
                        <a:t>Album</a:t>
                      </a:r>
                    </a:p>
                  </a:txBody>
                  <a:tcPr/>
                </a:tc>
                <a:extLst>
                  <a:ext uri="{0D108BD9-81ED-4DB2-BD59-A6C34878D82A}">
                    <a16:rowId xmlns:a16="http://schemas.microsoft.com/office/drawing/2014/main" val="2416889300"/>
                  </a:ext>
                </a:extLst>
              </a:tr>
              <a:tr h="370840">
                <a:tc>
                  <a:txBody>
                    <a:bodyPr/>
                    <a:lstStyle/>
                    <a:p>
                      <a:r>
                        <a:rPr lang="en-US" sz="1000" b="1"/>
                        <a:t>Tokio Marine America - 2021-11-10 16:23:20</a:t>
                      </a:r>
                      <a:r>
                        <a:rPr lang="en-US" sz="1000"/>
                        <a:t>
 You may know of Tokio Marine's strength, but do you know its history? Tokio Marine Insurance Company was established in 1879 as Japan's first insurance company. Now, you can find Tokio Marine Group companies in 38 countries and 487 cities around the world.
As a worldwide network that keeps on growing, we're looking to expand our team. Apply now: careers.tmamerica.com</a:t>
                      </a:r>
                    </a:p>
                  </a:txBody>
                  <a:tcPr/>
                </a:tc>
                <a:tc>
                  <a:txBody>
                    <a:bodyPr/>
                    <a:lstStyle/>
                    <a:p>
                      <a:r>
                        <a:rPr lang="en-US" sz="1000"/>
                        <a:t>10</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2.3810 %</a:t>
                      </a:r>
                    </a:p>
                  </a:txBody>
                  <a:tcPr/>
                </a:tc>
                <a:tc>
                  <a:txBody>
                    <a:bodyPr/>
                    <a:lstStyle/>
                    <a:p>
                      <a:r>
                        <a:rPr lang="en-US" sz="1000"/>
                        <a:t>Photo</a:t>
                      </a:r>
                    </a:p>
                  </a:txBody>
                  <a:tcPr/>
                </a:tc>
                <a:extLst>
                  <a:ext uri="{0D108BD9-81ED-4DB2-BD59-A6C34878D82A}">
                    <a16:rowId xmlns:a16="http://schemas.microsoft.com/office/drawing/2014/main" val="2987978307"/>
                  </a:ext>
                </a:extLst>
              </a:tr>
              <a:tr h="370840">
                <a:tc>
                  <a:txBody>
                    <a:bodyPr/>
                    <a:lstStyle/>
                    <a:p>
                      <a:r>
                        <a:rPr lang="en-US" sz="1000" b="1"/>
                        <a:t>Tokio Marine America - 2021-11-11 11:21:39</a:t>
                      </a:r>
                      <a:r>
                        <a:rPr lang="en-US" sz="1000"/>
                        <a:t>
 Thank you to all who have served our country. #VeteransDay</a:t>
                      </a:r>
                    </a:p>
                  </a:txBody>
                  <a:tcPr/>
                </a:tc>
                <a:tc>
                  <a:txBody>
                    <a:bodyPr/>
                    <a:lstStyle/>
                    <a:p>
                      <a:r>
                        <a:rPr lang="en-US" sz="1000"/>
                        <a:t>8</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1.9048 %</a:t>
                      </a:r>
                    </a:p>
                  </a:txBody>
                  <a:tcPr/>
                </a:tc>
                <a:tc>
                  <a:txBody>
                    <a:bodyPr/>
                    <a:lstStyle/>
                    <a:p>
                      <a:r>
                        <a:rPr lang="en-US" sz="1000"/>
                        <a:t>Photo</a:t>
                      </a:r>
                    </a:p>
                  </a:txBody>
                  <a:tcPr/>
                </a:tc>
                <a:extLst>
                  <a:ext uri="{0D108BD9-81ED-4DB2-BD59-A6C34878D82A}">
                    <a16:rowId xmlns:a16="http://schemas.microsoft.com/office/drawing/2014/main" val="2747885047"/>
                  </a:ext>
                </a:extLst>
              </a:tr>
            </a:tbl>
          </a:graphicData>
        </a:graphic>
      </p:graphicFrame>
      <p:sp>
        <p:nvSpPr>
          <p:cNvPr id="4" name="Text Placeholder 3">
            <a:extLst>
              <a:ext uri="{FF2B5EF4-FFF2-40B4-BE49-F238E27FC236}">
                <a16:creationId xmlns:a16="http://schemas.microsoft.com/office/drawing/2014/main" id="{3352BCBA-A62C-4746-B74A-B4BA999604E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686329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7C205-C461-45EA-BB99-49ADCBB0E655}"/>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0B0AAAA5-CA23-46B8-8151-19B85C550070}"/>
              </a:ext>
            </a:extLst>
          </p:cNvPr>
          <p:cNvGraphicFramePr>
            <a:graphicFrameLocks noGrp="1"/>
          </p:cNvGraphicFramePr>
          <p:nvPr>
            <p:ph type="tbl" sz="quarter" idx="13"/>
            <p:extLst>
              <p:ext uri="{D42A27DB-BD31-4B8C-83A1-F6EECF244321}">
                <p14:modId xmlns:p14="http://schemas.microsoft.com/office/powerpoint/2010/main" val="1256138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28527264"/>
                    </a:ext>
                  </a:extLst>
                </a:gridCol>
                <a:gridCol w="576072">
                  <a:extLst>
                    <a:ext uri="{9D8B030D-6E8A-4147-A177-3AD203B41FA5}">
                      <a16:colId xmlns:a16="http://schemas.microsoft.com/office/drawing/2014/main" val="879537095"/>
                    </a:ext>
                  </a:extLst>
                </a:gridCol>
                <a:gridCol w="576072">
                  <a:extLst>
                    <a:ext uri="{9D8B030D-6E8A-4147-A177-3AD203B41FA5}">
                      <a16:colId xmlns:a16="http://schemas.microsoft.com/office/drawing/2014/main" val="807365834"/>
                    </a:ext>
                  </a:extLst>
                </a:gridCol>
                <a:gridCol w="576072">
                  <a:extLst>
                    <a:ext uri="{9D8B030D-6E8A-4147-A177-3AD203B41FA5}">
                      <a16:colId xmlns:a16="http://schemas.microsoft.com/office/drawing/2014/main" val="3239307071"/>
                    </a:ext>
                  </a:extLst>
                </a:gridCol>
                <a:gridCol w="576072">
                  <a:extLst>
                    <a:ext uri="{9D8B030D-6E8A-4147-A177-3AD203B41FA5}">
                      <a16:colId xmlns:a16="http://schemas.microsoft.com/office/drawing/2014/main" val="2827127240"/>
                    </a:ext>
                  </a:extLst>
                </a:gridCol>
                <a:gridCol w="576072">
                  <a:extLst>
                    <a:ext uri="{9D8B030D-6E8A-4147-A177-3AD203B41FA5}">
                      <a16:colId xmlns:a16="http://schemas.microsoft.com/office/drawing/2014/main" val="110907474"/>
                    </a:ext>
                  </a:extLst>
                </a:gridCol>
                <a:gridCol w="576072">
                  <a:extLst>
                    <a:ext uri="{9D8B030D-6E8A-4147-A177-3AD203B41FA5}">
                      <a16:colId xmlns:a16="http://schemas.microsoft.com/office/drawing/2014/main" val="1543886485"/>
                    </a:ext>
                  </a:extLst>
                </a:gridCol>
                <a:gridCol w="576072">
                  <a:extLst>
                    <a:ext uri="{9D8B030D-6E8A-4147-A177-3AD203B41FA5}">
                      <a16:colId xmlns:a16="http://schemas.microsoft.com/office/drawing/2014/main" val="805919014"/>
                    </a:ext>
                  </a:extLst>
                </a:gridCol>
                <a:gridCol w="576072">
                  <a:extLst>
                    <a:ext uri="{9D8B030D-6E8A-4147-A177-3AD203B41FA5}">
                      <a16:colId xmlns:a16="http://schemas.microsoft.com/office/drawing/2014/main" val="430584549"/>
                    </a:ext>
                  </a:extLst>
                </a:gridCol>
                <a:gridCol w="576072">
                  <a:extLst>
                    <a:ext uri="{9D8B030D-6E8A-4147-A177-3AD203B41FA5}">
                      <a16:colId xmlns:a16="http://schemas.microsoft.com/office/drawing/2014/main" val="3010071573"/>
                    </a:ext>
                  </a:extLst>
                </a:gridCol>
                <a:gridCol w="576072">
                  <a:extLst>
                    <a:ext uri="{9D8B030D-6E8A-4147-A177-3AD203B41FA5}">
                      <a16:colId xmlns:a16="http://schemas.microsoft.com/office/drawing/2014/main" val="4146672031"/>
                    </a:ext>
                  </a:extLst>
                </a:gridCol>
                <a:gridCol w="576072">
                  <a:extLst>
                    <a:ext uri="{9D8B030D-6E8A-4147-A177-3AD203B41FA5}">
                      <a16:colId xmlns:a16="http://schemas.microsoft.com/office/drawing/2014/main" val="3916004030"/>
                    </a:ext>
                  </a:extLst>
                </a:gridCol>
                <a:gridCol w="576072">
                  <a:extLst>
                    <a:ext uri="{9D8B030D-6E8A-4147-A177-3AD203B41FA5}">
                      <a16:colId xmlns:a16="http://schemas.microsoft.com/office/drawing/2014/main" val="10414558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0629103"/>
                  </a:ext>
                </a:extLst>
              </a:tr>
              <a:tr h="370840">
                <a:tc>
                  <a:txBody>
                    <a:bodyPr/>
                    <a:lstStyle/>
                    <a:p>
                      <a:r>
                        <a:rPr lang="en-US" sz="1000"/>
                        <a:t>225</a:t>
                      </a:r>
                    </a:p>
                  </a:txBody>
                  <a:tcPr/>
                </a:tc>
                <a:tc>
                  <a:txBody>
                    <a:bodyPr/>
                    <a:lstStyle/>
                    <a:p>
                      <a:r>
                        <a:rPr lang="en-US" sz="1000"/>
                        <a:t>2</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91</a:t>
                      </a:r>
                    </a:p>
                  </a:txBody>
                  <a:tcPr/>
                </a:tc>
                <a:tc>
                  <a:txBody>
                    <a:bodyPr/>
                    <a:lstStyle/>
                    <a:p>
                      <a:r>
                        <a:rPr lang="en-US" sz="1000"/>
                        <a:t>1</a:t>
                      </a:r>
                    </a:p>
                  </a:txBody>
                  <a:tcPr/>
                </a:tc>
                <a:tc>
                  <a:txBody>
                    <a:bodyPr/>
                    <a:lstStyle/>
                    <a:p>
                      <a:r>
                        <a:rPr lang="en-US" sz="1000"/>
                        <a:t>3</a:t>
                      </a:r>
                    </a:p>
                  </a:txBody>
                  <a:tcPr/>
                </a:tc>
                <a:tc>
                  <a:txBody>
                    <a:bodyPr/>
                    <a:lstStyle/>
                    <a:p>
                      <a:r>
                        <a:rPr lang="en-US" sz="1000"/>
                        <a:t>3.1845 %</a:t>
                      </a:r>
                    </a:p>
                  </a:txBody>
                  <a:tcPr/>
                </a:tc>
                <a:tc>
                  <a:txBody>
                    <a:bodyPr/>
                    <a:lstStyle/>
                    <a:p>
                      <a:r>
                        <a:rPr lang="en-US" sz="1000"/>
                        <a:t>0.0 %</a:t>
                      </a:r>
                    </a:p>
                  </a:txBody>
                  <a:tcPr/>
                </a:tc>
                <a:extLst>
                  <a:ext uri="{0D108BD9-81ED-4DB2-BD59-A6C34878D82A}">
                    <a16:rowId xmlns:a16="http://schemas.microsoft.com/office/drawing/2014/main" val="1510111830"/>
                  </a:ext>
                </a:extLst>
              </a:tr>
            </a:tbl>
          </a:graphicData>
        </a:graphic>
      </p:graphicFrame>
      <p:sp>
        <p:nvSpPr>
          <p:cNvPr id="4" name="Text Placeholder 3">
            <a:extLst>
              <a:ext uri="{FF2B5EF4-FFF2-40B4-BE49-F238E27FC236}">
                <a16:creationId xmlns:a16="http://schemas.microsoft.com/office/drawing/2014/main" id="{DDE221A3-B8C7-403F-9BE3-3232B463CA0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289780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05651-63A9-40B8-8032-8B596933F0B1}"/>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F486B66-763F-4F24-9E43-FD59A5C9455D}"/>
              </a:ext>
            </a:extLst>
          </p:cNvPr>
          <p:cNvGraphicFramePr>
            <a:graphicFrameLocks noGrp="1"/>
          </p:cNvGraphicFramePr>
          <p:nvPr>
            <p:ph type="chart" sz="quarter" idx="13"/>
            <p:extLst>
              <p:ext uri="{D42A27DB-BD31-4B8C-83A1-F6EECF244321}">
                <p14:modId xmlns:p14="http://schemas.microsoft.com/office/powerpoint/2010/main" val="1646796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57D14-53A0-4503-841A-F6E36BC9373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54A9291-A61C-4367-8477-B8AD0B8DC2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045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CFC2D-87FD-44FB-A416-2CCBA8AC89C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2AD04E0-2F1B-475D-BD31-E4085CDEDC3F}"/>
              </a:ext>
            </a:extLst>
          </p:cNvPr>
          <p:cNvGraphicFramePr>
            <a:graphicFrameLocks noGrp="1"/>
          </p:cNvGraphicFramePr>
          <p:nvPr>
            <p:ph type="chart" sz="quarter" idx="13"/>
            <p:extLst>
              <p:ext uri="{D42A27DB-BD31-4B8C-83A1-F6EECF244321}">
                <p14:modId xmlns:p14="http://schemas.microsoft.com/office/powerpoint/2010/main" val="2547885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6DF95-5119-40BF-BEE5-C93709ACB88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1E2EDEA-2182-4CC7-BA37-619B7DE0DD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76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15742-0BF1-49F8-A4A8-AB57DA87A66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413AFF15-2A5E-45AC-BDE3-5FE558EF0902}"/>
              </a:ext>
            </a:extLst>
          </p:cNvPr>
          <p:cNvGraphicFramePr>
            <a:graphicFrameLocks noGrp="1"/>
          </p:cNvGraphicFramePr>
          <p:nvPr>
            <p:ph type="chart" sz="quarter" idx="13"/>
            <p:extLst>
              <p:ext uri="{D42A27DB-BD31-4B8C-83A1-F6EECF244321}">
                <p14:modId xmlns:p14="http://schemas.microsoft.com/office/powerpoint/2010/main" val="480074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81F62C-336E-4A22-AFA5-963DDF372A6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97C6DE4-8E80-46DA-B77E-7DF583BE70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5276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3742F-51F9-491A-870D-2C64E3ED183B}"/>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2ABE675-7321-4CCF-AAED-C5C577F2FC8A}"/>
              </a:ext>
            </a:extLst>
          </p:cNvPr>
          <p:cNvGraphicFramePr>
            <a:graphicFrameLocks noGrp="1"/>
          </p:cNvGraphicFramePr>
          <p:nvPr>
            <p:ph type="tbl" sz="quarter" idx="13"/>
            <p:extLst>
              <p:ext uri="{D42A27DB-BD31-4B8C-83A1-F6EECF244321}">
                <p14:modId xmlns:p14="http://schemas.microsoft.com/office/powerpoint/2010/main" val="3387827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22628193"/>
                    </a:ext>
                  </a:extLst>
                </a:gridCol>
                <a:gridCol w="493776">
                  <a:extLst>
                    <a:ext uri="{9D8B030D-6E8A-4147-A177-3AD203B41FA5}">
                      <a16:colId xmlns:a16="http://schemas.microsoft.com/office/drawing/2014/main" val="1783547190"/>
                    </a:ext>
                  </a:extLst>
                </a:gridCol>
                <a:gridCol w="1069848">
                  <a:extLst>
                    <a:ext uri="{9D8B030D-6E8A-4147-A177-3AD203B41FA5}">
                      <a16:colId xmlns:a16="http://schemas.microsoft.com/office/drawing/2014/main" val="3840727501"/>
                    </a:ext>
                  </a:extLst>
                </a:gridCol>
                <a:gridCol w="1069848">
                  <a:extLst>
                    <a:ext uri="{9D8B030D-6E8A-4147-A177-3AD203B41FA5}">
                      <a16:colId xmlns:a16="http://schemas.microsoft.com/office/drawing/2014/main" val="1254205107"/>
                    </a:ext>
                  </a:extLst>
                </a:gridCol>
                <a:gridCol w="1069848">
                  <a:extLst>
                    <a:ext uri="{9D8B030D-6E8A-4147-A177-3AD203B41FA5}">
                      <a16:colId xmlns:a16="http://schemas.microsoft.com/office/drawing/2014/main" val="1462022776"/>
                    </a:ext>
                  </a:extLst>
                </a:gridCol>
                <a:gridCol w="1069848">
                  <a:extLst>
                    <a:ext uri="{9D8B030D-6E8A-4147-A177-3AD203B41FA5}">
                      <a16:colId xmlns:a16="http://schemas.microsoft.com/office/drawing/2014/main" val="1838411528"/>
                    </a:ext>
                  </a:extLst>
                </a:gridCol>
                <a:gridCol w="1069848">
                  <a:extLst>
                    <a:ext uri="{9D8B030D-6E8A-4147-A177-3AD203B41FA5}">
                      <a16:colId xmlns:a16="http://schemas.microsoft.com/office/drawing/2014/main" val="45456135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085023276"/>
                  </a:ext>
                </a:extLst>
              </a:tr>
              <a:tr h="370840">
                <a:tc>
                  <a:txBody>
                    <a:bodyPr/>
                    <a:lstStyle/>
                    <a:p>
                      <a:r>
                        <a:rPr lang="en-US" sz="1000" b="1"/>
                        <a:t>@TokioMAmerica - 2021-11-10 16:25:02</a:t>
                      </a:r>
                      <a:r>
                        <a:rPr lang="en-US" sz="1000"/>
                        <a:t>
 Located in 487 cities in 38 regions/countries, it's hard to imagine a time when Tokio Marine wasn't a globally recognized name. However, in 1879, Tokio Marine Insurance Company opened its doors. We've been growing ever since! Join the team: https://t.co/S4bbSoCFkP https://t.co/xG0b0Y2sfy</a:t>
                      </a:r>
                    </a:p>
                  </a:txBody>
                  <a:tcPr/>
                </a:tc>
                <a:tc>
                  <a:txBody>
                    <a:bodyPr/>
                    <a:lstStyle/>
                    <a:p>
                      <a:r>
                        <a:rPr lang="en-US" sz="1000"/>
                        <a:t>11/29/2021 07:41:43</a:t>
                      </a:r>
                    </a:p>
                  </a:txBody>
                  <a:tcPr/>
                </a:tc>
                <a:tc>
                  <a:txBody>
                    <a:bodyPr/>
                    <a:lstStyle/>
                    <a:p>
                      <a:r>
                        <a:rPr lang="en-US" sz="1000"/>
                        <a:t>5</a:t>
                      </a:r>
                    </a:p>
                  </a:txBody>
                  <a:tcPr/>
                </a:tc>
                <a:tc>
                  <a:txBody>
                    <a:bodyPr/>
                    <a:lstStyle/>
                    <a:p>
                      <a:r>
                        <a:rPr lang="en-US" sz="1000"/>
                        <a:t>67</a:t>
                      </a:r>
                    </a:p>
                  </a:txBody>
                  <a:tcPr/>
                </a:tc>
                <a:tc>
                  <a:txBody>
                    <a:bodyPr/>
                    <a:lstStyle/>
                    <a:p>
                      <a:r>
                        <a:rPr lang="en-US" sz="1000"/>
                        <a:t>1</a:t>
                      </a:r>
                    </a:p>
                  </a:txBody>
                  <a:tcPr/>
                </a:tc>
                <a:tc>
                  <a:txBody>
                    <a:bodyPr/>
                    <a:lstStyle/>
                    <a:p>
                      <a:r>
                        <a:rPr lang="en-US" sz="1000"/>
                        <a:t>73</a:t>
                      </a:r>
                    </a:p>
                  </a:txBody>
                  <a:tcPr/>
                </a:tc>
                <a:tc>
                  <a:txBody>
                    <a:bodyPr/>
                    <a:lstStyle/>
                    <a:p>
                      <a:r>
                        <a:rPr lang="en-US" sz="1000"/>
                        <a:t>32.5893 %</a:t>
                      </a:r>
                    </a:p>
                  </a:txBody>
                  <a:tcPr/>
                </a:tc>
                <a:extLst>
                  <a:ext uri="{0D108BD9-81ED-4DB2-BD59-A6C34878D82A}">
                    <a16:rowId xmlns:a16="http://schemas.microsoft.com/office/drawing/2014/main" val="3631727462"/>
                  </a:ext>
                </a:extLst>
              </a:tr>
              <a:tr h="370840">
                <a:tc>
                  <a:txBody>
                    <a:bodyPr/>
                    <a:lstStyle/>
                    <a:p>
                      <a:r>
                        <a:rPr lang="en-US" sz="1000" b="1"/>
                        <a:t>@TokioMAmerica - 2021-11-04 16:14:06</a:t>
                      </a:r>
                      <a:r>
                        <a:rPr lang="en-US" sz="1000"/>
                        <a:t>
 Our Atlanta office is moving to #Alpharetta. While we learn to work the copier and find our new favorite lunch spots, we have made one exciting discovery: hiking trails! Our new office has three scenic paths to explore on campus. 
Thank you to  @phlyins for sharing their space! https://t.co/CGMBUAZjBr</a:t>
                      </a:r>
                    </a:p>
                  </a:txBody>
                  <a:tcPr/>
                </a:tc>
                <a:tc>
                  <a:txBody>
                    <a:bodyPr/>
                    <a:lstStyle/>
                    <a:p>
                      <a:r>
                        <a:rPr lang="en-US" sz="1000"/>
                        <a:t>11/07/2021 19:38:59</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8</a:t>
                      </a:r>
                    </a:p>
                  </a:txBody>
                  <a:tcPr/>
                </a:tc>
                <a:tc>
                  <a:txBody>
                    <a:bodyPr/>
                    <a:lstStyle/>
                    <a:p>
                      <a:r>
                        <a:rPr lang="en-US" sz="1000"/>
                        <a:t>3.5874 %</a:t>
                      </a:r>
                    </a:p>
                  </a:txBody>
                  <a:tcPr/>
                </a:tc>
                <a:extLst>
                  <a:ext uri="{0D108BD9-81ED-4DB2-BD59-A6C34878D82A}">
                    <a16:rowId xmlns:a16="http://schemas.microsoft.com/office/drawing/2014/main" val="719127519"/>
                  </a:ext>
                </a:extLst>
              </a:tr>
              <a:tr h="370840">
                <a:tc>
                  <a:txBody>
                    <a:bodyPr/>
                    <a:lstStyle/>
                    <a:p>
                      <a:r>
                        <a:rPr lang="en-US" sz="1000" b="1"/>
                        <a:t>@TokioMAmerica - 2021-11-12 16:20:42</a:t>
                      </a:r>
                      <a:r>
                        <a:rPr lang="en-US" sz="1000"/>
                        <a:t>
 A paracord bracelet provides 7.5 feet of cord and can hold 550lbs. In honor of #VeteransDay, TMA made these functional bracelets with @OpGratitude to show our appreciation for U.S. troops and first responders. https://t.co/GxnJFpxoWe</a:t>
                      </a:r>
                    </a:p>
                  </a:txBody>
                  <a:tcPr/>
                </a:tc>
                <a:tc>
                  <a:txBody>
                    <a:bodyPr/>
                    <a:lstStyle/>
                    <a:p>
                      <a:r>
                        <a:rPr lang="en-US" sz="1000"/>
                        <a:t>11/23/2021 19:39:44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1.7937 %</a:t>
                      </a:r>
                    </a:p>
                  </a:txBody>
                  <a:tcPr/>
                </a:tc>
                <a:extLst>
                  <a:ext uri="{0D108BD9-81ED-4DB2-BD59-A6C34878D82A}">
                    <a16:rowId xmlns:a16="http://schemas.microsoft.com/office/drawing/2014/main" val="3708188598"/>
                  </a:ext>
                </a:extLst>
              </a:tr>
            </a:tbl>
          </a:graphicData>
        </a:graphic>
      </p:graphicFrame>
      <p:sp>
        <p:nvSpPr>
          <p:cNvPr id="4" name="Text Placeholder 3">
            <a:extLst>
              <a:ext uri="{FF2B5EF4-FFF2-40B4-BE49-F238E27FC236}">
                <a16:creationId xmlns:a16="http://schemas.microsoft.com/office/drawing/2014/main" id="{182282E8-7FC1-466E-9784-4083F6E054A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32084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E1FF5-00E4-4ECA-AA9F-EE3B7928C549}"/>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F7305FD4-EB87-432E-9AC0-88385C42DFEE}"/>
              </a:ext>
            </a:extLst>
          </p:cNvPr>
          <p:cNvGraphicFramePr>
            <a:graphicFrameLocks noGrp="1"/>
          </p:cNvGraphicFramePr>
          <p:nvPr>
            <p:ph type="tbl" sz="quarter" idx="13"/>
            <p:extLst>
              <p:ext uri="{D42A27DB-BD31-4B8C-83A1-F6EECF244321}">
                <p14:modId xmlns:p14="http://schemas.microsoft.com/office/powerpoint/2010/main" val="1318445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77487633"/>
                    </a:ext>
                  </a:extLst>
                </a:gridCol>
                <a:gridCol w="658368">
                  <a:extLst>
                    <a:ext uri="{9D8B030D-6E8A-4147-A177-3AD203B41FA5}">
                      <a16:colId xmlns:a16="http://schemas.microsoft.com/office/drawing/2014/main" val="3808743433"/>
                    </a:ext>
                  </a:extLst>
                </a:gridCol>
                <a:gridCol w="658368">
                  <a:extLst>
                    <a:ext uri="{9D8B030D-6E8A-4147-A177-3AD203B41FA5}">
                      <a16:colId xmlns:a16="http://schemas.microsoft.com/office/drawing/2014/main" val="690453093"/>
                    </a:ext>
                  </a:extLst>
                </a:gridCol>
                <a:gridCol w="658368">
                  <a:extLst>
                    <a:ext uri="{9D8B030D-6E8A-4147-A177-3AD203B41FA5}">
                      <a16:colId xmlns:a16="http://schemas.microsoft.com/office/drawing/2014/main" val="1970186159"/>
                    </a:ext>
                  </a:extLst>
                </a:gridCol>
                <a:gridCol w="658368">
                  <a:extLst>
                    <a:ext uri="{9D8B030D-6E8A-4147-A177-3AD203B41FA5}">
                      <a16:colId xmlns:a16="http://schemas.microsoft.com/office/drawing/2014/main" val="427121977"/>
                    </a:ext>
                  </a:extLst>
                </a:gridCol>
                <a:gridCol w="658368">
                  <a:extLst>
                    <a:ext uri="{9D8B030D-6E8A-4147-A177-3AD203B41FA5}">
                      <a16:colId xmlns:a16="http://schemas.microsoft.com/office/drawing/2014/main" val="273035982"/>
                    </a:ext>
                  </a:extLst>
                </a:gridCol>
                <a:gridCol w="658368">
                  <a:extLst>
                    <a:ext uri="{9D8B030D-6E8A-4147-A177-3AD203B41FA5}">
                      <a16:colId xmlns:a16="http://schemas.microsoft.com/office/drawing/2014/main" val="239424300"/>
                    </a:ext>
                  </a:extLst>
                </a:gridCol>
                <a:gridCol w="658368">
                  <a:extLst>
                    <a:ext uri="{9D8B030D-6E8A-4147-A177-3AD203B41FA5}">
                      <a16:colId xmlns:a16="http://schemas.microsoft.com/office/drawing/2014/main" val="488628211"/>
                    </a:ext>
                  </a:extLst>
                </a:gridCol>
                <a:gridCol w="658368">
                  <a:extLst>
                    <a:ext uri="{9D8B030D-6E8A-4147-A177-3AD203B41FA5}">
                      <a16:colId xmlns:a16="http://schemas.microsoft.com/office/drawing/2014/main" val="503500706"/>
                    </a:ext>
                  </a:extLst>
                </a:gridCol>
                <a:gridCol w="658368">
                  <a:extLst>
                    <a:ext uri="{9D8B030D-6E8A-4147-A177-3AD203B41FA5}">
                      <a16:colId xmlns:a16="http://schemas.microsoft.com/office/drawing/2014/main" val="2949529265"/>
                    </a:ext>
                  </a:extLst>
                </a:gridCol>
                <a:gridCol w="658368">
                  <a:extLst>
                    <a:ext uri="{9D8B030D-6E8A-4147-A177-3AD203B41FA5}">
                      <a16:colId xmlns:a16="http://schemas.microsoft.com/office/drawing/2014/main" val="3619959619"/>
                    </a:ext>
                  </a:extLst>
                </a:gridCol>
                <a:gridCol w="658368">
                  <a:extLst>
                    <a:ext uri="{9D8B030D-6E8A-4147-A177-3AD203B41FA5}">
                      <a16:colId xmlns:a16="http://schemas.microsoft.com/office/drawing/2014/main" val="339397635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857173050"/>
                  </a:ext>
                </a:extLst>
              </a:tr>
              <a:tr h="370840">
                <a:tc>
                  <a:txBody>
                    <a:bodyPr/>
                    <a:lstStyle/>
                    <a:p>
                      <a:r>
                        <a:rPr lang="en-US" sz="1000"/>
                        <a:t>18354</a:t>
                      </a:r>
                    </a:p>
                  </a:txBody>
                  <a:tcPr/>
                </a:tc>
                <a:tc>
                  <a:txBody>
                    <a:bodyPr/>
                    <a:lstStyle/>
                    <a:p>
                      <a:r>
                        <a:rPr lang="en-US" sz="1000"/>
                        <a:t>84</a:t>
                      </a:r>
                    </a:p>
                  </a:txBody>
                  <a:tcPr/>
                </a:tc>
                <a:tc>
                  <a:txBody>
                    <a:bodyPr/>
                    <a:lstStyle/>
                    <a:p>
                      <a:r>
                        <a:rPr lang="en-US" sz="1000"/>
                        <a:t>15</a:t>
                      </a:r>
                    </a:p>
                  </a:txBody>
                  <a:tcPr/>
                </a:tc>
                <a:tc>
                  <a:txBody>
                    <a:bodyPr/>
                    <a:lstStyle/>
                    <a:p>
                      <a:r>
                        <a:rPr lang="en-US" sz="1000"/>
                        <a:t>340</a:t>
                      </a:r>
                    </a:p>
                  </a:txBody>
                  <a:tcPr/>
                </a:tc>
                <a:tc>
                  <a:txBody>
                    <a:bodyPr/>
                    <a:lstStyle/>
                    <a:p>
                      <a:r>
                        <a:rPr lang="en-US" sz="1000"/>
                        <a:t>22.666666666667</a:t>
                      </a:r>
                    </a:p>
                  </a:txBody>
                  <a:tcPr/>
                </a:tc>
                <a:tc>
                  <a:txBody>
                    <a:bodyPr/>
                    <a:lstStyle/>
                    <a:p>
                      <a:r>
                        <a:rPr lang="en-US" sz="1000"/>
                        <a:t>10</a:t>
                      </a:r>
                    </a:p>
                  </a:txBody>
                  <a:tcPr/>
                </a:tc>
                <a:tc>
                  <a:txBody>
                    <a:bodyPr/>
                    <a:lstStyle/>
                    <a:p>
                      <a:r>
                        <a:rPr lang="en-US" sz="1000"/>
                        <a:t>7</a:t>
                      </a:r>
                    </a:p>
                  </a:txBody>
                  <a:tcPr/>
                </a:tc>
                <a:tc>
                  <a:txBody>
                    <a:bodyPr/>
                    <a:lstStyle/>
                    <a:p>
                      <a:r>
                        <a:rPr lang="en-US" sz="1000"/>
                        <a:t>538</a:t>
                      </a:r>
                    </a:p>
                  </a:txBody>
                  <a:tcPr/>
                </a:tc>
                <a:tc>
                  <a:txBody>
                    <a:bodyPr/>
                    <a:lstStyle/>
                    <a:p>
                      <a:r>
                        <a:rPr lang="en-US" sz="1000"/>
                        <a:t>20259</a:t>
                      </a:r>
                    </a:p>
                  </a:txBody>
                  <a:tcPr/>
                </a:tc>
                <a:tc>
                  <a:txBody>
                    <a:bodyPr/>
                    <a:lstStyle/>
                    <a:p>
                      <a:r>
                        <a:rPr lang="en-US" sz="1000"/>
                        <a:t>1350.6</a:t>
                      </a:r>
                    </a:p>
                  </a:txBody>
                  <a:tcPr/>
                </a:tc>
                <a:tc>
                  <a:txBody>
                    <a:bodyPr/>
                    <a:lstStyle/>
                    <a:p>
                      <a:r>
                        <a:rPr lang="en-US" sz="1000"/>
                        <a:t>4.1598865701908 %</a:t>
                      </a:r>
                    </a:p>
                  </a:txBody>
                  <a:tcPr/>
                </a:tc>
                <a:tc>
                  <a:txBody>
                    <a:bodyPr/>
                    <a:lstStyle/>
                    <a:p>
                      <a:r>
                        <a:rPr lang="en-US" sz="1000"/>
                        <a:t>0</a:t>
                      </a:r>
                    </a:p>
                  </a:txBody>
                  <a:tcPr/>
                </a:tc>
                <a:extLst>
                  <a:ext uri="{0D108BD9-81ED-4DB2-BD59-A6C34878D82A}">
                    <a16:rowId xmlns:a16="http://schemas.microsoft.com/office/drawing/2014/main" val="311476637"/>
                  </a:ext>
                </a:extLst>
              </a:tr>
            </a:tbl>
          </a:graphicData>
        </a:graphic>
      </p:graphicFrame>
      <p:sp>
        <p:nvSpPr>
          <p:cNvPr id="4" name="Text Placeholder 3">
            <a:extLst>
              <a:ext uri="{FF2B5EF4-FFF2-40B4-BE49-F238E27FC236}">
                <a16:creationId xmlns:a16="http://schemas.microsoft.com/office/drawing/2014/main" id="{3379A9AB-8825-4489-BA93-564A52106A2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52401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54BB3-443A-4887-8DFB-BCC07FC267F9}"/>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F9789DF-3F03-4DEF-AACA-6E9D5AA46553}"/>
              </a:ext>
            </a:extLst>
          </p:cNvPr>
          <p:cNvGraphicFramePr>
            <a:graphicFrameLocks noGrp="1"/>
          </p:cNvGraphicFramePr>
          <p:nvPr>
            <p:ph type="chart" sz="quarter" idx="13"/>
            <p:extLst>
              <p:ext uri="{D42A27DB-BD31-4B8C-83A1-F6EECF244321}">
                <p14:modId xmlns:p14="http://schemas.microsoft.com/office/powerpoint/2010/main" val="3627657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922955-64E9-4D0F-9071-CA2934E2597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AA783DC-9E3B-43EF-97F1-F5419972A6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93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C6193-AE91-4558-9A51-415F42E746A3}"/>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863042C4-84BE-47ED-A67B-64A80C9A24F5}"/>
              </a:ext>
            </a:extLst>
          </p:cNvPr>
          <p:cNvGraphicFramePr>
            <a:graphicFrameLocks noGrp="1"/>
          </p:cNvGraphicFramePr>
          <p:nvPr>
            <p:ph type="chart" sz="quarter" idx="13"/>
            <p:extLst>
              <p:ext uri="{D42A27DB-BD31-4B8C-83A1-F6EECF244321}">
                <p14:modId xmlns:p14="http://schemas.microsoft.com/office/powerpoint/2010/main" val="2794162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6D624-C98C-4BD8-B26E-5DE0D42B0A1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D909BC4-BD3A-4FD4-A013-914C913DE3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007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88630-E6FC-40FC-9AD6-A9359AC01465}"/>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0B0E8D9-07D4-4016-8E38-9B06DF467C77}"/>
              </a:ext>
            </a:extLst>
          </p:cNvPr>
          <p:cNvGraphicFramePr>
            <a:graphicFrameLocks noGrp="1"/>
          </p:cNvGraphicFramePr>
          <p:nvPr>
            <p:ph type="chart" sz="quarter" idx="13"/>
            <p:extLst>
              <p:ext uri="{D42A27DB-BD31-4B8C-83A1-F6EECF244321}">
                <p14:modId xmlns:p14="http://schemas.microsoft.com/office/powerpoint/2010/main" val="379058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4AB98A-F6DE-4E76-AA15-FF79888844E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AB69FF1-69DA-431F-AF21-5C05AF2C4F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3090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638B7-2121-4B0C-9704-05F4756E1414}"/>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EEAA21B7-65B7-48D2-9234-7ACD7F98CE18}"/>
              </a:ext>
            </a:extLst>
          </p:cNvPr>
          <p:cNvGraphicFramePr>
            <a:graphicFrameLocks noGrp="1"/>
          </p:cNvGraphicFramePr>
          <p:nvPr>
            <p:ph type="chart" sz="quarter" idx="13"/>
            <p:extLst>
              <p:ext uri="{D42A27DB-BD31-4B8C-83A1-F6EECF244321}">
                <p14:modId xmlns:p14="http://schemas.microsoft.com/office/powerpoint/2010/main" val="3607045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DE4EB0-636D-4EAD-8A00-7AAC175338A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7EF09A4-FC5E-4967-A2DA-F275016B65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48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F6470-BAC4-4DC9-A162-B6CFA7C8A805}"/>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2AD64A0B-D800-4689-AA2A-02C5E7E2CB84}"/>
              </a:ext>
            </a:extLst>
          </p:cNvPr>
          <p:cNvGraphicFramePr>
            <a:graphicFrameLocks noGrp="1"/>
          </p:cNvGraphicFramePr>
          <p:nvPr>
            <p:ph type="tbl" sz="quarter" idx="13"/>
            <p:extLst>
              <p:ext uri="{D42A27DB-BD31-4B8C-83A1-F6EECF244321}">
                <p14:modId xmlns:p14="http://schemas.microsoft.com/office/powerpoint/2010/main" val="614677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69316188"/>
                    </a:ext>
                  </a:extLst>
                </a:gridCol>
                <a:gridCol w="740664">
                  <a:extLst>
                    <a:ext uri="{9D8B030D-6E8A-4147-A177-3AD203B41FA5}">
                      <a16:colId xmlns:a16="http://schemas.microsoft.com/office/drawing/2014/main" val="680677282"/>
                    </a:ext>
                  </a:extLst>
                </a:gridCol>
                <a:gridCol w="740664">
                  <a:extLst>
                    <a:ext uri="{9D8B030D-6E8A-4147-A177-3AD203B41FA5}">
                      <a16:colId xmlns:a16="http://schemas.microsoft.com/office/drawing/2014/main" val="3215937439"/>
                    </a:ext>
                  </a:extLst>
                </a:gridCol>
                <a:gridCol w="740664">
                  <a:extLst>
                    <a:ext uri="{9D8B030D-6E8A-4147-A177-3AD203B41FA5}">
                      <a16:colId xmlns:a16="http://schemas.microsoft.com/office/drawing/2014/main" val="2182895882"/>
                    </a:ext>
                  </a:extLst>
                </a:gridCol>
                <a:gridCol w="740664">
                  <a:extLst>
                    <a:ext uri="{9D8B030D-6E8A-4147-A177-3AD203B41FA5}">
                      <a16:colId xmlns:a16="http://schemas.microsoft.com/office/drawing/2014/main" val="185494564"/>
                    </a:ext>
                  </a:extLst>
                </a:gridCol>
                <a:gridCol w="740664">
                  <a:extLst>
                    <a:ext uri="{9D8B030D-6E8A-4147-A177-3AD203B41FA5}">
                      <a16:colId xmlns:a16="http://schemas.microsoft.com/office/drawing/2014/main" val="361895718"/>
                    </a:ext>
                  </a:extLst>
                </a:gridCol>
                <a:gridCol w="740664">
                  <a:extLst>
                    <a:ext uri="{9D8B030D-6E8A-4147-A177-3AD203B41FA5}">
                      <a16:colId xmlns:a16="http://schemas.microsoft.com/office/drawing/2014/main" val="4036310811"/>
                    </a:ext>
                  </a:extLst>
                </a:gridCol>
                <a:gridCol w="740664">
                  <a:extLst>
                    <a:ext uri="{9D8B030D-6E8A-4147-A177-3AD203B41FA5}">
                      <a16:colId xmlns:a16="http://schemas.microsoft.com/office/drawing/2014/main" val="2721081843"/>
                    </a:ext>
                  </a:extLst>
                </a:gridCol>
                <a:gridCol w="740664">
                  <a:extLst>
                    <a:ext uri="{9D8B030D-6E8A-4147-A177-3AD203B41FA5}">
                      <a16:colId xmlns:a16="http://schemas.microsoft.com/office/drawing/2014/main" val="3684596841"/>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533897630"/>
                  </a:ext>
                </a:extLst>
              </a:tr>
              <a:tr h="370840">
                <a:tc>
                  <a:txBody>
                    <a:bodyPr/>
                    <a:lstStyle/>
                    <a:p>
                      <a:r>
                        <a:rPr lang="en-US" sz="1000" b="1"/>
                        <a:t>Tokio Marine America - 2021-11-24 11:17:32</a:t>
                      </a:r>
                      <a:r>
                        <a:rPr lang="en-US" sz="1000"/>
                        <a:t>
 Happy Thanksgiving! To celebrate the holiday, TMA offices will be closing early today at 12:00 p.m. We will reopen on Monday, 11/29.
#happythanksgiving #earlyclose #holidayhours</a:t>
                      </a:r>
                    </a:p>
                  </a:txBody>
                  <a:tcPr/>
                </a:tc>
                <a:tc>
                  <a:txBody>
                    <a:bodyPr/>
                    <a:lstStyle/>
                    <a:p>
                      <a:r>
                        <a:rPr lang="en-US" sz="1000"/>
                        <a:t>Image</a:t>
                      </a:r>
                    </a:p>
                  </a:txBody>
                  <a:tcPr/>
                </a:tc>
                <a:tc>
                  <a:txBody>
                    <a:bodyPr/>
                    <a:lstStyle/>
                    <a:p>
                      <a:r>
                        <a:rPr lang="en-US" sz="1000"/>
                        <a:t>53</a:t>
                      </a:r>
                    </a:p>
                  </a:txBody>
                  <a:tcPr/>
                </a:tc>
                <a:tc>
                  <a:txBody>
                    <a:bodyPr/>
                    <a:lstStyle/>
                    <a:p>
                      <a:r>
                        <a:rPr lang="en-US" sz="1000"/>
                        <a:t>0</a:t>
                      </a:r>
                    </a:p>
                  </a:txBody>
                  <a:tcPr/>
                </a:tc>
                <a:tc>
                  <a:txBody>
                    <a:bodyPr/>
                    <a:lstStyle/>
                    <a:p>
                      <a:r>
                        <a:rPr lang="en-US" sz="1000"/>
                        <a:t>0</a:t>
                      </a:r>
                    </a:p>
                  </a:txBody>
                  <a:tcPr/>
                </a:tc>
                <a:tc>
                  <a:txBody>
                    <a:bodyPr/>
                    <a:lstStyle/>
                    <a:p>
                      <a:r>
                        <a:rPr lang="en-US" sz="1000"/>
                        <a:t>32</a:t>
                      </a:r>
                    </a:p>
                  </a:txBody>
                  <a:tcPr/>
                </a:tc>
                <a:tc>
                  <a:txBody>
                    <a:bodyPr/>
                    <a:lstStyle/>
                    <a:p>
                      <a:r>
                        <a:rPr lang="en-US" sz="1000"/>
                        <a:t>3.7777777777778</a:t>
                      </a:r>
                    </a:p>
                  </a:txBody>
                  <a:tcPr/>
                </a:tc>
                <a:tc>
                  <a:txBody>
                    <a:bodyPr/>
                    <a:lstStyle/>
                    <a:p>
                      <a:r>
                        <a:rPr lang="en-US" sz="1000"/>
                        <a:t>2250</a:t>
                      </a:r>
                    </a:p>
                  </a:txBody>
                  <a:tcPr/>
                </a:tc>
                <a:tc>
                  <a:txBody>
                    <a:bodyPr/>
                    <a:lstStyle/>
                    <a:p>
                      <a:r>
                        <a:rPr lang="en-US" sz="1000"/>
                        <a:t>n/a</a:t>
                      </a:r>
                    </a:p>
                  </a:txBody>
                  <a:tcPr/>
                </a:tc>
                <a:extLst>
                  <a:ext uri="{0D108BD9-81ED-4DB2-BD59-A6C34878D82A}">
                    <a16:rowId xmlns:a16="http://schemas.microsoft.com/office/drawing/2014/main" val="2985864962"/>
                  </a:ext>
                </a:extLst>
              </a:tr>
              <a:tr h="370840">
                <a:tc>
                  <a:txBody>
                    <a:bodyPr/>
                    <a:lstStyle/>
                    <a:p>
                      <a:r>
                        <a:rPr lang="en-US" sz="1000" b="1"/>
                        <a:t>Tokio Marine America - 2021-11-11 11:23:38</a:t>
                      </a:r>
                      <a:r>
                        <a:rPr lang="en-US" sz="1000"/>
                        <a:t>
 Thank you to all who have served our country. 
#VeteransDay #veteransday2021 </a:t>
                      </a:r>
                    </a:p>
                  </a:txBody>
                  <a:tcPr/>
                </a:tc>
                <a:tc>
                  <a:txBody>
                    <a:bodyPr/>
                    <a:lstStyle/>
                    <a:p>
                      <a:r>
                        <a:rPr lang="en-US" sz="1000"/>
                        <a:t>Image</a:t>
                      </a:r>
                    </a:p>
                  </a:txBody>
                  <a:tcPr/>
                </a:tc>
                <a:tc>
                  <a:txBody>
                    <a:bodyPr/>
                    <a:lstStyle/>
                    <a:p>
                      <a:r>
                        <a:rPr lang="en-US" sz="1000"/>
                        <a:t>51</a:t>
                      </a:r>
                    </a:p>
                  </a:txBody>
                  <a:tcPr/>
                </a:tc>
                <a:tc>
                  <a:txBody>
                    <a:bodyPr/>
                    <a:lstStyle/>
                    <a:p>
                      <a:r>
                        <a:rPr lang="en-US" sz="1000"/>
                        <a:t>2</a:t>
                      </a:r>
                    </a:p>
                  </a:txBody>
                  <a:tcPr/>
                </a:tc>
                <a:tc>
                  <a:txBody>
                    <a:bodyPr/>
                    <a:lstStyle/>
                    <a:p>
                      <a:r>
                        <a:rPr lang="en-US" sz="1000"/>
                        <a:t>0</a:t>
                      </a:r>
                    </a:p>
                  </a:txBody>
                  <a:tcPr/>
                </a:tc>
                <a:tc>
                  <a:txBody>
                    <a:bodyPr/>
                    <a:lstStyle/>
                    <a:p>
                      <a:r>
                        <a:rPr lang="en-US" sz="1000"/>
                        <a:t>19</a:t>
                      </a:r>
                    </a:p>
                  </a:txBody>
                  <a:tcPr/>
                </a:tc>
                <a:tc>
                  <a:txBody>
                    <a:bodyPr/>
                    <a:lstStyle/>
                    <a:p>
                      <a:r>
                        <a:rPr lang="en-US" sz="1000"/>
                        <a:t>3.6960985626283</a:t>
                      </a:r>
                    </a:p>
                  </a:txBody>
                  <a:tcPr/>
                </a:tc>
                <a:tc>
                  <a:txBody>
                    <a:bodyPr/>
                    <a:lstStyle/>
                    <a:p>
                      <a:r>
                        <a:rPr lang="en-US" sz="1000"/>
                        <a:t>1948</a:t>
                      </a:r>
                    </a:p>
                  </a:txBody>
                  <a:tcPr/>
                </a:tc>
                <a:tc>
                  <a:txBody>
                    <a:bodyPr/>
                    <a:lstStyle/>
                    <a:p>
                      <a:r>
                        <a:rPr lang="en-US" sz="1000"/>
                        <a:t>n/a</a:t>
                      </a:r>
                    </a:p>
                  </a:txBody>
                  <a:tcPr/>
                </a:tc>
                <a:extLst>
                  <a:ext uri="{0D108BD9-81ED-4DB2-BD59-A6C34878D82A}">
                    <a16:rowId xmlns:a16="http://schemas.microsoft.com/office/drawing/2014/main" val="3561804446"/>
                  </a:ext>
                </a:extLst>
              </a:tr>
              <a:tr h="370840">
                <a:tc>
                  <a:txBody>
                    <a:bodyPr/>
                    <a:lstStyle/>
                    <a:p>
                      <a:r>
                        <a:rPr lang="en-US" sz="1000" b="1"/>
                        <a:t>Tokio Marine America - 2021-11-04 16:16:33</a:t>
                      </a:r>
                      <a:r>
                        <a:rPr lang="en-US" sz="1000"/>
                        <a:t>
 Our Atlanta office is moving to #Alpharetta. While we learn to work the copier and find our new favorite lunch spots, we have made one exciting discovery: hiking trails! Our new office has three scenic paths to explore on campus. 
Thank you to our sister company, Philadelphia Insurance Companies, for sharing their space with us.
#hiking #hikingtrails #hikingadventures
</a:t>
                      </a:r>
                    </a:p>
                  </a:txBody>
                  <a:tcPr/>
                </a:tc>
                <a:tc>
                  <a:txBody>
                    <a:bodyPr/>
                    <a:lstStyle/>
                    <a:p>
                      <a:r>
                        <a:rPr lang="en-US" sz="1000"/>
                        <a:t>Image</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73</a:t>
                      </a:r>
                    </a:p>
                  </a:txBody>
                  <a:tcPr/>
                </a:tc>
                <a:tc>
                  <a:txBody>
                    <a:bodyPr/>
                    <a:lstStyle/>
                    <a:p>
                      <a:r>
                        <a:rPr lang="en-US" sz="1000"/>
                        <a:t>5.0750220653133</a:t>
                      </a:r>
                    </a:p>
                  </a:txBody>
                  <a:tcPr/>
                </a:tc>
                <a:tc>
                  <a:txBody>
                    <a:bodyPr/>
                    <a:lstStyle/>
                    <a:p>
                      <a:r>
                        <a:rPr lang="en-US" sz="1000"/>
                        <a:t>2266</a:t>
                      </a:r>
                    </a:p>
                  </a:txBody>
                  <a:tcPr/>
                </a:tc>
                <a:tc>
                  <a:txBody>
                    <a:bodyPr/>
                    <a:lstStyle/>
                    <a:p>
                      <a:r>
                        <a:rPr lang="en-US" sz="1000"/>
                        <a:t>n/a</a:t>
                      </a:r>
                    </a:p>
                  </a:txBody>
                  <a:tcPr/>
                </a:tc>
                <a:extLst>
                  <a:ext uri="{0D108BD9-81ED-4DB2-BD59-A6C34878D82A}">
                    <a16:rowId xmlns:a16="http://schemas.microsoft.com/office/drawing/2014/main" val="1122773371"/>
                  </a:ext>
                </a:extLst>
              </a:tr>
            </a:tbl>
          </a:graphicData>
        </a:graphic>
      </p:graphicFrame>
      <p:sp>
        <p:nvSpPr>
          <p:cNvPr id="4" name="Text Placeholder 3">
            <a:extLst>
              <a:ext uri="{FF2B5EF4-FFF2-40B4-BE49-F238E27FC236}">
                <a16:creationId xmlns:a16="http://schemas.microsoft.com/office/drawing/2014/main" id="{6AB1655C-7930-4660-B3D7-0C404673568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83838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1DD25-A03A-473D-8CFD-766DB470E16A}"/>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CB25934E-2FAE-49A1-A181-A8E30C4DCB34}"/>
              </a:ext>
            </a:extLst>
          </p:cNvPr>
          <p:cNvGraphicFramePr>
            <a:graphicFrameLocks noGrp="1"/>
          </p:cNvGraphicFramePr>
          <p:nvPr>
            <p:ph type="tbl" sz="quarter" idx="13"/>
            <p:extLst>
              <p:ext uri="{D42A27DB-BD31-4B8C-83A1-F6EECF244321}">
                <p14:modId xmlns:p14="http://schemas.microsoft.com/office/powerpoint/2010/main" val="173992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1629272"/>
                    </a:ext>
                  </a:extLst>
                </a:gridCol>
                <a:gridCol w="658368">
                  <a:extLst>
                    <a:ext uri="{9D8B030D-6E8A-4147-A177-3AD203B41FA5}">
                      <a16:colId xmlns:a16="http://schemas.microsoft.com/office/drawing/2014/main" val="1073334696"/>
                    </a:ext>
                  </a:extLst>
                </a:gridCol>
                <a:gridCol w="658368">
                  <a:extLst>
                    <a:ext uri="{9D8B030D-6E8A-4147-A177-3AD203B41FA5}">
                      <a16:colId xmlns:a16="http://schemas.microsoft.com/office/drawing/2014/main" val="1133538428"/>
                    </a:ext>
                  </a:extLst>
                </a:gridCol>
                <a:gridCol w="658368">
                  <a:extLst>
                    <a:ext uri="{9D8B030D-6E8A-4147-A177-3AD203B41FA5}">
                      <a16:colId xmlns:a16="http://schemas.microsoft.com/office/drawing/2014/main" val="778465767"/>
                    </a:ext>
                  </a:extLst>
                </a:gridCol>
                <a:gridCol w="658368">
                  <a:extLst>
                    <a:ext uri="{9D8B030D-6E8A-4147-A177-3AD203B41FA5}">
                      <a16:colId xmlns:a16="http://schemas.microsoft.com/office/drawing/2014/main" val="191268996"/>
                    </a:ext>
                  </a:extLst>
                </a:gridCol>
                <a:gridCol w="658368">
                  <a:extLst>
                    <a:ext uri="{9D8B030D-6E8A-4147-A177-3AD203B41FA5}">
                      <a16:colId xmlns:a16="http://schemas.microsoft.com/office/drawing/2014/main" val="447830485"/>
                    </a:ext>
                  </a:extLst>
                </a:gridCol>
                <a:gridCol w="658368">
                  <a:extLst>
                    <a:ext uri="{9D8B030D-6E8A-4147-A177-3AD203B41FA5}">
                      <a16:colId xmlns:a16="http://schemas.microsoft.com/office/drawing/2014/main" val="397832906"/>
                    </a:ext>
                  </a:extLst>
                </a:gridCol>
                <a:gridCol w="658368">
                  <a:extLst>
                    <a:ext uri="{9D8B030D-6E8A-4147-A177-3AD203B41FA5}">
                      <a16:colId xmlns:a16="http://schemas.microsoft.com/office/drawing/2014/main" val="1020138398"/>
                    </a:ext>
                  </a:extLst>
                </a:gridCol>
                <a:gridCol w="658368">
                  <a:extLst>
                    <a:ext uri="{9D8B030D-6E8A-4147-A177-3AD203B41FA5}">
                      <a16:colId xmlns:a16="http://schemas.microsoft.com/office/drawing/2014/main" val="523646743"/>
                    </a:ext>
                  </a:extLst>
                </a:gridCol>
                <a:gridCol w="658368">
                  <a:extLst>
                    <a:ext uri="{9D8B030D-6E8A-4147-A177-3AD203B41FA5}">
                      <a16:colId xmlns:a16="http://schemas.microsoft.com/office/drawing/2014/main" val="37239296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35024142"/>
                  </a:ext>
                </a:extLst>
              </a:tr>
              <a:tr h="370840">
                <a:tc>
                  <a:txBody>
                    <a:bodyPr/>
                    <a:lstStyle/>
                    <a:p>
                      <a:r>
                        <a:rPr lang="en-US" sz="1000"/>
                        <a:t>tmamerica</a:t>
                      </a:r>
                    </a:p>
                  </a:txBody>
                  <a:tcPr/>
                </a:tc>
                <a:tc>
                  <a:txBody>
                    <a:bodyPr/>
                    <a:lstStyle/>
                    <a:p>
                      <a:r>
                        <a:rPr lang="en-US" sz="1000"/>
                        <a:t>450</a:t>
                      </a:r>
                    </a:p>
                  </a:txBody>
                  <a:tcPr/>
                </a:tc>
                <a:tc>
                  <a:txBody>
                    <a:bodyPr/>
                    <a:lstStyle/>
                    <a:p>
                      <a:r>
                        <a:rPr lang="en-US" sz="1000"/>
                        <a:t>0</a:t>
                      </a:r>
                    </a:p>
                  </a:txBody>
                  <a:tcPr/>
                </a:tc>
                <a:tc>
                  <a:txBody>
                    <a:bodyPr/>
                    <a:lstStyle/>
                    <a:p>
                      <a:r>
                        <a:rPr lang="en-US" sz="1000"/>
                        <a:t>12</a:t>
                      </a:r>
                    </a:p>
                  </a:txBody>
                  <a:tcPr/>
                </a:tc>
                <a:tc>
                  <a:txBody>
                    <a:bodyPr/>
                    <a:lstStyle/>
                    <a:p>
                      <a:r>
                        <a:rPr lang="en-US" sz="1000"/>
                        <a:t>2</a:t>
                      </a:r>
                    </a:p>
                  </a:txBody>
                  <a:tcPr/>
                </a:tc>
                <a:tc>
                  <a:txBody>
                    <a:bodyPr/>
                    <a:lstStyle/>
                    <a:p>
                      <a:r>
                        <a:rPr lang="en-US" sz="1000"/>
                        <a:t>0</a:t>
                      </a:r>
                    </a:p>
                  </a:txBody>
                  <a:tcPr/>
                </a:tc>
                <a:tc>
                  <a:txBody>
                    <a:bodyPr/>
                    <a:lstStyle/>
                    <a:p>
                      <a:r>
                        <a:rPr lang="en-US" sz="1000"/>
                        <a:t>14</a:t>
                      </a:r>
                    </a:p>
                  </a:txBody>
                  <a:tcPr/>
                </a:tc>
                <a:tc>
                  <a:txBody>
                    <a:bodyPr/>
                    <a:lstStyle/>
                    <a:p>
                      <a:r>
                        <a:rPr lang="en-US" sz="1000"/>
                        <a:t>140</a:t>
                      </a:r>
                    </a:p>
                  </a:txBody>
                  <a:tcPr/>
                </a:tc>
                <a:tc>
                  <a:txBody>
                    <a:bodyPr/>
                    <a:lstStyle/>
                    <a:p>
                      <a:r>
                        <a:rPr lang="en-US" sz="1000"/>
                        <a:t>3</a:t>
                      </a:r>
                    </a:p>
                  </a:txBody>
                  <a:tcPr/>
                </a:tc>
                <a:tc>
                  <a:txBody>
                    <a:bodyPr/>
                    <a:lstStyle/>
                    <a:p>
                      <a:r>
                        <a:rPr lang="en-US" sz="1000"/>
                        <a:t>2.2698 %</a:t>
                      </a:r>
                    </a:p>
                  </a:txBody>
                  <a:tcPr/>
                </a:tc>
                <a:extLst>
                  <a:ext uri="{0D108BD9-81ED-4DB2-BD59-A6C34878D82A}">
                    <a16:rowId xmlns:a16="http://schemas.microsoft.com/office/drawing/2014/main" val="2446155978"/>
                  </a:ext>
                </a:extLst>
              </a:tr>
            </a:tbl>
          </a:graphicData>
        </a:graphic>
      </p:graphicFrame>
      <p:sp>
        <p:nvSpPr>
          <p:cNvPr id="4" name="Text Placeholder 3">
            <a:extLst>
              <a:ext uri="{FF2B5EF4-FFF2-40B4-BE49-F238E27FC236}">
                <a16:creationId xmlns:a16="http://schemas.microsoft.com/office/drawing/2014/main" id="{7C27F605-862E-4941-A830-57FE79D39E9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95624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20709-8332-4AB2-8870-CB226FBBF70A}"/>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82512642-D662-43AB-9377-BE04744443AB}"/>
              </a:ext>
            </a:extLst>
          </p:cNvPr>
          <p:cNvGraphicFramePr>
            <a:graphicFrameLocks noGrp="1"/>
          </p:cNvGraphicFramePr>
          <p:nvPr>
            <p:ph type="chart" sz="quarter" idx="13"/>
            <p:extLst>
              <p:ext uri="{D42A27DB-BD31-4B8C-83A1-F6EECF244321}">
                <p14:modId xmlns:p14="http://schemas.microsoft.com/office/powerpoint/2010/main" val="3677845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E396ED-858D-4771-80AF-D881D7F78F4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8436AD6-05EA-4468-8D1C-6692F96554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383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4D832-0EEC-4086-AC28-EFD27C9D3BD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9031121-1F80-4846-86BF-FA1FE4B3D019}"/>
              </a:ext>
            </a:extLst>
          </p:cNvPr>
          <p:cNvGraphicFramePr>
            <a:graphicFrameLocks noGrp="1"/>
          </p:cNvGraphicFramePr>
          <p:nvPr>
            <p:ph type="chart" sz="quarter" idx="13"/>
            <p:extLst>
              <p:ext uri="{D42A27DB-BD31-4B8C-83A1-F6EECF244321}">
                <p14:modId xmlns:p14="http://schemas.microsoft.com/office/powerpoint/2010/main" val="1081199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8B1997-5159-40CE-82AB-8290A831AF1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EEAA6E9-C608-435D-ABF4-E90D72D6E2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7705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5AD5-43E1-4C2D-9046-915D156026BF}"/>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DAEE796-F830-4E39-AF78-D9A3A270BE85}"/>
              </a:ext>
            </a:extLst>
          </p:cNvPr>
          <p:cNvGraphicFramePr>
            <a:graphicFrameLocks noGrp="1"/>
          </p:cNvGraphicFramePr>
          <p:nvPr>
            <p:ph type="chart" sz="quarter" idx="13"/>
            <p:extLst>
              <p:ext uri="{D42A27DB-BD31-4B8C-83A1-F6EECF244321}">
                <p14:modId xmlns:p14="http://schemas.microsoft.com/office/powerpoint/2010/main" val="4155424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06E5C8-2D5D-4130-B8F8-C3760597B81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D3E7CCA-BF5A-47C2-BD32-FE95E1FFC7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296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EE19-33BB-4AA5-8555-A66D796029E8}"/>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B2D69F9F-BEEB-49E9-BBFB-99819CA71B29}"/>
              </a:ext>
            </a:extLst>
          </p:cNvPr>
          <p:cNvGraphicFramePr>
            <a:graphicFrameLocks noGrp="1"/>
          </p:cNvGraphicFramePr>
          <p:nvPr>
            <p:ph type="tbl" sz="quarter" idx="13"/>
            <p:extLst>
              <p:ext uri="{D42A27DB-BD31-4B8C-83A1-F6EECF244321}">
                <p14:modId xmlns:p14="http://schemas.microsoft.com/office/powerpoint/2010/main" val="3835027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77241172"/>
                    </a:ext>
                  </a:extLst>
                </a:gridCol>
                <a:gridCol w="1810512">
                  <a:extLst>
                    <a:ext uri="{9D8B030D-6E8A-4147-A177-3AD203B41FA5}">
                      <a16:colId xmlns:a16="http://schemas.microsoft.com/office/drawing/2014/main" val="2041156935"/>
                    </a:ext>
                  </a:extLst>
                </a:gridCol>
                <a:gridCol w="822960">
                  <a:extLst>
                    <a:ext uri="{9D8B030D-6E8A-4147-A177-3AD203B41FA5}">
                      <a16:colId xmlns:a16="http://schemas.microsoft.com/office/drawing/2014/main" val="3850513645"/>
                    </a:ext>
                  </a:extLst>
                </a:gridCol>
                <a:gridCol w="822960">
                  <a:extLst>
                    <a:ext uri="{9D8B030D-6E8A-4147-A177-3AD203B41FA5}">
                      <a16:colId xmlns:a16="http://schemas.microsoft.com/office/drawing/2014/main" val="2530038493"/>
                    </a:ext>
                  </a:extLst>
                </a:gridCol>
                <a:gridCol w="822960">
                  <a:extLst>
                    <a:ext uri="{9D8B030D-6E8A-4147-A177-3AD203B41FA5}">
                      <a16:colId xmlns:a16="http://schemas.microsoft.com/office/drawing/2014/main" val="2345038646"/>
                    </a:ext>
                  </a:extLst>
                </a:gridCol>
                <a:gridCol w="822960">
                  <a:extLst>
                    <a:ext uri="{9D8B030D-6E8A-4147-A177-3AD203B41FA5}">
                      <a16:colId xmlns:a16="http://schemas.microsoft.com/office/drawing/2014/main" val="3242845820"/>
                    </a:ext>
                  </a:extLst>
                </a:gridCol>
                <a:gridCol w="822960">
                  <a:extLst>
                    <a:ext uri="{9D8B030D-6E8A-4147-A177-3AD203B41FA5}">
                      <a16:colId xmlns:a16="http://schemas.microsoft.com/office/drawing/2014/main" val="3511386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0052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- 2021-11-29 15:55:55</a:t>
                      </a:r>
                      <a:r>
                        <a:rPr kumimoji="0" lang="en-US" sz="1000" b="0" i="0" u="none" strike="noStrike" kern="1200" cap="none" spc="0" normalizeH="0" baseline="0" noProof="0">
                          <a:ln>
                            <a:noFill/>
                          </a:ln>
                          <a:solidFill>
                            <a:prstClr val="black"/>
                          </a:solidFill>
                          <a:effectLst/>
                          <a:uLnTx/>
                          <a:uFillTx/>
                          <a:latin typeface="+mn-lt"/>
                          <a:ea typeface="+mn-ea"/>
                          <a:cs typeface="+mn-cs"/>
                        </a:rPr>
                        <a:t>
 Spanish sculptor, Jaume Plensa, has installations in major cities all around the globe, including Bangkok, London, Dubai, Tokyo, and now - Jersey City! His latest piece, Water's Soul, is visible from TMA's Jersey City office and envokes "inward reflection, silence, and intellectual engagement."
#locallandmark #locallandmarks #hometownhotspot #jerseycity #jerseycitynj #jerseycitylocal #jerseycitylife #artinstallation #artinstallations #publicart #waterssoul #jaumeplensa #jaumeplensasculpture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262676804_647463079749135_2844426634556544782_n.jpg?_nc_cat=111&amp;ccb=1-5&amp;_nc_sid=8ae9d6&amp;_nc_ohc=Qs9M5tvBSCAAX8QJc1S&amp;_nc_ht=scontent-iad3-2.cdninstagram.com&amp;edm=AL-3X8kEAAAA&amp;oh=4465f26aec7773070f16b1cd1dfc45ff&amp;oe=61AB7F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3210332"/>
                  </a:ext>
                </a:extLst>
              </a:tr>
            </a:tbl>
          </a:graphicData>
        </a:graphic>
      </p:graphicFrame>
      <p:sp>
        <p:nvSpPr>
          <p:cNvPr id="4" name="Text Placeholder 3">
            <a:extLst>
              <a:ext uri="{FF2B5EF4-FFF2-40B4-BE49-F238E27FC236}">
                <a16:creationId xmlns:a16="http://schemas.microsoft.com/office/drawing/2014/main" id="{26E882A2-2D11-4D7E-A727-04018125566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40878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8B24C-EEF7-48FB-8DEF-E92462B0D4B8}"/>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7336BABF-0541-48DF-92AD-90C5010E2774}"/>
              </a:ext>
            </a:extLst>
          </p:cNvPr>
          <p:cNvGraphicFramePr>
            <a:graphicFrameLocks noGrp="1"/>
          </p:cNvGraphicFramePr>
          <p:nvPr>
            <p:ph type="tbl" sz="quarter" idx="13"/>
            <p:extLst>
              <p:ext uri="{D42A27DB-BD31-4B8C-83A1-F6EECF244321}">
                <p14:modId xmlns:p14="http://schemas.microsoft.com/office/powerpoint/2010/main" val="908468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79660443"/>
                    </a:ext>
                  </a:extLst>
                </a:gridCol>
                <a:gridCol w="1810512">
                  <a:extLst>
                    <a:ext uri="{9D8B030D-6E8A-4147-A177-3AD203B41FA5}">
                      <a16:colId xmlns:a16="http://schemas.microsoft.com/office/drawing/2014/main" val="2832894987"/>
                    </a:ext>
                  </a:extLst>
                </a:gridCol>
                <a:gridCol w="822960">
                  <a:extLst>
                    <a:ext uri="{9D8B030D-6E8A-4147-A177-3AD203B41FA5}">
                      <a16:colId xmlns:a16="http://schemas.microsoft.com/office/drawing/2014/main" val="917498096"/>
                    </a:ext>
                  </a:extLst>
                </a:gridCol>
                <a:gridCol w="822960">
                  <a:extLst>
                    <a:ext uri="{9D8B030D-6E8A-4147-A177-3AD203B41FA5}">
                      <a16:colId xmlns:a16="http://schemas.microsoft.com/office/drawing/2014/main" val="1606985956"/>
                    </a:ext>
                  </a:extLst>
                </a:gridCol>
                <a:gridCol w="822960">
                  <a:extLst>
                    <a:ext uri="{9D8B030D-6E8A-4147-A177-3AD203B41FA5}">
                      <a16:colId xmlns:a16="http://schemas.microsoft.com/office/drawing/2014/main" val="2316199427"/>
                    </a:ext>
                  </a:extLst>
                </a:gridCol>
                <a:gridCol w="822960">
                  <a:extLst>
                    <a:ext uri="{9D8B030D-6E8A-4147-A177-3AD203B41FA5}">
                      <a16:colId xmlns:a16="http://schemas.microsoft.com/office/drawing/2014/main" val="273257281"/>
                    </a:ext>
                  </a:extLst>
                </a:gridCol>
                <a:gridCol w="822960">
                  <a:extLst>
                    <a:ext uri="{9D8B030D-6E8A-4147-A177-3AD203B41FA5}">
                      <a16:colId xmlns:a16="http://schemas.microsoft.com/office/drawing/2014/main" val="1218636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854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- 2021-11-12 16:27:18</a:t>
                      </a:r>
                      <a:r>
                        <a:rPr kumimoji="0" lang="en-US" sz="1000" b="0" i="0" u="none" strike="noStrike" kern="1200" cap="none" spc="0" normalizeH="0" baseline="0" noProof="0">
                          <a:ln>
                            <a:noFill/>
                          </a:ln>
                          <a:solidFill>
                            <a:prstClr val="black"/>
                          </a:solidFill>
                          <a:effectLst/>
                          <a:uLnTx/>
                          <a:uFillTx/>
                          <a:latin typeface="+mn-lt"/>
                          <a:ea typeface="+mn-ea"/>
                          <a:cs typeface="+mn-cs"/>
                        </a:rPr>
                        <a:t>
 Whether securing items, building shelter, creating a harness, or making a sling or splint, a paracord bracelet is a vital survival tool. To show our appreciation for our troops and first responders, TMA worked with OpGratitude to send handmade bracelets in their care packages.
#operationgratitude #veteransday #happyveteransday #troops #servicemen #servicemenandwomen #servicewomen #paracord #paracordbracelet #paracordbracelets #paracordprojects #carepackage #carepackages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255198827_438805744320997_8940695428450030674_n.jpg?_nc_cat=107&amp;ccb=1-5&amp;_nc_sid=8ae9d6&amp;_nc_ohc=fWZqQ_o8TH4AX-Z56Y3&amp;_nc_ht=scontent-iad3-2.cdninstagram.com&amp;edm=AL-3X8kEAAAA&amp;oh=4b373e92d4897ad3a0005976d6eddaf5&amp;oe=61AD020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33318503"/>
                  </a:ext>
                </a:extLst>
              </a:tr>
            </a:tbl>
          </a:graphicData>
        </a:graphic>
      </p:graphicFrame>
      <p:sp>
        <p:nvSpPr>
          <p:cNvPr id="4" name="Text Placeholder 3">
            <a:extLst>
              <a:ext uri="{FF2B5EF4-FFF2-40B4-BE49-F238E27FC236}">
                <a16:creationId xmlns:a16="http://schemas.microsoft.com/office/drawing/2014/main" id="{F1D620DC-0165-4764-99A0-D0DF185083C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85817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A9F43-7835-4BAA-AE43-681E985EC846}"/>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84663870-63C8-41C0-B369-9C5396FB20C9}"/>
              </a:ext>
            </a:extLst>
          </p:cNvPr>
          <p:cNvGraphicFramePr>
            <a:graphicFrameLocks noGrp="1"/>
          </p:cNvGraphicFramePr>
          <p:nvPr>
            <p:ph type="tbl" sz="quarter" idx="13"/>
            <p:extLst>
              <p:ext uri="{D42A27DB-BD31-4B8C-83A1-F6EECF244321}">
                <p14:modId xmlns:p14="http://schemas.microsoft.com/office/powerpoint/2010/main" val="821067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73582119"/>
                    </a:ext>
                  </a:extLst>
                </a:gridCol>
                <a:gridCol w="1810512">
                  <a:extLst>
                    <a:ext uri="{9D8B030D-6E8A-4147-A177-3AD203B41FA5}">
                      <a16:colId xmlns:a16="http://schemas.microsoft.com/office/drawing/2014/main" val="1194944717"/>
                    </a:ext>
                  </a:extLst>
                </a:gridCol>
                <a:gridCol w="822960">
                  <a:extLst>
                    <a:ext uri="{9D8B030D-6E8A-4147-A177-3AD203B41FA5}">
                      <a16:colId xmlns:a16="http://schemas.microsoft.com/office/drawing/2014/main" val="1898926968"/>
                    </a:ext>
                  </a:extLst>
                </a:gridCol>
                <a:gridCol w="822960">
                  <a:extLst>
                    <a:ext uri="{9D8B030D-6E8A-4147-A177-3AD203B41FA5}">
                      <a16:colId xmlns:a16="http://schemas.microsoft.com/office/drawing/2014/main" val="1774662220"/>
                    </a:ext>
                  </a:extLst>
                </a:gridCol>
                <a:gridCol w="822960">
                  <a:extLst>
                    <a:ext uri="{9D8B030D-6E8A-4147-A177-3AD203B41FA5}">
                      <a16:colId xmlns:a16="http://schemas.microsoft.com/office/drawing/2014/main" val="3965853954"/>
                    </a:ext>
                  </a:extLst>
                </a:gridCol>
                <a:gridCol w="822960">
                  <a:extLst>
                    <a:ext uri="{9D8B030D-6E8A-4147-A177-3AD203B41FA5}">
                      <a16:colId xmlns:a16="http://schemas.microsoft.com/office/drawing/2014/main" val="2459265438"/>
                    </a:ext>
                  </a:extLst>
                </a:gridCol>
                <a:gridCol w="822960">
                  <a:extLst>
                    <a:ext uri="{9D8B030D-6E8A-4147-A177-3AD203B41FA5}">
                      <a16:colId xmlns:a16="http://schemas.microsoft.com/office/drawing/2014/main" val="1242792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838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- 2021-11-24 11:18:41</a:t>
                      </a:r>
                      <a:r>
                        <a:rPr kumimoji="0" lang="en-US" sz="1000" b="0" i="0" u="none" strike="noStrike" kern="1200" cap="none" spc="0" normalizeH="0" baseline="0" noProof="0">
                          <a:ln>
                            <a:noFill/>
                          </a:ln>
                          <a:solidFill>
                            <a:prstClr val="black"/>
                          </a:solidFill>
                          <a:effectLst/>
                          <a:uLnTx/>
                          <a:uFillTx/>
                          <a:latin typeface="+mn-lt"/>
                          <a:ea typeface="+mn-ea"/>
                          <a:cs typeface="+mn-cs"/>
                        </a:rPr>
                        <a:t>
 "Happy Thanksgiving! To celebrate the holiday, TMA offices will be closing early today at 12:00 p.m. We will reopen on Monday, 11/29.
#happythanksgiving #earlyclose #holidayhours"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260216476_426975012308491_2803384799268804479_n.jpg?_nc_cat=102&amp;ccb=1-5&amp;_nc_sid=8ae9d6&amp;_nc_ohc=AgGCebgb7pUAX-MqNdl&amp;_nc_ht=scontent-iad3-2.cdninstagram.com&amp;edm=AL-3X8kEAAAA&amp;oh=37f0f7b15b2bb2ed2ffbf6982613b6c6&amp;oe=61AD577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6948022"/>
                  </a:ext>
                </a:extLst>
              </a:tr>
            </a:tbl>
          </a:graphicData>
        </a:graphic>
      </p:graphicFrame>
      <p:sp>
        <p:nvSpPr>
          <p:cNvPr id="4" name="Text Placeholder 3">
            <a:extLst>
              <a:ext uri="{FF2B5EF4-FFF2-40B4-BE49-F238E27FC236}">
                <a16:creationId xmlns:a16="http://schemas.microsoft.com/office/drawing/2014/main" id="{E9046037-C599-4D22-A4CF-E8864295988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70334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4356F-51D6-4668-9448-F59D41132A21}"/>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C3AA4EDD-08B5-4B78-B02D-3CF5A377508D}"/>
              </a:ext>
            </a:extLst>
          </p:cNvPr>
          <p:cNvGraphicFramePr>
            <a:graphicFrameLocks noGrp="1"/>
          </p:cNvGraphicFramePr>
          <p:nvPr>
            <p:ph type="tbl" sz="quarter" idx="13"/>
            <p:extLst>
              <p:ext uri="{D42A27DB-BD31-4B8C-83A1-F6EECF244321}">
                <p14:modId xmlns:p14="http://schemas.microsoft.com/office/powerpoint/2010/main" val="826403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71293015"/>
                    </a:ext>
                  </a:extLst>
                </a:gridCol>
                <a:gridCol w="658368">
                  <a:extLst>
                    <a:ext uri="{9D8B030D-6E8A-4147-A177-3AD203B41FA5}">
                      <a16:colId xmlns:a16="http://schemas.microsoft.com/office/drawing/2014/main" val="2423311719"/>
                    </a:ext>
                  </a:extLst>
                </a:gridCol>
                <a:gridCol w="658368">
                  <a:extLst>
                    <a:ext uri="{9D8B030D-6E8A-4147-A177-3AD203B41FA5}">
                      <a16:colId xmlns:a16="http://schemas.microsoft.com/office/drawing/2014/main" val="2607794005"/>
                    </a:ext>
                  </a:extLst>
                </a:gridCol>
                <a:gridCol w="329184">
                  <a:extLst>
                    <a:ext uri="{9D8B030D-6E8A-4147-A177-3AD203B41FA5}">
                      <a16:colId xmlns:a16="http://schemas.microsoft.com/office/drawing/2014/main" val="3122152765"/>
                    </a:ext>
                  </a:extLst>
                </a:gridCol>
                <a:gridCol w="329184">
                  <a:extLst>
                    <a:ext uri="{9D8B030D-6E8A-4147-A177-3AD203B41FA5}">
                      <a16:colId xmlns:a16="http://schemas.microsoft.com/office/drawing/2014/main" val="2726715680"/>
                    </a:ext>
                  </a:extLst>
                </a:gridCol>
                <a:gridCol w="658368">
                  <a:extLst>
                    <a:ext uri="{9D8B030D-6E8A-4147-A177-3AD203B41FA5}">
                      <a16:colId xmlns:a16="http://schemas.microsoft.com/office/drawing/2014/main" val="3483498875"/>
                    </a:ext>
                  </a:extLst>
                </a:gridCol>
                <a:gridCol w="658368">
                  <a:extLst>
                    <a:ext uri="{9D8B030D-6E8A-4147-A177-3AD203B41FA5}">
                      <a16:colId xmlns:a16="http://schemas.microsoft.com/office/drawing/2014/main" val="374053625"/>
                    </a:ext>
                  </a:extLst>
                </a:gridCol>
                <a:gridCol w="658368">
                  <a:extLst>
                    <a:ext uri="{9D8B030D-6E8A-4147-A177-3AD203B41FA5}">
                      <a16:colId xmlns:a16="http://schemas.microsoft.com/office/drawing/2014/main" val="9658399"/>
                    </a:ext>
                  </a:extLst>
                </a:gridCol>
                <a:gridCol w="658368">
                  <a:extLst>
                    <a:ext uri="{9D8B030D-6E8A-4147-A177-3AD203B41FA5}">
                      <a16:colId xmlns:a16="http://schemas.microsoft.com/office/drawing/2014/main" val="2293393714"/>
                    </a:ext>
                  </a:extLst>
                </a:gridCol>
                <a:gridCol w="658368">
                  <a:extLst>
                    <a:ext uri="{9D8B030D-6E8A-4147-A177-3AD203B41FA5}">
                      <a16:colId xmlns:a16="http://schemas.microsoft.com/office/drawing/2014/main" val="3156894785"/>
                    </a:ext>
                  </a:extLst>
                </a:gridCol>
                <a:gridCol w="658368">
                  <a:extLst>
                    <a:ext uri="{9D8B030D-6E8A-4147-A177-3AD203B41FA5}">
                      <a16:colId xmlns:a16="http://schemas.microsoft.com/office/drawing/2014/main" val="726411915"/>
                    </a:ext>
                  </a:extLst>
                </a:gridCol>
                <a:gridCol w="658368">
                  <a:extLst>
                    <a:ext uri="{9D8B030D-6E8A-4147-A177-3AD203B41FA5}">
                      <a16:colId xmlns:a16="http://schemas.microsoft.com/office/drawing/2014/main" val="5951859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975713477"/>
                  </a:ext>
                </a:extLst>
              </a:tr>
              <a:tr h="370840">
                <a:tc>
                  <a:txBody>
                    <a:bodyPr/>
                    <a:lstStyle/>
                    <a:p>
                      <a:r>
                        <a:rPr lang="en-US" sz="1000"/>
                        <a:t>tmamerica</a:t>
                      </a:r>
                    </a:p>
                  </a:txBody>
                  <a:tcPr/>
                </a:tc>
                <a:tc>
                  <a:txBody>
                    <a:bodyPr/>
                    <a:lstStyle/>
                    <a:p>
                      <a:r>
                        <a:rPr lang="en-US" sz="1000"/>
                        <a:t>5</a:t>
                      </a:r>
                    </a:p>
                  </a:txBody>
                  <a:tcPr/>
                </a:tc>
                <a:tc>
                  <a:txBody>
                    <a:bodyPr/>
                    <a:lstStyle/>
                    <a:p>
                      <a:r>
                        <a:rPr lang="en-US" sz="1000"/>
                        <a:t>0.8338 %</a:t>
                      </a:r>
                    </a:p>
                  </a:txBody>
                  <a:tcPr/>
                </a:tc>
                <a:tc>
                  <a:txBody>
                    <a:bodyPr/>
                    <a:lstStyle/>
                    <a:p>
                      <a:r>
                        <a:rPr lang="en-US" sz="1000"/>
                        <a:t>1.80</a:t>
                      </a:r>
                    </a:p>
                  </a:txBody>
                  <a:tcPr/>
                </a:tc>
                <a:tc>
                  <a:txBody>
                    <a:bodyPr/>
                    <a:lstStyle/>
                    <a:p>
                      <a:r>
                        <a:rPr lang="en-US" sz="1000"/>
                        <a:t>0.20</a:t>
                      </a:r>
                    </a:p>
                  </a:txBody>
                  <a:tcPr/>
                </a:tc>
                <a:tc>
                  <a:txBody>
                    <a:bodyPr/>
                    <a:lstStyle/>
                    <a:p>
                      <a:r>
                        <a:rPr lang="en-US" sz="1000"/>
                        <a:t>31.20</a:t>
                      </a:r>
                    </a:p>
                  </a:txBody>
                  <a:tcPr/>
                </a:tc>
                <a:tc>
                  <a:txBody>
                    <a:bodyPr/>
                    <a:lstStyle/>
                    <a:p>
                      <a:r>
                        <a:rPr lang="en-US" sz="1000"/>
                        <a:t>31.20</a:t>
                      </a:r>
                    </a:p>
                  </a:txBody>
                  <a:tcPr/>
                </a:tc>
                <a:tc>
                  <a:txBody>
                    <a:bodyPr/>
                    <a:lstStyle/>
                    <a:p>
                      <a:r>
                        <a:rPr lang="en-US" sz="1000"/>
                        <a:t>25.60</a:t>
                      </a:r>
                    </a:p>
                  </a:txBody>
                  <a:tcPr/>
                </a:tc>
                <a:tc>
                  <a:txBody>
                    <a:bodyPr/>
                    <a:lstStyle/>
                    <a:p>
                      <a:r>
                        <a:rPr lang="en-US" sz="1000"/>
                        <a:t>25.40</a:t>
                      </a:r>
                    </a:p>
                  </a:txBody>
                  <a:tcPr/>
                </a:tc>
                <a:tc>
                  <a:txBody>
                    <a:bodyPr/>
                    <a:lstStyle/>
                    <a:p>
                      <a:r>
                        <a:rPr lang="en-US" sz="1000"/>
                        <a:t>156</a:t>
                      </a:r>
                    </a:p>
                  </a:txBody>
                  <a:tcPr/>
                </a:tc>
                <a:tc>
                  <a:txBody>
                    <a:bodyPr/>
                    <a:lstStyle/>
                    <a:p>
                      <a:r>
                        <a:rPr lang="en-US" sz="1000"/>
                        <a:t>9</a:t>
                      </a:r>
                    </a:p>
                  </a:txBody>
                  <a:tcPr/>
                </a:tc>
                <a:tc>
                  <a:txBody>
                    <a:bodyPr/>
                    <a:lstStyle/>
                    <a:p>
                      <a:r>
                        <a:rPr lang="en-US" sz="1000"/>
                        <a:t>128</a:t>
                      </a:r>
                    </a:p>
                  </a:txBody>
                  <a:tcPr/>
                </a:tc>
                <a:extLst>
                  <a:ext uri="{0D108BD9-81ED-4DB2-BD59-A6C34878D82A}">
                    <a16:rowId xmlns:a16="http://schemas.microsoft.com/office/drawing/2014/main" val="2083503675"/>
                  </a:ext>
                </a:extLst>
              </a:tr>
            </a:tbl>
          </a:graphicData>
        </a:graphic>
      </p:graphicFrame>
      <p:sp>
        <p:nvSpPr>
          <p:cNvPr id="4" name="Text Placeholder 3">
            <a:extLst>
              <a:ext uri="{FF2B5EF4-FFF2-40B4-BE49-F238E27FC236}">
                <a16:creationId xmlns:a16="http://schemas.microsoft.com/office/drawing/2014/main" id="{B0A5E781-3ED4-46F0-AEB3-C3B85FC7DB8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0681476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00D41-0288-48C6-B67E-C9FD8AD51C77}"/>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A423BF39-6317-4CAD-BBF5-ADE7286D01E7}"/>
              </a:ext>
            </a:extLst>
          </p:cNvPr>
          <p:cNvGraphicFramePr>
            <a:graphicFrameLocks noGrp="1"/>
          </p:cNvGraphicFramePr>
          <p:nvPr>
            <p:ph type="tbl" sz="quarter" idx="13"/>
            <p:extLst>
              <p:ext uri="{D42A27DB-BD31-4B8C-83A1-F6EECF244321}">
                <p14:modId xmlns:p14="http://schemas.microsoft.com/office/powerpoint/2010/main" val="2161015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9399416"/>
                    </a:ext>
                  </a:extLst>
                </a:gridCol>
                <a:gridCol w="1316736">
                  <a:extLst>
                    <a:ext uri="{9D8B030D-6E8A-4147-A177-3AD203B41FA5}">
                      <a16:colId xmlns:a16="http://schemas.microsoft.com/office/drawing/2014/main" val="771966316"/>
                    </a:ext>
                  </a:extLst>
                </a:gridCol>
                <a:gridCol w="658368">
                  <a:extLst>
                    <a:ext uri="{9D8B030D-6E8A-4147-A177-3AD203B41FA5}">
                      <a16:colId xmlns:a16="http://schemas.microsoft.com/office/drawing/2014/main" val="2002059448"/>
                    </a:ext>
                  </a:extLst>
                </a:gridCol>
                <a:gridCol w="658368">
                  <a:extLst>
                    <a:ext uri="{9D8B030D-6E8A-4147-A177-3AD203B41FA5}">
                      <a16:colId xmlns:a16="http://schemas.microsoft.com/office/drawing/2014/main" val="1874142620"/>
                    </a:ext>
                  </a:extLst>
                </a:gridCol>
                <a:gridCol w="658368">
                  <a:extLst>
                    <a:ext uri="{9D8B030D-6E8A-4147-A177-3AD203B41FA5}">
                      <a16:colId xmlns:a16="http://schemas.microsoft.com/office/drawing/2014/main" val="2138827253"/>
                    </a:ext>
                  </a:extLst>
                </a:gridCol>
                <a:gridCol w="658368">
                  <a:extLst>
                    <a:ext uri="{9D8B030D-6E8A-4147-A177-3AD203B41FA5}">
                      <a16:colId xmlns:a16="http://schemas.microsoft.com/office/drawing/2014/main" val="170636888"/>
                    </a:ext>
                  </a:extLst>
                </a:gridCol>
                <a:gridCol w="658368">
                  <a:extLst>
                    <a:ext uri="{9D8B030D-6E8A-4147-A177-3AD203B41FA5}">
                      <a16:colId xmlns:a16="http://schemas.microsoft.com/office/drawing/2014/main" val="1886984081"/>
                    </a:ext>
                  </a:extLst>
                </a:gridCol>
                <a:gridCol w="658368">
                  <a:extLst>
                    <a:ext uri="{9D8B030D-6E8A-4147-A177-3AD203B41FA5}">
                      <a16:colId xmlns:a16="http://schemas.microsoft.com/office/drawing/2014/main" val="3805947241"/>
                    </a:ext>
                  </a:extLst>
                </a:gridCol>
                <a:gridCol w="658368">
                  <a:extLst>
                    <a:ext uri="{9D8B030D-6E8A-4147-A177-3AD203B41FA5}">
                      <a16:colId xmlns:a16="http://schemas.microsoft.com/office/drawing/2014/main" val="3336898909"/>
                    </a:ext>
                  </a:extLst>
                </a:gridCol>
                <a:gridCol w="658368">
                  <a:extLst>
                    <a:ext uri="{9D8B030D-6E8A-4147-A177-3AD203B41FA5}">
                      <a16:colId xmlns:a16="http://schemas.microsoft.com/office/drawing/2014/main" val="241921779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751149057"/>
                  </a:ext>
                </a:extLst>
              </a:tr>
              <a:tr h="370840">
                <a:tc>
                  <a:txBody>
                    <a:bodyPr/>
                    <a:lstStyle/>
                    <a:p>
                      <a:r>
                        <a:rPr lang="en-US" sz="1000" b="1"/>
                        <a:t>tmamerica - 2021-11-09 16:54:03</a:t>
                      </a:r>
                      <a:r>
                        <a:rPr lang="en-US" sz="1000"/>
                        <a:t>
 TMA PETS All dressed up</a:t>
                      </a:r>
                    </a:p>
                  </a:txBody>
                  <a:tcPr/>
                </a:tc>
                <a:tc>
                  <a:txBody>
                    <a:bodyPr/>
                    <a:lstStyle/>
                    <a:p>
                      <a:r>
                        <a:rPr lang="en-US" sz="1000"/>
                        <a:t>https://quintly-image-storage.s3.amazonaws.com/ea0e6a3ca65b01a392bf1b0a36d01601/fa932b9226fb61feead76ea5442ff041.jpg</a:t>
                      </a:r>
                    </a:p>
                  </a:txBody>
                  <a:tcPr/>
                </a:tc>
                <a:tc>
                  <a:txBody>
                    <a:bodyPr/>
                    <a:lstStyle/>
                    <a:p>
                      <a:r>
                        <a:rPr lang="en-US" sz="1000"/>
                        <a:t>11/10/2021 16:35:26</a:t>
                      </a:r>
                    </a:p>
                  </a:txBody>
                  <a:tcPr/>
                </a:tc>
                <a:tc>
                  <a:txBody>
                    <a:bodyPr/>
                    <a:lstStyle/>
                    <a:p>
                      <a:r>
                        <a:rPr lang="en-US" sz="1000"/>
                        <a:t>Video</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4</a:t>
                      </a:r>
                    </a:p>
                  </a:txBody>
                  <a:tcPr/>
                </a:tc>
                <a:tc>
                  <a:txBody>
                    <a:bodyPr/>
                    <a:lstStyle/>
                    <a:p>
                      <a:r>
                        <a:rPr lang="en-US" sz="1000"/>
                        <a:t>25</a:t>
                      </a:r>
                    </a:p>
                  </a:txBody>
                  <a:tcPr/>
                </a:tc>
                <a:tc>
                  <a:txBody>
                    <a:bodyPr/>
                    <a:lstStyle/>
                    <a:p>
                      <a:r>
                        <a:rPr lang="en-US" sz="1000"/>
                        <a:t>0</a:t>
                      </a:r>
                    </a:p>
                  </a:txBody>
                  <a:tcPr/>
                </a:tc>
                <a:extLst>
                  <a:ext uri="{0D108BD9-81ED-4DB2-BD59-A6C34878D82A}">
                    <a16:rowId xmlns:a16="http://schemas.microsoft.com/office/drawing/2014/main" val="3758031737"/>
                  </a:ext>
                </a:extLst>
              </a:tr>
              <a:tr h="370840">
                <a:tc>
                  <a:txBody>
                    <a:bodyPr/>
                    <a:lstStyle/>
                    <a:p>
                      <a:r>
                        <a:rPr lang="pt-BR" sz="1000" b="1"/>
                        <a:t>tmamerica - 2021-11-09 16:54:34</a:t>
                      </a:r>
                      <a:r>
                        <a:rPr lang="pt-BR" sz="1000"/>
                        <a:t>
 n/a</a:t>
                      </a:r>
                      <a:endParaRPr lang="en-US" sz="1000"/>
                    </a:p>
                  </a:txBody>
                  <a:tcPr/>
                </a:tc>
                <a:tc>
                  <a:txBody>
                    <a:bodyPr/>
                    <a:lstStyle/>
                    <a:p>
                      <a:r>
                        <a:rPr lang="en-US" sz="1000"/>
                        <a:t>https://quintly-image-storage.s3.amazonaws.com/ea0e6a3ca65b01a392bf1b0a36d01601/143ce2c7e797d62bdaa01bd62e42f11e.jpg</a:t>
                      </a:r>
                    </a:p>
                  </a:txBody>
                  <a:tcPr/>
                </a:tc>
                <a:tc>
                  <a:txBody>
                    <a:bodyPr/>
                    <a:lstStyle/>
                    <a:p>
                      <a:r>
                        <a:rPr lang="en-US" sz="1000"/>
                        <a:t>11/10/2021 16:35:26</a:t>
                      </a:r>
                    </a:p>
                  </a:txBody>
                  <a:tcPr/>
                </a:tc>
                <a:tc>
                  <a:txBody>
                    <a:bodyPr/>
                    <a:lstStyle/>
                    <a:p>
                      <a:r>
                        <a:rPr lang="en-US" sz="1000"/>
                        <a:t>Image</a:t>
                      </a:r>
                    </a:p>
                  </a:txBody>
                  <a:tcPr/>
                </a:tc>
                <a:tc>
                  <a:txBody>
                    <a:bodyPr/>
                    <a:lstStyle/>
                    <a:p>
                      <a:r>
                        <a:rPr lang="en-US" sz="1000"/>
                        <a:t>35</a:t>
                      </a:r>
                    </a:p>
                  </a:txBody>
                  <a:tcPr/>
                </a:tc>
                <a:tc>
                  <a:txBody>
                    <a:bodyPr/>
                    <a:lstStyle/>
                    <a:p>
                      <a:r>
                        <a:rPr lang="en-US" sz="1000"/>
                        <a:t>35</a:t>
                      </a:r>
                    </a:p>
                  </a:txBody>
                  <a:tcPr/>
                </a:tc>
                <a:tc>
                  <a:txBody>
                    <a:bodyPr/>
                    <a:lstStyle/>
                    <a:p>
                      <a:r>
                        <a:rPr lang="en-US" sz="1000"/>
                        <a:t>1</a:t>
                      </a:r>
                    </a:p>
                  </a:txBody>
                  <a:tcPr/>
                </a:tc>
                <a:tc>
                  <a:txBody>
                    <a:bodyPr/>
                    <a:lstStyle/>
                    <a:p>
                      <a:r>
                        <a:rPr lang="en-US" sz="1000"/>
                        <a:t>2</a:t>
                      </a:r>
                    </a:p>
                  </a:txBody>
                  <a:tcPr/>
                </a:tc>
                <a:tc>
                  <a:txBody>
                    <a:bodyPr/>
                    <a:lstStyle/>
                    <a:p>
                      <a:r>
                        <a:rPr lang="en-US" sz="1000"/>
                        <a:t>29</a:t>
                      </a:r>
                    </a:p>
                  </a:txBody>
                  <a:tcPr/>
                </a:tc>
                <a:tc>
                  <a:txBody>
                    <a:bodyPr/>
                    <a:lstStyle/>
                    <a:p>
                      <a:r>
                        <a:rPr lang="en-US" sz="1000"/>
                        <a:t>1</a:t>
                      </a:r>
                    </a:p>
                  </a:txBody>
                  <a:tcPr/>
                </a:tc>
                <a:extLst>
                  <a:ext uri="{0D108BD9-81ED-4DB2-BD59-A6C34878D82A}">
                    <a16:rowId xmlns:a16="http://schemas.microsoft.com/office/drawing/2014/main" val="1301693543"/>
                  </a:ext>
                </a:extLst>
              </a:tr>
              <a:tr h="370840">
                <a:tc>
                  <a:txBody>
                    <a:bodyPr/>
                    <a:lstStyle/>
                    <a:p>
                      <a:r>
                        <a:rPr lang="pt-BR" sz="1000" b="1"/>
                        <a:t>tmamerica - 2021-11-09 16:54:35</a:t>
                      </a:r>
                      <a:r>
                        <a:rPr lang="pt-BR" sz="1000"/>
                        <a:t>
 n/a</a:t>
                      </a:r>
                      <a:endParaRPr lang="en-US" sz="1000"/>
                    </a:p>
                  </a:txBody>
                  <a:tcPr/>
                </a:tc>
                <a:tc>
                  <a:txBody>
                    <a:bodyPr/>
                    <a:lstStyle/>
                    <a:p>
                      <a:r>
                        <a:rPr lang="en-US" sz="1000"/>
                        <a:t>https://quintly-image-storage.s3.amazonaws.com/ea0e6a3ca65b01a392bf1b0a36d01601/f9d39d06d5cb833b0dcf660f9443f157.jpg</a:t>
                      </a:r>
                    </a:p>
                  </a:txBody>
                  <a:tcPr/>
                </a:tc>
                <a:tc>
                  <a:txBody>
                    <a:bodyPr/>
                    <a:lstStyle/>
                    <a:p>
                      <a:r>
                        <a:rPr lang="en-US" sz="1000"/>
                        <a:t>11/10/2021 16:35:26</a:t>
                      </a:r>
                    </a:p>
                  </a:txBody>
                  <a:tcPr/>
                </a:tc>
                <a:tc>
                  <a:txBody>
                    <a:bodyPr/>
                    <a:lstStyle/>
                    <a:p>
                      <a:r>
                        <a:rPr lang="en-US" sz="1000"/>
                        <a:t>Image</a:t>
                      </a:r>
                    </a:p>
                  </a:txBody>
                  <a:tcPr/>
                </a:tc>
                <a:tc>
                  <a:txBody>
                    <a:bodyPr/>
                    <a:lstStyle/>
                    <a:p>
                      <a:r>
                        <a:rPr lang="en-US" sz="1000"/>
                        <a:t>33</a:t>
                      </a:r>
                    </a:p>
                  </a:txBody>
                  <a:tcPr/>
                </a:tc>
                <a:tc>
                  <a:txBody>
                    <a:bodyPr/>
                    <a:lstStyle/>
                    <a:p>
                      <a:r>
                        <a:rPr lang="en-US" sz="1000"/>
                        <a:t>33</a:t>
                      </a:r>
                    </a:p>
                  </a:txBody>
                  <a:tcPr/>
                </a:tc>
                <a:tc>
                  <a:txBody>
                    <a:bodyPr/>
                    <a:lstStyle/>
                    <a:p>
                      <a:r>
                        <a:rPr lang="en-US" sz="1000"/>
                        <a:t>0</a:t>
                      </a:r>
                    </a:p>
                  </a:txBody>
                  <a:tcPr/>
                </a:tc>
                <a:tc>
                  <a:txBody>
                    <a:bodyPr/>
                    <a:lstStyle/>
                    <a:p>
                      <a:r>
                        <a:rPr lang="en-US" sz="1000"/>
                        <a:t>1</a:t>
                      </a:r>
                    </a:p>
                  </a:txBody>
                  <a:tcPr/>
                </a:tc>
                <a:tc>
                  <a:txBody>
                    <a:bodyPr/>
                    <a:lstStyle/>
                    <a:p>
                      <a:r>
                        <a:rPr lang="en-US" sz="1000"/>
                        <a:t>30</a:t>
                      </a:r>
                    </a:p>
                  </a:txBody>
                  <a:tcPr/>
                </a:tc>
                <a:tc>
                  <a:txBody>
                    <a:bodyPr/>
                    <a:lstStyle/>
                    <a:p>
                      <a:r>
                        <a:rPr lang="en-US" sz="1000"/>
                        <a:t>1</a:t>
                      </a:r>
                    </a:p>
                  </a:txBody>
                  <a:tcPr/>
                </a:tc>
                <a:extLst>
                  <a:ext uri="{0D108BD9-81ED-4DB2-BD59-A6C34878D82A}">
                    <a16:rowId xmlns:a16="http://schemas.microsoft.com/office/drawing/2014/main" val="1020916741"/>
                  </a:ext>
                </a:extLst>
              </a:tr>
            </a:tbl>
          </a:graphicData>
        </a:graphic>
      </p:graphicFrame>
      <p:sp>
        <p:nvSpPr>
          <p:cNvPr id="4" name="Text Placeholder 3">
            <a:extLst>
              <a:ext uri="{FF2B5EF4-FFF2-40B4-BE49-F238E27FC236}">
                <a16:creationId xmlns:a16="http://schemas.microsoft.com/office/drawing/2014/main" id="{895860AC-5DA3-4C78-B4CC-3432993980B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242573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1052</Words>
  <Application>Microsoft Office PowerPoint</Application>
  <PresentationFormat>On-screen Show (4:3)</PresentationFormat>
  <Paragraphs>357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2021-12-01T18:31:14Z</dcterms:created>
  <dcterms:modified xsi:type="dcterms:W3CDTF">2021-12-01T18:31:59Z</dcterms:modified>
</cp:coreProperties>
</file>