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7" r:id="rId39"/>
    <p:sldId id="299" r:id="rId40"/>
    <p:sldId id="300"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Sheet1!$B$2:$B$48</c:f>
              <c:numCache>
                <c:formatCode>General</c:formatCode>
                <c:ptCount val="47"/>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pt idx="44">
                  <c:v>4667</c:v>
                </c:pt>
                <c:pt idx="45">
                  <c:v>4681</c:v>
                </c:pt>
                <c:pt idx="46">
                  <c:v>4674</c:v>
                </c:pt>
              </c:numCache>
            </c:numRef>
          </c:val>
          <c:smooth val="0"/>
          <c:extLst>
            <c:ext xmlns:c16="http://schemas.microsoft.com/office/drawing/2014/chart" uri="{C3380CC4-5D6E-409C-BE32-E72D297353CC}">
              <c16:uniqueId val="{00000000-E3A4-4910-A42C-335FE2378FE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Sheet1!$C$2:$C$48</c:f>
              <c:numCache>
                <c:formatCode>General</c:formatCode>
                <c:ptCount val="47"/>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pt idx="44">
                  <c:v>3707</c:v>
                </c:pt>
                <c:pt idx="45">
                  <c:v>3721</c:v>
                </c:pt>
                <c:pt idx="46">
                  <c:v>3730</c:v>
                </c:pt>
              </c:numCache>
            </c:numRef>
          </c:val>
          <c:smooth val="0"/>
          <c:extLst>
            <c:ext xmlns:c16="http://schemas.microsoft.com/office/drawing/2014/chart" uri="{C3380CC4-5D6E-409C-BE32-E72D297353CC}">
              <c16:uniqueId val="{00000001-E3A4-4910-A42C-335FE2378FE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Sheet1!$D$2:$D$48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2-E3A4-4910-A42C-335FE2378FE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Sheet1!$E$2:$E$48</c:f>
              <c:numCache>
                <c:formatCode>General</c:formatCode>
                <c:ptCount val="47"/>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pt idx="44">
                  <c:v>29728</c:v>
                </c:pt>
                <c:pt idx="45">
                  <c:v>29943</c:v>
                </c:pt>
                <c:pt idx="46">
                  <c:v>30214</c:v>
                </c:pt>
              </c:numCache>
            </c:numRef>
          </c:val>
          <c:smooth val="0"/>
          <c:extLst>
            <c:ext xmlns:c16="http://schemas.microsoft.com/office/drawing/2014/chart" uri="{C3380CC4-5D6E-409C-BE32-E72D297353CC}">
              <c16:uniqueId val="{00000003-E3A4-4910-A42C-335FE2378FE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Sheet1!$F$2:$F$48</c:f>
              <c:numCache>
                <c:formatCode>General</c:formatCode>
                <c:ptCount val="47"/>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pt idx="44">
                  <c:v>2482</c:v>
                </c:pt>
                <c:pt idx="45">
                  <c:v>2537</c:v>
                </c:pt>
                <c:pt idx="46">
                  <c:v>2561</c:v>
                </c:pt>
              </c:numCache>
            </c:numRef>
          </c:val>
          <c:smooth val="0"/>
          <c:extLst>
            <c:ext xmlns:c16="http://schemas.microsoft.com/office/drawing/2014/chart" uri="{C3380CC4-5D6E-409C-BE32-E72D297353CC}">
              <c16:uniqueId val="{00000004-E3A4-4910-A42C-335FE2378FE9}"/>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Sheet1!$G$2:$G$48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5-E3A4-4910-A42C-335FE2378FE9}"/>
            </c:ext>
          </c:extLst>
        </c:ser>
        <c:dLbls>
          <c:showLegendKey val="0"/>
          <c:showVal val="0"/>
          <c:showCatName val="0"/>
          <c:showSerName val="0"/>
          <c:showPercent val="0"/>
          <c:showBubbleSize val="0"/>
        </c:dLbls>
        <c:smooth val="0"/>
        <c:axId val="387129736"/>
        <c:axId val="387130064"/>
      </c:lineChart>
      <c:dateAx>
        <c:axId val="38712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30064"/>
        <c:crosses val="autoZero"/>
        <c:auto val="1"/>
        <c:lblOffset val="100"/>
        <c:baseTimeUnit val="months"/>
      </c:dateAx>
      <c:valAx>
        <c:axId val="38713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2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5</c:v>
                </c:pt>
                <c:pt idx="9">
                  <c:v>14</c:v>
                </c:pt>
                <c:pt idx="10">
                  <c:v>-7</c:v>
                </c:pt>
                <c:pt idx="11">
                  <c:v>0</c:v>
                </c:pt>
              </c:numCache>
            </c:numRef>
          </c:val>
          <c:extLst>
            <c:ext xmlns:c16="http://schemas.microsoft.com/office/drawing/2014/chart" uri="{C3380CC4-5D6E-409C-BE32-E72D297353CC}">
              <c16:uniqueId val="{00000000-DFD8-4574-84B0-F707B43FDE14}"/>
            </c:ext>
          </c:extLst>
        </c:ser>
        <c:dLbls>
          <c:showLegendKey val="0"/>
          <c:showVal val="0"/>
          <c:showCatName val="0"/>
          <c:showSerName val="0"/>
          <c:showPercent val="0"/>
          <c:showBubbleSize val="0"/>
        </c:dLbls>
        <c:gapWidth val="219"/>
        <c:overlap val="-27"/>
        <c:axId val="434603208"/>
        <c:axId val="434605504"/>
      </c:barChart>
      <c:dateAx>
        <c:axId val="43460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5504"/>
        <c:crosses val="autoZero"/>
        <c:auto val="1"/>
        <c:lblOffset val="100"/>
        <c:baseTimeUnit val="months"/>
      </c:dateAx>
      <c:valAx>
        <c:axId val="43460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16</c:v>
                </c:pt>
                <c:pt idx="9">
                  <c:v>20</c:v>
                </c:pt>
                <c:pt idx="10">
                  <c:v>23</c:v>
                </c:pt>
                <c:pt idx="11">
                  <c:v>0</c:v>
                </c:pt>
              </c:numCache>
            </c:numRef>
          </c:val>
          <c:extLst>
            <c:ext xmlns:c16="http://schemas.microsoft.com/office/drawing/2014/chart" uri="{C3380CC4-5D6E-409C-BE32-E72D297353CC}">
              <c16:uniqueId val="{00000000-4BE5-449E-A772-AAF80C6DFE50}"/>
            </c:ext>
          </c:extLst>
        </c:ser>
        <c:dLbls>
          <c:showLegendKey val="0"/>
          <c:showVal val="0"/>
          <c:showCatName val="0"/>
          <c:showSerName val="0"/>
          <c:showPercent val="0"/>
          <c:showBubbleSize val="0"/>
        </c:dLbls>
        <c:gapWidth val="219"/>
        <c:overlap val="-27"/>
        <c:axId val="434604192"/>
        <c:axId val="434604520"/>
      </c:barChart>
      <c:dateAx>
        <c:axId val="43460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4520"/>
        <c:crosses val="autoZero"/>
        <c:auto val="1"/>
        <c:lblOffset val="100"/>
        <c:baseTimeUnit val="months"/>
      </c:dateAx>
      <c:valAx>
        <c:axId val="43460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535</c:v>
                </c:pt>
                <c:pt idx="9">
                  <c:v>685</c:v>
                </c:pt>
                <c:pt idx="10">
                  <c:v>657</c:v>
                </c:pt>
                <c:pt idx="11">
                  <c:v>0</c:v>
                </c:pt>
              </c:numCache>
            </c:numRef>
          </c:val>
          <c:extLst>
            <c:ext xmlns:c16="http://schemas.microsoft.com/office/drawing/2014/chart" uri="{C3380CC4-5D6E-409C-BE32-E72D297353CC}">
              <c16:uniqueId val="{00000000-1300-43AB-8957-20A02A7A9BD4}"/>
            </c:ext>
          </c:extLst>
        </c:ser>
        <c:dLbls>
          <c:showLegendKey val="0"/>
          <c:showVal val="0"/>
          <c:showCatName val="0"/>
          <c:showSerName val="0"/>
          <c:showPercent val="0"/>
          <c:showBubbleSize val="0"/>
        </c:dLbls>
        <c:gapWidth val="219"/>
        <c:overlap val="-27"/>
        <c:axId val="434601568"/>
        <c:axId val="434601896"/>
      </c:barChart>
      <c:catAx>
        <c:axId val="43460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1896"/>
        <c:crosses val="autoZero"/>
        <c:auto val="1"/>
        <c:lblAlgn val="ctr"/>
        <c:lblOffset val="100"/>
        <c:noMultiLvlLbl val="0"/>
      </c:catAx>
      <c:valAx>
        <c:axId val="43460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18408</c:v>
                </c:pt>
                <c:pt idx="9">
                  <c:v>34625</c:v>
                </c:pt>
                <c:pt idx="10">
                  <c:v>32704</c:v>
                </c:pt>
              </c:numCache>
            </c:numRef>
          </c:val>
          <c:extLst>
            <c:ext xmlns:c16="http://schemas.microsoft.com/office/drawing/2014/chart" uri="{C3380CC4-5D6E-409C-BE32-E72D297353CC}">
              <c16:uniqueId val="{00000000-A626-4F2E-B183-61494B634910}"/>
            </c:ext>
          </c:extLst>
        </c:ser>
        <c:dLbls>
          <c:showLegendKey val="0"/>
          <c:showVal val="0"/>
          <c:showCatName val="0"/>
          <c:showSerName val="0"/>
          <c:showPercent val="0"/>
          <c:showBubbleSize val="0"/>
        </c:dLbls>
        <c:gapWidth val="219"/>
        <c:overlap val="-27"/>
        <c:axId val="434596320"/>
        <c:axId val="434591728"/>
      </c:barChart>
      <c:dateAx>
        <c:axId val="43459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91728"/>
        <c:crosses val="autoZero"/>
        <c:auto val="1"/>
        <c:lblOffset val="100"/>
        <c:baseTimeUnit val="months"/>
      </c:dateAx>
      <c:valAx>
        <c:axId val="43459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9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30</c:v>
                </c:pt>
                <c:pt idx="1">
                  <c:v>329</c:v>
                </c:pt>
                <c:pt idx="2">
                  <c:v>450</c:v>
                </c:pt>
                <c:pt idx="3">
                  <c:v>387</c:v>
                </c:pt>
                <c:pt idx="4">
                  <c:v>372</c:v>
                </c:pt>
                <c:pt idx="5">
                  <c:v>274</c:v>
                </c:pt>
              </c:numCache>
            </c:numRef>
          </c:val>
          <c:extLst>
            <c:ext xmlns:c16="http://schemas.microsoft.com/office/drawing/2014/chart" uri="{C3380CC4-5D6E-409C-BE32-E72D297353CC}">
              <c16:uniqueId val="{00000000-F545-4B94-98A2-51B18260334E}"/>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29</c:v>
                </c:pt>
                <c:pt idx="1">
                  <c:v>379</c:v>
                </c:pt>
                <c:pt idx="2">
                  <c:v>616</c:v>
                </c:pt>
                <c:pt idx="3">
                  <c:v>674</c:v>
                </c:pt>
                <c:pt idx="4">
                  <c:v>623</c:v>
                </c:pt>
                <c:pt idx="5">
                  <c:v>381</c:v>
                </c:pt>
              </c:numCache>
            </c:numRef>
          </c:val>
          <c:extLst>
            <c:ext xmlns:c16="http://schemas.microsoft.com/office/drawing/2014/chart" uri="{C3380CC4-5D6E-409C-BE32-E72D297353CC}">
              <c16:uniqueId val="{00000001-F545-4B94-98A2-51B18260334E}"/>
            </c:ext>
          </c:extLst>
        </c:ser>
        <c:dLbls>
          <c:showLegendKey val="0"/>
          <c:showVal val="0"/>
          <c:showCatName val="0"/>
          <c:showSerName val="0"/>
          <c:showPercent val="0"/>
          <c:showBubbleSize val="0"/>
        </c:dLbls>
        <c:gapWidth val="219"/>
        <c:overlap val="-27"/>
        <c:axId val="433285552"/>
        <c:axId val="433286208"/>
      </c:barChart>
      <c:catAx>
        <c:axId val="43328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6208"/>
        <c:crosses val="autoZero"/>
        <c:auto val="1"/>
        <c:lblAlgn val="ctr"/>
        <c:lblOffset val="100"/>
        <c:noMultiLvlLbl val="0"/>
      </c:catAx>
      <c:valAx>
        <c:axId val="43328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8</c:v>
                </c:pt>
                <c:pt idx="9">
                  <c:v>14</c:v>
                </c:pt>
                <c:pt idx="10">
                  <c:v>9</c:v>
                </c:pt>
                <c:pt idx="11">
                  <c:v>0</c:v>
                </c:pt>
              </c:numCache>
            </c:numRef>
          </c:val>
          <c:extLst>
            <c:ext xmlns:c16="http://schemas.microsoft.com/office/drawing/2014/chart" uri="{C3380CC4-5D6E-409C-BE32-E72D297353CC}">
              <c16:uniqueId val="{00000000-35A7-453E-9331-1004BF53B168}"/>
            </c:ext>
          </c:extLst>
        </c:ser>
        <c:dLbls>
          <c:showLegendKey val="0"/>
          <c:showVal val="0"/>
          <c:showCatName val="0"/>
          <c:showSerName val="0"/>
          <c:showPercent val="0"/>
          <c:showBubbleSize val="0"/>
        </c:dLbls>
        <c:gapWidth val="219"/>
        <c:overlap val="-27"/>
        <c:axId val="390255584"/>
        <c:axId val="390257224"/>
      </c:barChart>
      <c:dateAx>
        <c:axId val="39025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57224"/>
        <c:crosses val="autoZero"/>
        <c:auto val="1"/>
        <c:lblOffset val="100"/>
        <c:baseTimeUnit val="months"/>
      </c:dateAx>
      <c:valAx>
        <c:axId val="39025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5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12</c:v>
                </c:pt>
                <c:pt idx="10">
                  <c:v>3</c:v>
                </c:pt>
                <c:pt idx="11">
                  <c:v>0</c:v>
                </c:pt>
              </c:numCache>
            </c:numRef>
          </c:val>
          <c:extLst>
            <c:ext xmlns:c16="http://schemas.microsoft.com/office/drawing/2014/chart" uri="{C3380CC4-5D6E-409C-BE32-E72D297353CC}">
              <c16:uniqueId val="{00000000-BC3F-4944-A218-954CB2A76315}"/>
            </c:ext>
          </c:extLst>
        </c:ser>
        <c:dLbls>
          <c:showLegendKey val="0"/>
          <c:showVal val="0"/>
          <c:showCatName val="0"/>
          <c:showSerName val="0"/>
          <c:showPercent val="0"/>
          <c:showBubbleSize val="0"/>
        </c:dLbls>
        <c:gapWidth val="219"/>
        <c:overlap val="-27"/>
        <c:axId val="334059184"/>
        <c:axId val="334061480"/>
      </c:barChart>
      <c:dateAx>
        <c:axId val="33405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61480"/>
        <c:crosses val="autoZero"/>
        <c:auto val="1"/>
        <c:lblOffset val="100"/>
        <c:baseTimeUnit val="months"/>
      </c:dateAx>
      <c:valAx>
        <c:axId val="33406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5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110</c:v>
                </c:pt>
                <c:pt idx="9">
                  <c:v>401</c:v>
                </c:pt>
                <c:pt idx="10">
                  <c:v>91</c:v>
                </c:pt>
                <c:pt idx="11">
                  <c:v>0</c:v>
                </c:pt>
              </c:numCache>
            </c:numRef>
          </c:val>
          <c:extLst>
            <c:ext xmlns:c16="http://schemas.microsoft.com/office/drawing/2014/chart" uri="{C3380CC4-5D6E-409C-BE32-E72D297353CC}">
              <c16:uniqueId val="{00000000-A0EF-4D31-BA42-B160AC8FF39C}"/>
            </c:ext>
          </c:extLst>
        </c:ser>
        <c:dLbls>
          <c:showLegendKey val="0"/>
          <c:showVal val="0"/>
          <c:showCatName val="0"/>
          <c:showSerName val="0"/>
          <c:showPercent val="0"/>
          <c:showBubbleSize val="0"/>
        </c:dLbls>
        <c:gapWidth val="219"/>
        <c:overlap val="-27"/>
        <c:axId val="443636960"/>
        <c:axId val="443634336"/>
      </c:barChart>
      <c:catAx>
        <c:axId val="44363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34336"/>
        <c:crosses val="autoZero"/>
        <c:auto val="1"/>
        <c:lblAlgn val="ctr"/>
        <c:lblOffset val="100"/>
        <c:noMultiLvlLbl val="0"/>
      </c:catAx>
      <c:valAx>
        <c:axId val="44363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3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27</c:v>
                </c:pt>
                <c:pt idx="9">
                  <c:v>27</c:v>
                </c:pt>
                <c:pt idx="10">
                  <c:v>30</c:v>
                </c:pt>
                <c:pt idx="11">
                  <c:v>0</c:v>
                </c:pt>
              </c:numCache>
            </c:numRef>
          </c:val>
          <c:extLst>
            <c:ext xmlns:c16="http://schemas.microsoft.com/office/drawing/2014/chart" uri="{C3380CC4-5D6E-409C-BE32-E72D297353CC}">
              <c16:uniqueId val="{00000000-5C61-4DAB-9F40-9CBEBD6DEFF0}"/>
            </c:ext>
          </c:extLst>
        </c:ser>
        <c:dLbls>
          <c:showLegendKey val="0"/>
          <c:showVal val="0"/>
          <c:showCatName val="0"/>
          <c:showSerName val="0"/>
          <c:showPercent val="0"/>
          <c:showBubbleSize val="0"/>
        </c:dLbls>
        <c:gapWidth val="219"/>
        <c:overlap val="-27"/>
        <c:axId val="443633024"/>
        <c:axId val="443631384"/>
      </c:barChart>
      <c:dateAx>
        <c:axId val="44363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31384"/>
        <c:crosses val="autoZero"/>
        <c:auto val="1"/>
        <c:lblOffset val="100"/>
        <c:baseTimeUnit val="months"/>
      </c:dateAx>
      <c:valAx>
        <c:axId val="44363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3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162</c:v>
                </c:pt>
                <c:pt idx="9">
                  <c:v>215</c:v>
                </c:pt>
                <c:pt idx="10">
                  <c:v>271</c:v>
                </c:pt>
                <c:pt idx="11">
                  <c:v>6</c:v>
                </c:pt>
              </c:numCache>
            </c:numRef>
          </c:val>
          <c:extLst>
            <c:ext xmlns:c16="http://schemas.microsoft.com/office/drawing/2014/chart" uri="{C3380CC4-5D6E-409C-BE32-E72D297353CC}">
              <c16:uniqueId val="{00000000-F8D7-481B-8B81-C0C53255A595}"/>
            </c:ext>
          </c:extLst>
        </c:ser>
        <c:dLbls>
          <c:showLegendKey val="0"/>
          <c:showVal val="0"/>
          <c:showCatName val="0"/>
          <c:showSerName val="0"/>
          <c:showPercent val="0"/>
          <c:showBubbleSize val="0"/>
        </c:dLbls>
        <c:gapWidth val="219"/>
        <c:overlap val="-27"/>
        <c:axId val="491450344"/>
        <c:axId val="491445096"/>
      </c:barChart>
      <c:dateAx>
        <c:axId val="49145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45096"/>
        <c:crosses val="autoZero"/>
        <c:auto val="1"/>
        <c:lblOffset val="100"/>
        <c:baseTimeUnit val="months"/>
      </c:dateAx>
      <c:valAx>
        <c:axId val="49144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5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124</c:v>
                </c:pt>
                <c:pt idx="1">
                  <c:v>91</c:v>
                </c:pt>
                <c:pt idx="2">
                  <c:v>56</c:v>
                </c:pt>
                <c:pt idx="3">
                  <c:v>66</c:v>
                </c:pt>
                <c:pt idx="4">
                  <c:v>67</c:v>
                </c:pt>
                <c:pt idx="5">
                  <c:v>62</c:v>
                </c:pt>
                <c:pt idx="6">
                  <c:v>43</c:v>
                </c:pt>
                <c:pt idx="7">
                  <c:v>42</c:v>
                </c:pt>
                <c:pt idx="8">
                  <c:v>45</c:v>
                </c:pt>
                <c:pt idx="9">
                  <c:v>63</c:v>
                </c:pt>
                <c:pt idx="10">
                  <c:v>76</c:v>
                </c:pt>
              </c:numCache>
            </c:numRef>
          </c:val>
          <c:extLst>
            <c:ext xmlns:c16="http://schemas.microsoft.com/office/drawing/2014/chart" uri="{C3380CC4-5D6E-409C-BE32-E72D297353CC}">
              <c16:uniqueId val="{00000000-A029-4745-8471-A2D817EAC174}"/>
            </c:ext>
          </c:extLst>
        </c:ser>
        <c:dLbls>
          <c:showLegendKey val="0"/>
          <c:showVal val="0"/>
          <c:showCatName val="0"/>
          <c:showSerName val="0"/>
          <c:showPercent val="0"/>
          <c:showBubbleSize val="0"/>
        </c:dLbls>
        <c:gapWidth val="219"/>
        <c:overlap val="-27"/>
        <c:axId val="491447392"/>
        <c:axId val="491448376"/>
      </c:barChart>
      <c:catAx>
        <c:axId val="49144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48376"/>
        <c:crosses val="autoZero"/>
        <c:auto val="1"/>
        <c:lblAlgn val="ctr"/>
        <c:lblOffset val="100"/>
        <c:noMultiLvlLbl val="0"/>
      </c:catAx>
      <c:valAx>
        <c:axId val="49144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4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1986</c:v>
                </c:pt>
                <c:pt idx="1">
                  <c:v>1833</c:v>
                </c:pt>
                <c:pt idx="2">
                  <c:v>1411</c:v>
                </c:pt>
                <c:pt idx="3">
                  <c:v>1802</c:v>
                </c:pt>
                <c:pt idx="4">
                  <c:v>1689</c:v>
                </c:pt>
                <c:pt idx="5">
                  <c:v>1502</c:v>
                </c:pt>
                <c:pt idx="6">
                  <c:v>1257</c:v>
                </c:pt>
                <c:pt idx="7">
                  <c:v>1541</c:v>
                </c:pt>
                <c:pt idx="8">
                  <c:v>1542</c:v>
                </c:pt>
                <c:pt idx="9">
                  <c:v>1900</c:v>
                </c:pt>
                <c:pt idx="10">
                  <c:v>1980</c:v>
                </c:pt>
              </c:numCache>
            </c:numRef>
          </c:val>
          <c:extLst>
            <c:ext xmlns:c16="http://schemas.microsoft.com/office/drawing/2014/chart" uri="{C3380CC4-5D6E-409C-BE32-E72D297353CC}">
              <c16:uniqueId val="{00000000-6D54-4B45-B45D-15DB583BCBBE}"/>
            </c:ext>
          </c:extLst>
        </c:ser>
        <c:dLbls>
          <c:showLegendKey val="0"/>
          <c:showVal val="0"/>
          <c:showCatName val="0"/>
          <c:showSerName val="0"/>
          <c:showPercent val="0"/>
          <c:showBubbleSize val="0"/>
        </c:dLbls>
        <c:gapWidth val="219"/>
        <c:overlap val="-27"/>
        <c:axId val="491451984"/>
        <c:axId val="491455592"/>
      </c:barChart>
      <c:catAx>
        <c:axId val="49145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55592"/>
        <c:crosses val="autoZero"/>
        <c:auto val="1"/>
        <c:lblAlgn val="ctr"/>
        <c:lblOffset val="100"/>
        <c:noMultiLvlLbl val="0"/>
      </c:catAx>
      <c:valAx>
        <c:axId val="49145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5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91609</c:v>
                </c:pt>
                <c:pt idx="11">
                  <c:v>89270</c:v>
                </c:pt>
              </c:numCache>
            </c:numRef>
          </c:val>
          <c:extLst>
            <c:ext xmlns:c16="http://schemas.microsoft.com/office/drawing/2014/chart" uri="{C3380CC4-5D6E-409C-BE32-E72D297353CC}">
              <c16:uniqueId val="{00000000-6CE5-44BD-A77A-03B7F24A6709}"/>
            </c:ext>
          </c:extLst>
        </c:ser>
        <c:dLbls>
          <c:showLegendKey val="0"/>
          <c:showVal val="0"/>
          <c:showCatName val="0"/>
          <c:showSerName val="0"/>
          <c:showPercent val="0"/>
          <c:showBubbleSize val="0"/>
        </c:dLbls>
        <c:gapWidth val="219"/>
        <c:overlap val="-27"/>
        <c:axId val="491453296"/>
        <c:axId val="491452640"/>
      </c:barChart>
      <c:catAx>
        <c:axId val="49145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52640"/>
        <c:crosses val="autoZero"/>
        <c:auto val="1"/>
        <c:lblAlgn val="ctr"/>
        <c:lblOffset val="100"/>
        <c:noMultiLvlLbl val="0"/>
      </c:catAx>
      <c:valAx>
        <c:axId val="49145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45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4</c:v>
                </c:pt>
                <c:pt idx="9">
                  <c:v>55</c:v>
                </c:pt>
                <c:pt idx="10">
                  <c:v>24</c:v>
                </c:pt>
                <c:pt idx="11">
                  <c:v>0</c:v>
                </c:pt>
              </c:numCache>
            </c:numRef>
          </c:val>
          <c:extLst>
            <c:ext xmlns:c16="http://schemas.microsoft.com/office/drawing/2014/chart" uri="{C3380CC4-5D6E-409C-BE32-E72D297353CC}">
              <c16:uniqueId val="{00000000-7AAC-4E92-A0A3-77725522DA55}"/>
            </c:ext>
          </c:extLst>
        </c:ser>
        <c:dLbls>
          <c:showLegendKey val="0"/>
          <c:showVal val="0"/>
          <c:showCatName val="0"/>
          <c:showSerName val="0"/>
          <c:showPercent val="0"/>
          <c:showBubbleSize val="0"/>
        </c:dLbls>
        <c:gapWidth val="219"/>
        <c:overlap val="-27"/>
        <c:axId val="494816808"/>
        <c:axId val="494820088"/>
      </c:barChart>
      <c:dateAx>
        <c:axId val="49481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0088"/>
        <c:crosses val="autoZero"/>
        <c:auto val="1"/>
        <c:lblOffset val="100"/>
        <c:baseTimeUnit val="months"/>
      </c:dateAx>
      <c:valAx>
        <c:axId val="49482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1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38</c:v>
                </c:pt>
                <c:pt idx="8">
                  <c:v>36</c:v>
                </c:pt>
                <c:pt idx="9">
                  <c:v>59</c:v>
                </c:pt>
                <c:pt idx="10">
                  <c:v>42</c:v>
                </c:pt>
                <c:pt idx="11">
                  <c:v>0</c:v>
                </c:pt>
              </c:numCache>
            </c:numRef>
          </c:val>
          <c:extLst>
            <c:ext xmlns:c16="http://schemas.microsoft.com/office/drawing/2014/chart" uri="{C3380CC4-5D6E-409C-BE32-E72D297353CC}">
              <c16:uniqueId val="{00000000-7D20-406A-A1EE-90ACCEC259AB}"/>
            </c:ext>
          </c:extLst>
        </c:ser>
        <c:dLbls>
          <c:showLegendKey val="0"/>
          <c:showVal val="0"/>
          <c:showCatName val="0"/>
          <c:showSerName val="0"/>
          <c:showPercent val="0"/>
          <c:showBubbleSize val="0"/>
        </c:dLbls>
        <c:gapWidth val="219"/>
        <c:overlap val="-27"/>
        <c:axId val="494824352"/>
        <c:axId val="494827632"/>
      </c:barChart>
      <c:dateAx>
        <c:axId val="49482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7632"/>
        <c:crosses val="autoZero"/>
        <c:auto val="1"/>
        <c:lblOffset val="100"/>
        <c:baseTimeUnit val="months"/>
      </c:dateAx>
      <c:valAx>
        <c:axId val="49482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844</c:v>
                </c:pt>
                <c:pt idx="8">
                  <c:v>811</c:v>
                </c:pt>
                <c:pt idx="9">
                  <c:v>1242</c:v>
                </c:pt>
                <c:pt idx="10">
                  <c:v>936</c:v>
                </c:pt>
                <c:pt idx="11">
                  <c:v>0</c:v>
                </c:pt>
              </c:numCache>
            </c:numRef>
          </c:val>
          <c:extLst>
            <c:ext xmlns:c16="http://schemas.microsoft.com/office/drawing/2014/chart" uri="{C3380CC4-5D6E-409C-BE32-E72D297353CC}">
              <c16:uniqueId val="{00000000-9379-4FC8-8FC9-E7B00768C794}"/>
            </c:ext>
          </c:extLst>
        </c:ser>
        <c:dLbls>
          <c:showLegendKey val="0"/>
          <c:showVal val="0"/>
          <c:showCatName val="0"/>
          <c:showSerName val="0"/>
          <c:showPercent val="0"/>
          <c:showBubbleSize val="0"/>
        </c:dLbls>
        <c:gapWidth val="219"/>
        <c:overlap val="-27"/>
        <c:axId val="494830256"/>
        <c:axId val="494821728"/>
      </c:barChart>
      <c:catAx>
        <c:axId val="49483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1728"/>
        <c:crosses val="autoZero"/>
        <c:auto val="1"/>
        <c:lblAlgn val="ctr"/>
        <c:lblOffset val="100"/>
        <c:noMultiLvlLbl val="0"/>
      </c:catAx>
      <c:valAx>
        <c:axId val="49482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3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7F7AB-4D0C-4C61-A123-DCD29F3FA79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807AD09-A096-4C2D-9050-A2CFE5CFA17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3639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E1D13-77F7-4088-8989-1293964E1ED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90BA496-893F-4B1F-BC8D-73DBFFB4F2CF}"/>
              </a:ext>
            </a:extLst>
          </p:cNvPr>
          <p:cNvGraphicFramePr>
            <a:graphicFrameLocks noGrp="1"/>
          </p:cNvGraphicFramePr>
          <p:nvPr>
            <p:ph type="chart" sz="quarter" idx="13"/>
            <p:extLst>
              <p:ext uri="{D42A27DB-BD31-4B8C-83A1-F6EECF244321}">
                <p14:modId xmlns:p14="http://schemas.microsoft.com/office/powerpoint/2010/main" val="711581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E4EF8-2188-4734-B141-B0BFB15E3C5B}"/>
              </a:ext>
            </a:extLst>
          </p:cNvPr>
          <p:cNvSpPr>
            <a:spLocks noGrp="1"/>
          </p:cNvSpPr>
          <p:nvPr>
            <p:ph type="body" sz="quarter" idx="14"/>
          </p:nvPr>
        </p:nvSpPr>
        <p:spPr/>
        <p:txBody>
          <a:bodyPr/>
          <a:lstStyle/>
          <a:p>
            <a:r>
              <a:rPr lang="en-US"/>
              <a:t>01/01/2018 - 11/30/2021</a:t>
            </a:r>
          </a:p>
        </p:txBody>
      </p:sp>
      <p:sp>
        <p:nvSpPr>
          <p:cNvPr id="5" name="Footer Placeholder 4">
            <a:extLst>
              <a:ext uri="{FF2B5EF4-FFF2-40B4-BE49-F238E27FC236}">
                <a16:creationId xmlns:a16="http://schemas.microsoft.com/office/drawing/2014/main" id="{1748619E-208D-4A67-B10C-1D94CF191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781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1AE5-C5E0-4BB8-9BBA-727179003C8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D15E0690-F3F3-486B-AAC0-D0E0E11CDCDC}"/>
              </a:ext>
            </a:extLst>
          </p:cNvPr>
          <p:cNvGraphicFramePr>
            <a:graphicFrameLocks noGrp="1"/>
          </p:cNvGraphicFramePr>
          <p:nvPr>
            <p:ph type="tbl" sz="quarter" idx="13"/>
            <p:extLst>
              <p:ext uri="{D42A27DB-BD31-4B8C-83A1-F6EECF244321}">
                <p14:modId xmlns:p14="http://schemas.microsoft.com/office/powerpoint/2010/main" val="168598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29067489"/>
                    </a:ext>
                  </a:extLst>
                </a:gridCol>
                <a:gridCol w="905256">
                  <a:extLst>
                    <a:ext uri="{9D8B030D-6E8A-4147-A177-3AD203B41FA5}">
                      <a16:colId xmlns:a16="http://schemas.microsoft.com/office/drawing/2014/main" val="1192407941"/>
                    </a:ext>
                  </a:extLst>
                </a:gridCol>
                <a:gridCol w="905256">
                  <a:extLst>
                    <a:ext uri="{9D8B030D-6E8A-4147-A177-3AD203B41FA5}">
                      <a16:colId xmlns:a16="http://schemas.microsoft.com/office/drawing/2014/main" val="503196194"/>
                    </a:ext>
                  </a:extLst>
                </a:gridCol>
                <a:gridCol w="905256">
                  <a:extLst>
                    <a:ext uri="{9D8B030D-6E8A-4147-A177-3AD203B41FA5}">
                      <a16:colId xmlns:a16="http://schemas.microsoft.com/office/drawing/2014/main" val="1070469226"/>
                    </a:ext>
                  </a:extLst>
                </a:gridCol>
                <a:gridCol w="905256">
                  <a:extLst>
                    <a:ext uri="{9D8B030D-6E8A-4147-A177-3AD203B41FA5}">
                      <a16:colId xmlns:a16="http://schemas.microsoft.com/office/drawing/2014/main" val="1107086773"/>
                    </a:ext>
                  </a:extLst>
                </a:gridCol>
                <a:gridCol w="905256">
                  <a:extLst>
                    <a:ext uri="{9D8B030D-6E8A-4147-A177-3AD203B41FA5}">
                      <a16:colId xmlns:a16="http://schemas.microsoft.com/office/drawing/2014/main" val="2904019218"/>
                    </a:ext>
                  </a:extLst>
                </a:gridCol>
                <a:gridCol w="905256">
                  <a:extLst>
                    <a:ext uri="{9D8B030D-6E8A-4147-A177-3AD203B41FA5}">
                      <a16:colId xmlns:a16="http://schemas.microsoft.com/office/drawing/2014/main" val="3283077970"/>
                    </a:ext>
                  </a:extLst>
                </a:gridCol>
                <a:gridCol w="905256">
                  <a:extLst>
                    <a:ext uri="{9D8B030D-6E8A-4147-A177-3AD203B41FA5}">
                      <a16:colId xmlns:a16="http://schemas.microsoft.com/office/drawing/2014/main" val="3773119630"/>
                    </a:ext>
                  </a:extLst>
                </a:gridCol>
                <a:gridCol w="905256">
                  <a:extLst>
                    <a:ext uri="{9D8B030D-6E8A-4147-A177-3AD203B41FA5}">
                      <a16:colId xmlns:a16="http://schemas.microsoft.com/office/drawing/2014/main" val="16665759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1594804"/>
                  </a:ext>
                </a:extLst>
              </a:tr>
              <a:tr h="370840">
                <a:tc>
                  <a:txBody>
                    <a:bodyPr/>
                    <a:lstStyle/>
                    <a:p>
                      <a:r>
                        <a:rPr lang="en-US" sz="1000"/>
                        <a:t>4674</a:t>
                      </a:r>
                    </a:p>
                  </a:txBody>
                  <a:tcPr/>
                </a:tc>
                <a:tc>
                  <a:txBody>
                    <a:bodyPr/>
                    <a:lstStyle/>
                    <a:p>
                      <a:r>
                        <a:rPr lang="en-US" sz="1000"/>
                        <a:t>-7</a:t>
                      </a:r>
                    </a:p>
                  </a:txBody>
                  <a:tcPr/>
                </a:tc>
                <a:tc>
                  <a:txBody>
                    <a:bodyPr/>
                    <a:lstStyle/>
                    <a:p>
                      <a:r>
                        <a:rPr lang="en-US" sz="1000"/>
                        <a:t>25</a:t>
                      </a:r>
                    </a:p>
                  </a:txBody>
                  <a:tcPr/>
                </a:tc>
                <a:tc>
                  <a:txBody>
                    <a:bodyPr/>
                    <a:lstStyle/>
                    <a:p>
                      <a:r>
                        <a:rPr lang="en-US" sz="1000"/>
                        <a:t>586</a:t>
                      </a:r>
                    </a:p>
                  </a:txBody>
                  <a:tcPr/>
                </a:tc>
                <a:tc>
                  <a:txBody>
                    <a:bodyPr/>
                    <a:lstStyle/>
                    <a:p>
                      <a:r>
                        <a:rPr lang="en-US" sz="1000"/>
                        <a:t>36</a:t>
                      </a:r>
                    </a:p>
                  </a:txBody>
                  <a:tcPr/>
                </a:tc>
                <a:tc>
                  <a:txBody>
                    <a:bodyPr/>
                    <a:lstStyle/>
                    <a:p>
                      <a:r>
                        <a:rPr lang="en-US" sz="1000"/>
                        <a:t>35</a:t>
                      </a:r>
                    </a:p>
                  </a:txBody>
                  <a:tcPr/>
                </a:tc>
                <a:tc>
                  <a:txBody>
                    <a:bodyPr/>
                    <a:lstStyle/>
                    <a:p>
                      <a:r>
                        <a:rPr lang="en-US" sz="1000"/>
                        <a:t>0</a:t>
                      </a:r>
                    </a:p>
                  </a:txBody>
                  <a:tcPr/>
                </a:tc>
                <a:tc>
                  <a:txBody>
                    <a:bodyPr/>
                    <a:lstStyle/>
                    <a:p>
                      <a:r>
                        <a:rPr lang="en-US" sz="1000"/>
                        <a:t>0.5619 %</a:t>
                      </a:r>
                    </a:p>
                  </a:txBody>
                  <a:tcPr/>
                </a:tc>
                <a:tc>
                  <a:txBody>
                    <a:bodyPr/>
                    <a:lstStyle/>
                    <a:p>
                      <a:r>
                        <a:rPr lang="en-US" sz="1000"/>
                        <a:t>0.0 %</a:t>
                      </a:r>
                    </a:p>
                  </a:txBody>
                  <a:tcPr/>
                </a:tc>
                <a:extLst>
                  <a:ext uri="{0D108BD9-81ED-4DB2-BD59-A6C34878D82A}">
                    <a16:rowId xmlns:a16="http://schemas.microsoft.com/office/drawing/2014/main" val="1153114859"/>
                  </a:ext>
                </a:extLst>
              </a:tr>
            </a:tbl>
          </a:graphicData>
        </a:graphic>
      </p:graphicFrame>
      <p:sp>
        <p:nvSpPr>
          <p:cNvPr id="4" name="Text Placeholder 3">
            <a:extLst>
              <a:ext uri="{FF2B5EF4-FFF2-40B4-BE49-F238E27FC236}">
                <a16:creationId xmlns:a16="http://schemas.microsoft.com/office/drawing/2014/main" id="{C17D5D4D-59DD-47A1-82ED-2BF080BAE02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9681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DA47-7BB7-49F6-AD33-46A055D55531}"/>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F71DB937-DA2D-435D-B55C-544549030A46}"/>
              </a:ext>
            </a:extLst>
          </p:cNvPr>
          <p:cNvGraphicFramePr>
            <a:graphicFrameLocks noGrp="1"/>
          </p:cNvGraphicFramePr>
          <p:nvPr>
            <p:ph type="chart" sz="quarter" idx="13"/>
            <p:extLst>
              <p:ext uri="{D42A27DB-BD31-4B8C-83A1-F6EECF244321}">
                <p14:modId xmlns:p14="http://schemas.microsoft.com/office/powerpoint/2010/main" val="2754963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7D562-2379-43A9-844E-E1284046295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E865738-907E-463A-B36E-40B8D6D1AC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7546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A490E-9F25-4A6F-B896-DE48BCF33DA2}"/>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6EE08AD-53C4-4EF4-8D7C-05E581C42EF5}"/>
              </a:ext>
            </a:extLst>
          </p:cNvPr>
          <p:cNvGraphicFramePr>
            <a:graphicFrameLocks noGrp="1"/>
          </p:cNvGraphicFramePr>
          <p:nvPr>
            <p:ph type="chart" sz="quarter" idx="13"/>
            <p:extLst>
              <p:ext uri="{D42A27DB-BD31-4B8C-83A1-F6EECF244321}">
                <p14:modId xmlns:p14="http://schemas.microsoft.com/office/powerpoint/2010/main" val="7723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DC9A96-0156-4DE7-9A9D-98D0A54355F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5686FC4-662D-49B3-BA29-14B31D179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5503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38B1-6D95-4957-B191-3D4E20E808A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EC7F735-A81D-468E-B177-6E1DA7FF1FA4}"/>
              </a:ext>
            </a:extLst>
          </p:cNvPr>
          <p:cNvGraphicFramePr>
            <a:graphicFrameLocks noGrp="1"/>
          </p:cNvGraphicFramePr>
          <p:nvPr>
            <p:ph type="chart" sz="quarter" idx="13"/>
            <p:extLst>
              <p:ext uri="{D42A27DB-BD31-4B8C-83A1-F6EECF244321}">
                <p14:modId xmlns:p14="http://schemas.microsoft.com/office/powerpoint/2010/main" val="4229614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5D9EE5-566D-48C4-B1F1-ACF5BFEB792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2B8FE39-C702-4499-86FC-02B785FD0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036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81083-BA06-4DE2-B05A-0A6B3C96E413}"/>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0647C5AF-675C-40DE-B7C7-27E555D322E6}"/>
              </a:ext>
            </a:extLst>
          </p:cNvPr>
          <p:cNvGraphicFramePr>
            <a:graphicFrameLocks noGrp="1"/>
          </p:cNvGraphicFramePr>
          <p:nvPr>
            <p:ph type="chart" sz="quarter" idx="13"/>
            <p:extLst>
              <p:ext uri="{D42A27DB-BD31-4B8C-83A1-F6EECF244321}">
                <p14:modId xmlns:p14="http://schemas.microsoft.com/office/powerpoint/2010/main" val="400863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07186-37FC-4119-B5E4-0AD42FE4700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9E0CC59-8E77-477A-B2FD-3209AA444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4054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14FA5-EB3B-43C5-8F16-DFF817D6B3FA}"/>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DB04AB37-C520-4F5C-AF91-B8084E3D1EBC}"/>
              </a:ext>
            </a:extLst>
          </p:cNvPr>
          <p:cNvGraphicFramePr>
            <a:graphicFrameLocks noGrp="1"/>
          </p:cNvGraphicFramePr>
          <p:nvPr>
            <p:ph type="tbl" sz="quarter" idx="13"/>
            <p:extLst>
              <p:ext uri="{D42A27DB-BD31-4B8C-83A1-F6EECF244321}">
                <p14:modId xmlns:p14="http://schemas.microsoft.com/office/powerpoint/2010/main" val="251231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9815226"/>
                    </a:ext>
                  </a:extLst>
                </a:gridCol>
                <a:gridCol w="822960">
                  <a:extLst>
                    <a:ext uri="{9D8B030D-6E8A-4147-A177-3AD203B41FA5}">
                      <a16:colId xmlns:a16="http://schemas.microsoft.com/office/drawing/2014/main" val="4056035574"/>
                    </a:ext>
                  </a:extLst>
                </a:gridCol>
                <a:gridCol w="822960">
                  <a:extLst>
                    <a:ext uri="{9D8B030D-6E8A-4147-A177-3AD203B41FA5}">
                      <a16:colId xmlns:a16="http://schemas.microsoft.com/office/drawing/2014/main" val="3913531083"/>
                    </a:ext>
                  </a:extLst>
                </a:gridCol>
                <a:gridCol w="822960">
                  <a:extLst>
                    <a:ext uri="{9D8B030D-6E8A-4147-A177-3AD203B41FA5}">
                      <a16:colId xmlns:a16="http://schemas.microsoft.com/office/drawing/2014/main" val="3660529898"/>
                    </a:ext>
                  </a:extLst>
                </a:gridCol>
                <a:gridCol w="822960">
                  <a:extLst>
                    <a:ext uri="{9D8B030D-6E8A-4147-A177-3AD203B41FA5}">
                      <a16:colId xmlns:a16="http://schemas.microsoft.com/office/drawing/2014/main" val="1796990543"/>
                    </a:ext>
                  </a:extLst>
                </a:gridCol>
                <a:gridCol w="822960">
                  <a:extLst>
                    <a:ext uri="{9D8B030D-6E8A-4147-A177-3AD203B41FA5}">
                      <a16:colId xmlns:a16="http://schemas.microsoft.com/office/drawing/2014/main" val="213050689"/>
                    </a:ext>
                  </a:extLst>
                </a:gridCol>
                <a:gridCol w="822960">
                  <a:extLst>
                    <a:ext uri="{9D8B030D-6E8A-4147-A177-3AD203B41FA5}">
                      <a16:colId xmlns:a16="http://schemas.microsoft.com/office/drawing/2014/main" val="118865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280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- 2021-11-17 16:46:52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SVP of Underwriting, Kimberly Hamilton, for being recognized as one of Risk &amp; Insurance's Executives to Watch in 2022! 
Read about her career journey and aspirations for PHLY and for the insurance industry: bit.ly/31WaUAr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395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- 2021-11-25 09:46:37</a:t>
                      </a:r>
                      <a:r>
                        <a:rPr kumimoji="0" lang="en-US" sz="1000" b="0" i="0" u="none" strike="noStrike" kern="1200" cap="none" spc="0" normalizeH="0" baseline="0" noProof="0">
                          <a:ln>
                            <a:noFill/>
                          </a:ln>
                          <a:solidFill>
                            <a:prstClr val="black"/>
                          </a:solidFill>
                          <a:effectLst/>
                          <a:uLnTx/>
                          <a:uFillTx/>
                          <a:latin typeface="+mn-lt"/>
                          <a:ea typeface="+mn-ea"/>
                          <a:cs typeface="+mn-cs"/>
                        </a:rPr>
                        <a:t>
 #TEAMPHLY was excited to return to Wissahickon Park for the 28th annual Philadelphia Insurance Companies Turkey Trot! One of the oldest turkey trots in the Philadelphia area, the 5-mile race benefits Face to Face Germantown, a local #nonprofit that serves 30,000 free meals to more than 2,500 people each year. Happy Thanksgiving to everyone from PHLY! 🦃🍁🍽 #turkeytrot #thanksgiving2021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389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- 2021-11-19 16:54:26</a:t>
                      </a:r>
                      <a:r>
                        <a:rPr kumimoji="0" lang="en-US" sz="1000" b="0" i="0" u="none" strike="noStrike" kern="1200" cap="none" spc="0" normalizeH="0" baseline="0" noProof="0">
                          <a:ln>
                            <a:noFill/>
                          </a:ln>
                          <a:solidFill>
                            <a:prstClr val="black"/>
                          </a:solidFill>
                          <a:effectLst/>
                          <a:uLnTx/>
                          <a:uFillTx/>
                          <a:latin typeface="+mn-lt"/>
                          <a:ea typeface="+mn-ea"/>
                          <a:cs typeface="+mn-cs"/>
                        </a:rPr>
                        <a:t>
 It was fun for employees to come into our Bala Cynwyd office for the first time in a while, see each other, and socialize in our newly renovated outdoor space! They enjoyed the weather, some games, and delicious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4950014"/>
                  </a:ext>
                </a:extLst>
              </a:tr>
            </a:tbl>
          </a:graphicData>
        </a:graphic>
      </p:graphicFrame>
      <p:sp>
        <p:nvSpPr>
          <p:cNvPr id="4" name="Text Placeholder 3">
            <a:extLst>
              <a:ext uri="{FF2B5EF4-FFF2-40B4-BE49-F238E27FC236}">
                <a16:creationId xmlns:a16="http://schemas.microsoft.com/office/drawing/2014/main" id="{75106826-D2F1-4C09-9F19-38530610E4F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34127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EC3CF-15C9-4AAC-AA98-87E7869F6013}"/>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B2D7D260-B6DA-4FC4-8000-B42FF7B77996}"/>
              </a:ext>
            </a:extLst>
          </p:cNvPr>
          <p:cNvGraphicFramePr>
            <a:graphicFrameLocks noGrp="1"/>
          </p:cNvGraphicFramePr>
          <p:nvPr>
            <p:ph type="tbl" sz="quarter" idx="13"/>
            <p:extLst>
              <p:ext uri="{D42A27DB-BD31-4B8C-83A1-F6EECF244321}">
                <p14:modId xmlns:p14="http://schemas.microsoft.com/office/powerpoint/2010/main" val="4189546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9961122"/>
                    </a:ext>
                  </a:extLst>
                </a:gridCol>
                <a:gridCol w="822960">
                  <a:extLst>
                    <a:ext uri="{9D8B030D-6E8A-4147-A177-3AD203B41FA5}">
                      <a16:colId xmlns:a16="http://schemas.microsoft.com/office/drawing/2014/main" val="783446470"/>
                    </a:ext>
                  </a:extLst>
                </a:gridCol>
                <a:gridCol w="822960">
                  <a:extLst>
                    <a:ext uri="{9D8B030D-6E8A-4147-A177-3AD203B41FA5}">
                      <a16:colId xmlns:a16="http://schemas.microsoft.com/office/drawing/2014/main" val="2027651341"/>
                    </a:ext>
                  </a:extLst>
                </a:gridCol>
                <a:gridCol w="822960">
                  <a:extLst>
                    <a:ext uri="{9D8B030D-6E8A-4147-A177-3AD203B41FA5}">
                      <a16:colId xmlns:a16="http://schemas.microsoft.com/office/drawing/2014/main" val="3182762557"/>
                    </a:ext>
                  </a:extLst>
                </a:gridCol>
                <a:gridCol w="822960">
                  <a:extLst>
                    <a:ext uri="{9D8B030D-6E8A-4147-A177-3AD203B41FA5}">
                      <a16:colId xmlns:a16="http://schemas.microsoft.com/office/drawing/2014/main" val="367355629"/>
                    </a:ext>
                  </a:extLst>
                </a:gridCol>
                <a:gridCol w="822960">
                  <a:extLst>
                    <a:ext uri="{9D8B030D-6E8A-4147-A177-3AD203B41FA5}">
                      <a16:colId xmlns:a16="http://schemas.microsoft.com/office/drawing/2014/main" val="2747314977"/>
                    </a:ext>
                  </a:extLst>
                </a:gridCol>
                <a:gridCol w="822960">
                  <a:extLst>
                    <a:ext uri="{9D8B030D-6E8A-4147-A177-3AD203B41FA5}">
                      <a16:colId xmlns:a16="http://schemas.microsoft.com/office/drawing/2014/main" val="46195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014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- 2021-11-03 14:08:57</a:t>
                      </a:r>
                      <a:r>
                        <a:rPr kumimoji="0" lang="en-US" sz="1000" b="0" i="0" u="none" strike="noStrike" kern="1200" cap="none" spc="0" normalizeH="0" baseline="0" noProof="0">
                          <a:ln>
                            <a:noFill/>
                          </a:ln>
                          <a:solidFill>
                            <a:prstClr val="black"/>
                          </a:solidFill>
                          <a:effectLst/>
                          <a:uLnTx/>
                          <a:uFillTx/>
                          <a:latin typeface="+mn-lt"/>
                          <a:ea typeface="+mn-ea"/>
                          <a:cs typeface="+mn-cs"/>
                        </a:rPr>
                        <a:t>
 “When women put their heads together, powerful things can happen.” 💭💡
This quote was shared along with others meant to inspire #TEAMPHLY during our Women in Sales virtual networking event. During the event, PHLY executives joined employees for discussions focused on women in #insurance and shared insights on how to advance their careers, confidence, and resilience.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200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- 2021-11-19 12:24:44</a:t>
                      </a:r>
                      <a:r>
                        <a:rPr kumimoji="0" lang="en-US" sz="1000" b="0" i="0" u="none" strike="noStrike" kern="1200" cap="none" spc="0" normalizeH="0" baseline="0" noProof="0">
                          <a:ln>
                            <a:noFill/>
                          </a:ln>
                          <a:solidFill>
                            <a:prstClr val="black"/>
                          </a:solidFill>
                          <a:effectLst/>
                          <a:uLnTx/>
                          <a:uFillTx/>
                          <a:latin typeface="+mn-lt"/>
                          <a:ea typeface="+mn-ea"/>
                          <a:cs typeface="+mn-cs"/>
                        </a:rPr>
                        <a:t>
 November is a time to reflect on what we’re thankful for and to give back to those in need. In the spirit of giving, we held a company-wide Week of #CommunityService to help families experiencing food insecurity. Throughout the week, #TEAMPHLY made more than 1,000 sandwiches that were donated to various charities including Cathedral Kitchen and The Samaritan 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38365790"/>
                  </a:ext>
                </a:extLst>
              </a:tr>
            </a:tbl>
          </a:graphicData>
        </a:graphic>
      </p:graphicFrame>
      <p:sp>
        <p:nvSpPr>
          <p:cNvPr id="4" name="Text Placeholder 3">
            <a:extLst>
              <a:ext uri="{FF2B5EF4-FFF2-40B4-BE49-F238E27FC236}">
                <a16:creationId xmlns:a16="http://schemas.microsoft.com/office/drawing/2014/main" id="{75CC8249-CA52-430A-A974-C8F2163AD55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73907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1FBD-6A2B-4858-8D7A-CB33DC46A85B}"/>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5ED76E4-3D97-4054-B883-14E68AC82768}"/>
              </a:ext>
            </a:extLst>
          </p:cNvPr>
          <p:cNvGraphicFramePr>
            <a:graphicFrameLocks noGrp="1"/>
          </p:cNvGraphicFramePr>
          <p:nvPr>
            <p:ph type="chart" sz="quarter" idx="13"/>
            <p:extLst>
              <p:ext uri="{D42A27DB-BD31-4B8C-83A1-F6EECF244321}">
                <p14:modId xmlns:p14="http://schemas.microsoft.com/office/powerpoint/2010/main" val="3452435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52F7B-D18A-4C4E-B0A4-C9A0CF2CCE0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42DFDE4-44B6-4019-8784-7EFCE284C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88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26A09-06B1-405E-9517-6E4D443605D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1FD58E7E-6AC6-4ECC-98A0-80145BB99C31}"/>
              </a:ext>
            </a:extLst>
          </p:cNvPr>
          <p:cNvGraphicFramePr>
            <a:graphicFrameLocks noGrp="1"/>
          </p:cNvGraphicFramePr>
          <p:nvPr>
            <p:ph type="tbl" sz="quarter" idx="13"/>
            <p:extLst>
              <p:ext uri="{D42A27DB-BD31-4B8C-83A1-F6EECF244321}">
                <p14:modId xmlns:p14="http://schemas.microsoft.com/office/powerpoint/2010/main" val="372653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43773405"/>
                    </a:ext>
                  </a:extLst>
                </a:gridCol>
                <a:gridCol w="576072">
                  <a:extLst>
                    <a:ext uri="{9D8B030D-6E8A-4147-A177-3AD203B41FA5}">
                      <a16:colId xmlns:a16="http://schemas.microsoft.com/office/drawing/2014/main" val="2160436329"/>
                    </a:ext>
                  </a:extLst>
                </a:gridCol>
                <a:gridCol w="576072">
                  <a:extLst>
                    <a:ext uri="{9D8B030D-6E8A-4147-A177-3AD203B41FA5}">
                      <a16:colId xmlns:a16="http://schemas.microsoft.com/office/drawing/2014/main" val="1333130846"/>
                    </a:ext>
                  </a:extLst>
                </a:gridCol>
                <a:gridCol w="576072">
                  <a:extLst>
                    <a:ext uri="{9D8B030D-6E8A-4147-A177-3AD203B41FA5}">
                      <a16:colId xmlns:a16="http://schemas.microsoft.com/office/drawing/2014/main" val="4275219214"/>
                    </a:ext>
                  </a:extLst>
                </a:gridCol>
                <a:gridCol w="576072">
                  <a:extLst>
                    <a:ext uri="{9D8B030D-6E8A-4147-A177-3AD203B41FA5}">
                      <a16:colId xmlns:a16="http://schemas.microsoft.com/office/drawing/2014/main" val="3308871699"/>
                    </a:ext>
                  </a:extLst>
                </a:gridCol>
                <a:gridCol w="576072">
                  <a:extLst>
                    <a:ext uri="{9D8B030D-6E8A-4147-A177-3AD203B41FA5}">
                      <a16:colId xmlns:a16="http://schemas.microsoft.com/office/drawing/2014/main" val="2294887570"/>
                    </a:ext>
                  </a:extLst>
                </a:gridCol>
                <a:gridCol w="576072">
                  <a:extLst>
                    <a:ext uri="{9D8B030D-6E8A-4147-A177-3AD203B41FA5}">
                      <a16:colId xmlns:a16="http://schemas.microsoft.com/office/drawing/2014/main" val="800140736"/>
                    </a:ext>
                  </a:extLst>
                </a:gridCol>
                <a:gridCol w="576072">
                  <a:extLst>
                    <a:ext uri="{9D8B030D-6E8A-4147-A177-3AD203B41FA5}">
                      <a16:colId xmlns:a16="http://schemas.microsoft.com/office/drawing/2014/main" val="2052005618"/>
                    </a:ext>
                  </a:extLst>
                </a:gridCol>
                <a:gridCol w="576072">
                  <a:extLst>
                    <a:ext uri="{9D8B030D-6E8A-4147-A177-3AD203B41FA5}">
                      <a16:colId xmlns:a16="http://schemas.microsoft.com/office/drawing/2014/main" val="3592162261"/>
                    </a:ext>
                  </a:extLst>
                </a:gridCol>
                <a:gridCol w="576072">
                  <a:extLst>
                    <a:ext uri="{9D8B030D-6E8A-4147-A177-3AD203B41FA5}">
                      <a16:colId xmlns:a16="http://schemas.microsoft.com/office/drawing/2014/main" val="1022606040"/>
                    </a:ext>
                  </a:extLst>
                </a:gridCol>
                <a:gridCol w="576072">
                  <a:extLst>
                    <a:ext uri="{9D8B030D-6E8A-4147-A177-3AD203B41FA5}">
                      <a16:colId xmlns:a16="http://schemas.microsoft.com/office/drawing/2014/main" val="1288856502"/>
                    </a:ext>
                  </a:extLst>
                </a:gridCol>
                <a:gridCol w="576072">
                  <a:extLst>
                    <a:ext uri="{9D8B030D-6E8A-4147-A177-3AD203B41FA5}">
                      <a16:colId xmlns:a16="http://schemas.microsoft.com/office/drawing/2014/main" val="3746838178"/>
                    </a:ext>
                  </a:extLst>
                </a:gridCol>
                <a:gridCol w="576072">
                  <a:extLst>
                    <a:ext uri="{9D8B030D-6E8A-4147-A177-3AD203B41FA5}">
                      <a16:colId xmlns:a16="http://schemas.microsoft.com/office/drawing/2014/main" val="19272469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09648218"/>
                  </a:ext>
                </a:extLst>
              </a:tr>
              <a:tr h="370840">
                <a:tc>
                  <a:txBody>
                    <a:bodyPr/>
                    <a:lstStyle/>
                    <a:p>
                      <a:r>
                        <a:rPr lang="en-US" sz="1000"/>
                        <a:t>3730</a:t>
                      </a:r>
                    </a:p>
                  </a:txBody>
                  <a:tcPr/>
                </a:tc>
                <a:tc>
                  <a:txBody>
                    <a:bodyPr/>
                    <a:lstStyle/>
                    <a:p>
                      <a:r>
                        <a:rPr lang="en-US" sz="1000"/>
                        <a:t>9</a:t>
                      </a:r>
                    </a:p>
                  </a:txBody>
                  <a:tcPr/>
                </a:tc>
                <a:tc>
                  <a:txBody>
                    <a:bodyPr/>
                    <a:lstStyle/>
                    <a:p>
                      <a:r>
                        <a:rPr lang="en-US" sz="1000"/>
                        <a:t>27</a:t>
                      </a:r>
                    </a:p>
                  </a:txBody>
                  <a:tcPr/>
                </a:tc>
                <a:tc>
                  <a:txBody>
                    <a:bodyPr/>
                    <a:lstStyle/>
                    <a:p>
                      <a:r>
                        <a:rPr lang="en-US" sz="1000"/>
                        <a:t>25</a:t>
                      </a:r>
                    </a:p>
                  </a:txBody>
                  <a:tcPr/>
                </a:tc>
                <a:tc>
                  <a:txBody>
                    <a:bodyPr/>
                    <a:lstStyle/>
                    <a:p>
                      <a:r>
                        <a:rPr lang="en-US" sz="1000"/>
                        <a:t>0</a:t>
                      </a:r>
                    </a:p>
                  </a:txBody>
                  <a:tcPr/>
                </a:tc>
                <a:tc>
                  <a:txBody>
                    <a:bodyPr/>
                    <a:lstStyle/>
                    <a:p>
                      <a:r>
                        <a:rPr lang="en-US" sz="1000"/>
                        <a:t>2</a:t>
                      </a:r>
                    </a:p>
                  </a:txBody>
                  <a:tcPr/>
                </a:tc>
                <a:tc>
                  <a:txBody>
                    <a:bodyPr/>
                    <a:lstStyle/>
                    <a:p>
                      <a:r>
                        <a:rPr lang="en-US" sz="1000"/>
                        <a:t>16</a:t>
                      </a:r>
                    </a:p>
                  </a:txBody>
                  <a:tcPr/>
                </a:tc>
                <a:tc>
                  <a:txBody>
                    <a:bodyPr/>
                    <a:lstStyle/>
                    <a:p>
                      <a:r>
                        <a:rPr lang="en-US" sz="1000"/>
                        <a:t>16</a:t>
                      </a:r>
                    </a:p>
                  </a:txBody>
                  <a:tcPr/>
                </a:tc>
                <a:tc>
                  <a:txBody>
                    <a:bodyPr/>
                    <a:lstStyle/>
                    <a:p>
                      <a:r>
                        <a:rPr lang="en-US" sz="1000"/>
                        <a:t>74</a:t>
                      </a:r>
                    </a:p>
                  </a:txBody>
                  <a:tcPr/>
                </a:tc>
                <a:tc>
                  <a:txBody>
                    <a:bodyPr/>
                    <a:lstStyle/>
                    <a:p>
                      <a:r>
                        <a:rPr lang="en-US" sz="1000"/>
                        <a:t>1</a:t>
                      </a:r>
                    </a:p>
                  </a:txBody>
                  <a:tcPr/>
                </a:tc>
                <a:tc>
                  <a:txBody>
                    <a:bodyPr/>
                    <a:lstStyle/>
                    <a:p>
                      <a:r>
                        <a:rPr lang="en-US" sz="1000"/>
                        <a:t>30</a:t>
                      </a:r>
                    </a:p>
                  </a:txBody>
                  <a:tcPr/>
                </a:tc>
                <a:tc>
                  <a:txBody>
                    <a:bodyPr/>
                    <a:lstStyle/>
                    <a:p>
                      <a:r>
                        <a:rPr lang="en-US" sz="1000"/>
                        <a:t>0.0977 %</a:t>
                      </a:r>
                    </a:p>
                  </a:txBody>
                  <a:tcPr/>
                </a:tc>
                <a:tc>
                  <a:txBody>
                    <a:bodyPr/>
                    <a:lstStyle/>
                    <a:p>
                      <a:r>
                        <a:rPr lang="en-US" sz="1000"/>
                        <a:t>0.0 %</a:t>
                      </a:r>
                    </a:p>
                  </a:txBody>
                  <a:tcPr/>
                </a:tc>
                <a:extLst>
                  <a:ext uri="{0D108BD9-81ED-4DB2-BD59-A6C34878D82A}">
                    <a16:rowId xmlns:a16="http://schemas.microsoft.com/office/drawing/2014/main" val="4100495283"/>
                  </a:ext>
                </a:extLst>
              </a:tr>
            </a:tbl>
          </a:graphicData>
        </a:graphic>
      </p:graphicFrame>
      <p:sp>
        <p:nvSpPr>
          <p:cNvPr id="4" name="Text Placeholder 3">
            <a:extLst>
              <a:ext uri="{FF2B5EF4-FFF2-40B4-BE49-F238E27FC236}">
                <a16:creationId xmlns:a16="http://schemas.microsoft.com/office/drawing/2014/main" id="{D5920EC0-BBAE-4C61-9B38-F86667950AC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89871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BB985-11AA-4D11-B826-E3FFD914B53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9622C20-3CC1-4A5D-BF0E-DD1C98BDFF6C}"/>
              </a:ext>
            </a:extLst>
          </p:cNvPr>
          <p:cNvGraphicFramePr>
            <a:graphicFrameLocks noGrp="1"/>
          </p:cNvGraphicFramePr>
          <p:nvPr>
            <p:ph type="chart" sz="quarter" idx="13"/>
            <p:extLst>
              <p:ext uri="{D42A27DB-BD31-4B8C-83A1-F6EECF244321}">
                <p14:modId xmlns:p14="http://schemas.microsoft.com/office/powerpoint/2010/main" val="1265538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D165EB-BE9E-403F-8077-3E08AC204F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5719882-34E4-4BF5-88F9-2803F8D66F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1783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0F886-DCB9-4B8C-A123-83BE2AED467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F8E8D7B-4A78-497D-B8FD-AC1B27FB11AB}"/>
              </a:ext>
            </a:extLst>
          </p:cNvPr>
          <p:cNvGraphicFramePr>
            <a:graphicFrameLocks noGrp="1"/>
          </p:cNvGraphicFramePr>
          <p:nvPr>
            <p:ph type="chart" sz="quarter" idx="13"/>
            <p:extLst>
              <p:ext uri="{D42A27DB-BD31-4B8C-83A1-F6EECF244321}">
                <p14:modId xmlns:p14="http://schemas.microsoft.com/office/powerpoint/2010/main" val="3610395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A6FD3D-C601-4174-BE2E-6FE60EE1D98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6D8236C-C948-4CE7-A536-C1678BD69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971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DD94-075B-49CB-8B97-2767C6C6728C}"/>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6E5CBF3-AD5E-4668-AB11-78DBBCCF7CB3}"/>
              </a:ext>
            </a:extLst>
          </p:cNvPr>
          <p:cNvGraphicFramePr>
            <a:graphicFrameLocks noGrp="1"/>
          </p:cNvGraphicFramePr>
          <p:nvPr>
            <p:ph type="chart" sz="quarter" idx="13"/>
            <p:extLst>
              <p:ext uri="{D42A27DB-BD31-4B8C-83A1-F6EECF244321}">
                <p14:modId xmlns:p14="http://schemas.microsoft.com/office/powerpoint/2010/main" val="3990758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35117-50AC-4CF5-A0E6-39A0BDB8D09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397D6D2-30B6-4620-BBD6-A314106362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494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3295-B129-4BAB-A1C5-2F330D502FC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0228F48C-0C4E-4368-A962-F64253A55724}"/>
              </a:ext>
            </a:extLst>
          </p:cNvPr>
          <p:cNvGraphicFramePr>
            <a:graphicFrameLocks noGrp="1"/>
          </p:cNvGraphicFramePr>
          <p:nvPr>
            <p:ph type="chart" sz="quarter" idx="13"/>
            <p:extLst>
              <p:ext uri="{D42A27DB-BD31-4B8C-83A1-F6EECF244321}">
                <p14:modId xmlns:p14="http://schemas.microsoft.com/office/powerpoint/2010/main" val="814727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F9DD48-ECF3-472D-BAFA-573572038AC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DBDC87E-323A-4A44-8FB3-6075A45878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5253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9A600-DDE7-42D5-B2EC-0FF3BE9136E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4C07F795-2715-44BE-BD98-4C24317D8F52}"/>
              </a:ext>
            </a:extLst>
          </p:cNvPr>
          <p:cNvGraphicFramePr>
            <a:graphicFrameLocks noGrp="1"/>
          </p:cNvGraphicFramePr>
          <p:nvPr>
            <p:ph type="tbl" sz="quarter" idx="13"/>
            <p:extLst>
              <p:ext uri="{D42A27DB-BD31-4B8C-83A1-F6EECF244321}">
                <p14:modId xmlns:p14="http://schemas.microsoft.com/office/powerpoint/2010/main" val="749197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25264958"/>
                    </a:ext>
                  </a:extLst>
                </a:gridCol>
                <a:gridCol w="2468880">
                  <a:extLst>
                    <a:ext uri="{9D8B030D-6E8A-4147-A177-3AD203B41FA5}">
                      <a16:colId xmlns:a16="http://schemas.microsoft.com/office/drawing/2014/main" val="677469755"/>
                    </a:ext>
                  </a:extLst>
                </a:gridCol>
                <a:gridCol w="2468880">
                  <a:extLst>
                    <a:ext uri="{9D8B030D-6E8A-4147-A177-3AD203B41FA5}">
                      <a16:colId xmlns:a16="http://schemas.microsoft.com/office/drawing/2014/main" val="319699408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43318828"/>
                  </a:ext>
                </a:extLst>
              </a:tr>
              <a:tr h="370840">
                <a:tc>
                  <a:txBody>
                    <a:bodyPr/>
                    <a:lstStyle/>
                    <a:p>
                      <a:r>
                        <a:rPr lang="en-US" sz="1000" b="1"/>
                        <a:t>@MargueriteTort</a:t>
                      </a:r>
                    </a:p>
                  </a:txBody>
                  <a:tcPr/>
                </a:tc>
                <a:tc>
                  <a:txBody>
                    <a:bodyPr/>
                    <a:lstStyle/>
                    <a:p>
                      <a:r>
                        <a:rPr lang="en-US" sz="1000"/>
                        <a:t>PHLY Insurance Co. (41)</a:t>
                      </a:r>
                    </a:p>
                  </a:txBody>
                  <a:tcPr/>
                </a:tc>
                <a:tc>
                  <a:txBody>
                    <a:bodyPr/>
                    <a:lstStyle/>
                    <a:p>
                      <a:r>
                        <a:rPr lang="en-US" sz="1000"/>
                        <a:t>41</a:t>
                      </a:r>
                    </a:p>
                  </a:txBody>
                  <a:tcPr/>
                </a:tc>
                <a:extLst>
                  <a:ext uri="{0D108BD9-81ED-4DB2-BD59-A6C34878D82A}">
                    <a16:rowId xmlns:a16="http://schemas.microsoft.com/office/drawing/2014/main" val="1684832491"/>
                  </a:ext>
                </a:extLst>
              </a:tr>
              <a:tr h="370840">
                <a:tc>
                  <a:txBody>
                    <a:bodyPr/>
                    <a:lstStyle/>
                    <a:p>
                      <a:r>
                        <a:rPr lang="en-US" sz="1000" b="1"/>
                        <a:t>@EaglesComms</a:t>
                      </a:r>
                    </a:p>
                  </a:txBody>
                  <a:tcPr/>
                </a:tc>
                <a:tc>
                  <a:txBody>
                    <a:bodyPr/>
                    <a:lstStyle/>
                    <a:p>
                      <a:r>
                        <a:rPr lang="en-US" sz="1000"/>
                        <a:t>PHLY Insurance Co. (27)</a:t>
                      </a:r>
                    </a:p>
                  </a:txBody>
                  <a:tcPr/>
                </a:tc>
                <a:tc>
                  <a:txBody>
                    <a:bodyPr/>
                    <a:lstStyle/>
                    <a:p>
                      <a:r>
                        <a:rPr lang="en-US" sz="1000"/>
                        <a:t>27</a:t>
                      </a:r>
                    </a:p>
                  </a:txBody>
                  <a:tcPr/>
                </a:tc>
                <a:extLst>
                  <a:ext uri="{0D108BD9-81ED-4DB2-BD59-A6C34878D82A}">
                    <a16:rowId xmlns:a16="http://schemas.microsoft.com/office/drawing/2014/main" val="2551204092"/>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3800801853"/>
                  </a:ext>
                </a:extLst>
              </a:tr>
              <a:tr h="370840">
                <a:tc>
                  <a:txBody>
                    <a:bodyPr/>
                    <a:lstStyle/>
                    <a:p>
                      <a:r>
                        <a:rPr lang="en-US" sz="1000" b="1"/>
                        <a:t>@BrianOReilly145</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3713396566"/>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1898057145"/>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3094993532"/>
                  </a:ext>
                </a:extLst>
              </a:tr>
              <a:tr h="370840">
                <a:tc>
                  <a:txBody>
                    <a:bodyPr/>
                    <a:lstStyle/>
                    <a:p>
                      <a:r>
                        <a:rPr lang="en-US" sz="1000" b="1"/>
                        <a:t>@mplousis64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06598378"/>
                  </a:ext>
                </a:extLst>
              </a:tr>
              <a:tr h="370840">
                <a:tc>
                  <a:txBody>
                    <a:bodyPr/>
                    <a:lstStyle/>
                    <a:p>
                      <a:r>
                        <a:rPr lang="en-US" sz="1000" b="1"/>
                        <a:t>@wadt</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927933770"/>
                  </a:ext>
                </a:extLst>
              </a:tr>
              <a:tr h="370840">
                <a:tc>
                  <a:txBody>
                    <a:bodyPr/>
                    <a:lstStyle/>
                    <a:p>
                      <a:r>
                        <a:rPr lang="en-US" sz="1000" b="1"/>
                        <a:t>@stoo1presidente</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2804946604"/>
                  </a:ext>
                </a:extLst>
              </a:tr>
              <a:tr h="370840">
                <a:tc>
                  <a:txBody>
                    <a:bodyPr/>
                    <a:lstStyle/>
                    <a:p>
                      <a:r>
                        <a:rPr lang="en-US" sz="1000" b="1"/>
                        <a:t>@philliesbaee</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420581432"/>
                  </a:ext>
                </a:extLst>
              </a:tr>
            </a:tbl>
          </a:graphicData>
        </a:graphic>
      </p:graphicFrame>
      <p:sp>
        <p:nvSpPr>
          <p:cNvPr id="4" name="Text Placeholder 3">
            <a:extLst>
              <a:ext uri="{FF2B5EF4-FFF2-40B4-BE49-F238E27FC236}">
                <a16:creationId xmlns:a16="http://schemas.microsoft.com/office/drawing/2014/main" id="{222F83E1-7540-4F53-B9AD-CA73769A58C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49260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5C87-9A94-467A-A973-0B8B5CF664B2}"/>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27A35A45-E137-49A2-A7EF-3A9796506EF4}"/>
              </a:ext>
            </a:extLst>
          </p:cNvPr>
          <p:cNvGraphicFramePr>
            <a:graphicFrameLocks noGrp="1"/>
          </p:cNvGraphicFramePr>
          <p:nvPr>
            <p:ph type="tbl" sz="quarter" idx="13"/>
            <p:extLst>
              <p:ext uri="{D42A27DB-BD31-4B8C-83A1-F6EECF244321}">
                <p14:modId xmlns:p14="http://schemas.microsoft.com/office/powerpoint/2010/main" val="2139807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22720518"/>
                    </a:ext>
                  </a:extLst>
                </a:gridCol>
                <a:gridCol w="493776">
                  <a:extLst>
                    <a:ext uri="{9D8B030D-6E8A-4147-A177-3AD203B41FA5}">
                      <a16:colId xmlns:a16="http://schemas.microsoft.com/office/drawing/2014/main" val="200958399"/>
                    </a:ext>
                  </a:extLst>
                </a:gridCol>
                <a:gridCol w="1069848">
                  <a:extLst>
                    <a:ext uri="{9D8B030D-6E8A-4147-A177-3AD203B41FA5}">
                      <a16:colId xmlns:a16="http://schemas.microsoft.com/office/drawing/2014/main" val="42564517"/>
                    </a:ext>
                  </a:extLst>
                </a:gridCol>
                <a:gridCol w="1069848">
                  <a:extLst>
                    <a:ext uri="{9D8B030D-6E8A-4147-A177-3AD203B41FA5}">
                      <a16:colId xmlns:a16="http://schemas.microsoft.com/office/drawing/2014/main" val="2532724779"/>
                    </a:ext>
                  </a:extLst>
                </a:gridCol>
                <a:gridCol w="1069848">
                  <a:extLst>
                    <a:ext uri="{9D8B030D-6E8A-4147-A177-3AD203B41FA5}">
                      <a16:colId xmlns:a16="http://schemas.microsoft.com/office/drawing/2014/main" val="464730825"/>
                    </a:ext>
                  </a:extLst>
                </a:gridCol>
                <a:gridCol w="1069848">
                  <a:extLst>
                    <a:ext uri="{9D8B030D-6E8A-4147-A177-3AD203B41FA5}">
                      <a16:colId xmlns:a16="http://schemas.microsoft.com/office/drawing/2014/main" val="213267138"/>
                    </a:ext>
                  </a:extLst>
                </a:gridCol>
                <a:gridCol w="1069848">
                  <a:extLst>
                    <a:ext uri="{9D8B030D-6E8A-4147-A177-3AD203B41FA5}">
                      <a16:colId xmlns:a16="http://schemas.microsoft.com/office/drawing/2014/main" val="1733232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461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- 2021-11-23 15:07:30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@AVPPhila, @StepByStepUSA, and @VYHouse for being highlighted at #NOvsPHI! 
Learn more: https://t.co/cP4mS9bqYI https://t.co/D5frbAlL5v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11/29/2021 13:40:07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0.2950 %</a:t>
                      </a:r>
                    </a:p>
                  </a:txBody>
                  <a:tcPr/>
                </a:tc>
                <a:extLst>
                  <a:ext uri="{0D108BD9-81ED-4DB2-BD59-A6C34878D82A}">
                    <a16:rowId xmlns:a16="http://schemas.microsoft.com/office/drawing/2014/main" val="402567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- 2021-11-12 13:29:44</a:t>
                      </a:r>
                      <a:r>
                        <a:rPr kumimoji="0" lang="en-US" sz="1000" b="0" i="0" u="none" strike="noStrike" kern="1200" cap="none" spc="0" normalizeH="0" baseline="0" noProof="0">
                          <a:ln>
                            <a:noFill/>
                          </a:ln>
                          <a:solidFill>
                            <a:prstClr val="black"/>
                          </a:solidFill>
                          <a:effectLst/>
                          <a:uLnTx/>
                          <a:uFillTx/>
                          <a:latin typeface="+mn-lt"/>
                          <a:ea typeface="+mn-ea"/>
                          <a:cs typeface="+mn-cs"/>
                        </a:rPr>
                        <a:t>
 No matter who we are or what we're doing, any one of us can be good to others. Tomorrow is #WorldKindnessDay and we're sharing a few simple ideas to inspire #kindness.
✅Hold the door open for someone 
✅Compliment someone
✅Pay for a stranger's coffee or meal https://t.co/N4hJ8oirOA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11/13/2021 19:40:55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0.2687 %</a:t>
                      </a:r>
                    </a:p>
                  </a:txBody>
                  <a:tcPr/>
                </a:tc>
                <a:extLst>
                  <a:ext uri="{0D108BD9-81ED-4DB2-BD59-A6C34878D82A}">
                    <a16:rowId xmlns:a16="http://schemas.microsoft.com/office/drawing/2014/main" val="2756219082"/>
                  </a:ext>
                </a:extLst>
              </a:tr>
            </a:tbl>
          </a:graphicData>
        </a:graphic>
      </p:graphicFrame>
      <p:sp>
        <p:nvSpPr>
          <p:cNvPr id="4" name="Text Placeholder 3">
            <a:extLst>
              <a:ext uri="{FF2B5EF4-FFF2-40B4-BE49-F238E27FC236}">
                <a16:creationId xmlns:a16="http://schemas.microsoft.com/office/drawing/2014/main" id="{BAFC86A4-E4BC-4921-A531-5DD44177417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13340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4F2E1-24C7-4328-A07A-EA6575BA70E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8496D9B4-34E1-4E70-A3AE-B94F8256D036}"/>
              </a:ext>
            </a:extLst>
          </p:cNvPr>
          <p:cNvGraphicFramePr>
            <a:graphicFrameLocks noGrp="1"/>
          </p:cNvGraphicFramePr>
          <p:nvPr>
            <p:ph type="tbl" sz="quarter" idx="13"/>
            <p:extLst>
              <p:ext uri="{D42A27DB-BD31-4B8C-83A1-F6EECF244321}">
                <p14:modId xmlns:p14="http://schemas.microsoft.com/office/powerpoint/2010/main" val="223114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8881458"/>
                    </a:ext>
                  </a:extLst>
                </a:gridCol>
                <a:gridCol w="493776">
                  <a:extLst>
                    <a:ext uri="{9D8B030D-6E8A-4147-A177-3AD203B41FA5}">
                      <a16:colId xmlns:a16="http://schemas.microsoft.com/office/drawing/2014/main" val="2375773025"/>
                    </a:ext>
                  </a:extLst>
                </a:gridCol>
                <a:gridCol w="1069848">
                  <a:extLst>
                    <a:ext uri="{9D8B030D-6E8A-4147-A177-3AD203B41FA5}">
                      <a16:colId xmlns:a16="http://schemas.microsoft.com/office/drawing/2014/main" val="2095136361"/>
                    </a:ext>
                  </a:extLst>
                </a:gridCol>
                <a:gridCol w="1069848">
                  <a:extLst>
                    <a:ext uri="{9D8B030D-6E8A-4147-A177-3AD203B41FA5}">
                      <a16:colId xmlns:a16="http://schemas.microsoft.com/office/drawing/2014/main" val="3584966393"/>
                    </a:ext>
                  </a:extLst>
                </a:gridCol>
                <a:gridCol w="1069848">
                  <a:extLst>
                    <a:ext uri="{9D8B030D-6E8A-4147-A177-3AD203B41FA5}">
                      <a16:colId xmlns:a16="http://schemas.microsoft.com/office/drawing/2014/main" val="1451878617"/>
                    </a:ext>
                  </a:extLst>
                </a:gridCol>
                <a:gridCol w="1069848">
                  <a:extLst>
                    <a:ext uri="{9D8B030D-6E8A-4147-A177-3AD203B41FA5}">
                      <a16:colId xmlns:a16="http://schemas.microsoft.com/office/drawing/2014/main" val="2288103400"/>
                    </a:ext>
                  </a:extLst>
                </a:gridCol>
                <a:gridCol w="1069848">
                  <a:extLst>
                    <a:ext uri="{9D8B030D-6E8A-4147-A177-3AD203B41FA5}">
                      <a16:colId xmlns:a16="http://schemas.microsoft.com/office/drawing/2014/main" val="22280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4086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- 2021-11-19 12:36:42</a:t>
                      </a:r>
                      <a:r>
                        <a:rPr kumimoji="0" lang="en-US" sz="1000" b="0" i="0" u="none" strike="noStrike" kern="1200" cap="none" spc="0" normalizeH="0" baseline="0" noProof="0">
                          <a:ln>
                            <a:noFill/>
                          </a:ln>
                          <a:solidFill>
                            <a:prstClr val="black"/>
                          </a:solidFill>
                          <a:effectLst/>
                          <a:uLnTx/>
                          <a:uFillTx/>
                          <a:latin typeface="+mn-lt"/>
                          <a:ea typeface="+mn-ea"/>
                          <a:cs typeface="+mn-cs"/>
                        </a:rPr>
                        <a:t>
 November is a time to reflect on what we’re #thankful for &amp;amp; to #giveback to those in need. In the spirit of giving, we held a company-wide Week of #CommunityService &amp;amp; #TEAMPHLY made 1K+ sandwiches that were donated to various charities including @CathedralKitch &amp;amp; @TheSamaritaniii https://t.co/nZ3hQXKfeW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11/24/2021 13:38:47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extLst>
                  <a:ext uri="{0D108BD9-81ED-4DB2-BD59-A6C34878D82A}">
                    <a16:rowId xmlns:a16="http://schemas.microsoft.com/office/drawing/2014/main" val="406910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- 2021-11-05 15:54:38</a:t>
                      </a:r>
                      <a:r>
                        <a:rPr kumimoji="0" lang="en-US" sz="1000" b="0" i="0" u="none" strike="noStrike" kern="1200" cap="none" spc="0" normalizeH="0" baseline="0" noProof="0">
                          <a:ln>
                            <a:noFill/>
                          </a:ln>
                          <a:solidFill>
                            <a:prstClr val="black"/>
                          </a:solidFill>
                          <a:effectLst/>
                          <a:uLnTx/>
                          <a:uFillTx/>
                          <a:latin typeface="+mn-lt"/>
                          <a:ea typeface="+mn-ea"/>
                          <a:cs typeface="+mn-cs"/>
                        </a:rPr>
                        <a:t>
 PHLY's Laura Boylan, SVP of Human Resources, joined an @AMBestCo panel to discuss real-world strategies and tactics for building #insurance workplaces that embrace #diversity and #inclusion in the workforce. Check out the recording: https://t.co/Zqdsehtp7D https://t.co/3kAqtIVYcc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11/07/2021 13:39:00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0.1881 %</a:t>
                      </a:r>
                    </a:p>
                  </a:txBody>
                  <a:tcPr/>
                </a:tc>
                <a:extLst>
                  <a:ext uri="{0D108BD9-81ED-4DB2-BD59-A6C34878D82A}">
                    <a16:rowId xmlns:a16="http://schemas.microsoft.com/office/drawing/2014/main" val="2904524350"/>
                  </a:ext>
                </a:extLst>
              </a:tr>
            </a:tbl>
          </a:graphicData>
        </a:graphic>
      </p:graphicFrame>
      <p:sp>
        <p:nvSpPr>
          <p:cNvPr id="4" name="Text Placeholder 3">
            <a:extLst>
              <a:ext uri="{FF2B5EF4-FFF2-40B4-BE49-F238E27FC236}">
                <a16:creationId xmlns:a16="http://schemas.microsoft.com/office/drawing/2014/main" id="{6F041898-5460-4B59-8B30-2BEBA8A48D7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9363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1A521-ED23-4F27-B974-284DC9643EB8}"/>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6F51A77E-79AB-4239-9BD1-53CAD0EE429B}"/>
              </a:ext>
            </a:extLst>
          </p:cNvPr>
          <p:cNvGraphicFramePr>
            <a:graphicFrameLocks noGrp="1"/>
          </p:cNvGraphicFramePr>
          <p:nvPr>
            <p:ph type="tbl" sz="quarter" idx="13"/>
            <p:extLst>
              <p:ext uri="{D42A27DB-BD31-4B8C-83A1-F6EECF244321}">
                <p14:modId xmlns:p14="http://schemas.microsoft.com/office/powerpoint/2010/main" val="89540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31896992"/>
                    </a:ext>
                  </a:extLst>
                </a:gridCol>
                <a:gridCol w="493776">
                  <a:extLst>
                    <a:ext uri="{9D8B030D-6E8A-4147-A177-3AD203B41FA5}">
                      <a16:colId xmlns:a16="http://schemas.microsoft.com/office/drawing/2014/main" val="419916309"/>
                    </a:ext>
                  </a:extLst>
                </a:gridCol>
                <a:gridCol w="1069848">
                  <a:extLst>
                    <a:ext uri="{9D8B030D-6E8A-4147-A177-3AD203B41FA5}">
                      <a16:colId xmlns:a16="http://schemas.microsoft.com/office/drawing/2014/main" val="3521553866"/>
                    </a:ext>
                  </a:extLst>
                </a:gridCol>
                <a:gridCol w="1069848">
                  <a:extLst>
                    <a:ext uri="{9D8B030D-6E8A-4147-A177-3AD203B41FA5}">
                      <a16:colId xmlns:a16="http://schemas.microsoft.com/office/drawing/2014/main" val="3044221109"/>
                    </a:ext>
                  </a:extLst>
                </a:gridCol>
                <a:gridCol w="1069848">
                  <a:extLst>
                    <a:ext uri="{9D8B030D-6E8A-4147-A177-3AD203B41FA5}">
                      <a16:colId xmlns:a16="http://schemas.microsoft.com/office/drawing/2014/main" val="2236896951"/>
                    </a:ext>
                  </a:extLst>
                </a:gridCol>
                <a:gridCol w="1069848">
                  <a:extLst>
                    <a:ext uri="{9D8B030D-6E8A-4147-A177-3AD203B41FA5}">
                      <a16:colId xmlns:a16="http://schemas.microsoft.com/office/drawing/2014/main" val="1846254376"/>
                    </a:ext>
                  </a:extLst>
                </a:gridCol>
                <a:gridCol w="1069848">
                  <a:extLst>
                    <a:ext uri="{9D8B030D-6E8A-4147-A177-3AD203B41FA5}">
                      <a16:colId xmlns:a16="http://schemas.microsoft.com/office/drawing/2014/main" val="188458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7638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- 2021-11-11 09:43:29</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#veterans! 
Do you know someone who served in the U.S. #ArmedForces? Tell us whose service you're grateful for by tagging a #veteran in the comments who deserves recognition. #VeteransDay 🇺🇸 https://t.co/2mNyFhhtpJ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11/13/2021 19:40:55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0.1612 %</a:t>
                      </a:r>
                    </a:p>
                  </a:txBody>
                  <a:tcPr/>
                </a:tc>
                <a:extLst>
                  <a:ext uri="{0D108BD9-81ED-4DB2-BD59-A6C34878D82A}">
                    <a16:rowId xmlns:a16="http://schemas.microsoft.com/office/drawing/2014/main" val="3793483614"/>
                  </a:ext>
                </a:extLst>
              </a:tr>
            </a:tbl>
          </a:graphicData>
        </a:graphic>
      </p:graphicFrame>
      <p:sp>
        <p:nvSpPr>
          <p:cNvPr id="4" name="Text Placeholder 3">
            <a:extLst>
              <a:ext uri="{FF2B5EF4-FFF2-40B4-BE49-F238E27FC236}">
                <a16:creationId xmlns:a16="http://schemas.microsoft.com/office/drawing/2014/main" id="{AE99018F-0F6C-42C5-A343-4B01B8DA44D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41912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83B47-FA8D-4D83-B0D8-6DF1147579F5}"/>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6ADAA3F6-86B5-486C-9548-1A5CB3EF1C85}"/>
              </a:ext>
            </a:extLst>
          </p:cNvPr>
          <p:cNvGraphicFramePr>
            <a:graphicFrameLocks noGrp="1"/>
          </p:cNvGraphicFramePr>
          <p:nvPr>
            <p:ph type="tbl" sz="quarter" idx="13"/>
            <p:extLst>
              <p:ext uri="{D42A27DB-BD31-4B8C-83A1-F6EECF244321}">
                <p14:modId xmlns:p14="http://schemas.microsoft.com/office/powerpoint/2010/main" val="231006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45223198"/>
                    </a:ext>
                  </a:extLst>
                </a:gridCol>
                <a:gridCol w="658368">
                  <a:extLst>
                    <a:ext uri="{9D8B030D-6E8A-4147-A177-3AD203B41FA5}">
                      <a16:colId xmlns:a16="http://schemas.microsoft.com/office/drawing/2014/main" val="857713271"/>
                    </a:ext>
                  </a:extLst>
                </a:gridCol>
                <a:gridCol w="658368">
                  <a:extLst>
                    <a:ext uri="{9D8B030D-6E8A-4147-A177-3AD203B41FA5}">
                      <a16:colId xmlns:a16="http://schemas.microsoft.com/office/drawing/2014/main" val="2328610620"/>
                    </a:ext>
                  </a:extLst>
                </a:gridCol>
                <a:gridCol w="658368">
                  <a:extLst>
                    <a:ext uri="{9D8B030D-6E8A-4147-A177-3AD203B41FA5}">
                      <a16:colId xmlns:a16="http://schemas.microsoft.com/office/drawing/2014/main" val="152256707"/>
                    </a:ext>
                  </a:extLst>
                </a:gridCol>
                <a:gridCol w="658368">
                  <a:extLst>
                    <a:ext uri="{9D8B030D-6E8A-4147-A177-3AD203B41FA5}">
                      <a16:colId xmlns:a16="http://schemas.microsoft.com/office/drawing/2014/main" val="2990320589"/>
                    </a:ext>
                  </a:extLst>
                </a:gridCol>
                <a:gridCol w="658368">
                  <a:extLst>
                    <a:ext uri="{9D8B030D-6E8A-4147-A177-3AD203B41FA5}">
                      <a16:colId xmlns:a16="http://schemas.microsoft.com/office/drawing/2014/main" val="1270070444"/>
                    </a:ext>
                  </a:extLst>
                </a:gridCol>
                <a:gridCol w="658368">
                  <a:extLst>
                    <a:ext uri="{9D8B030D-6E8A-4147-A177-3AD203B41FA5}">
                      <a16:colId xmlns:a16="http://schemas.microsoft.com/office/drawing/2014/main" val="654689106"/>
                    </a:ext>
                  </a:extLst>
                </a:gridCol>
                <a:gridCol w="658368">
                  <a:extLst>
                    <a:ext uri="{9D8B030D-6E8A-4147-A177-3AD203B41FA5}">
                      <a16:colId xmlns:a16="http://schemas.microsoft.com/office/drawing/2014/main" val="3253748710"/>
                    </a:ext>
                  </a:extLst>
                </a:gridCol>
                <a:gridCol w="658368">
                  <a:extLst>
                    <a:ext uri="{9D8B030D-6E8A-4147-A177-3AD203B41FA5}">
                      <a16:colId xmlns:a16="http://schemas.microsoft.com/office/drawing/2014/main" val="875028440"/>
                    </a:ext>
                  </a:extLst>
                </a:gridCol>
                <a:gridCol w="658368">
                  <a:extLst>
                    <a:ext uri="{9D8B030D-6E8A-4147-A177-3AD203B41FA5}">
                      <a16:colId xmlns:a16="http://schemas.microsoft.com/office/drawing/2014/main" val="3199871218"/>
                    </a:ext>
                  </a:extLst>
                </a:gridCol>
                <a:gridCol w="658368">
                  <a:extLst>
                    <a:ext uri="{9D8B030D-6E8A-4147-A177-3AD203B41FA5}">
                      <a16:colId xmlns:a16="http://schemas.microsoft.com/office/drawing/2014/main" val="3213939508"/>
                    </a:ext>
                  </a:extLst>
                </a:gridCol>
                <a:gridCol w="658368">
                  <a:extLst>
                    <a:ext uri="{9D8B030D-6E8A-4147-A177-3AD203B41FA5}">
                      <a16:colId xmlns:a16="http://schemas.microsoft.com/office/drawing/2014/main" val="29699648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865867876"/>
                  </a:ext>
                </a:extLst>
              </a:tr>
              <a:tr h="370840">
                <a:tc>
                  <a:txBody>
                    <a:bodyPr/>
                    <a:lstStyle/>
                    <a:p>
                      <a:r>
                        <a:rPr lang="en-US" sz="1000"/>
                        <a:t>30214</a:t>
                      </a:r>
                    </a:p>
                  </a:txBody>
                  <a:tcPr/>
                </a:tc>
                <a:tc>
                  <a:txBody>
                    <a:bodyPr/>
                    <a:lstStyle/>
                    <a:p>
                      <a:r>
                        <a:rPr lang="en-US" sz="1000"/>
                        <a:t>271</a:t>
                      </a:r>
                    </a:p>
                  </a:txBody>
                  <a:tcPr/>
                </a:tc>
                <a:tc>
                  <a:txBody>
                    <a:bodyPr/>
                    <a:lstStyle/>
                    <a:p>
                      <a:r>
                        <a:rPr lang="en-US" sz="1000"/>
                        <a:t>26</a:t>
                      </a:r>
                    </a:p>
                  </a:txBody>
                  <a:tcPr/>
                </a:tc>
                <a:tc>
                  <a:txBody>
                    <a:bodyPr/>
                    <a:lstStyle/>
                    <a:p>
                      <a:r>
                        <a:rPr lang="en-US" sz="1000"/>
                        <a:t>1830</a:t>
                      </a:r>
                    </a:p>
                  </a:txBody>
                  <a:tcPr/>
                </a:tc>
                <a:tc>
                  <a:txBody>
                    <a:bodyPr/>
                    <a:lstStyle/>
                    <a:p>
                      <a:r>
                        <a:rPr lang="en-US" sz="1000"/>
                        <a:t>70.384615384615</a:t>
                      </a:r>
                    </a:p>
                  </a:txBody>
                  <a:tcPr/>
                </a:tc>
                <a:tc>
                  <a:txBody>
                    <a:bodyPr/>
                    <a:lstStyle/>
                    <a:p>
                      <a:r>
                        <a:rPr lang="en-US" sz="1000"/>
                        <a:t>57</a:t>
                      </a:r>
                    </a:p>
                  </a:txBody>
                  <a:tcPr/>
                </a:tc>
                <a:tc>
                  <a:txBody>
                    <a:bodyPr/>
                    <a:lstStyle/>
                    <a:p>
                      <a:r>
                        <a:rPr lang="en-US" sz="1000"/>
                        <a:t>93</a:t>
                      </a:r>
                    </a:p>
                  </a:txBody>
                  <a:tcPr/>
                </a:tc>
                <a:tc>
                  <a:txBody>
                    <a:bodyPr/>
                    <a:lstStyle/>
                    <a:p>
                      <a:r>
                        <a:rPr lang="en-US" sz="1000"/>
                        <a:t>3375</a:t>
                      </a:r>
                    </a:p>
                  </a:txBody>
                  <a:tcPr/>
                </a:tc>
                <a:tc>
                  <a:txBody>
                    <a:bodyPr/>
                    <a:lstStyle/>
                    <a:p>
                      <a:r>
                        <a:rPr lang="en-US" sz="1000"/>
                        <a:t>129.80769230769</a:t>
                      </a:r>
                    </a:p>
                  </a:txBody>
                  <a:tcPr/>
                </a:tc>
                <a:tc>
                  <a:txBody>
                    <a:bodyPr/>
                    <a:lstStyle/>
                    <a:p>
                      <a:r>
                        <a:rPr lang="en-US" sz="1000"/>
                        <a:t>81643</a:t>
                      </a:r>
                    </a:p>
                  </a:txBody>
                  <a:tcPr/>
                </a:tc>
                <a:tc>
                  <a:txBody>
                    <a:bodyPr/>
                    <a:lstStyle/>
                    <a:p>
                      <a:r>
                        <a:rPr lang="en-US" sz="1000"/>
                        <a:t>3140.1153846154</a:t>
                      </a:r>
                    </a:p>
                  </a:txBody>
                  <a:tcPr/>
                </a:tc>
                <a:tc>
                  <a:txBody>
                    <a:bodyPr/>
                    <a:lstStyle/>
                    <a:p>
                      <a:r>
                        <a:rPr lang="en-US" sz="1000"/>
                        <a:t>5.753879765159 %</a:t>
                      </a:r>
                    </a:p>
                  </a:txBody>
                  <a:tcPr/>
                </a:tc>
                <a:extLst>
                  <a:ext uri="{0D108BD9-81ED-4DB2-BD59-A6C34878D82A}">
                    <a16:rowId xmlns:a16="http://schemas.microsoft.com/office/drawing/2014/main" val="1260738099"/>
                  </a:ext>
                </a:extLst>
              </a:tr>
            </a:tbl>
          </a:graphicData>
        </a:graphic>
      </p:graphicFrame>
      <p:sp>
        <p:nvSpPr>
          <p:cNvPr id="4" name="Text Placeholder 3">
            <a:extLst>
              <a:ext uri="{FF2B5EF4-FFF2-40B4-BE49-F238E27FC236}">
                <a16:creationId xmlns:a16="http://schemas.microsoft.com/office/drawing/2014/main" id="{CFF064A6-FC19-4D91-BC76-571AD575AF8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81697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7A61-1A20-4602-8693-424FB9E6FE1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9A26D40-68FE-4C5F-83B4-3518E5106216}"/>
              </a:ext>
            </a:extLst>
          </p:cNvPr>
          <p:cNvGraphicFramePr>
            <a:graphicFrameLocks noGrp="1"/>
          </p:cNvGraphicFramePr>
          <p:nvPr>
            <p:ph type="chart" sz="quarter" idx="13"/>
            <p:extLst>
              <p:ext uri="{D42A27DB-BD31-4B8C-83A1-F6EECF244321}">
                <p14:modId xmlns:p14="http://schemas.microsoft.com/office/powerpoint/2010/main" val="3553807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93B87-64C9-4793-B145-CBEB8065980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6E28DDC-9B9A-4583-ABA5-61FE2B68B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3536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661E6-2DF1-4FB9-A828-8CCD6618371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63A4F4F1-7434-40E0-9520-800087D950C8}"/>
              </a:ext>
            </a:extLst>
          </p:cNvPr>
          <p:cNvGraphicFramePr>
            <a:graphicFrameLocks noGrp="1"/>
          </p:cNvGraphicFramePr>
          <p:nvPr>
            <p:ph type="chart" sz="quarter" idx="13"/>
            <p:extLst>
              <p:ext uri="{D42A27DB-BD31-4B8C-83A1-F6EECF244321}">
                <p14:modId xmlns:p14="http://schemas.microsoft.com/office/powerpoint/2010/main" val="828046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3292F1-271A-4683-A1F1-F3182B74543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23A1A62-189C-4182-AAEF-F31485EA32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628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3738-C579-4F3F-A3E4-1E3755CA5B6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7607714A-9C42-460A-AEAE-6058D2409230}"/>
              </a:ext>
            </a:extLst>
          </p:cNvPr>
          <p:cNvGraphicFramePr>
            <a:graphicFrameLocks noGrp="1"/>
          </p:cNvGraphicFramePr>
          <p:nvPr>
            <p:ph type="chart" sz="quarter" idx="13"/>
            <p:extLst>
              <p:ext uri="{D42A27DB-BD31-4B8C-83A1-F6EECF244321}">
                <p14:modId xmlns:p14="http://schemas.microsoft.com/office/powerpoint/2010/main" val="3067684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5C5813-0D82-4F52-A1FB-F8B87060018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9F1C90A-465F-4C12-8F71-F987710AAF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227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1F8C2-86E9-4B5F-B0DB-959B50A1336E}"/>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223E28FC-5D98-47A7-8A25-192F27016849}"/>
              </a:ext>
            </a:extLst>
          </p:cNvPr>
          <p:cNvGraphicFramePr>
            <a:graphicFrameLocks noGrp="1"/>
          </p:cNvGraphicFramePr>
          <p:nvPr>
            <p:ph type="chart" sz="quarter" idx="13"/>
            <p:extLst>
              <p:ext uri="{D42A27DB-BD31-4B8C-83A1-F6EECF244321}">
                <p14:modId xmlns:p14="http://schemas.microsoft.com/office/powerpoint/2010/main" val="683937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FC6E8-36E9-48F8-A973-1A3765C455F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D6618B6-20A2-41FF-919D-19B2F2AA44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957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8743-882E-42E1-A9A9-A61FA8A35E84}"/>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85C36968-7960-48EE-8168-B6079B701C33}"/>
              </a:ext>
            </a:extLst>
          </p:cNvPr>
          <p:cNvGraphicFramePr>
            <a:graphicFrameLocks noGrp="1"/>
          </p:cNvGraphicFramePr>
          <p:nvPr>
            <p:ph type="tbl" sz="quarter" idx="13"/>
            <p:extLst>
              <p:ext uri="{D42A27DB-BD31-4B8C-83A1-F6EECF244321}">
                <p14:modId xmlns:p14="http://schemas.microsoft.com/office/powerpoint/2010/main" val="61676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9487707"/>
                    </a:ext>
                  </a:extLst>
                </a:gridCol>
                <a:gridCol w="740664">
                  <a:extLst>
                    <a:ext uri="{9D8B030D-6E8A-4147-A177-3AD203B41FA5}">
                      <a16:colId xmlns:a16="http://schemas.microsoft.com/office/drawing/2014/main" val="4196042385"/>
                    </a:ext>
                  </a:extLst>
                </a:gridCol>
                <a:gridCol w="740664">
                  <a:extLst>
                    <a:ext uri="{9D8B030D-6E8A-4147-A177-3AD203B41FA5}">
                      <a16:colId xmlns:a16="http://schemas.microsoft.com/office/drawing/2014/main" val="1214828193"/>
                    </a:ext>
                  </a:extLst>
                </a:gridCol>
                <a:gridCol w="740664">
                  <a:extLst>
                    <a:ext uri="{9D8B030D-6E8A-4147-A177-3AD203B41FA5}">
                      <a16:colId xmlns:a16="http://schemas.microsoft.com/office/drawing/2014/main" val="504258677"/>
                    </a:ext>
                  </a:extLst>
                </a:gridCol>
                <a:gridCol w="740664">
                  <a:extLst>
                    <a:ext uri="{9D8B030D-6E8A-4147-A177-3AD203B41FA5}">
                      <a16:colId xmlns:a16="http://schemas.microsoft.com/office/drawing/2014/main" val="3310221724"/>
                    </a:ext>
                  </a:extLst>
                </a:gridCol>
                <a:gridCol w="740664">
                  <a:extLst>
                    <a:ext uri="{9D8B030D-6E8A-4147-A177-3AD203B41FA5}">
                      <a16:colId xmlns:a16="http://schemas.microsoft.com/office/drawing/2014/main" val="3912558080"/>
                    </a:ext>
                  </a:extLst>
                </a:gridCol>
                <a:gridCol w="740664">
                  <a:extLst>
                    <a:ext uri="{9D8B030D-6E8A-4147-A177-3AD203B41FA5}">
                      <a16:colId xmlns:a16="http://schemas.microsoft.com/office/drawing/2014/main" val="1235337088"/>
                    </a:ext>
                  </a:extLst>
                </a:gridCol>
                <a:gridCol w="740664">
                  <a:extLst>
                    <a:ext uri="{9D8B030D-6E8A-4147-A177-3AD203B41FA5}">
                      <a16:colId xmlns:a16="http://schemas.microsoft.com/office/drawing/2014/main" val="1678441138"/>
                    </a:ext>
                  </a:extLst>
                </a:gridCol>
                <a:gridCol w="740664">
                  <a:extLst>
                    <a:ext uri="{9D8B030D-6E8A-4147-A177-3AD203B41FA5}">
                      <a16:colId xmlns:a16="http://schemas.microsoft.com/office/drawing/2014/main" val="861304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5995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- 2021-11-17 16:47:41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SVP of Underwriting, Kimberly Hamilton, for being recognized as one of Risk &amp; Insurance's Executives to Watch in 2022! 
Read about her career journey and aspirations for PHLY and for the insurance industry: https://bit.ly/31WaUAr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5.4764683002723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101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- 2021-11-11 09:46:20</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#veterans! 
Do you know someone who served in the U.S. #ArmedForces? Tell us whose service you're grateful for by tagging a #veteran in the comments who deserves recognition. #VeteransDay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3.3651149747616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4126281"/>
                  </a:ext>
                </a:extLst>
              </a:tr>
            </a:tbl>
          </a:graphicData>
        </a:graphic>
      </p:graphicFrame>
      <p:sp>
        <p:nvSpPr>
          <p:cNvPr id="4" name="Text Placeholder 3">
            <a:extLst>
              <a:ext uri="{FF2B5EF4-FFF2-40B4-BE49-F238E27FC236}">
                <a16:creationId xmlns:a16="http://schemas.microsoft.com/office/drawing/2014/main" id="{D619812F-37C5-4A77-A156-1A8B4E424F8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51670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BCBA-17F3-438A-8640-A11D085949A9}"/>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91B2F630-2572-42D2-875F-E3415B750356}"/>
              </a:ext>
            </a:extLst>
          </p:cNvPr>
          <p:cNvGraphicFramePr>
            <a:graphicFrameLocks noGrp="1"/>
          </p:cNvGraphicFramePr>
          <p:nvPr>
            <p:ph type="tbl" sz="quarter" idx="13"/>
            <p:extLst>
              <p:ext uri="{D42A27DB-BD31-4B8C-83A1-F6EECF244321}">
                <p14:modId xmlns:p14="http://schemas.microsoft.com/office/powerpoint/2010/main" val="322027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55192617"/>
                    </a:ext>
                  </a:extLst>
                </a:gridCol>
                <a:gridCol w="740664">
                  <a:extLst>
                    <a:ext uri="{9D8B030D-6E8A-4147-A177-3AD203B41FA5}">
                      <a16:colId xmlns:a16="http://schemas.microsoft.com/office/drawing/2014/main" val="369696576"/>
                    </a:ext>
                  </a:extLst>
                </a:gridCol>
                <a:gridCol w="740664">
                  <a:extLst>
                    <a:ext uri="{9D8B030D-6E8A-4147-A177-3AD203B41FA5}">
                      <a16:colId xmlns:a16="http://schemas.microsoft.com/office/drawing/2014/main" val="1498581134"/>
                    </a:ext>
                  </a:extLst>
                </a:gridCol>
                <a:gridCol w="740664">
                  <a:extLst>
                    <a:ext uri="{9D8B030D-6E8A-4147-A177-3AD203B41FA5}">
                      <a16:colId xmlns:a16="http://schemas.microsoft.com/office/drawing/2014/main" val="2144223214"/>
                    </a:ext>
                  </a:extLst>
                </a:gridCol>
                <a:gridCol w="740664">
                  <a:extLst>
                    <a:ext uri="{9D8B030D-6E8A-4147-A177-3AD203B41FA5}">
                      <a16:colId xmlns:a16="http://schemas.microsoft.com/office/drawing/2014/main" val="2802543908"/>
                    </a:ext>
                  </a:extLst>
                </a:gridCol>
                <a:gridCol w="740664">
                  <a:extLst>
                    <a:ext uri="{9D8B030D-6E8A-4147-A177-3AD203B41FA5}">
                      <a16:colId xmlns:a16="http://schemas.microsoft.com/office/drawing/2014/main" val="1097077826"/>
                    </a:ext>
                  </a:extLst>
                </a:gridCol>
                <a:gridCol w="740664">
                  <a:extLst>
                    <a:ext uri="{9D8B030D-6E8A-4147-A177-3AD203B41FA5}">
                      <a16:colId xmlns:a16="http://schemas.microsoft.com/office/drawing/2014/main" val="1455638265"/>
                    </a:ext>
                  </a:extLst>
                </a:gridCol>
                <a:gridCol w="740664">
                  <a:extLst>
                    <a:ext uri="{9D8B030D-6E8A-4147-A177-3AD203B41FA5}">
                      <a16:colId xmlns:a16="http://schemas.microsoft.com/office/drawing/2014/main" val="1603322158"/>
                    </a:ext>
                  </a:extLst>
                </a:gridCol>
                <a:gridCol w="740664">
                  <a:extLst>
                    <a:ext uri="{9D8B030D-6E8A-4147-A177-3AD203B41FA5}">
                      <a16:colId xmlns:a16="http://schemas.microsoft.com/office/drawing/2014/main" val="289816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0092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- 2021-11-25 09:48:54</a:t>
                      </a:r>
                      <a:r>
                        <a:rPr kumimoji="0" lang="en-US" sz="1000" b="0" i="0" u="none" strike="noStrike" kern="1200" cap="none" spc="0" normalizeH="0" baseline="0" noProof="0">
                          <a:ln>
                            <a:noFill/>
                          </a:ln>
                          <a:solidFill>
                            <a:prstClr val="black"/>
                          </a:solidFill>
                          <a:effectLst/>
                          <a:uLnTx/>
                          <a:uFillTx/>
                          <a:latin typeface="+mn-lt"/>
                          <a:ea typeface="+mn-ea"/>
                          <a:cs typeface="+mn-cs"/>
                        </a:rPr>
                        <a:t>
 #TEAMPHLY was excited to return to Wissahickon Park for the 28th annual Philadelphia Insurance Companies Turkey Trot! One of the oldest turkey trots in the Philadelphia area, the 5-mile race benefits Face to Face Germantown, a local #nonprofit that serves 30,000 free meals to more than 2,500 people each year. Happy Thanksgiving to everyone from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7.920030757401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0429788"/>
                  </a:ext>
                </a:extLst>
              </a:tr>
            </a:tbl>
          </a:graphicData>
        </a:graphic>
      </p:graphicFrame>
      <p:sp>
        <p:nvSpPr>
          <p:cNvPr id="4" name="Text Placeholder 3">
            <a:extLst>
              <a:ext uri="{FF2B5EF4-FFF2-40B4-BE49-F238E27FC236}">
                <a16:creationId xmlns:a16="http://schemas.microsoft.com/office/drawing/2014/main" id="{3B3B5B55-A9CF-4FEE-AF5F-4260C8D47CA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82500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CE9CA-C5D0-4289-BFC5-5C123C8558D6}"/>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224AFDDE-557D-487B-9C95-DAFF525223F6}"/>
              </a:ext>
            </a:extLst>
          </p:cNvPr>
          <p:cNvGraphicFramePr>
            <a:graphicFrameLocks noGrp="1"/>
          </p:cNvGraphicFramePr>
          <p:nvPr>
            <p:ph type="tbl" sz="quarter" idx="13"/>
            <p:extLst>
              <p:ext uri="{D42A27DB-BD31-4B8C-83A1-F6EECF244321}">
                <p14:modId xmlns:p14="http://schemas.microsoft.com/office/powerpoint/2010/main" val="97862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63803072"/>
                    </a:ext>
                  </a:extLst>
                </a:gridCol>
                <a:gridCol w="740664">
                  <a:extLst>
                    <a:ext uri="{9D8B030D-6E8A-4147-A177-3AD203B41FA5}">
                      <a16:colId xmlns:a16="http://schemas.microsoft.com/office/drawing/2014/main" val="2189917582"/>
                    </a:ext>
                  </a:extLst>
                </a:gridCol>
                <a:gridCol w="740664">
                  <a:extLst>
                    <a:ext uri="{9D8B030D-6E8A-4147-A177-3AD203B41FA5}">
                      <a16:colId xmlns:a16="http://schemas.microsoft.com/office/drawing/2014/main" val="1895342088"/>
                    </a:ext>
                  </a:extLst>
                </a:gridCol>
                <a:gridCol w="740664">
                  <a:extLst>
                    <a:ext uri="{9D8B030D-6E8A-4147-A177-3AD203B41FA5}">
                      <a16:colId xmlns:a16="http://schemas.microsoft.com/office/drawing/2014/main" val="868020445"/>
                    </a:ext>
                  </a:extLst>
                </a:gridCol>
                <a:gridCol w="740664">
                  <a:extLst>
                    <a:ext uri="{9D8B030D-6E8A-4147-A177-3AD203B41FA5}">
                      <a16:colId xmlns:a16="http://schemas.microsoft.com/office/drawing/2014/main" val="1778375482"/>
                    </a:ext>
                  </a:extLst>
                </a:gridCol>
                <a:gridCol w="740664">
                  <a:extLst>
                    <a:ext uri="{9D8B030D-6E8A-4147-A177-3AD203B41FA5}">
                      <a16:colId xmlns:a16="http://schemas.microsoft.com/office/drawing/2014/main" val="2134433444"/>
                    </a:ext>
                  </a:extLst>
                </a:gridCol>
                <a:gridCol w="740664">
                  <a:extLst>
                    <a:ext uri="{9D8B030D-6E8A-4147-A177-3AD203B41FA5}">
                      <a16:colId xmlns:a16="http://schemas.microsoft.com/office/drawing/2014/main" val="3474099288"/>
                    </a:ext>
                  </a:extLst>
                </a:gridCol>
                <a:gridCol w="740664">
                  <a:extLst>
                    <a:ext uri="{9D8B030D-6E8A-4147-A177-3AD203B41FA5}">
                      <a16:colId xmlns:a16="http://schemas.microsoft.com/office/drawing/2014/main" val="1633437761"/>
                    </a:ext>
                  </a:extLst>
                </a:gridCol>
                <a:gridCol w="740664">
                  <a:extLst>
                    <a:ext uri="{9D8B030D-6E8A-4147-A177-3AD203B41FA5}">
                      <a16:colId xmlns:a16="http://schemas.microsoft.com/office/drawing/2014/main" val="368241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2869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- 2021-11-12 13:31:05</a:t>
                      </a:r>
                      <a:r>
                        <a:rPr kumimoji="0" lang="en-US" sz="1000" b="0" i="0" u="none" strike="noStrike" kern="1200" cap="none" spc="0" normalizeH="0" baseline="0" noProof="0">
                          <a:ln>
                            <a:noFill/>
                          </a:ln>
                          <a:solidFill>
                            <a:prstClr val="black"/>
                          </a:solidFill>
                          <a:effectLst/>
                          <a:uLnTx/>
                          <a:uFillTx/>
                          <a:latin typeface="+mn-lt"/>
                          <a:ea typeface="+mn-ea"/>
                          <a:cs typeface="+mn-cs"/>
                        </a:rPr>
                        <a:t>
 No matter who we are or what we're doing, any one of us can be good to others. Tomorrow is #WorldKindnessDay and while there are many ways to be kind, we're sharing a few simple ideas to inspire you.
✅ Hold the door open for someone 
✅ Compliment someone
✅ Pay for a stranger's coffee or meal
✅ Send a positive or encouraging text message
✅ Give a surprise gift to someone you care about
Tap ♥️ on this post if you’re celebrating tomorrow by practicing kindness!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3.6830126215601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3472829"/>
                  </a:ext>
                </a:extLst>
              </a:tr>
            </a:tbl>
          </a:graphicData>
        </a:graphic>
      </p:graphicFrame>
      <p:sp>
        <p:nvSpPr>
          <p:cNvPr id="4" name="Text Placeholder 3">
            <a:extLst>
              <a:ext uri="{FF2B5EF4-FFF2-40B4-BE49-F238E27FC236}">
                <a16:creationId xmlns:a16="http://schemas.microsoft.com/office/drawing/2014/main" id="{68E38021-A5F2-4E21-B1AA-B39D1D24F59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03952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14FB0-0A2F-4B7B-B40E-A1E8A778EBF5}"/>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F6C74086-CF59-4350-B1FE-5BF5A3E1C1A6}"/>
              </a:ext>
            </a:extLst>
          </p:cNvPr>
          <p:cNvGraphicFramePr>
            <a:graphicFrameLocks noGrp="1"/>
          </p:cNvGraphicFramePr>
          <p:nvPr>
            <p:ph type="tbl" sz="quarter" idx="13"/>
            <p:extLst>
              <p:ext uri="{D42A27DB-BD31-4B8C-83A1-F6EECF244321}">
                <p14:modId xmlns:p14="http://schemas.microsoft.com/office/powerpoint/2010/main" val="366710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3330721"/>
                    </a:ext>
                  </a:extLst>
                </a:gridCol>
                <a:gridCol w="740664">
                  <a:extLst>
                    <a:ext uri="{9D8B030D-6E8A-4147-A177-3AD203B41FA5}">
                      <a16:colId xmlns:a16="http://schemas.microsoft.com/office/drawing/2014/main" val="2005859858"/>
                    </a:ext>
                  </a:extLst>
                </a:gridCol>
                <a:gridCol w="740664">
                  <a:extLst>
                    <a:ext uri="{9D8B030D-6E8A-4147-A177-3AD203B41FA5}">
                      <a16:colId xmlns:a16="http://schemas.microsoft.com/office/drawing/2014/main" val="1148261579"/>
                    </a:ext>
                  </a:extLst>
                </a:gridCol>
                <a:gridCol w="740664">
                  <a:extLst>
                    <a:ext uri="{9D8B030D-6E8A-4147-A177-3AD203B41FA5}">
                      <a16:colId xmlns:a16="http://schemas.microsoft.com/office/drawing/2014/main" val="2411947314"/>
                    </a:ext>
                  </a:extLst>
                </a:gridCol>
                <a:gridCol w="740664">
                  <a:extLst>
                    <a:ext uri="{9D8B030D-6E8A-4147-A177-3AD203B41FA5}">
                      <a16:colId xmlns:a16="http://schemas.microsoft.com/office/drawing/2014/main" val="3879646457"/>
                    </a:ext>
                  </a:extLst>
                </a:gridCol>
                <a:gridCol w="740664">
                  <a:extLst>
                    <a:ext uri="{9D8B030D-6E8A-4147-A177-3AD203B41FA5}">
                      <a16:colId xmlns:a16="http://schemas.microsoft.com/office/drawing/2014/main" val="3673619393"/>
                    </a:ext>
                  </a:extLst>
                </a:gridCol>
                <a:gridCol w="740664">
                  <a:extLst>
                    <a:ext uri="{9D8B030D-6E8A-4147-A177-3AD203B41FA5}">
                      <a16:colId xmlns:a16="http://schemas.microsoft.com/office/drawing/2014/main" val="2598455774"/>
                    </a:ext>
                  </a:extLst>
                </a:gridCol>
                <a:gridCol w="740664">
                  <a:extLst>
                    <a:ext uri="{9D8B030D-6E8A-4147-A177-3AD203B41FA5}">
                      <a16:colId xmlns:a16="http://schemas.microsoft.com/office/drawing/2014/main" val="707612674"/>
                    </a:ext>
                  </a:extLst>
                </a:gridCol>
                <a:gridCol w="740664">
                  <a:extLst>
                    <a:ext uri="{9D8B030D-6E8A-4147-A177-3AD203B41FA5}">
                      <a16:colId xmlns:a16="http://schemas.microsoft.com/office/drawing/2014/main" val="1154556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2082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- 2021-11-03 13:59:51</a:t>
                      </a:r>
                      <a:r>
                        <a:rPr kumimoji="0" lang="en-US" sz="1000" b="0" i="0" u="none" strike="noStrike" kern="1200" cap="none" spc="0" normalizeH="0" baseline="0" noProof="0">
                          <a:ln>
                            <a:noFill/>
                          </a:ln>
                          <a:solidFill>
                            <a:prstClr val="black"/>
                          </a:solidFill>
                          <a:effectLst/>
                          <a:uLnTx/>
                          <a:uFillTx/>
                          <a:latin typeface="+mn-lt"/>
                          <a:ea typeface="+mn-ea"/>
                          <a:cs typeface="+mn-cs"/>
                        </a:rPr>
                        <a:t>
 “When women put their heads together, powerful things can happen.” 
This quote was shared along with others meant to inspire #TEAMPHLY during our Women in Sales virtual #networkingevent. During the event, PHLY executives joined employees for discussions focused on #women in #insurance and shared insights on how to advance their careers, confidence, and resilience.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9.182601386846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6696408"/>
                  </a:ext>
                </a:extLst>
              </a:tr>
            </a:tbl>
          </a:graphicData>
        </a:graphic>
      </p:graphicFrame>
      <p:sp>
        <p:nvSpPr>
          <p:cNvPr id="4" name="Text Placeholder 3">
            <a:extLst>
              <a:ext uri="{FF2B5EF4-FFF2-40B4-BE49-F238E27FC236}">
                <a16:creationId xmlns:a16="http://schemas.microsoft.com/office/drawing/2014/main" id="{620E3716-FFFC-4729-8245-4D9C5F6D0FE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022327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0274E-B1EB-4800-B57C-6EFA58D9239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3E92406-8C30-4A30-AB31-269F764B9205}"/>
              </a:ext>
            </a:extLst>
          </p:cNvPr>
          <p:cNvGraphicFramePr>
            <a:graphicFrameLocks noGrp="1"/>
          </p:cNvGraphicFramePr>
          <p:nvPr>
            <p:ph type="tbl" sz="quarter" idx="13"/>
            <p:extLst>
              <p:ext uri="{D42A27DB-BD31-4B8C-83A1-F6EECF244321}">
                <p14:modId xmlns:p14="http://schemas.microsoft.com/office/powerpoint/2010/main" val="39371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8868106"/>
                    </a:ext>
                  </a:extLst>
                </a:gridCol>
                <a:gridCol w="658368">
                  <a:extLst>
                    <a:ext uri="{9D8B030D-6E8A-4147-A177-3AD203B41FA5}">
                      <a16:colId xmlns:a16="http://schemas.microsoft.com/office/drawing/2014/main" val="1529741695"/>
                    </a:ext>
                  </a:extLst>
                </a:gridCol>
                <a:gridCol w="658368">
                  <a:extLst>
                    <a:ext uri="{9D8B030D-6E8A-4147-A177-3AD203B41FA5}">
                      <a16:colId xmlns:a16="http://schemas.microsoft.com/office/drawing/2014/main" val="4217180181"/>
                    </a:ext>
                  </a:extLst>
                </a:gridCol>
                <a:gridCol w="658368">
                  <a:extLst>
                    <a:ext uri="{9D8B030D-6E8A-4147-A177-3AD203B41FA5}">
                      <a16:colId xmlns:a16="http://schemas.microsoft.com/office/drawing/2014/main" val="4213370467"/>
                    </a:ext>
                  </a:extLst>
                </a:gridCol>
                <a:gridCol w="658368">
                  <a:extLst>
                    <a:ext uri="{9D8B030D-6E8A-4147-A177-3AD203B41FA5}">
                      <a16:colId xmlns:a16="http://schemas.microsoft.com/office/drawing/2014/main" val="1624322526"/>
                    </a:ext>
                  </a:extLst>
                </a:gridCol>
                <a:gridCol w="658368">
                  <a:extLst>
                    <a:ext uri="{9D8B030D-6E8A-4147-A177-3AD203B41FA5}">
                      <a16:colId xmlns:a16="http://schemas.microsoft.com/office/drawing/2014/main" val="2893343073"/>
                    </a:ext>
                  </a:extLst>
                </a:gridCol>
                <a:gridCol w="658368">
                  <a:extLst>
                    <a:ext uri="{9D8B030D-6E8A-4147-A177-3AD203B41FA5}">
                      <a16:colId xmlns:a16="http://schemas.microsoft.com/office/drawing/2014/main" val="1343284571"/>
                    </a:ext>
                  </a:extLst>
                </a:gridCol>
                <a:gridCol w="658368">
                  <a:extLst>
                    <a:ext uri="{9D8B030D-6E8A-4147-A177-3AD203B41FA5}">
                      <a16:colId xmlns:a16="http://schemas.microsoft.com/office/drawing/2014/main" val="1096779738"/>
                    </a:ext>
                  </a:extLst>
                </a:gridCol>
                <a:gridCol w="658368">
                  <a:extLst>
                    <a:ext uri="{9D8B030D-6E8A-4147-A177-3AD203B41FA5}">
                      <a16:colId xmlns:a16="http://schemas.microsoft.com/office/drawing/2014/main" val="481352687"/>
                    </a:ext>
                  </a:extLst>
                </a:gridCol>
                <a:gridCol w="658368">
                  <a:extLst>
                    <a:ext uri="{9D8B030D-6E8A-4147-A177-3AD203B41FA5}">
                      <a16:colId xmlns:a16="http://schemas.microsoft.com/office/drawing/2014/main" val="3611953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55126717"/>
                  </a:ext>
                </a:extLst>
              </a:tr>
              <a:tr h="370840">
                <a:tc>
                  <a:txBody>
                    <a:bodyPr/>
                    <a:lstStyle/>
                    <a:p>
                      <a:r>
                        <a:rPr lang="en-US" sz="1000"/>
                        <a:t>phlyinsurance</a:t>
                      </a:r>
                    </a:p>
                  </a:txBody>
                  <a:tcPr/>
                </a:tc>
                <a:tc>
                  <a:txBody>
                    <a:bodyPr/>
                    <a:lstStyle/>
                    <a:p>
                      <a:r>
                        <a:rPr lang="en-US" sz="1000"/>
                        <a:t>2561</a:t>
                      </a:r>
                    </a:p>
                  </a:txBody>
                  <a:tcPr/>
                </a:tc>
                <a:tc>
                  <a:txBody>
                    <a:bodyPr/>
                    <a:lstStyle/>
                    <a:p>
                      <a:r>
                        <a:rPr lang="en-US" sz="1000"/>
                        <a:t>24</a:t>
                      </a:r>
                    </a:p>
                  </a:txBody>
                  <a:tcPr/>
                </a:tc>
                <a:tc>
                  <a:txBody>
                    <a:bodyPr/>
                    <a:lstStyle/>
                    <a:p>
                      <a:r>
                        <a:rPr lang="en-US" sz="1000"/>
                        <a:t>14</a:t>
                      </a:r>
                    </a:p>
                  </a:txBody>
                  <a:tcPr/>
                </a:tc>
                <a:tc>
                  <a:txBody>
                    <a:bodyPr/>
                    <a:lstStyle/>
                    <a:p>
                      <a:r>
                        <a:rPr lang="en-US" sz="1000"/>
                        <a:t>4</a:t>
                      </a:r>
                    </a:p>
                  </a:txBody>
                  <a:tcPr/>
                </a:tc>
                <a:tc>
                  <a:txBody>
                    <a:bodyPr/>
                    <a:lstStyle/>
                    <a:p>
                      <a:r>
                        <a:rPr lang="en-US" sz="1000"/>
                        <a:t>4</a:t>
                      </a:r>
                    </a:p>
                  </a:txBody>
                  <a:tcPr/>
                </a:tc>
                <a:tc>
                  <a:txBody>
                    <a:bodyPr/>
                    <a:lstStyle/>
                    <a:p>
                      <a:r>
                        <a:rPr lang="en-US" sz="1000"/>
                        <a:t>22</a:t>
                      </a:r>
                    </a:p>
                  </a:txBody>
                  <a:tcPr/>
                </a:tc>
                <a:tc>
                  <a:txBody>
                    <a:bodyPr/>
                    <a:lstStyle/>
                    <a:p>
                      <a:r>
                        <a:rPr lang="en-US" sz="1000"/>
                        <a:t>915</a:t>
                      </a:r>
                    </a:p>
                  </a:txBody>
                  <a:tcPr/>
                </a:tc>
                <a:tc>
                  <a:txBody>
                    <a:bodyPr/>
                    <a:lstStyle/>
                    <a:p>
                      <a:r>
                        <a:rPr lang="en-US" sz="1000"/>
                        <a:t>21</a:t>
                      </a:r>
                    </a:p>
                  </a:txBody>
                  <a:tcPr/>
                </a:tc>
                <a:tc>
                  <a:txBody>
                    <a:bodyPr/>
                    <a:lstStyle/>
                    <a:p>
                      <a:r>
                        <a:rPr lang="en-US" sz="1000"/>
                        <a:t>1.6691 %</a:t>
                      </a:r>
                    </a:p>
                  </a:txBody>
                  <a:tcPr/>
                </a:tc>
                <a:extLst>
                  <a:ext uri="{0D108BD9-81ED-4DB2-BD59-A6C34878D82A}">
                    <a16:rowId xmlns:a16="http://schemas.microsoft.com/office/drawing/2014/main" val="3090220720"/>
                  </a:ext>
                </a:extLst>
              </a:tr>
            </a:tbl>
          </a:graphicData>
        </a:graphic>
      </p:graphicFrame>
      <p:sp>
        <p:nvSpPr>
          <p:cNvPr id="4" name="Text Placeholder 3">
            <a:extLst>
              <a:ext uri="{FF2B5EF4-FFF2-40B4-BE49-F238E27FC236}">
                <a16:creationId xmlns:a16="http://schemas.microsoft.com/office/drawing/2014/main" id="{5A4687E7-96AD-4698-85DF-F503BC36C0C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63569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9382B-1F7A-4BD0-B416-A18D23A09EF9}"/>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22301397-4F05-4151-BE3F-258CEE87F2E8}"/>
              </a:ext>
            </a:extLst>
          </p:cNvPr>
          <p:cNvGraphicFramePr>
            <a:graphicFrameLocks noGrp="1"/>
          </p:cNvGraphicFramePr>
          <p:nvPr>
            <p:ph type="chart" sz="quarter" idx="13"/>
            <p:extLst>
              <p:ext uri="{D42A27DB-BD31-4B8C-83A1-F6EECF244321}">
                <p14:modId xmlns:p14="http://schemas.microsoft.com/office/powerpoint/2010/main" val="3997229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0F1B5-FB35-4AB5-AEC2-6CC604EA643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C7FB022-12B6-4D1F-97AF-C45CB4D96E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2009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797D6-5BF3-47CC-8EAF-21FA6C99C13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061764D-E57F-44A9-BE9F-4112660A473E}"/>
              </a:ext>
            </a:extLst>
          </p:cNvPr>
          <p:cNvGraphicFramePr>
            <a:graphicFrameLocks noGrp="1"/>
          </p:cNvGraphicFramePr>
          <p:nvPr>
            <p:ph type="chart" sz="quarter" idx="13"/>
            <p:extLst>
              <p:ext uri="{D42A27DB-BD31-4B8C-83A1-F6EECF244321}">
                <p14:modId xmlns:p14="http://schemas.microsoft.com/office/powerpoint/2010/main" val="3948091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5AA3B8-7FD2-452E-998B-DB5C2605F67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6AC8E9E-58D0-40A3-AF7E-1DC007AAF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8880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A66F-85AF-4619-A6CE-14261DBCE49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43A074BD-49CF-45D7-8FBE-629578FADE27}"/>
              </a:ext>
            </a:extLst>
          </p:cNvPr>
          <p:cNvGraphicFramePr>
            <a:graphicFrameLocks noGrp="1"/>
          </p:cNvGraphicFramePr>
          <p:nvPr>
            <p:ph type="chart" sz="quarter" idx="13"/>
            <p:extLst>
              <p:ext uri="{D42A27DB-BD31-4B8C-83A1-F6EECF244321}">
                <p14:modId xmlns:p14="http://schemas.microsoft.com/office/powerpoint/2010/main" val="3309277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81664F-7306-43F1-9EDD-F051ACA981F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53FDC7C-A905-4222-96F2-899427F26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0038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DCD0-F109-498E-AA7C-445667CA4647}"/>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F4174482-BE75-4B34-8C67-89213158A089}"/>
              </a:ext>
            </a:extLst>
          </p:cNvPr>
          <p:cNvGraphicFramePr>
            <a:graphicFrameLocks noGrp="1"/>
          </p:cNvGraphicFramePr>
          <p:nvPr>
            <p:ph type="tbl" sz="quarter" idx="13"/>
            <p:extLst>
              <p:ext uri="{D42A27DB-BD31-4B8C-83A1-F6EECF244321}">
                <p14:modId xmlns:p14="http://schemas.microsoft.com/office/powerpoint/2010/main" val="76552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0517946"/>
                    </a:ext>
                  </a:extLst>
                </a:gridCol>
                <a:gridCol w="987552">
                  <a:extLst>
                    <a:ext uri="{9D8B030D-6E8A-4147-A177-3AD203B41FA5}">
                      <a16:colId xmlns:a16="http://schemas.microsoft.com/office/drawing/2014/main" val="3001665004"/>
                    </a:ext>
                  </a:extLst>
                </a:gridCol>
                <a:gridCol w="987552">
                  <a:extLst>
                    <a:ext uri="{9D8B030D-6E8A-4147-A177-3AD203B41FA5}">
                      <a16:colId xmlns:a16="http://schemas.microsoft.com/office/drawing/2014/main" val="4188377958"/>
                    </a:ext>
                  </a:extLst>
                </a:gridCol>
                <a:gridCol w="987552">
                  <a:extLst>
                    <a:ext uri="{9D8B030D-6E8A-4147-A177-3AD203B41FA5}">
                      <a16:colId xmlns:a16="http://schemas.microsoft.com/office/drawing/2014/main" val="2924486384"/>
                    </a:ext>
                  </a:extLst>
                </a:gridCol>
                <a:gridCol w="987552">
                  <a:extLst>
                    <a:ext uri="{9D8B030D-6E8A-4147-A177-3AD203B41FA5}">
                      <a16:colId xmlns:a16="http://schemas.microsoft.com/office/drawing/2014/main" val="2277790055"/>
                    </a:ext>
                  </a:extLst>
                </a:gridCol>
                <a:gridCol w="987552">
                  <a:extLst>
                    <a:ext uri="{9D8B030D-6E8A-4147-A177-3AD203B41FA5}">
                      <a16:colId xmlns:a16="http://schemas.microsoft.com/office/drawing/2014/main" val="3094870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476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- 2021-11-17 16:15:23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SVP of Underwriting, Kimberly Hamilton, for being recognized as one of Risk &amp; Insurance's Executives to Watch in 2022! 👏🏽
Read about her career journey and aspirations for PHLY and for the insurance industry ➡ 𝐛𝐢𝐭.𝐥𝐲/𝟑𝟏𝐖𝐚𝐔𝐀𝐫 ⬅ Link in bio.
#TEAMPHLY #congrats #accomplishments #businessgoals #insurance #insurancecareers #insurancebusiness #specialtyinsurance #insuranceindustry #insurancework #propertyandcasualty #commercialinsurance #insurancecompany #insurancenews #insurancelife #insuranceservices #insurancejobs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2743423"/>
                  </a:ext>
                </a:extLst>
              </a:tr>
            </a:tbl>
          </a:graphicData>
        </a:graphic>
      </p:graphicFrame>
      <p:sp>
        <p:nvSpPr>
          <p:cNvPr id="4" name="Text Placeholder 3">
            <a:extLst>
              <a:ext uri="{FF2B5EF4-FFF2-40B4-BE49-F238E27FC236}">
                <a16:creationId xmlns:a16="http://schemas.microsoft.com/office/drawing/2014/main" id="{FFED4D24-091B-4A87-899E-698D0C85065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47622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C8FB-F154-4F24-833D-1F9B9976E77E}"/>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4F2E322-48C6-42DF-A339-75B08CB2549D}"/>
              </a:ext>
            </a:extLst>
          </p:cNvPr>
          <p:cNvGraphicFramePr>
            <a:graphicFrameLocks noGrp="1"/>
          </p:cNvGraphicFramePr>
          <p:nvPr>
            <p:ph type="tbl" sz="quarter" idx="13"/>
            <p:extLst>
              <p:ext uri="{D42A27DB-BD31-4B8C-83A1-F6EECF244321}">
                <p14:modId xmlns:p14="http://schemas.microsoft.com/office/powerpoint/2010/main" val="294924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3786826"/>
                    </a:ext>
                  </a:extLst>
                </a:gridCol>
                <a:gridCol w="987552">
                  <a:extLst>
                    <a:ext uri="{9D8B030D-6E8A-4147-A177-3AD203B41FA5}">
                      <a16:colId xmlns:a16="http://schemas.microsoft.com/office/drawing/2014/main" val="3948429035"/>
                    </a:ext>
                  </a:extLst>
                </a:gridCol>
                <a:gridCol w="987552">
                  <a:extLst>
                    <a:ext uri="{9D8B030D-6E8A-4147-A177-3AD203B41FA5}">
                      <a16:colId xmlns:a16="http://schemas.microsoft.com/office/drawing/2014/main" val="3367103631"/>
                    </a:ext>
                  </a:extLst>
                </a:gridCol>
                <a:gridCol w="987552">
                  <a:extLst>
                    <a:ext uri="{9D8B030D-6E8A-4147-A177-3AD203B41FA5}">
                      <a16:colId xmlns:a16="http://schemas.microsoft.com/office/drawing/2014/main" val="560501640"/>
                    </a:ext>
                  </a:extLst>
                </a:gridCol>
                <a:gridCol w="987552">
                  <a:extLst>
                    <a:ext uri="{9D8B030D-6E8A-4147-A177-3AD203B41FA5}">
                      <a16:colId xmlns:a16="http://schemas.microsoft.com/office/drawing/2014/main" val="2277288613"/>
                    </a:ext>
                  </a:extLst>
                </a:gridCol>
                <a:gridCol w="987552">
                  <a:extLst>
                    <a:ext uri="{9D8B030D-6E8A-4147-A177-3AD203B41FA5}">
                      <a16:colId xmlns:a16="http://schemas.microsoft.com/office/drawing/2014/main" val="3762564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631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- 2021-11-25 09:36:38</a:t>
                      </a:r>
                      <a:r>
                        <a:rPr kumimoji="0" lang="en-US" sz="1000" b="0" i="0" u="none" strike="noStrike" kern="1200" cap="none" spc="0" normalizeH="0" baseline="0" noProof="0">
                          <a:ln>
                            <a:noFill/>
                          </a:ln>
                          <a:solidFill>
                            <a:prstClr val="black"/>
                          </a:solidFill>
                          <a:effectLst/>
                          <a:uLnTx/>
                          <a:uFillTx/>
                          <a:latin typeface="+mn-lt"/>
                          <a:ea typeface="+mn-ea"/>
                          <a:cs typeface="+mn-cs"/>
                        </a:rPr>
                        <a:t>
 #TEAMPHLY was excited to return to Wissahickon Park for the 28th annual Philadelphia Insurance Companies Turkey Trot! One of the oldest turkey trots in the Philadelphia area, the 5-mile race benefits facetofacegermantown, a local non-profit that serves 30,000 free meals to more than 2,500 people each year. 
Happy Thanksgiving to everyone from PHLY! 🦃🍁🍽
#thanksgiving2021 #happythanksgiving #facetofacegatherwobblegobble #thanksgivingtradition #facetofacegermantown #germantownphilly #fundraisingforacause #supportnonprofits #communitysupport #501c3 #givingbacktothecommunity #givingseason #nonprofitfundraising #insurancebusiness #specialtyinsurance #insuranceindustry #propertyandcasualty #commercialinsurance #insurancecompany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4829326"/>
                  </a:ext>
                </a:extLst>
              </a:tr>
            </a:tbl>
          </a:graphicData>
        </a:graphic>
      </p:graphicFrame>
      <p:sp>
        <p:nvSpPr>
          <p:cNvPr id="4" name="Text Placeholder 3">
            <a:extLst>
              <a:ext uri="{FF2B5EF4-FFF2-40B4-BE49-F238E27FC236}">
                <a16:creationId xmlns:a16="http://schemas.microsoft.com/office/drawing/2014/main" id="{A63B2B7C-B35A-4446-B6B2-A338F83E802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68347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E19B7-D18C-4103-A114-4C78DEB0873E}"/>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B29FE42A-C7D1-4AF0-8C49-BBD1126DCEA1}"/>
              </a:ext>
            </a:extLst>
          </p:cNvPr>
          <p:cNvGraphicFramePr>
            <a:graphicFrameLocks noGrp="1"/>
          </p:cNvGraphicFramePr>
          <p:nvPr>
            <p:ph type="tbl" sz="quarter" idx="13"/>
            <p:extLst>
              <p:ext uri="{D42A27DB-BD31-4B8C-83A1-F6EECF244321}">
                <p14:modId xmlns:p14="http://schemas.microsoft.com/office/powerpoint/2010/main" val="1040053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51212547"/>
                    </a:ext>
                  </a:extLst>
                </a:gridCol>
                <a:gridCol w="987552">
                  <a:extLst>
                    <a:ext uri="{9D8B030D-6E8A-4147-A177-3AD203B41FA5}">
                      <a16:colId xmlns:a16="http://schemas.microsoft.com/office/drawing/2014/main" val="884406301"/>
                    </a:ext>
                  </a:extLst>
                </a:gridCol>
                <a:gridCol w="987552">
                  <a:extLst>
                    <a:ext uri="{9D8B030D-6E8A-4147-A177-3AD203B41FA5}">
                      <a16:colId xmlns:a16="http://schemas.microsoft.com/office/drawing/2014/main" val="2748177358"/>
                    </a:ext>
                  </a:extLst>
                </a:gridCol>
                <a:gridCol w="987552">
                  <a:extLst>
                    <a:ext uri="{9D8B030D-6E8A-4147-A177-3AD203B41FA5}">
                      <a16:colId xmlns:a16="http://schemas.microsoft.com/office/drawing/2014/main" val="2803257708"/>
                    </a:ext>
                  </a:extLst>
                </a:gridCol>
                <a:gridCol w="987552">
                  <a:extLst>
                    <a:ext uri="{9D8B030D-6E8A-4147-A177-3AD203B41FA5}">
                      <a16:colId xmlns:a16="http://schemas.microsoft.com/office/drawing/2014/main" val="694499717"/>
                    </a:ext>
                  </a:extLst>
                </a:gridCol>
                <a:gridCol w="987552">
                  <a:extLst>
                    <a:ext uri="{9D8B030D-6E8A-4147-A177-3AD203B41FA5}">
                      <a16:colId xmlns:a16="http://schemas.microsoft.com/office/drawing/2014/main" val="4145720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432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- 2021-11-03 14:31:07</a:t>
                      </a:r>
                      <a:r>
                        <a:rPr kumimoji="0" lang="en-US" sz="1000" b="0" i="0" u="none" strike="noStrike" kern="1200" cap="none" spc="0" normalizeH="0" baseline="0" noProof="0">
                          <a:ln>
                            <a:noFill/>
                          </a:ln>
                          <a:solidFill>
                            <a:prstClr val="black"/>
                          </a:solidFill>
                          <a:effectLst/>
                          <a:uLnTx/>
                          <a:uFillTx/>
                          <a:latin typeface="+mn-lt"/>
                          <a:ea typeface="+mn-ea"/>
                          <a:cs typeface="+mn-cs"/>
                        </a:rPr>
                        <a:t>
 “When women put their heads together, powerful things can happen.” 💭💡
This quote was shared along with others meant to inspire #TEAMPHLY during our Women in Sales #virtualnetworking event. During the event, PHLY executives joined employees for discussions focused on #womenininsurance and shared insights on how to advance their careers, confidence, and resilience.
#networkingevents #careeradvancement #careerguidance #careerinspiration #womeninsales #insurancecareers #insuranceproducts #insurancecompany #insurancework #specialtyinsurance #commercialinsurance #propertyandcasualty #insuranceindustry #insurancebusiness #insuranceservices #insurancecompanies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6530027"/>
                  </a:ext>
                </a:extLst>
              </a:tr>
            </a:tbl>
          </a:graphicData>
        </a:graphic>
      </p:graphicFrame>
      <p:sp>
        <p:nvSpPr>
          <p:cNvPr id="4" name="Text Placeholder 3">
            <a:extLst>
              <a:ext uri="{FF2B5EF4-FFF2-40B4-BE49-F238E27FC236}">
                <a16:creationId xmlns:a16="http://schemas.microsoft.com/office/drawing/2014/main" id="{3F9B5361-0FA4-410A-827D-15E5E692570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82712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7DAB7-A96A-461E-9EB1-E48F291F24EE}"/>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7C120732-7939-4B0D-BB6A-C4F977549D4D}"/>
              </a:ext>
            </a:extLst>
          </p:cNvPr>
          <p:cNvGraphicFramePr>
            <a:graphicFrameLocks noGrp="1"/>
          </p:cNvGraphicFramePr>
          <p:nvPr>
            <p:ph type="tbl" sz="quarter" idx="13"/>
            <p:extLst>
              <p:ext uri="{D42A27DB-BD31-4B8C-83A1-F6EECF244321}">
                <p14:modId xmlns:p14="http://schemas.microsoft.com/office/powerpoint/2010/main" val="89416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59595766"/>
                    </a:ext>
                  </a:extLst>
                </a:gridCol>
                <a:gridCol w="987552">
                  <a:extLst>
                    <a:ext uri="{9D8B030D-6E8A-4147-A177-3AD203B41FA5}">
                      <a16:colId xmlns:a16="http://schemas.microsoft.com/office/drawing/2014/main" val="3150673220"/>
                    </a:ext>
                  </a:extLst>
                </a:gridCol>
                <a:gridCol w="987552">
                  <a:extLst>
                    <a:ext uri="{9D8B030D-6E8A-4147-A177-3AD203B41FA5}">
                      <a16:colId xmlns:a16="http://schemas.microsoft.com/office/drawing/2014/main" val="653940382"/>
                    </a:ext>
                  </a:extLst>
                </a:gridCol>
                <a:gridCol w="987552">
                  <a:extLst>
                    <a:ext uri="{9D8B030D-6E8A-4147-A177-3AD203B41FA5}">
                      <a16:colId xmlns:a16="http://schemas.microsoft.com/office/drawing/2014/main" val="3808635009"/>
                    </a:ext>
                  </a:extLst>
                </a:gridCol>
                <a:gridCol w="987552">
                  <a:extLst>
                    <a:ext uri="{9D8B030D-6E8A-4147-A177-3AD203B41FA5}">
                      <a16:colId xmlns:a16="http://schemas.microsoft.com/office/drawing/2014/main" val="3742459165"/>
                    </a:ext>
                  </a:extLst>
                </a:gridCol>
                <a:gridCol w="987552">
                  <a:extLst>
                    <a:ext uri="{9D8B030D-6E8A-4147-A177-3AD203B41FA5}">
                      <a16:colId xmlns:a16="http://schemas.microsoft.com/office/drawing/2014/main" val="143373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88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- 2021-11-19 12:43:05</a:t>
                      </a:r>
                      <a:r>
                        <a:rPr kumimoji="0" lang="en-US" sz="1000" b="0" i="0" u="none" strike="noStrike" kern="1200" cap="none" spc="0" normalizeH="0" baseline="0" noProof="0">
                          <a:ln>
                            <a:noFill/>
                          </a:ln>
                          <a:solidFill>
                            <a:prstClr val="black"/>
                          </a:solidFill>
                          <a:effectLst/>
                          <a:uLnTx/>
                          <a:uFillTx/>
                          <a:latin typeface="+mn-lt"/>
                          <a:ea typeface="+mn-ea"/>
                          <a:cs typeface="+mn-cs"/>
                        </a:rPr>
                        <a:t>
 November is a time to reflect on what we’re thankful for and to give back to those in need. In the #spiritofgiving, we held a company-wide Week of Community Service to help families experiencing #foodinsecurity. Throughout the week, #TEAMPHLY made more than 1,000 sandwiches that were donated to various #charities including cathedralkitchen and samaritaninn.
#communityservice #charitablegiving #501c3 #notforprofit #communitymatters #supportnonprofits #helpingourcommunity #socialimpact #givingseason #volunteerwork #insurancelife #insurancecompany #propertyandcasualty #specialtyinsurance #insurancebusiness #commercialinsurance #insuranceindustry #insurancecareers #insurancejobs #insurancework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7837052"/>
                  </a:ext>
                </a:extLst>
              </a:tr>
            </a:tbl>
          </a:graphicData>
        </a:graphic>
      </p:graphicFrame>
      <p:sp>
        <p:nvSpPr>
          <p:cNvPr id="4" name="Text Placeholder 3">
            <a:extLst>
              <a:ext uri="{FF2B5EF4-FFF2-40B4-BE49-F238E27FC236}">
                <a16:creationId xmlns:a16="http://schemas.microsoft.com/office/drawing/2014/main" id="{C04143E2-8CEF-42D3-B020-E457C2D5E15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671172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EFAE-84ED-4334-9E88-20CF4FC220BA}"/>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FB37DA10-FCE9-4B1E-9C17-F8F4A93B5120}"/>
              </a:ext>
            </a:extLst>
          </p:cNvPr>
          <p:cNvGraphicFramePr>
            <a:graphicFrameLocks noGrp="1"/>
          </p:cNvGraphicFramePr>
          <p:nvPr>
            <p:ph type="tbl" sz="quarter" idx="13"/>
            <p:extLst>
              <p:ext uri="{D42A27DB-BD31-4B8C-83A1-F6EECF244321}">
                <p14:modId xmlns:p14="http://schemas.microsoft.com/office/powerpoint/2010/main" val="1138539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26716769"/>
                    </a:ext>
                  </a:extLst>
                </a:gridCol>
                <a:gridCol w="987552">
                  <a:extLst>
                    <a:ext uri="{9D8B030D-6E8A-4147-A177-3AD203B41FA5}">
                      <a16:colId xmlns:a16="http://schemas.microsoft.com/office/drawing/2014/main" val="1370763963"/>
                    </a:ext>
                  </a:extLst>
                </a:gridCol>
                <a:gridCol w="987552">
                  <a:extLst>
                    <a:ext uri="{9D8B030D-6E8A-4147-A177-3AD203B41FA5}">
                      <a16:colId xmlns:a16="http://schemas.microsoft.com/office/drawing/2014/main" val="3774395050"/>
                    </a:ext>
                  </a:extLst>
                </a:gridCol>
                <a:gridCol w="987552">
                  <a:extLst>
                    <a:ext uri="{9D8B030D-6E8A-4147-A177-3AD203B41FA5}">
                      <a16:colId xmlns:a16="http://schemas.microsoft.com/office/drawing/2014/main" val="2821935634"/>
                    </a:ext>
                  </a:extLst>
                </a:gridCol>
                <a:gridCol w="987552">
                  <a:extLst>
                    <a:ext uri="{9D8B030D-6E8A-4147-A177-3AD203B41FA5}">
                      <a16:colId xmlns:a16="http://schemas.microsoft.com/office/drawing/2014/main" val="4286821277"/>
                    </a:ext>
                  </a:extLst>
                </a:gridCol>
                <a:gridCol w="987552">
                  <a:extLst>
                    <a:ext uri="{9D8B030D-6E8A-4147-A177-3AD203B41FA5}">
                      <a16:colId xmlns:a16="http://schemas.microsoft.com/office/drawing/2014/main" val="2497027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12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- 2021-11-23 15:42:47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avpphila, valleyyouthhouse, and Step by Step, Inc. for being highlighted at this week's game! 
Learn more about our partnership with the Eagles: bit.ly/2YNTRy4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1832537"/>
                  </a:ext>
                </a:extLst>
              </a:tr>
            </a:tbl>
          </a:graphicData>
        </a:graphic>
      </p:graphicFrame>
      <p:sp>
        <p:nvSpPr>
          <p:cNvPr id="4" name="Text Placeholder 3">
            <a:extLst>
              <a:ext uri="{FF2B5EF4-FFF2-40B4-BE49-F238E27FC236}">
                <a16:creationId xmlns:a16="http://schemas.microsoft.com/office/drawing/2014/main" id="{A4DCA81C-55F2-4BA4-8498-98631C2E784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45828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BF026-4D52-49E3-8A6B-A985D52A817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8D08E95-8501-4F50-90A7-DC3BD8002921}"/>
              </a:ext>
            </a:extLst>
          </p:cNvPr>
          <p:cNvGraphicFramePr>
            <a:graphicFrameLocks noGrp="1"/>
          </p:cNvGraphicFramePr>
          <p:nvPr>
            <p:ph type="tbl" sz="quarter" idx="13"/>
            <p:extLst>
              <p:ext uri="{D42A27DB-BD31-4B8C-83A1-F6EECF244321}">
                <p14:modId xmlns:p14="http://schemas.microsoft.com/office/powerpoint/2010/main" val="415810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60905754"/>
                    </a:ext>
                  </a:extLst>
                </a:gridCol>
                <a:gridCol w="905256">
                  <a:extLst>
                    <a:ext uri="{9D8B030D-6E8A-4147-A177-3AD203B41FA5}">
                      <a16:colId xmlns:a16="http://schemas.microsoft.com/office/drawing/2014/main" val="3639752399"/>
                    </a:ext>
                  </a:extLst>
                </a:gridCol>
                <a:gridCol w="411480">
                  <a:extLst>
                    <a:ext uri="{9D8B030D-6E8A-4147-A177-3AD203B41FA5}">
                      <a16:colId xmlns:a16="http://schemas.microsoft.com/office/drawing/2014/main" val="1223229829"/>
                    </a:ext>
                  </a:extLst>
                </a:gridCol>
                <a:gridCol w="905256">
                  <a:extLst>
                    <a:ext uri="{9D8B030D-6E8A-4147-A177-3AD203B41FA5}">
                      <a16:colId xmlns:a16="http://schemas.microsoft.com/office/drawing/2014/main" val="2882078942"/>
                    </a:ext>
                  </a:extLst>
                </a:gridCol>
                <a:gridCol w="905256">
                  <a:extLst>
                    <a:ext uri="{9D8B030D-6E8A-4147-A177-3AD203B41FA5}">
                      <a16:colId xmlns:a16="http://schemas.microsoft.com/office/drawing/2014/main" val="217242432"/>
                    </a:ext>
                  </a:extLst>
                </a:gridCol>
                <a:gridCol w="905256">
                  <a:extLst>
                    <a:ext uri="{9D8B030D-6E8A-4147-A177-3AD203B41FA5}">
                      <a16:colId xmlns:a16="http://schemas.microsoft.com/office/drawing/2014/main" val="1278473079"/>
                    </a:ext>
                  </a:extLst>
                </a:gridCol>
                <a:gridCol w="905256">
                  <a:extLst>
                    <a:ext uri="{9D8B030D-6E8A-4147-A177-3AD203B41FA5}">
                      <a16:colId xmlns:a16="http://schemas.microsoft.com/office/drawing/2014/main" val="3055171176"/>
                    </a:ext>
                  </a:extLst>
                </a:gridCol>
                <a:gridCol w="905256">
                  <a:extLst>
                    <a:ext uri="{9D8B030D-6E8A-4147-A177-3AD203B41FA5}">
                      <a16:colId xmlns:a16="http://schemas.microsoft.com/office/drawing/2014/main" val="3081456246"/>
                    </a:ext>
                  </a:extLst>
                </a:gridCol>
                <a:gridCol w="905256">
                  <a:extLst>
                    <a:ext uri="{9D8B030D-6E8A-4147-A177-3AD203B41FA5}">
                      <a16:colId xmlns:a16="http://schemas.microsoft.com/office/drawing/2014/main" val="88295892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085954499"/>
                  </a:ext>
                </a:extLst>
              </a:tr>
              <a:tr h="370840">
                <a:tc>
                  <a:txBody>
                    <a:bodyPr/>
                    <a:lstStyle/>
                    <a:p>
                      <a:r>
                        <a:rPr lang="en-US" sz="1000"/>
                        <a:t>8</a:t>
                      </a:r>
                    </a:p>
                  </a:txBody>
                  <a:tcPr/>
                </a:tc>
                <a:tc>
                  <a:txBody>
                    <a:bodyPr/>
                    <a:lstStyle/>
                    <a:p>
                      <a:r>
                        <a:rPr lang="en-US" sz="1000"/>
                        <a:t>0.5857 %</a:t>
                      </a:r>
                    </a:p>
                  </a:txBody>
                  <a:tcPr/>
                </a:tc>
                <a:tc>
                  <a:txBody>
                    <a:bodyPr/>
                    <a:lstStyle/>
                    <a:p>
                      <a:r>
                        <a:rPr lang="en-US" sz="1000"/>
                        <a:t>0.62</a:t>
                      </a:r>
                    </a:p>
                  </a:txBody>
                  <a:tcPr/>
                </a:tc>
                <a:tc>
                  <a:txBody>
                    <a:bodyPr/>
                    <a:lstStyle/>
                    <a:p>
                      <a:r>
                        <a:rPr lang="en-US" sz="1000"/>
                        <a:t>108.38</a:t>
                      </a:r>
                    </a:p>
                  </a:txBody>
                  <a:tcPr/>
                </a:tc>
                <a:tc>
                  <a:txBody>
                    <a:bodyPr/>
                    <a:lstStyle/>
                    <a:p>
                      <a:r>
                        <a:rPr lang="en-US" sz="1000"/>
                        <a:t>108.12</a:t>
                      </a:r>
                    </a:p>
                  </a:txBody>
                  <a:tcPr/>
                </a:tc>
                <a:tc>
                  <a:txBody>
                    <a:bodyPr/>
                    <a:lstStyle/>
                    <a:p>
                      <a:r>
                        <a:rPr lang="en-US" sz="1000"/>
                        <a:t>63.88</a:t>
                      </a:r>
                    </a:p>
                  </a:txBody>
                  <a:tcPr/>
                </a:tc>
                <a:tc>
                  <a:txBody>
                    <a:bodyPr/>
                    <a:lstStyle/>
                    <a:p>
                      <a:r>
                        <a:rPr lang="en-US" sz="1000"/>
                        <a:t>63.25</a:t>
                      </a:r>
                    </a:p>
                  </a:txBody>
                  <a:tcPr/>
                </a:tc>
                <a:tc>
                  <a:txBody>
                    <a:bodyPr/>
                    <a:lstStyle/>
                    <a:p>
                      <a:r>
                        <a:rPr lang="en-US" sz="1000"/>
                        <a:t>867</a:t>
                      </a:r>
                    </a:p>
                  </a:txBody>
                  <a:tcPr/>
                </a:tc>
                <a:tc>
                  <a:txBody>
                    <a:bodyPr/>
                    <a:lstStyle/>
                    <a:p>
                      <a:r>
                        <a:rPr lang="en-US" sz="1000"/>
                        <a:t>511</a:t>
                      </a:r>
                    </a:p>
                  </a:txBody>
                  <a:tcPr/>
                </a:tc>
                <a:extLst>
                  <a:ext uri="{0D108BD9-81ED-4DB2-BD59-A6C34878D82A}">
                    <a16:rowId xmlns:a16="http://schemas.microsoft.com/office/drawing/2014/main" val="1659688275"/>
                  </a:ext>
                </a:extLst>
              </a:tr>
            </a:tbl>
          </a:graphicData>
        </a:graphic>
      </p:graphicFrame>
      <p:sp>
        <p:nvSpPr>
          <p:cNvPr id="4" name="Text Placeholder 3">
            <a:extLst>
              <a:ext uri="{FF2B5EF4-FFF2-40B4-BE49-F238E27FC236}">
                <a16:creationId xmlns:a16="http://schemas.microsoft.com/office/drawing/2014/main" id="{38EFEE5B-44A7-4CFD-AC11-9D7CEF75163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7025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BCBD4-9735-480B-AB44-582D6A02158C}"/>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75918B0F-E34B-4D5A-BF60-8F8902495A2D}"/>
              </a:ext>
            </a:extLst>
          </p:cNvPr>
          <p:cNvGraphicFramePr>
            <a:graphicFrameLocks noGrp="1"/>
          </p:cNvGraphicFramePr>
          <p:nvPr>
            <p:ph type="tbl" sz="quarter" idx="13"/>
            <p:extLst>
              <p:ext uri="{D42A27DB-BD31-4B8C-83A1-F6EECF244321}">
                <p14:modId xmlns:p14="http://schemas.microsoft.com/office/powerpoint/2010/main" val="1226433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27119427"/>
                    </a:ext>
                  </a:extLst>
                </a:gridCol>
                <a:gridCol w="1316736">
                  <a:extLst>
                    <a:ext uri="{9D8B030D-6E8A-4147-A177-3AD203B41FA5}">
                      <a16:colId xmlns:a16="http://schemas.microsoft.com/office/drawing/2014/main" val="4215181865"/>
                    </a:ext>
                  </a:extLst>
                </a:gridCol>
                <a:gridCol w="658368">
                  <a:extLst>
                    <a:ext uri="{9D8B030D-6E8A-4147-A177-3AD203B41FA5}">
                      <a16:colId xmlns:a16="http://schemas.microsoft.com/office/drawing/2014/main" val="3619158938"/>
                    </a:ext>
                  </a:extLst>
                </a:gridCol>
                <a:gridCol w="658368">
                  <a:extLst>
                    <a:ext uri="{9D8B030D-6E8A-4147-A177-3AD203B41FA5}">
                      <a16:colId xmlns:a16="http://schemas.microsoft.com/office/drawing/2014/main" val="1110418719"/>
                    </a:ext>
                  </a:extLst>
                </a:gridCol>
                <a:gridCol w="658368">
                  <a:extLst>
                    <a:ext uri="{9D8B030D-6E8A-4147-A177-3AD203B41FA5}">
                      <a16:colId xmlns:a16="http://schemas.microsoft.com/office/drawing/2014/main" val="2715832861"/>
                    </a:ext>
                  </a:extLst>
                </a:gridCol>
                <a:gridCol w="658368">
                  <a:extLst>
                    <a:ext uri="{9D8B030D-6E8A-4147-A177-3AD203B41FA5}">
                      <a16:colId xmlns:a16="http://schemas.microsoft.com/office/drawing/2014/main" val="23703082"/>
                    </a:ext>
                  </a:extLst>
                </a:gridCol>
                <a:gridCol w="658368">
                  <a:extLst>
                    <a:ext uri="{9D8B030D-6E8A-4147-A177-3AD203B41FA5}">
                      <a16:colId xmlns:a16="http://schemas.microsoft.com/office/drawing/2014/main" val="2680924722"/>
                    </a:ext>
                  </a:extLst>
                </a:gridCol>
                <a:gridCol w="658368">
                  <a:extLst>
                    <a:ext uri="{9D8B030D-6E8A-4147-A177-3AD203B41FA5}">
                      <a16:colId xmlns:a16="http://schemas.microsoft.com/office/drawing/2014/main" val="1466893717"/>
                    </a:ext>
                  </a:extLst>
                </a:gridCol>
                <a:gridCol w="658368">
                  <a:extLst>
                    <a:ext uri="{9D8B030D-6E8A-4147-A177-3AD203B41FA5}">
                      <a16:colId xmlns:a16="http://schemas.microsoft.com/office/drawing/2014/main" val="3997358322"/>
                    </a:ext>
                  </a:extLst>
                </a:gridCol>
                <a:gridCol w="658368">
                  <a:extLst>
                    <a:ext uri="{9D8B030D-6E8A-4147-A177-3AD203B41FA5}">
                      <a16:colId xmlns:a16="http://schemas.microsoft.com/office/drawing/2014/main" val="2897599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1483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- 2021-11-25 09:41:13</a:t>
                      </a:r>
                      <a:r>
                        <a:rPr kumimoji="0" lang="en-US" sz="1000" b="0" i="0" u="none" strike="noStrike" kern="1200" cap="none" spc="0" normalizeH="0" baseline="0" noProof="0">
                          <a:ln>
                            <a:noFill/>
                          </a:ln>
                          <a:solidFill>
                            <a:prstClr val="black"/>
                          </a:solidFill>
                          <a:effectLst/>
                          <a:uLnTx/>
                          <a:uFillTx/>
                          <a:latin typeface="+mn-lt"/>
                          <a:ea typeface="+mn-ea"/>
                          <a:cs typeface="+mn-cs"/>
                        </a:rPr>
                        <a:t>
 HAPPY THANKSGIVING!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https://quintly-image-storage.s3.amazonaws.com/c303562b672a3318c686cfcc37b7e67a/2f31b0221e7ddbc2b890e4b8678f6007.jpg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11/26/2021 09:30:31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4709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- 2021-11-18 10:35:45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SVP OF UNDERWRITING, KIMBERLY HAMILTON, FOR BEING RECOGNIZED AS ONE OF RISK &amp; INSURANCE'S EXECUTIVES TO WATCH IN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https://quintly-image-storage.s3.amazonaws.com/c303562b672a3318c686cfcc37b7e67a/403248a22002c0431c2487a84eb1b34a.jpg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11/19/2021 10:01:20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038734"/>
                  </a:ext>
                </a:extLst>
              </a:tr>
            </a:tbl>
          </a:graphicData>
        </a:graphic>
      </p:graphicFrame>
      <p:sp>
        <p:nvSpPr>
          <p:cNvPr id="4" name="Text Placeholder 3">
            <a:extLst>
              <a:ext uri="{FF2B5EF4-FFF2-40B4-BE49-F238E27FC236}">
                <a16:creationId xmlns:a16="http://schemas.microsoft.com/office/drawing/2014/main" id="{8193A059-1E7B-4560-B3B1-D74F8FDE5FD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086270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F0F05-9122-4096-85D8-AC3644B55E38}"/>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C15D3D3A-D9D2-4E93-9289-9ABE282FD976}"/>
              </a:ext>
            </a:extLst>
          </p:cNvPr>
          <p:cNvGraphicFramePr>
            <a:graphicFrameLocks noGrp="1"/>
          </p:cNvGraphicFramePr>
          <p:nvPr>
            <p:ph type="tbl" sz="quarter" idx="13"/>
            <p:extLst>
              <p:ext uri="{D42A27DB-BD31-4B8C-83A1-F6EECF244321}">
                <p14:modId xmlns:p14="http://schemas.microsoft.com/office/powerpoint/2010/main" val="1155733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7794172"/>
                    </a:ext>
                  </a:extLst>
                </a:gridCol>
                <a:gridCol w="1316736">
                  <a:extLst>
                    <a:ext uri="{9D8B030D-6E8A-4147-A177-3AD203B41FA5}">
                      <a16:colId xmlns:a16="http://schemas.microsoft.com/office/drawing/2014/main" val="3566604167"/>
                    </a:ext>
                  </a:extLst>
                </a:gridCol>
                <a:gridCol w="658368">
                  <a:extLst>
                    <a:ext uri="{9D8B030D-6E8A-4147-A177-3AD203B41FA5}">
                      <a16:colId xmlns:a16="http://schemas.microsoft.com/office/drawing/2014/main" val="2842896244"/>
                    </a:ext>
                  </a:extLst>
                </a:gridCol>
                <a:gridCol w="658368">
                  <a:extLst>
                    <a:ext uri="{9D8B030D-6E8A-4147-A177-3AD203B41FA5}">
                      <a16:colId xmlns:a16="http://schemas.microsoft.com/office/drawing/2014/main" val="2213329580"/>
                    </a:ext>
                  </a:extLst>
                </a:gridCol>
                <a:gridCol w="658368">
                  <a:extLst>
                    <a:ext uri="{9D8B030D-6E8A-4147-A177-3AD203B41FA5}">
                      <a16:colId xmlns:a16="http://schemas.microsoft.com/office/drawing/2014/main" val="1071223496"/>
                    </a:ext>
                  </a:extLst>
                </a:gridCol>
                <a:gridCol w="658368">
                  <a:extLst>
                    <a:ext uri="{9D8B030D-6E8A-4147-A177-3AD203B41FA5}">
                      <a16:colId xmlns:a16="http://schemas.microsoft.com/office/drawing/2014/main" val="971719992"/>
                    </a:ext>
                  </a:extLst>
                </a:gridCol>
                <a:gridCol w="658368">
                  <a:extLst>
                    <a:ext uri="{9D8B030D-6E8A-4147-A177-3AD203B41FA5}">
                      <a16:colId xmlns:a16="http://schemas.microsoft.com/office/drawing/2014/main" val="1099907932"/>
                    </a:ext>
                  </a:extLst>
                </a:gridCol>
                <a:gridCol w="658368">
                  <a:extLst>
                    <a:ext uri="{9D8B030D-6E8A-4147-A177-3AD203B41FA5}">
                      <a16:colId xmlns:a16="http://schemas.microsoft.com/office/drawing/2014/main" val="310953491"/>
                    </a:ext>
                  </a:extLst>
                </a:gridCol>
                <a:gridCol w="658368">
                  <a:extLst>
                    <a:ext uri="{9D8B030D-6E8A-4147-A177-3AD203B41FA5}">
                      <a16:colId xmlns:a16="http://schemas.microsoft.com/office/drawing/2014/main" val="1194473532"/>
                    </a:ext>
                  </a:extLst>
                </a:gridCol>
                <a:gridCol w="658368">
                  <a:extLst>
                    <a:ext uri="{9D8B030D-6E8A-4147-A177-3AD203B41FA5}">
                      <a16:colId xmlns:a16="http://schemas.microsoft.com/office/drawing/2014/main" val="2037779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701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- 2021-11-16 17:44:54</a:t>
                      </a:r>
                      <a:r>
                        <a:rPr kumimoji="0" lang="en-US" sz="1000" b="0" i="0" u="none" strike="noStrike" kern="1200" cap="none" spc="0" normalizeH="0" baseline="0" noProof="0">
                          <a:ln>
                            <a:noFill/>
                          </a:ln>
                          <a:solidFill>
                            <a:prstClr val="black"/>
                          </a:solidFill>
                          <a:effectLst/>
                          <a:uLnTx/>
                          <a:uFillTx/>
                          <a:latin typeface="+mn-lt"/>
                          <a:ea typeface="+mn-ea"/>
                          <a:cs typeface="+mn-cs"/>
                        </a:rPr>
                        <a:t>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https://quintly-image-storage.s3.amazonaws.com/c303562b672a3318c686cfcc37b7e67a/89b958d5d17c94cdc91d8dca38bbda1b.jpg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17:30:26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092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- 2021-11-15 14:59:56</a:t>
                      </a:r>
                      <a:r>
                        <a:rPr kumimoji="0" lang="en-US" sz="1000" b="0" i="0" u="none" strike="noStrike" kern="1200" cap="none" spc="0" normalizeH="0" baseline="0" noProof="0">
                          <a:ln>
                            <a:noFill/>
                          </a:ln>
                          <a:solidFill>
                            <a:prstClr val="black"/>
                          </a:solidFill>
                          <a:effectLst/>
                          <a:uLnTx/>
                          <a:uFillTx/>
                          <a:latin typeface="+mn-lt"/>
                          <a:ea typeface="+mn-ea"/>
                          <a:cs typeface="+mn-cs"/>
                        </a:rPr>
                        <a:t>
 TAP TO CHECK OUT THE HIGHLIGHTS FROM OUR #PHLY80KTREES PLANTING EVENTS!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https://quintly-image-storage.s3.amazonaws.com/c303562b672a3318c686cfcc37b7e67a/ab1cced221329ca8011fada5967bf844.jpg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11/16/2021 14:35:53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9493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- 2021-11-11 09:56:30</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#VETERANS!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https://quintly-image-storage.s3.amazonaws.com/c303562b672a3318c686cfcc37b7e67a/815941a13ce30f6ab1cd6ad84abd0c7b.jpg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11/12/2021 09:30:31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9731386"/>
                  </a:ext>
                </a:extLst>
              </a:tr>
            </a:tbl>
          </a:graphicData>
        </a:graphic>
      </p:graphicFrame>
      <p:sp>
        <p:nvSpPr>
          <p:cNvPr id="4" name="Text Placeholder 3">
            <a:extLst>
              <a:ext uri="{FF2B5EF4-FFF2-40B4-BE49-F238E27FC236}">
                <a16:creationId xmlns:a16="http://schemas.microsoft.com/office/drawing/2014/main" id="{F2B508AE-2C56-442B-847B-5DA068646A9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482510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1375</Words>
  <Application>Microsoft Office PowerPoint</Application>
  <PresentationFormat>On-screen Show (4:3)</PresentationFormat>
  <Paragraphs>552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2021-12-01T18:05:17Z</dcterms:created>
  <dcterms:modified xsi:type="dcterms:W3CDTF">2021-12-01T18:06:09Z</dcterms:modified>
</cp:coreProperties>
</file>