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1752</c:v>
                </c:pt>
              </c:numCache>
            </c:numRef>
          </c:val>
          <c:extLst>
            <c:ext xmlns:c16="http://schemas.microsoft.com/office/drawing/2014/chart" uri="{C3380CC4-5D6E-409C-BE32-E72D297353CC}">
              <c16:uniqueId val="{00000000-867C-4100-8226-D7F4210A14F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2666</c:v>
                </c:pt>
              </c:numCache>
            </c:numRef>
          </c:val>
          <c:extLst>
            <c:ext xmlns:c16="http://schemas.microsoft.com/office/drawing/2014/chart" uri="{C3380CC4-5D6E-409C-BE32-E72D297353CC}">
              <c16:uniqueId val="{00000001-867C-4100-8226-D7F4210A14F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44501</c:v>
                </c:pt>
              </c:numCache>
            </c:numRef>
          </c:cat>
          <c:val>
            <c:numRef>
              <c:f>Sheet1!$D$2</c:f>
              <c:numCache>
                <c:formatCode>General</c:formatCode>
                <c:ptCount val="1"/>
                <c:pt idx="0">
                  <c:v>3435</c:v>
                </c:pt>
              </c:numCache>
            </c:numRef>
          </c:val>
          <c:extLst>
            <c:ext xmlns:c16="http://schemas.microsoft.com/office/drawing/2014/chart" uri="{C3380CC4-5D6E-409C-BE32-E72D297353CC}">
              <c16:uniqueId val="{00000002-867C-4100-8226-D7F4210A14F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44501</c:v>
                </c:pt>
              </c:numCache>
            </c:numRef>
          </c:cat>
          <c:val>
            <c:numRef>
              <c:f>Sheet1!$E$2</c:f>
              <c:numCache>
                <c:formatCode>General</c:formatCode>
                <c:ptCount val="1"/>
                <c:pt idx="0">
                  <c:v>1204</c:v>
                </c:pt>
              </c:numCache>
            </c:numRef>
          </c:val>
          <c:extLst>
            <c:ext xmlns:c16="http://schemas.microsoft.com/office/drawing/2014/chart" uri="{C3380CC4-5D6E-409C-BE32-E72D297353CC}">
              <c16:uniqueId val="{00000003-867C-4100-8226-D7F4210A14F8}"/>
            </c:ext>
          </c:extLst>
        </c:ser>
        <c:dLbls>
          <c:showLegendKey val="0"/>
          <c:showVal val="0"/>
          <c:showCatName val="0"/>
          <c:showSerName val="0"/>
          <c:showPercent val="0"/>
          <c:showBubbleSize val="0"/>
        </c:dLbls>
        <c:gapWidth val="219"/>
        <c:overlap val="-27"/>
        <c:axId val="303587184"/>
        <c:axId val="309965392"/>
      </c:barChart>
      <c:dateAx>
        <c:axId val="30358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65392"/>
        <c:crosses val="autoZero"/>
        <c:auto val="1"/>
        <c:lblOffset val="100"/>
        <c:baseTimeUnit val="days"/>
      </c:dateAx>
      <c:valAx>
        <c:axId val="30996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8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0</c:v>
                </c:pt>
              </c:numCache>
            </c:numRef>
          </c:val>
          <c:extLst>
            <c:ext xmlns:c16="http://schemas.microsoft.com/office/drawing/2014/chart" uri="{C3380CC4-5D6E-409C-BE32-E72D297353CC}">
              <c16:uniqueId val="{00000000-6190-4B18-B94E-D889587F72DB}"/>
            </c:ext>
          </c:extLst>
        </c:ser>
        <c:dLbls>
          <c:showLegendKey val="0"/>
          <c:showVal val="0"/>
          <c:showCatName val="0"/>
          <c:showSerName val="0"/>
          <c:showPercent val="0"/>
          <c:showBubbleSize val="0"/>
        </c:dLbls>
        <c:gapWidth val="219"/>
        <c:overlap val="-27"/>
        <c:axId val="366510040"/>
        <c:axId val="366513976"/>
      </c:barChart>
      <c:dateAx>
        <c:axId val="36651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13976"/>
        <c:crosses val="autoZero"/>
        <c:auto val="1"/>
        <c:lblOffset val="100"/>
        <c:baseTimeUnit val="months"/>
      </c:dateAx>
      <c:valAx>
        <c:axId val="3665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1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15</c:v>
                </c:pt>
                <c:pt idx="11">
                  <c:v>0</c:v>
                </c:pt>
              </c:numCache>
            </c:numRef>
          </c:val>
          <c:extLst>
            <c:ext xmlns:c16="http://schemas.microsoft.com/office/drawing/2014/chart" uri="{C3380CC4-5D6E-409C-BE32-E72D297353CC}">
              <c16:uniqueId val="{00000000-72A4-4F85-9376-5EC8F30C3E41}"/>
            </c:ext>
          </c:extLst>
        </c:ser>
        <c:dLbls>
          <c:showLegendKey val="0"/>
          <c:showVal val="0"/>
          <c:showCatName val="0"/>
          <c:showSerName val="0"/>
          <c:showPercent val="0"/>
          <c:showBubbleSize val="0"/>
        </c:dLbls>
        <c:gapWidth val="219"/>
        <c:overlap val="-27"/>
        <c:axId val="412781512"/>
        <c:axId val="412781840"/>
      </c:barChart>
      <c:dateAx>
        <c:axId val="41278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1840"/>
        <c:crosses val="autoZero"/>
        <c:auto val="1"/>
        <c:lblOffset val="100"/>
        <c:baseTimeUnit val="months"/>
      </c:dateAx>
      <c:valAx>
        <c:axId val="41278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90</c:v>
                </c:pt>
                <c:pt idx="10">
                  <c:v>209</c:v>
                </c:pt>
                <c:pt idx="11">
                  <c:v>0</c:v>
                </c:pt>
              </c:numCache>
            </c:numRef>
          </c:val>
          <c:extLst>
            <c:ext xmlns:c16="http://schemas.microsoft.com/office/drawing/2014/chart" uri="{C3380CC4-5D6E-409C-BE32-E72D297353CC}">
              <c16:uniqueId val="{00000000-4928-486E-8734-7DE690043B8A}"/>
            </c:ext>
          </c:extLst>
        </c:ser>
        <c:dLbls>
          <c:showLegendKey val="0"/>
          <c:showVal val="0"/>
          <c:showCatName val="0"/>
          <c:showSerName val="0"/>
          <c:showPercent val="0"/>
          <c:showBubbleSize val="0"/>
        </c:dLbls>
        <c:gapWidth val="219"/>
        <c:overlap val="-27"/>
        <c:axId val="412782496"/>
        <c:axId val="412782168"/>
      </c:barChart>
      <c:catAx>
        <c:axId val="4127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2168"/>
        <c:crosses val="autoZero"/>
        <c:auto val="1"/>
        <c:lblAlgn val="ctr"/>
        <c:lblOffset val="100"/>
        <c:noMultiLvlLbl val="0"/>
      </c:catAx>
      <c:valAx>
        <c:axId val="41278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0</c:v>
                </c:pt>
              </c:numCache>
            </c:numRef>
          </c:val>
          <c:extLst>
            <c:ext xmlns:c16="http://schemas.microsoft.com/office/drawing/2014/chart" uri="{C3380CC4-5D6E-409C-BE32-E72D297353CC}">
              <c16:uniqueId val="{00000000-551C-46E1-8247-3B0C766C4BEE}"/>
            </c:ext>
          </c:extLst>
        </c:ser>
        <c:dLbls>
          <c:showLegendKey val="0"/>
          <c:showVal val="0"/>
          <c:showCatName val="0"/>
          <c:showSerName val="0"/>
          <c:showPercent val="0"/>
          <c:showBubbleSize val="0"/>
        </c:dLbls>
        <c:gapWidth val="219"/>
        <c:overlap val="-27"/>
        <c:axId val="377833624"/>
        <c:axId val="377834936"/>
      </c:barChart>
      <c:dateAx>
        <c:axId val="37783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34936"/>
        <c:crosses val="autoZero"/>
        <c:auto val="1"/>
        <c:lblOffset val="100"/>
        <c:baseTimeUnit val="months"/>
      </c:dateAx>
      <c:valAx>
        <c:axId val="37783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3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0</c:v>
                </c:pt>
              </c:numCache>
            </c:numRef>
          </c:val>
          <c:extLst>
            <c:ext xmlns:c16="http://schemas.microsoft.com/office/drawing/2014/chart" uri="{C3380CC4-5D6E-409C-BE32-E72D297353CC}">
              <c16:uniqueId val="{00000000-AD21-4A4F-92BE-E639F8DB4508}"/>
            </c:ext>
          </c:extLst>
        </c:ser>
        <c:dLbls>
          <c:showLegendKey val="0"/>
          <c:showVal val="0"/>
          <c:showCatName val="0"/>
          <c:showSerName val="0"/>
          <c:showPercent val="0"/>
          <c:showBubbleSize val="0"/>
        </c:dLbls>
        <c:gapWidth val="219"/>
        <c:overlap val="-27"/>
        <c:axId val="377832968"/>
        <c:axId val="377833296"/>
      </c:barChart>
      <c:dateAx>
        <c:axId val="37783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33296"/>
        <c:crosses val="autoZero"/>
        <c:auto val="1"/>
        <c:lblOffset val="100"/>
        <c:baseTimeUnit val="months"/>
      </c:dateAx>
      <c:valAx>
        <c:axId val="37783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3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19</c:v>
                </c:pt>
                <c:pt idx="11">
                  <c:v>0</c:v>
                </c:pt>
              </c:numCache>
            </c:numRef>
          </c:val>
          <c:extLst>
            <c:ext xmlns:c16="http://schemas.microsoft.com/office/drawing/2014/chart" uri="{C3380CC4-5D6E-409C-BE32-E72D297353CC}">
              <c16:uniqueId val="{00000000-63E3-4DE0-A020-351A72877C67}"/>
            </c:ext>
          </c:extLst>
        </c:ser>
        <c:dLbls>
          <c:showLegendKey val="0"/>
          <c:showVal val="0"/>
          <c:showCatName val="0"/>
          <c:showSerName val="0"/>
          <c:showPercent val="0"/>
          <c:showBubbleSize val="0"/>
        </c:dLbls>
        <c:gapWidth val="219"/>
        <c:overlap val="-27"/>
        <c:axId val="366508400"/>
        <c:axId val="366513648"/>
      </c:barChart>
      <c:catAx>
        <c:axId val="36650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13648"/>
        <c:crosses val="autoZero"/>
        <c:auto val="1"/>
        <c:lblAlgn val="ctr"/>
        <c:lblOffset val="100"/>
        <c:noMultiLvlLbl val="0"/>
      </c:catAx>
      <c:valAx>
        <c:axId val="36651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0</c:v>
                </c:pt>
              </c:numCache>
            </c:numRef>
          </c:val>
          <c:extLst>
            <c:ext xmlns:c16="http://schemas.microsoft.com/office/drawing/2014/chart" uri="{C3380CC4-5D6E-409C-BE32-E72D297353CC}">
              <c16:uniqueId val="{00000000-54A1-4AF5-A026-446C678E5FFD}"/>
            </c:ext>
          </c:extLst>
        </c:ser>
        <c:dLbls>
          <c:showLegendKey val="0"/>
          <c:showVal val="0"/>
          <c:showCatName val="0"/>
          <c:showSerName val="0"/>
          <c:showPercent val="0"/>
          <c:showBubbleSize val="0"/>
        </c:dLbls>
        <c:gapWidth val="219"/>
        <c:overlap val="-27"/>
        <c:axId val="422752024"/>
        <c:axId val="422761864"/>
      </c:barChart>
      <c:dateAx>
        <c:axId val="42275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61864"/>
        <c:crosses val="autoZero"/>
        <c:auto val="1"/>
        <c:lblOffset val="100"/>
        <c:baseTimeUnit val="months"/>
      </c:dateAx>
      <c:valAx>
        <c:axId val="42276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5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31</c:v>
                </c:pt>
                <c:pt idx="1">
                  <c:v>29</c:v>
                </c:pt>
                <c:pt idx="2">
                  <c:v>37</c:v>
                </c:pt>
                <c:pt idx="3">
                  <c:v>54</c:v>
                </c:pt>
                <c:pt idx="4">
                  <c:v>21</c:v>
                </c:pt>
                <c:pt idx="5">
                  <c:v>36</c:v>
                </c:pt>
                <c:pt idx="6">
                  <c:v>42</c:v>
                </c:pt>
                <c:pt idx="7">
                  <c:v>35</c:v>
                </c:pt>
                <c:pt idx="8">
                  <c:v>86</c:v>
                </c:pt>
                <c:pt idx="9">
                  <c:v>28</c:v>
                </c:pt>
                <c:pt idx="10">
                  <c:v>50</c:v>
                </c:pt>
              </c:numCache>
            </c:numRef>
          </c:val>
          <c:extLst>
            <c:ext xmlns:c16="http://schemas.microsoft.com/office/drawing/2014/chart" uri="{C3380CC4-5D6E-409C-BE32-E72D297353CC}">
              <c16:uniqueId val="{00000000-A95F-4CB9-80F8-B4E6961EAEC4}"/>
            </c:ext>
          </c:extLst>
        </c:ser>
        <c:dLbls>
          <c:showLegendKey val="0"/>
          <c:showVal val="0"/>
          <c:showCatName val="0"/>
          <c:showSerName val="0"/>
          <c:showPercent val="0"/>
          <c:showBubbleSize val="0"/>
        </c:dLbls>
        <c:gapWidth val="219"/>
        <c:overlap val="-27"/>
        <c:axId val="422739888"/>
        <c:axId val="422730376"/>
      </c:barChart>
      <c:catAx>
        <c:axId val="42273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30376"/>
        <c:crosses val="autoZero"/>
        <c:auto val="1"/>
        <c:lblAlgn val="ctr"/>
        <c:lblOffset val="100"/>
        <c:noMultiLvlLbl val="0"/>
      </c:catAx>
      <c:valAx>
        <c:axId val="42273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3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279</c:v>
                </c:pt>
                <c:pt idx="1">
                  <c:v>208</c:v>
                </c:pt>
                <c:pt idx="2">
                  <c:v>334</c:v>
                </c:pt>
                <c:pt idx="3">
                  <c:v>382</c:v>
                </c:pt>
                <c:pt idx="4">
                  <c:v>169</c:v>
                </c:pt>
                <c:pt idx="5">
                  <c:v>292</c:v>
                </c:pt>
                <c:pt idx="6">
                  <c:v>343</c:v>
                </c:pt>
                <c:pt idx="7">
                  <c:v>355</c:v>
                </c:pt>
                <c:pt idx="8">
                  <c:v>431</c:v>
                </c:pt>
                <c:pt idx="9">
                  <c:v>226</c:v>
                </c:pt>
                <c:pt idx="10">
                  <c:v>303</c:v>
                </c:pt>
              </c:numCache>
            </c:numRef>
          </c:val>
          <c:extLst>
            <c:ext xmlns:c16="http://schemas.microsoft.com/office/drawing/2014/chart" uri="{C3380CC4-5D6E-409C-BE32-E72D297353CC}">
              <c16:uniqueId val="{00000000-75A8-49C6-8A36-BBA952140B2D}"/>
            </c:ext>
          </c:extLst>
        </c:ser>
        <c:dLbls>
          <c:showLegendKey val="0"/>
          <c:showVal val="0"/>
          <c:showCatName val="0"/>
          <c:showSerName val="0"/>
          <c:showPercent val="0"/>
          <c:showBubbleSize val="0"/>
        </c:dLbls>
        <c:gapWidth val="219"/>
        <c:overlap val="-27"/>
        <c:axId val="422730048"/>
        <c:axId val="422731688"/>
      </c:barChart>
      <c:catAx>
        <c:axId val="42273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31688"/>
        <c:crosses val="autoZero"/>
        <c:auto val="1"/>
        <c:lblAlgn val="ctr"/>
        <c:lblOffset val="100"/>
        <c:noMultiLvlLbl val="0"/>
      </c:catAx>
      <c:valAx>
        <c:axId val="42273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73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14908</c:v>
                </c:pt>
              </c:numCache>
            </c:numRef>
          </c:val>
          <c:extLst>
            <c:ext xmlns:c16="http://schemas.microsoft.com/office/drawing/2014/chart" uri="{C3380CC4-5D6E-409C-BE32-E72D297353CC}">
              <c16:uniqueId val="{00000000-411D-4E6C-813E-BF13E24D6DEF}"/>
            </c:ext>
          </c:extLst>
        </c:ser>
        <c:dLbls>
          <c:showLegendKey val="0"/>
          <c:showVal val="0"/>
          <c:showCatName val="0"/>
          <c:showSerName val="0"/>
          <c:showPercent val="0"/>
          <c:showBubbleSize val="0"/>
        </c:dLbls>
        <c:gapWidth val="219"/>
        <c:overlap val="-27"/>
        <c:axId val="412788728"/>
        <c:axId val="412779216"/>
      </c:barChart>
      <c:catAx>
        <c:axId val="41278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79216"/>
        <c:crosses val="autoZero"/>
        <c:auto val="1"/>
        <c:lblAlgn val="ctr"/>
        <c:lblOffset val="100"/>
        <c:noMultiLvlLbl val="0"/>
      </c:catAx>
      <c:valAx>
        <c:axId val="41277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0</c:v>
                </c:pt>
              </c:numCache>
            </c:numRef>
          </c:val>
          <c:extLst>
            <c:ext xmlns:c16="http://schemas.microsoft.com/office/drawing/2014/chart" uri="{C3380CC4-5D6E-409C-BE32-E72D297353CC}">
              <c16:uniqueId val="{00000000-18B1-4694-B818-E9743A776D06}"/>
            </c:ext>
          </c:extLst>
        </c:ser>
        <c:dLbls>
          <c:showLegendKey val="0"/>
          <c:showVal val="0"/>
          <c:showCatName val="0"/>
          <c:showSerName val="0"/>
          <c:showPercent val="0"/>
          <c:showBubbleSize val="0"/>
        </c:dLbls>
        <c:gapWidth val="219"/>
        <c:overlap val="-27"/>
        <c:axId val="471717544"/>
        <c:axId val="471717872"/>
      </c:barChart>
      <c:dateAx>
        <c:axId val="47171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7872"/>
        <c:crosses val="autoZero"/>
        <c:auto val="1"/>
        <c:lblOffset val="100"/>
        <c:baseTimeUnit val="months"/>
      </c:dateAx>
      <c:valAx>
        <c:axId val="47171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42</c:v>
                </c:pt>
                <c:pt idx="9">
                  <c:v>103</c:v>
                </c:pt>
                <c:pt idx="10">
                  <c:v>33</c:v>
                </c:pt>
                <c:pt idx="11">
                  <c:v>0</c:v>
                </c:pt>
              </c:numCache>
            </c:numRef>
          </c:val>
          <c:extLst>
            <c:ext xmlns:c16="http://schemas.microsoft.com/office/drawing/2014/chart" uri="{C3380CC4-5D6E-409C-BE32-E72D297353CC}">
              <c16:uniqueId val="{00000000-5ED1-447F-9B68-274E05A8CECF}"/>
            </c:ext>
          </c:extLst>
        </c:ser>
        <c:dLbls>
          <c:showLegendKey val="0"/>
          <c:showVal val="0"/>
          <c:showCatName val="0"/>
          <c:showSerName val="0"/>
          <c:showPercent val="0"/>
          <c:showBubbleSize val="0"/>
        </c:dLbls>
        <c:gapWidth val="219"/>
        <c:overlap val="-27"/>
        <c:axId val="471716888"/>
        <c:axId val="471719840"/>
      </c:barChart>
      <c:dateAx>
        <c:axId val="47171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9840"/>
        <c:crosses val="autoZero"/>
        <c:auto val="1"/>
        <c:lblOffset val="100"/>
        <c:baseTimeUnit val="months"/>
      </c:dateAx>
      <c:valAx>
        <c:axId val="47171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1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681</c:v>
                </c:pt>
                <c:pt idx="7">
                  <c:v>284</c:v>
                </c:pt>
                <c:pt idx="8">
                  <c:v>212</c:v>
                </c:pt>
                <c:pt idx="9">
                  <c:v>1032</c:v>
                </c:pt>
                <c:pt idx="10">
                  <c:v>396</c:v>
                </c:pt>
                <c:pt idx="11">
                  <c:v>0</c:v>
                </c:pt>
              </c:numCache>
            </c:numRef>
          </c:val>
          <c:extLst>
            <c:ext xmlns:c16="http://schemas.microsoft.com/office/drawing/2014/chart" uri="{C3380CC4-5D6E-409C-BE32-E72D297353CC}">
              <c16:uniqueId val="{00000000-805E-46A2-9CB4-1A5AB0AA7BCA}"/>
            </c:ext>
          </c:extLst>
        </c:ser>
        <c:dLbls>
          <c:showLegendKey val="0"/>
          <c:showVal val="0"/>
          <c:showCatName val="0"/>
          <c:showSerName val="0"/>
          <c:showPercent val="0"/>
          <c:showBubbleSize val="0"/>
        </c:dLbls>
        <c:gapWidth val="219"/>
        <c:overlap val="-27"/>
        <c:axId val="471699504"/>
        <c:axId val="471701800"/>
      </c:barChart>
      <c:catAx>
        <c:axId val="47169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01800"/>
        <c:crosses val="autoZero"/>
        <c:auto val="1"/>
        <c:lblAlgn val="ctr"/>
        <c:lblOffset val="100"/>
        <c:noMultiLvlLbl val="0"/>
      </c:catAx>
      <c:valAx>
        <c:axId val="47170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6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2CF7C-B145-4C0A-A915-A1B0758CEE83}"/>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067576C-46DC-4FDE-A01B-38E10FA6F11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22640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E1F9-A871-4462-A0CF-0AED9BDF7F9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28861B4-16C9-4AF7-9D6B-4B3721E50F6B}"/>
              </a:ext>
            </a:extLst>
          </p:cNvPr>
          <p:cNvGraphicFramePr>
            <a:graphicFrameLocks noGrp="1"/>
          </p:cNvGraphicFramePr>
          <p:nvPr>
            <p:ph type="chart" sz="quarter" idx="13"/>
            <p:extLst>
              <p:ext uri="{D42A27DB-BD31-4B8C-83A1-F6EECF244321}">
                <p14:modId xmlns:p14="http://schemas.microsoft.com/office/powerpoint/2010/main" val="92330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F4C7A-CF65-400C-B20B-456EE4EC85E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01D80B0-1C68-4940-BF30-56754D019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145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918FD-5FC6-42D9-B9EF-1B74EE6435E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FBFBF7C-CD8E-4C7A-B3AE-C512CAD8BB3B}"/>
              </a:ext>
            </a:extLst>
          </p:cNvPr>
          <p:cNvGraphicFramePr>
            <a:graphicFrameLocks noGrp="1"/>
          </p:cNvGraphicFramePr>
          <p:nvPr>
            <p:ph type="tbl" sz="quarter" idx="13"/>
            <p:extLst>
              <p:ext uri="{D42A27DB-BD31-4B8C-83A1-F6EECF244321}">
                <p14:modId xmlns:p14="http://schemas.microsoft.com/office/powerpoint/2010/main" val="2335901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6967944"/>
                    </a:ext>
                  </a:extLst>
                </a:gridCol>
                <a:gridCol w="905256">
                  <a:extLst>
                    <a:ext uri="{9D8B030D-6E8A-4147-A177-3AD203B41FA5}">
                      <a16:colId xmlns:a16="http://schemas.microsoft.com/office/drawing/2014/main" val="3116371868"/>
                    </a:ext>
                  </a:extLst>
                </a:gridCol>
                <a:gridCol w="905256">
                  <a:extLst>
                    <a:ext uri="{9D8B030D-6E8A-4147-A177-3AD203B41FA5}">
                      <a16:colId xmlns:a16="http://schemas.microsoft.com/office/drawing/2014/main" val="4206243845"/>
                    </a:ext>
                  </a:extLst>
                </a:gridCol>
                <a:gridCol w="905256">
                  <a:extLst>
                    <a:ext uri="{9D8B030D-6E8A-4147-A177-3AD203B41FA5}">
                      <a16:colId xmlns:a16="http://schemas.microsoft.com/office/drawing/2014/main" val="2054799832"/>
                    </a:ext>
                  </a:extLst>
                </a:gridCol>
                <a:gridCol w="905256">
                  <a:extLst>
                    <a:ext uri="{9D8B030D-6E8A-4147-A177-3AD203B41FA5}">
                      <a16:colId xmlns:a16="http://schemas.microsoft.com/office/drawing/2014/main" val="2016684347"/>
                    </a:ext>
                  </a:extLst>
                </a:gridCol>
                <a:gridCol w="905256">
                  <a:extLst>
                    <a:ext uri="{9D8B030D-6E8A-4147-A177-3AD203B41FA5}">
                      <a16:colId xmlns:a16="http://schemas.microsoft.com/office/drawing/2014/main" val="3516428137"/>
                    </a:ext>
                  </a:extLst>
                </a:gridCol>
                <a:gridCol w="905256">
                  <a:extLst>
                    <a:ext uri="{9D8B030D-6E8A-4147-A177-3AD203B41FA5}">
                      <a16:colId xmlns:a16="http://schemas.microsoft.com/office/drawing/2014/main" val="3445687267"/>
                    </a:ext>
                  </a:extLst>
                </a:gridCol>
                <a:gridCol w="905256">
                  <a:extLst>
                    <a:ext uri="{9D8B030D-6E8A-4147-A177-3AD203B41FA5}">
                      <a16:colId xmlns:a16="http://schemas.microsoft.com/office/drawing/2014/main" val="2120444293"/>
                    </a:ext>
                  </a:extLst>
                </a:gridCol>
                <a:gridCol w="905256">
                  <a:extLst>
                    <a:ext uri="{9D8B030D-6E8A-4147-A177-3AD203B41FA5}">
                      <a16:colId xmlns:a16="http://schemas.microsoft.com/office/drawing/2014/main" val="21644353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59882997"/>
                  </a:ext>
                </a:extLst>
              </a:tr>
              <a:tr h="370840">
                <a:tc>
                  <a:txBody>
                    <a:bodyPr/>
                    <a:lstStyle/>
                    <a:p>
                      <a:r>
                        <a:rPr lang="en-US" sz="1000"/>
                        <a:t>1752</a:t>
                      </a:r>
                    </a:p>
                  </a:txBody>
                  <a:tcPr/>
                </a:tc>
                <a:tc>
                  <a:txBody>
                    <a:bodyPr/>
                    <a:lstStyle/>
                    <a:p>
                      <a:r>
                        <a:rPr lang="en-US" sz="1000"/>
                        <a:t>-3</a:t>
                      </a:r>
                    </a:p>
                  </a:txBody>
                  <a:tcPr/>
                </a:tc>
                <a:tc>
                  <a:txBody>
                    <a:bodyPr/>
                    <a:lstStyle/>
                    <a:p>
                      <a:r>
                        <a:rPr lang="en-US" sz="1000"/>
                        <a:t>12</a:t>
                      </a:r>
                    </a:p>
                  </a:txBody>
                  <a:tcPr/>
                </a:tc>
                <a:tc>
                  <a:txBody>
                    <a:bodyPr/>
                    <a:lstStyle/>
                    <a:p>
                      <a:r>
                        <a:rPr lang="en-US" sz="1000"/>
                        <a:t>175</a:t>
                      </a:r>
                    </a:p>
                  </a:txBody>
                  <a:tcPr/>
                </a:tc>
                <a:tc>
                  <a:txBody>
                    <a:bodyPr/>
                    <a:lstStyle/>
                    <a:p>
                      <a:r>
                        <a:rPr lang="en-US" sz="1000"/>
                        <a:t>31</a:t>
                      </a:r>
                    </a:p>
                  </a:txBody>
                  <a:tcPr/>
                </a:tc>
                <a:tc>
                  <a:txBody>
                    <a:bodyPr/>
                    <a:lstStyle/>
                    <a:p>
                      <a:r>
                        <a:rPr lang="en-US" sz="1000"/>
                        <a:t>3</a:t>
                      </a:r>
                    </a:p>
                  </a:txBody>
                  <a:tcPr/>
                </a:tc>
                <a:tc>
                  <a:txBody>
                    <a:bodyPr/>
                    <a:lstStyle/>
                    <a:p>
                      <a:r>
                        <a:rPr lang="en-US" sz="1000"/>
                        <a:t>3</a:t>
                      </a:r>
                    </a:p>
                  </a:txBody>
                  <a:tcPr/>
                </a:tc>
                <a:tc>
                  <a:txBody>
                    <a:bodyPr/>
                    <a:lstStyle/>
                    <a:p>
                      <a:r>
                        <a:rPr lang="en-US" sz="1000"/>
                        <a:t>0.9935 %</a:t>
                      </a:r>
                    </a:p>
                  </a:txBody>
                  <a:tcPr/>
                </a:tc>
                <a:tc>
                  <a:txBody>
                    <a:bodyPr/>
                    <a:lstStyle/>
                    <a:p>
                      <a:r>
                        <a:rPr lang="en-US" sz="1000"/>
                        <a:t>0.0 %</a:t>
                      </a:r>
                    </a:p>
                  </a:txBody>
                  <a:tcPr/>
                </a:tc>
                <a:extLst>
                  <a:ext uri="{0D108BD9-81ED-4DB2-BD59-A6C34878D82A}">
                    <a16:rowId xmlns:a16="http://schemas.microsoft.com/office/drawing/2014/main" val="2139370069"/>
                  </a:ext>
                </a:extLst>
              </a:tr>
            </a:tbl>
          </a:graphicData>
        </a:graphic>
      </p:graphicFrame>
      <p:sp>
        <p:nvSpPr>
          <p:cNvPr id="4" name="Text Placeholder 3">
            <a:extLst>
              <a:ext uri="{FF2B5EF4-FFF2-40B4-BE49-F238E27FC236}">
                <a16:creationId xmlns:a16="http://schemas.microsoft.com/office/drawing/2014/main" id="{7D439BA1-A0F3-403C-9FF8-817C66921DA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26023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ED08-4B9A-4DB1-98C5-31E93B7375C9}"/>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6643C22-12EE-46BA-A1A7-90709EBC22D8}"/>
              </a:ext>
            </a:extLst>
          </p:cNvPr>
          <p:cNvGraphicFramePr>
            <a:graphicFrameLocks noGrp="1"/>
          </p:cNvGraphicFramePr>
          <p:nvPr>
            <p:ph type="chart" sz="quarter" idx="13"/>
            <p:extLst>
              <p:ext uri="{D42A27DB-BD31-4B8C-83A1-F6EECF244321}">
                <p14:modId xmlns:p14="http://schemas.microsoft.com/office/powerpoint/2010/main" val="2867369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807DD-07CD-40FD-9951-5DAD121267A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9D67CA-F231-4950-B5AB-85D6A7482E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13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1115-479A-4091-ADA2-BF278D317A2C}"/>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C677E15-3002-41FE-AC2B-8AE15AC1EB78}"/>
              </a:ext>
            </a:extLst>
          </p:cNvPr>
          <p:cNvGraphicFramePr>
            <a:graphicFrameLocks noGrp="1"/>
          </p:cNvGraphicFramePr>
          <p:nvPr>
            <p:ph type="chart" sz="quarter" idx="13"/>
            <p:extLst>
              <p:ext uri="{D42A27DB-BD31-4B8C-83A1-F6EECF244321}">
                <p14:modId xmlns:p14="http://schemas.microsoft.com/office/powerpoint/2010/main" val="1669453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81510-7DEE-4412-8FCB-AFB4CFC15AD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A5CF3B8-6CD7-4D41-BEBD-011910A16D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545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D5E94-02E8-43A6-942E-6E20A58DBDCD}"/>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3FFCE86-2E53-4942-997D-0A0CBC8E3C2A}"/>
              </a:ext>
            </a:extLst>
          </p:cNvPr>
          <p:cNvGraphicFramePr>
            <a:graphicFrameLocks noGrp="1"/>
          </p:cNvGraphicFramePr>
          <p:nvPr>
            <p:ph type="chart" sz="quarter" idx="13"/>
            <p:extLst>
              <p:ext uri="{D42A27DB-BD31-4B8C-83A1-F6EECF244321}">
                <p14:modId xmlns:p14="http://schemas.microsoft.com/office/powerpoint/2010/main" val="1709409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56E45-B2F9-40CC-BBC2-A7138E3E018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1BB53C-51F2-4538-AD6A-E84FF5AD6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034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AC75-31CF-43B3-8866-749779741573}"/>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EF7A115B-AD8F-409B-982A-70E29D47F6C3}"/>
              </a:ext>
            </a:extLst>
          </p:cNvPr>
          <p:cNvGraphicFramePr>
            <a:graphicFrameLocks noGrp="1"/>
          </p:cNvGraphicFramePr>
          <p:nvPr>
            <p:ph type="tbl" sz="quarter" idx="13"/>
            <p:extLst>
              <p:ext uri="{D42A27DB-BD31-4B8C-83A1-F6EECF244321}">
                <p14:modId xmlns:p14="http://schemas.microsoft.com/office/powerpoint/2010/main" val="333381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2165619"/>
                    </a:ext>
                  </a:extLst>
                </a:gridCol>
                <a:gridCol w="822960">
                  <a:extLst>
                    <a:ext uri="{9D8B030D-6E8A-4147-A177-3AD203B41FA5}">
                      <a16:colId xmlns:a16="http://schemas.microsoft.com/office/drawing/2014/main" val="3971106384"/>
                    </a:ext>
                  </a:extLst>
                </a:gridCol>
                <a:gridCol w="822960">
                  <a:extLst>
                    <a:ext uri="{9D8B030D-6E8A-4147-A177-3AD203B41FA5}">
                      <a16:colId xmlns:a16="http://schemas.microsoft.com/office/drawing/2014/main" val="756944756"/>
                    </a:ext>
                  </a:extLst>
                </a:gridCol>
                <a:gridCol w="822960">
                  <a:extLst>
                    <a:ext uri="{9D8B030D-6E8A-4147-A177-3AD203B41FA5}">
                      <a16:colId xmlns:a16="http://schemas.microsoft.com/office/drawing/2014/main" val="2669279160"/>
                    </a:ext>
                  </a:extLst>
                </a:gridCol>
                <a:gridCol w="822960">
                  <a:extLst>
                    <a:ext uri="{9D8B030D-6E8A-4147-A177-3AD203B41FA5}">
                      <a16:colId xmlns:a16="http://schemas.microsoft.com/office/drawing/2014/main" val="1142316352"/>
                    </a:ext>
                  </a:extLst>
                </a:gridCol>
                <a:gridCol w="822960">
                  <a:extLst>
                    <a:ext uri="{9D8B030D-6E8A-4147-A177-3AD203B41FA5}">
                      <a16:colId xmlns:a16="http://schemas.microsoft.com/office/drawing/2014/main" val="4249538945"/>
                    </a:ext>
                  </a:extLst>
                </a:gridCol>
                <a:gridCol w="822960">
                  <a:extLst>
                    <a:ext uri="{9D8B030D-6E8A-4147-A177-3AD203B41FA5}">
                      <a16:colId xmlns:a16="http://schemas.microsoft.com/office/drawing/2014/main" val="17161981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99760386"/>
                  </a:ext>
                </a:extLst>
              </a:tr>
              <a:tr h="370840">
                <a:tc>
                  <a:txBody>
                    <a:bodyPr/>
                    <a:lstStyle/>
                    <a:p>
                      <a:r>
                        <a:rPr lang="en-US" sz="1000" b="1"/>
                        <a:t>First Insurance Company of Hawaii, LTD - 2021-11-02 18:00:02</a:t>
                      </a:r>
                      <a:r>
                        <a:rPr lang="en-US" sz="1000"/>
                        <a:t>
 Please join us in congratulating Kaela W.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a:t>
                      </a:r>
                    </a:p>
                  </a:txBody>
                  <a:tcPr/>
                </a:tc>
                <a:tc>
                  <a:txBody>
                    <a:bodyPr/>
                    <a:lstStyle/>
                    <a:p>
                      <a:r>
                        <a:rPr lang="en-US" sz="1000"/>
                        <a:t>79</a:t>
                      </a:r>
                    </a:p>
                  </a:txBody>
                  <a:tcPr/>
                </a:tc>
                <a:tc>
                  <a:txBody>
                    <a:bodyPr/>
                    <a:lstStyle/>
                    <a:p>
                      <a:r>
                        <a:rPr lang="en-US" sz="1000"/>
                        <a:t>56</a:t>
                      </a:r>
                    </a:p>
                  </a:txBody>
                  <a:tcPr/>
                </a:tc>
                <a:tc>
                  <a:txBody>
                    <a:bodyPr/>
                    <a:lstStyle/>
                    <a:p>
                      <a:r>
                        <a:rPr lang="en-US" sz="1000"/>
                        <a:t>22</a:t>
                      </a:r>
                    </a:p>
                  </a:txBody>
                  <a:tcPr/>
                </a:tc>
                <a:tc>
                  <a:txBody>
                    <a:bodyPr/>
                    <a:lstStyle/>
                    <a:p>
                      <a:r>
                        <a:rPr lang="en-US" sz="1000"/>
                        <a:t>1</a:t>
                      </a:r>
                    </a:p>
                  </a:txBody>
                  <a:tcPr/>
                </a:tc>
                <a:tc>
                  <a:txBody>
                    <a:bodyPr/>
                    <a:lstStyle/>
                    <a:p>
                      <a:r>
                        <a:rPr lang="en-US" sz="1000"/>
                        <a:t>4.5040 %</a:t>
                      </a:r>
                    </a:p>
                  </a:txBody>
                  <a:tcPr/>
                </a:tc>
                <a:tc>
                  <a:txBody>
                    <a:bodyPr/>
                    <a:lstStyle/>
                    <a:p>
                      <a:r>
                        <a:rPr lang="en-US" sz="1000"/>
                        <a:t>Album</a:t>
                      </a:r>
                    </a:p>
                  </a:txBody>
                  <a:tcPr/>
                </a:tc>
                <a:extLst>
                  <a:ext uri="{0D108BD9-81ED-4DB2-BD59-A6C34878D82A}">
                    <a16:rowId xmlns:a16="http://schemas.microsoft.com/office/drawing/2014/main" val="2327290695"/>
                  </a:ext>
                </a:extLst>
              </a:tr>
              <a:tr h="370840">
                <a:tc>
                  <a:txBody>
                    <a:bodyPr/>
                    <a:lstStyle/>
                    <a:p>
                      <a:r>
                        <a:rPr lang="en-US" sz="1000" b="1"/>
                        <a:t>First Insurance Company of Hawaii, LTD - 2021-11-30 16:07:12</a:t>
                      </a:r>
                      <a:r>
                        <a:rPr lang="en-US" sz="1000"/>
                        <a:t>
 November 22nd was declared Val L. K. Day at First Insurance in recognition of her achieving 35 years of dedicated service. Val is a longstanding member of our amazing Commercial Underwriting Support team. Please join us in congratulating her on this achievement!</a:t>
                      </a:r>
                    </a:p>
                  </a:txBody>
                  <a:tcPr/>
                </a:tc>
                <a:tc>
                  <a:txBody>
                    <a:bodyPr/>
                    <a:lstStyle/>
                    <a:p>
                      <a:r>
                        <a:rPr lang="en-US" sz="1000"/>
                        <a:t>27</a:t>
                      </a:r>
                    </a:p>
                  </a:txBody>
                  <a:tcPr/>
                </a:tc>
                <a:tc>
                  <a:txBody>
                    <a:bodyPr/>
                    <a:lstStyle/>
                    <a:p>
                      <a:r>
                        <a:rPr lang="en-US" sz="1000"/>
                        <a:t>19</a:t>
                      </a:r>
                    </a:p>
                  </a:txBody>
                  <a:tcPr/>
                </a:tc>
                <a:tc>
                  <a:txBody>
                    <a:bodyPr/>
                    <a:lstStyle/>
                    <a:p>
                      <a:r>
                        <a:rPr lang="en-US" sz="1000"/>
                        <a:t>8</a:t>
                      </a:r>
                    </a:p>
                  </a:txBody>
                  <a:tcPr/>
                </a:tc>
                <a:tc>
                  <a:txBody>
                    <a:bodyPr/>
                    <a:lstStyle/>
                    <a:p>
                      <a:r>
                        <a:rPr lang="en-US" sz="1000"/>
                        <a:t>0</a:t>
                      </a:r>
                    </a:p>
                  </a:txBody>
                  <a:tcPr/>
                </a:tc>
                <a:tc>
                  <a:txBody>
                    <a:bodyPr/>
                    <a:lstStyle/>
                    <a:p>
                      <a:r>
                        <a:rPr lang="en-US" sz="1000"/>
                        <a:t>1.5411 %</a:t>
                      </a:r>
                    </a:p>
                  </a:txBody>
                  <a:tcPr/>
                </a:tc>
                <a:tc>
                  <a:txBody>
                    <a:bodyPr/>
                    <a:lstStyle/>
                    <a:p>
                      <a:r>
                        <a:rPr lang="en-US" sz="1000"/>
                        <a:t>Album</a:t>
                      </a:r>
                    </a:p>
                  </a:txBody>
                  <a:tcPr/>
                </a:tc>
                <a:extLst>
                  <a:ext uri="{0D108BD9-81ED-4DB2-BD59-A6C34878D82A}">
                    <a16:rowId xmlns:a16="http://schemas.microsoft.com/office/drawing/2014/main" val="112836519"/>
                  </a:ext>
                </a:extLst>
              </a:tr>
              <a:tr h="370840">
                <a:tc>
                  <a:txBody>
                    <a:bodyPr/>
                    <a:lstStyle/>
                    <a:p>
                      <a:r>
                        <a:rPr lang="en-US" sz="1000" b="1"/>
                        <a:t>First Insurance Company of Hawaii, LTD - 2021-11-29 15:01:59</a:t>
                      </a:r>
                      <a:r>
                        <a:rPr lang="en-US" sz="1000"/>
                        <a:t>
 It's beginning to look a lot like Christmas at First Insurance. We left work on Wednesday to a bare lobby, and returned this morning to find it fully decked out in holiday cheer. The magic of the holidays. Ho ho ho! #xmas #xmastree🎄 #xmasdecorations #officexmas</a:t>
                      </a:r>
                    </a:p>
                  </a:txBody>
                  <a:tcPr/>
                </a:tc>
                <a:tc>
                  <a:txBody>
                    <a:bodyPr/>
                    <a:lstStyle/>
                    <a:p>
                      <a:r>
                        <a:rPr lang="en-US" sz="1000"/>
                        <a:t>26</a:t>
                      </a:r>
                    </a:p>
                  </a:txBody>
                  <a:tcPr/>
                </a:tc>
                <a:tc>
                  <a:txBody>
                    <a:bodyPr/>
                    <a:lstStyle/>
                    <a:p>
                      <a:r>
                        <a:rPr lang="en-US" sz="1000"/>
                        <a:t>24</a:t>
                      </a:r>
                    </a:p>
                  </a:txBody>
                  <a:tcPr/>
                </a:tc>
                <a:tc>
                  <a:txBody>
                    <a:bodyPr/>
                    <a:lstStyle/>
                    <a:p>
                      <a:r>
                        <a:rPr lang="en-US" sz="1000"/>
                        <a:t>1</a:t>
                      </a:r>
                    </a:p>
                  </a:txBody>
                  <a:tcPr/>
                </a:tc>
                <a:tc>
                  <a:txBody>
                    <a:bodyPr/>
                    <a:lstStyle/>
                    <a:p>
                      <a:r>
                        <a:rPr lang="en-US" sz="1000"/>
                        <a:t>1</a:t>
                      </a:r>
                    </a:p>
                  </a:txBody>
                  <a:tcPr/>
                </a:tc>
                <a:tc>
                  <a:txBody>
                    <a:bodyPr/>
                    <a:lstStyle/>
                    <a:p>
                      <a:r>
                        <a:rPr lang="en-US" sz="1000"/>
                        <a:t>1.4840 %</a:t>
                      </a:r>
                    </a:p>
                  </a:txBody>
                  <a:tcPr/>
                </a:tc>
                <a:tc>
                  <a:txBody>
                    <a:bodyPr/>
                    <a:lstStyle/>
                    <a:p>
                      <a:r>
                        <a:rPr lang="en-US" sz="1000"/>
                        <a:t>Album</a:t>
                      </a:r>
                    </a:p>
                  </a:txBody>
                  <a:tcPr/>
                </a:tc>
                <a:extLst>
                  <a:ext uri="{0D108BD9-81ED-4DB2-BD59-A6C34878D82A}">
                    <a16:rowId xmlns:a16="http://schemas.microsoft.com/office/drawing/2014/main" val="904484029"/>
                  </a:ext>
                </a:extLst>
              </a:tr>
            </a:tbl>
          </a:graphicData>
        </a:graphic>
      </p:graphicFrame>
      <p:sp>
        <p:nvSpPr>
          <p:cNvPr id="4" name="Text Placeholder 3">
            <a:extLst>
              <a:ext uri="{FF2B5EF4-FFF2-40B4-BE49-F238E27FC236}">
                <a16:creationId xmlns:a16="http://schemas.microsoft.com/office/drawing/2014/main" id="{1F65EB5A-A329-4B23-9D53-082F2F1319E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2730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81AEE-1612-404F-99FA-2CD69D67828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0D37877-74DB-4421-8680-C1A1FAE0CC11}"/>
              </a:ext>
            </a:extLst>
          </p:cNvPr>
          <p:cNvGraphicFramePr>
            <a:graphicFrameLocks noGrp="1"/>
          </p:cNvGraphicFramePr>
          <p:nvPr>
            <p:ph type="tbl" sz="quarter" idx="13"/>
            <p:extLst>
              <p:ext uri="{D42A27DB-BD31-4B8C-83A1-F6EECF244321}">
                <p14:modId xmlns:p14="http://schemas.microsoft.com/office/powerpoint/2010/main" val="289056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31685328"/>
                    </a:ext>
                  </a:extLst>
                </a:gridCol>
                <a:gridCol w="576072">
                  <a:extLst>
                    <a:ext uri="{9D8B030D-6E8A-4147-A177-3AD203B41FA5}">
                      <a16:colId xmlns:a16="http://schemas.microsoft.com/office/drawing/2014/main" val="191279284"/>
                    </a:ext>
                  </a:extLst>
                </a:gridCol>
                <a:gridCol w="576072">
                  <a:extLst>
                    <a:ext uri="{9D8B030D-6E8A-4147-A177-3AD203B41FA5}">
                      <a16:colId xmlns:a16="http://schemas.microsoft.com/office/drawing/2014/main" val="3204588387"/>
                    </a:ext>
                  </a:extLst>
                </a:gridCol>
                <a:gridCol w="576072">
                  <a:extLst>
                    <a:ext uri="{9D8B030D-6E8A-4147-A177-3AD203B41FA5}">
                      <a16:colId xmlns:a16="http://schemas.microsoft.com/office/drawing/2014/main" val="3115887879"/>
                    </a:ext>
                  </a:extLst>
                </a:gridCol>
                <a:gridCol w="576072">
                  <a:extLst>
                    <a:ext uri="{9D8B030D-6E8A-4147-A177-3AD203B41FA5}">
                      <a16:colId xmlns:a16="http://schemas.microsoft.com/office/drawing/2014/main" val="148310245"/>
                    </a:ext>
                  </a:extLst>
                </a:gridCol>
                <a:gridCol w="576072">
                  <a:extLst>
                    <a:ext uri="{9D8B030D-6E8A-4147-A177-3AD203B41FA5}">
                      <a16:colId xmlns:a16="http://schemas.microsoft.com/office/drawing/2014/main" val="2626036956"/>
                    </a:ext>
                  </a:extLst>
                </a:gridCol>
                <a:gridCol w="576072">
                  <a:extLst>
                    <a:ext uri="{9D8B030D-6E8A-4147-A177-3AD203B41FA5}">
                      <a16:colId xmlns:a16="http://schemas.microsoft.com/office/drawing/2014/main" val="2875443652"/>
                    </a:ext>
                  </a:extLst>
                </a:gridCol>
                <a:gridCol w="576072">
                  <a:extLst>
                    <a:ext uri="{9D8B030D-6E8A-4147-A177-3AD203B41FA5}">
                      <a16:colId xmlns:a16="http://schemas.microsoft.com/office/drawing/2014/main" val="2528115290"/>
                    </a:ext>
                  </a:extLst>
                </a:gridCol>
                <a:gridCol w="576072">
                  <a:extLst>
                    <a:ext uri="{9D8B030D-6E8A-4147-A177-3AD203B41FA5}">
                      <a16:colId xmlns:a16="http://schemas.microsoft.com/office/drawing/2014/main" val="3753022628"/>
                    </a:ext>
                  </a:extLst>
                </a:gridCol>
                <a:gridCol w="576072">
                  <a:extLst>
                    <a:ext uri="{9D8B030D-6E8A-4147-A177-3AD203B41FA5}">
                      <a16:colId xmlns:a16="http://schemas.microsoft.com/office/drawing/2014/main" val="1222692203"/>
                    </a:ext>
                  </a:extLst>
                </a:gridCol>
                <a:gridCol w="576072">
                  <a:extLst>
                    <a:ext uri="{9D8B030D-6E8A-4147-A177-3AD203B41FA5}">
                      <a16:colId xmlns:a16="http://schemas.microsoft.com/office/drawing/2014/main" val="3401519147"/>
                    </a:ext>
                  </a:extLst>
                </a:gridCol>
                <a:gridCol w="576072">
                  <a:extLst>
                    <a:ext uri="{9D8B030D-6E8A-4147-A177-3AD203B41FA5}">
                      <a16:colId xmlns:a16="http://schemas.microsoft.com/office/drawing/2014/main" val="2001812027"/>
                    </a:ext>
                  </a:extLst>
                </a:gridCol>
                <a:gridCol w="576072">
                  <a:extLst>
                    <a:ext uri="{9D8B030D-6E8A-4147-A177-3AD203B41FA5}">
                      <a16:colId xmlns:a16="http://schemas.microsoft.com/office/drawing/2014/main" val="17771010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01220958"/>
                  </a:ext>
                </a:extLst>
              </a:tr>
              <a:tr h="370840">
                <a:tc>
                  <a:txBody>
                    <a:bodyPr/>
                    <a:lstStyle/>
                    <a:p>
                      <a:r>
                        <a:rPr lang="en-US" sz="1000"/>
                        <a:t>1204</a:t>
                      </a:r>
                    </a:p>
                  </a:txBody>
                  <a:tcPr/>
                </a:tc>
                <a:tc>
                  <a:txBody>
                    <a:bodyPr/>
                    <a:lstStyle/>
                    <a:p>
                      <a:r>
                        <a:rPr lang="en-US" sz="1000"/>
                        <a:t>-2</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13</a:t>
                      </a:r>
                    </a:p>
                  </a:txBody>
                  <a:tcPr/>
                </a:tc>
                <a:tc>
                  <a:txBody>
                    <a:bodyPr/>
                    <a:lstStyle/>
                    <a:p>
                      <a:r>
                        <a:rPr lang="en-US" sz="1000"/>
                        <a:t>2</a:t>
                      </a:r>
                    </a:p>
                  </a:txBody>
                  <a:tcPr/>
                </a:tc>
                <a:tc>
                  <a:txBody>
                    <a:bodyPr/>
                    <a:lstStyle/>
                    <a:p>
                      <a:r>
                        <a:rPr lang="en-US" sz="1000"/>
                        <a:t>4</a:t>
                      </a:r>
                    </a:p>
                  </a:txBody>
                  <a:tcPr/>
                </a:tc>
                <a:tc>
                  <a:txBody>
                    <a:bodyPr/>
                    <a:lstStyle/>
                    <a:p>
                      <a:r>
                        <a:rPr lang="en-US" sz="1000"/>
                        <a:t>0.1213 %</a:t>
                      </a:r>
                    </a:p>
                  </a:txBody>
                  <a:tcPr/>
                </a:tc>
                <a:tc>
                  <a:txBody>
                    <a:bodyPr/>
                    <a:lstStyle/>
                    <a:p>
                      <a:r>
                        <a:rPr lang="en-US" sz="1000"/>
                        <a:t>0.0 %</a:t>
                      </a:r>
                    </a:p>
                  </a:txBody>
                  <a:tcPr/>
                </a:tc>
                <a:extLst>
                  <a:ext uri="{0D108BD9-81ED-4DB2-BD59-A6C34878D82A}">
                    <a16:rowId xmlns:a16="http://schemas.microsoft.com/office/drawing/2014/main" val="889097308"/>
                  </a:ext>
                </a:extLst>
              </a:tr>
            </a:tbl>
          </a:graphicData>
        </a:graphic>
      </p:graphicFrame>
      <p:sp>
        <p:nvSpPr>
          <p:cNvPr id="4" name="Text Placeholder 3">
            <a:extLst>
              <a:ext uri="{FF2B5EF4-FFF2-40B4-BE49-F238E27FC236}">
                <a16:creationId xmlns:a16="http://schemas.microsoft.com/office/drawing/2014/main" id="{63EBE684-ADFF-46DB-B07D-F61918C2503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563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B3D8-AEF2-4CC2-8C2E-FE344613270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1270ED7-0AE3-4507-89DA-344819329F4B}"/>
              </a:ext>
            </a:extLst>
          </p:cNvPr>
          <p:cNvGraphicFramePr>
            <a:graphicFrameLocks noGrp="1"/>
          </p:cNvGraphicFramePr>
          <p:nvPr>
            <p:ph type="chart" sz="quarter" idx="13"/>
            <p:extLst>
              <p:ext uri="{D42A27DB-BD31-4B8C-83A1-F6EECF244321}">
                <p14:modId xmlns:p14="http://schemas.microsoft.com/office/powerpoint/2010/main" val="601957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FD117-0A88-4E8D-8152-8589002D8D9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990D8AB-346D-4B6B-8174-AC61D43554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67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36AC6-74EF-4437-904B-2FCD855B6B6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BC5BD536-BF88-4631-B745-89EA7617CA21}"/>
              </a:ext>
            </a:extLst>
          </p:cNvPr>
          <p:cNvGraphicFramePr>
            <a:graphicFrameLocks noGrp="1"/>
          </p:cNvGraphicFramePr>
          <p:nvPr>
            <p:ph type="chart" sz="quarter" idx="13"/>
            <p:extLst>
              <p:ext uri="{D42A27DB-BD31-4B8C-83A1-F6EECF244321}">
                <p14:modId xmlns:p14="http://schemas.microsoft.com/office/powerpoint/2010/main" val="2789034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EB4E5-66D4-464B-80D8-CCAEB8EE203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4660965-B565-459E-8130-D8211EB9CB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340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56D6-4AF2-430E-9DC8-F88F67ECD9B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154B6F2C-1B51-412D-8EC7-A5DC318D1DF7}"/>
              </a:ext>
            </a:extLst>
          </p:cNvPr>
          <p:cNvGraphicFramePr>
            <a:graphicFrameLocks noGrp="1"/>
          </p:cNvGraphicFramePr>
          <p:nvPr>
            <p:ph type="chart" sz="quarter" idx="13"/>
            <p:extLst>
              <p:ext uri="{D42A27DB-BD31-4B8C-83A1-F6EECF244321}">
                <p14:modId xmlns:p14="http://schemas.microsoft.com/office/powerpoint/2010/main" val="3479487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84CB0-0731-4EFB-8DED-7549C223071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3488DBE-1D5D-4427-B84A-E3BF59409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186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9A019-2111-4642-9F6D-29AE84855BD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57B0ED6-1F22-4AA7-BA7D-59CAA1A79CA9}"/>
              </a:ext>
            </a:extLst>
          </p:cNvPr>
          <p:cNvGraphicFramePr>
            <a:graphicFrameLocks noGrp="1"/>
          </p:cNvGraphicFramePr>
          <p:nvPr>
            <p:ph type="tbl" sz="quarter" idx="13"/>
            <p:extLst>
              <p:ext uri="{D42A27DB-BD31-4B8C-83A1-F6EECF244321}">
                <p14:modId xmlns:p14="http://schemas.microsoft.com/office/powerpoint/2010/main" val="27459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33540892"/>
                    </a:ext>
                  </a:extLst>
                </a:gridCol>
                <a:gridCol w="493776">
                  <a:extLst>
                    <a:ext uri="{9D8B030D-6E8A-4147-A177-3AD203B41FA5}">
                      <a16:colId xmlns:a16="http://schemas.microsoft.com/office/drawing/2014/main" val="2294817742"/>
                    </a:ext>
                  </a:extLst>
                </a:gridCol>
                <a:gridCol w="1069848">
                  <a:extLst>
                    <a:ext uri="{9D8B030D-6E8A-4147-A177-3AD203B41FA5}">
                      <a16:colId xmlns:a16="http://schemas.microsoft.com/office/drawing/2014/main" val="1056341636"/>
                    </a:ext>
                  </a:extLst>
                </a:gridCol>
                <a:gridCol w="1069848">
                  <a:extLst>
                    <a:ext uri="{9D8B030D-6E8A-4147-A177-3AD203B41FA5}">
                      <a16:colId xmlns:a16="http://schemas.microsoft.com/office/drawing/2014/main" val="928512933"/>
                    </a:ext>
                  </a:extLst>
                </a:gridCol>
                <a:gridCol w="1069848">
                  <a:extLst>
                    <a:ext uri="{9D8B030D-6E8A-4147-A177-3AD203B41FA5}">
                      <a16:colId xmlns:a16="http://schemas.microsoft.com/office/drawing/2014/main" val="1879268983"/>
                    </a:ext>
                  </a:extLst>
                </a:gridCol>
                <a:gridCol w="1069848">
                  <a:extLst>
                    <a:ext uri="{9D8B030D-6E8A-4147-A177-3AD203B41FA5}">
                      <a16:colId xmlns:a16="http://schemas.microsoft.com/office/drawing/2014/main" val="1219293986"/>
                    </a:ext>
                  </a:extLst>
                </a:gridCol>
                <a:gridCol w="1069848">
                  <a:extLst>
                    <a:ext uri="{9D8B030D-6E8A-4147-A177-3AD203B41FA5}">
                      <a16:colId xmlns:a16="http://schemas.microsoft.com/office/drawing/2014/main" val="407759254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210297546"/>
                  </a:ext>
                </a:extLst>
              </a:tr>
              <a:tr h="370840">
                <a:tc>
                  <a:txBody>
                    <a:bodyPr/>
                    <a:lstStyle/>
                    <a:p>
                      <a:r>
                        <a:rPr lang="en-US" sz="1000" b="1"/>
                        <a:t>@FirstInsHI - 2021-11-22 14:08:23</a:t>
                      </a:r>
                      <a:r>
                        <a:rPr lang="en-US" sz="1000"/>
                        <a:t>
 Over the course of the pandemic, @hawaiifoodbank and its public &amp;amp; private partners have continued to organize distribution events to provide food assistance to those in need. Last Friday, FICOH volunteers had the chance to help out at the Lighthouse Outreach Ohana Distribution🧡 https://t.co/7HCjIgQldn</a:t>
                      </a:r>
                    </a:p>
                  </a:txBody>
                  <a:tcPr/>
                </a:tc>
                <a:tc>
                  <a:txBody>
                    <a:bodyPr/>
                    <a:lstStyle/>
                    <a:p>
                      <a:r>
                        <a:rPr lang="en-US" sz="1000"/>
                        <a:t>11/23/2021 13:37:54</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0.5809 %</a:t>
                      </a:r>
                    </a:p>
                  </a:txBody>
                  <a:tcPr/>
                </a:tc>
                <a:extLst>
                  <a:ext uri="{0D108BD9-81ED-4DB2-BD59-A6C34878D82A}">
                    <a16:rowId xmlns:a16="http://schemas.microsoft.com/office/drawing/2014/main" val="3779273378"/>
                  </a:ext>
                </a:extLst>
              </a:tr>
              <a:tr h="370840">
                <a:tc>
                  <a:txBody>
                    <a:bodyPr/>
                    <a:lstStyle/>
                    <a:p>
                      <a:r>
                        <a:rPr lang="en-US" sz="1000" b="1"/>
                        <a:t>@FirstInsHI - 2021-11-12 12:37:28</a:t>
                      </a:r>
                      <a:r>
                        <a:rPr lang="en-US" sz="1000"/>
                        <a:t>
 Happy #AlohaFriday🌊 We hope you have a great weekend!
Enjoy this photo by Aimie D. of our finance department. https://t.co/lQWWeOdczl</a:t>
                      </a:r>
                    </a:p>
                  </a:txBody>
                  <a:tcPr/>
                </a:tc>
                <a:tc>
                  <a:txBody>
                    <a:bodyPr/>
                    <a:lstStyle/>
                    <a:p>
                      <a:r>
                        <a:rPr lang="en-US" sz="1000"/>
                        <a:t>11/12/2021 19:37:42</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6</a:t>
                      </a:r>
                    </a:p>
                  </a:txBody>
                  <a:tcPr/>
                </a:tc>
                <a:tc>
                  <a:txBody>
                    <a:bodyPr/>
                    <a:lstStyle/>
                    <a:p>
                      <a:r>
                        <a:rPr lang="en-US" sz="1000"/>
                        <a:t>0.4971 %</a:t>
                      </a:r>
                    </a:p>
                  </a:txBody>
                  <a:tcPr/>
                </a:tc>
                <a:extLst>
                  <a:ext uri="{0D108BD9-81ED-4DB2-BD59-A6C34878D82A}">
                    <a16:rowId xmlns:a16="http://schemas.microsoft.com/office/drawing/2014/main" val="763210439"/>
                  </a:ext>
                </a:extLst>
              </a:tr>
              <a:tr h="370840">
                <a:tc>
                  <a:txBody>
                    <a:bodyPr/>
                    <a:lstStyle/>
                    <a:p>
                      <a:r>
                        <a:rPr lang="en-US" sz="1000" b="1"/>
                        <a:t>@FirstInsHI - 2021-11-30 17:48:02</a:t>
                      </a:r>
                      <a:r>
                        <a:rPr lang="en-US" sz="1000"/>
                        <a:t>
 November 22nd was declared Val L. K. Day at First Insurance in recognition of her achieving 35 years of dedicated service! Val is a longstanding member of our amazing Commercial Underwriting Support team. #workanniversary #team https://t.co/bIodmAWqTN</a:t>
                      </a:r>
                    </a:p>
                  </a:txBody>
                  <a:tcPr/>
                </a:tc>
                <a:tc>
                  <a:txBody>
                    <a:bodyPr/>
                    <a:lstStyle/>
                    <a:p>
                      <a:r>
                        <a:rPr lang="en-US" sz="1000"/>
                        <a:t>12/01/2021 01:38:37</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0.2492 %</a:t>
                      </a:r>
                    </a:p>
                  </a:txBody>
                  <a:tcPr/>
                </a:tc>
                <a:extLst>
                  <a:ext uri="{0D108BD9-81ED-4DB2-BD59-A6C34878D82A}">
                    <a16:rowId xmlns:a16="http://schemas.microsoft.com/office/drawing/2014/main" val="1600218742"/>
                  </a:ext>
                </a:extLst>
              </a:tr>
            </a:tbl>
          </a:graphicData>
        </a:graphic>
      </p:graphicFrame>
      <p:sp>
        <p:nvSpPr>
          <p:cNvPr id="4" name="Text Placeholder 3">
            <a:extLst>
              <a:ext uri="{FF2B5EF4-FFF2-40B4-BE49-F238E27FC236}">
                <a16:creationId xmlns:a16="http://schemas.microsoft.com/office/drawing/2014/main" id="{198B6FD6-2690-495D-B419-001C8976EDB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3928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BA47D-F090-4F68-8D36-62C2E2E1279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5D09746-0251-4677-B136-DA13E841EF6C}"/>
              </a:ext>
            </a:extLst>
          </p:cNvPr>
          <p:cNvGraphicFramePr>
            <a:graphicFrameLocks noGrp="1"/>
          </p:cNvGraphicFramePr>
          <p:nvPr>
            <p:ph type="tbl" sz="quarter" idx="13"/>
            <p:extLst>
              <p:ext uri="{D42A27DB-BD31-4B8C-83A1-F6EECF244321}">
                <p14:modId xmlns:p14="http://schemas.microsoft.com/office/powerpoint/2010/main" val="356197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94432303"/>
                    </a:ext>
                  </a:extLst>
                </a:gridCol>
                <a:gridCol w="576072">
                  <a:extLst>
                    <a:ext uri="{9D8B030D-6E8A-4147-A177-3AD203B41FA5}">
                      <a16:colId xmlns:a16="http://schemas.microsoft.com/office/drawing/2014/main" val="4016939201"/>
                    </a:ext>
                  </a:extLst>
                </a:gridCol>
                <a:gridCol w="576072">
                  <a:extLst>
                    <a:ext uri="{9D8B030D-6E8A-4147-A177-3AD203B41FA5}">
                      <a16:colId xmlns:a16="http://schemas.microsoft.com/office/drawing/2014/main" val="3320951266"/>
                    </a:ext>
                  </a:extLst>
                </a:gridCol>
                <a:gridCol w="576072">
                  <a:extLst>
                    <a:ext uri="{9D8B030D-6E8A-4147-A177-3AD203B41FA5}">
                      <a16:colId xmlns:a16="http://schemas.microsoft.com/office/drawing/2014/main" val="4005312718"/>
                    </a:ext>
                  </a:extLst>
                </a:gridCol>
                <a:gridCol w="576072">
                  <a:extLst>
                    <a:ext uri="{9D8B030D-6E8A-4147-A177-3AD203B41FA5}">
                      <a16:colId xmlns:a16="http://schemas.microsoft.com/office/drawing/2014/main" val="1852892374"/>
                    </a:ext>
                  </a:extLst>
                </a:gridCol>
                <a:gridCol w="576072">
                  <a:extLst>
                    <a:ext uri="{9D8B030D-6E8A-4147-A177-3AD203B41FA5}">
                      <a16:colId xmlns:a16="http://schemas.microsoft.com/office/drawing/2014/main" val="355051537"/>
                    </a:ext>
                  </a:extLst>
                </a:gridCol>
                <a:gridCol w="576072">
                  <a:extLst>
                    <a:ext uri="{9D8B030D-6E8A-4147-A177-3AD203B41FA5}">
                      <a16:colId xmlns:a16="http://schemas.microsoft.com/office/drawing/2014/main" val="1440450483"/>
                    </a:ext>
                  </a:extLst>
                </a:gridCol>
                <a:gridCol w="576072">
                  <a:extLst>
                    <a:ext uri="{9D8B030D-6E8A-4147-A177-3AD203B41FA5}">
                      <a16:colId xmlns:a16="http://schemas.microsoft.com/office/drawing/2014/main" val="107804384"/>
                    </a:ext>
                  </a:extLst>
                </a:gridCol>
                <a:gridCol w="576072">
                  <a:extLst>
                    <a:ext uri="{9D8B030D-6E8A-4147-A177-3AD203B41FA5}">
                      <a16:colId xmlns:a16="http://schemas.microsoft.com/office/drawing/2014/main" val="691192124"/>
                    </a:ext>
                  </a:extLst>
                </a:gridCol>
                <a:gridCol w="576072">
                  <a:extLst>
                    <a:ext uri="{9D8B030D-6E8A-4147-A177-3AD203B41FA5}">
                      <a16:colId xmlns:a16="http://schemas.microsoft.com/office/drawing/2014/main" val="1438239624"/>
                    </a:ext>
                  </a:extLst>
                </a:gridCol>
                <a:gridCol w="576072">
                  <a:extLst>
                    <a:ext uri="{9D8B030D-6E8A-4147-A177-3AD203B41FA5}">
                      <a16:colId xmlns:a16="http://schemas.microsoft.com/office/drawing/2014/main" val="2777554384"/>
                    </a:ext>
                  </a:extLst>
                </a:gridCol>
                <a:gridCol w="576072">
                  <a:extLst>
                    <a:ext uri="{9D8B030D-6E8A-4147-A177-3AD203B41FA5}">
                      <a16:colId xmlns:a16="http://schemas.microsoft.com/office/drawing/2014/main" val="588840590"/>
                    </a:ext>
                  </a:extLst>
                </a:gridCol>
                <a:gridCol w="576072">
                  <a:extLst>
                    <a:ext uri="{9D8B030D-6E8A-4147-A177-3AD203B41FA5}">
                      <a16:colId xmlns:a16="http://schemas.microsoft.com/office/drawing/2014/main" val="2520178432"/>
                    </a:ext>
                  </a:extLst>
                </a:gridCol>
                <a:gridCol w="576072">
                  <a:extLst>
                    <a:ext uri="{9D8B030D-6E8A-4147-A177-3AD203B41FA5}">
                      <a16:colId xmlns:a16="http://schemas.microsoft.com/office/drawing/2014/main" val="109636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2906308"/>
                  </a:ext>
                </a:extLst>
              </a:tr>
              <a:tr h="370840">
                <a:tc>
                  <a:txBody>
                    <a:bodyPr/>
                    <a:lstStyle/>
                    <a:p>
                      <a:r>
                        <a:rPr lang="en-US" sz="1000"/>
                        <a:t>3435</a:t>
                      </a:r>
                    </a:p>
                  </a:txBody>
                  <a:tcPr/>
                </a:tc>
                <a:tc>
                  <a:txBody>
                    <a:bodyPr/>
                    <a:lstStyle/>
                    <a:p>
                      <a:r>
                        <a:rPr lang="en-US" sz="1000"/>
                        <a:t>14</a:t>
                      </a:r>
                    </a:p>
                  </a:txBody>
                  <a:tcPr/>
                </a:tc>
                <a:tc>
                  <a:txBody>
                    <a:bodyPr/>
                    <a:lstStyle/>
                    <a:p>
                      <a:r>
                        <a:rPr lang="en-US" sz="1000"/>
                        <a:t>6</a:t>
                      </a:r>
                    </a:p>
                  </a:txBody>
                  <a:tcPr/>
                </a:tc>
                <a:tc>
                  <a:txBody>
                    <a:bodyPr/>
                    <a:lstStyle/>
                    <a:p>
                      <a:r>
                        <a:rPr lang="en-US" sz="1000"/>
                        <a:t>270</a:t>
                      </a:r>
                    </a:p>
                  </a:txBody>
                  <a:tcPr/>
                </a:tc>
                <a:tc>
                  <a:txBody>
                    <a:bodyPr/>
                    <a:lstStyle/>
                    <a:p>
                      <a:r>
                        <a:rPr lang="en-US" sz="1000"/>
                        <a:t>45</a:t>
                      </a:r>
                    </a:p>
                  </a:txBody>
                  <a:tcPr/>
                </a:tc>
                <a:tc>
                  <a:txBody>
                    <a:bodyPr/>
                    <a:lstStyle/>
                    <a:p>
                      <a:r>
                        <a:rPr lang="en-US" sz="1000"/>
                        <a:t>30</a:t>
                      </a:r>
                    </a:p>
                  </a:txBody>
                  <a:tcPr/>
                </a:tc>
                <a:tc>
                  <a:txBody>
                    <a:bodyPr/>
                    <a:lstStyle/>
                    <a:p>
                      <a:r>
                        <a:rPr lang="en-US" sz="1000"/>
                        <a:t>3</a:t>
                      </a:r>
                    </a:p>
                  </a:txBody>
                  <a:tcPr/>
                </a:tc>
                <a:tc>
                  <a:txBody>
                    <a:bodyPr/>
                    <a:lstStyle/>
                    <a:p>
                      <a:r>
                        <a:rPr lang="en-US" sz="1000"/>
                        <a:t>0.5</a:t>
                      </a:r>
                    </a:p>
                  </a:txBody>
                  <a:tcPr/>
                </a:tc>
                <a:tc>
                  <a:txBody>
                    <a:bodyPr/>
                    <a:lstStyle/>
                    <a:p>
                      <a:r>
                        <a:rPr lang="en-US" sz="1000"/>
                        <a:t>1094</a:t>
                      </a:r>
                    </a:p>
                  </a:txBody>
                  <a:tcPr/>
                </a:tc>
                <a:tc>
                  <a:txBody>
                    <a:bodyPr/>
                    <a:lstStyle/>
                    <a:p>
                      <a:r>
                        <a:rPr lang="en-US" sz="1000"/>
                        <a:t>182.33333333333</a:t>
                      </a:r>
                    </a:p>
                  </a:txBody>
                  <a:tcPr/>
                </a:tc>
                <a:tc>
                  <a:txBody>
                    <a:bodyPr/>
                    <a:lstStyle/>
                    <a:p>
                      <a:r>
                        <a:rPr lang="en-US" sz="1000"/>
                        <a:t>13558</a:t>
                      </a:r>
                    </a:p>
                  </a:txBody>
                  <a:tcPr/>
                </a:tc>
                <a:tc>
                  <a:txBody>
                    <a:bodyPr/>
                    <a:lstStyle/>
                    <a:p>
                      <a:r>
                        <a:rPr lang="en-US" sz="1000"/>
                        <a:t>2259.6666666667</a:t>
                      </a:r>
                    </a:p>
                  </a:txBody>
                  <a:tcPr/>
                </a:tc>
                <a:tc>
                  <a:txBody>
                    <a:bodyPr/>
                    <a:lstStyle/>
                    <a:p>
                      <a:r>
                        <a:rPr lang="en-US" sz="1000"/>
                        <a:t>10.985792371288 %</a:t>
                      </a:r>
                    </a:p>
                  </a:txBody>
                  <a:tcPr/>
                </a:tc>
                <a:tc>
                  <a:txBody>
                    <a:bodyPr/>
                    <a:lstStyle/>
                    <a:p>
                      <a:r>
                        <a:rPr lang="en-US" sz="1000"/>
                        <a:t>0</a:t>
                      </a:r>
                    </a:p>
                  </a:txBody>
                  <a:tcPr/>
                </a:tc>
                <a:extLst>
                  <a:ext uri="{0D108BD9-81ED-4DB2-BD59-A6C34878D82A}">
                    <a16:rowId xmlns:a16="http://schemas.microsoft.com/office/drawing/2014/main" val="2389003391"/>
                  </a:ext>
                </a:extLst>
              </a:tr>
            </a:tbl>
          </a:graphicData>
        </a:graphic>
      </p:graphicFrame>
      <p:sp>
        <p:nvSpPr>
          <p:cNvPr id="4" name="Text Placeholder 3">
            <a:extLst>
              <a:ext uri="{FF2B5EF4-FFF2-40B4-BE49-F238E27FC236}">
                <a16:creationId xmlns:a16="http://schemas.microsoft.com/office/drawing/2014/main" id="{9161A7AB-35CE-4679-A2C7-E603DFB089E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59605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77C33-8168-4021-A1DD-0EE570F93D4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E862005-78D2-4899-86AD-A376482C9592}"/>
              </a:ext>
            </a:extLst>
          </p:cNvPr>
          <p:cNvGraphicFramePr>
            <a:graphicFrameLocks noGrp="1"/>
          </p:cNvGraphicFramePr>
          <p:nvPr>
            <p:ph type="chart" sz="quarter" idx="13"/>
            <p:extLst>
              <p:ext uri="{D42A27DB-BD31-4B8C-83A1-F6EECF244321}">
                <p14:modId xmlns:p14="http://schemas.microsoft.com/office/powerpoint/2010/main" val="1231504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914333-CEE0-489A-A27E-8B7C3380CB2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CB042FB-02EF-4490-A374-322F15753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233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CA19-E140-4DF1-9138-456C45D15A9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E94FC068-063E-48C2-AD4A-580B83A08190}"/>
              </a:ext>
            </a:extLst>
          </p:cNvPr>
          <p:cNvGraphicFramePr>
            <a:graphicFrameLocks noGrp="1"/>
          </p:cNvGraphicFramePr>
          <p:nvPr>
            <p:ph type="chart" sz="quarter" idx="13"/>
            <p:extLst>
              <p:ext uri="{D42A27DB-BD31-4B8C-83A1-F6EECF244321}">
                <p14:modId xmlns:p14="http://schemas.microsoft.com/office/powerpoint/2010/main" val="769289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0938C-10F8-4AAC-ADB5-B9F9A0C4D50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FD4762C-B4AA-45E1-9048-88DD3DBD0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175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FB05-6F99-41DD-83BB-31E90BBBFBAA}"/>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B9A3517-E03E-4BC4-A231-0B53B470E73C}"/>
              </a:ext>
            </a:extLst>
          </p:cNvPr>
          <p:cNvGraphicFramePr>
            <a:graphicFrameLocks noGrp="1"/>
          </p:cNvGraphicFramePr>
          <p:nvPr>
            <p:ph type="chart" sz="quarter" idx="13"/>
            <p:extLst>
              <p:ext uri="{D42A27DB-BD31-4B8C-83A1-F6EECF244321}">
                <p14:modId xmlns:p14="http://schemas.microsoft.com/office/powerpoint/2010/main" val="4277964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33D157-BFD6-413E-9E5A-11A9555DE4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5294FE-93FB-4325-B4DB-32C77C3896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346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5FFFA-204F-4802-8BD7-CAE183279E9E}"/>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A988CBCF-EA4D-47B0-8794-D3F21601A2EE}"/>
              </a:ext>
            </a:extLst>
          </p:cNvPr>
          <p:cNvGraphicFramePr>
            <a:graphicFrameLocks noGrp="1"/>
          </p:cNvGraphicFramePr>
          <p:nvPr>
            <p:ph type="chart" sz="quarter" idx="13"/>
            <p:extLst>
              <p:ext uri="{D42A27DB-BD31-4B8C-83A1-F6EECF244321}">
                <p14:modId xmlns:p14="http://schemas.microsoft.com/office/powerpoint/2010/main" val="335261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90ED2C-243C-4DC7-85CB-2F1B09BD290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89CE55F-DFBE-4535-9E3F-693BFC185F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252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5E63-CB35-4753-9D6D-A0960FD42F99}"/>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29020598-D7CE-4E2D-B17A-65342A3550C5}"/>
              </a:ext>
            </a:extLst>
          </p:cNvPr>
          <p:cNvGraphicFramePr>
            <a:graphicFrameLocks noGrp="1"/>
          </p:cNvGraphicFramePr>
          <p:nvPr>
            <p:ph type="tbl" sz="quarter" idx="13"/>
            <p:extLst>
              <p:ext uri="{D42A27DB-BD31-4B8C-83A1-F6EECF244321}">
                <p14:modId xmlns:p14="http://schemas.microsoft.com/office/powerpoint/2010/main" val="11994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16349741"/>
                    </a:ext>
                  </a:extLst>
                </a:gridCol>
                <a:gridCol w="740664">
                  <a:extLst>
                    <a:ext uri="{9D8B030D-6E8A-4147-A177-3AD203B41FA5}">
                      <a16:colId xmlns:a16="http://schemas.microsoft.com/office/drawing/2014/main" val="1461662376"/>
                    </a:ext>
                  </a:extLst>
                </a:gridCol>
                <a:gridCol w="740664">
                  <a:extLst>
                    <a:ext uri="{9D8B030D-6E8A-4147-A177-3AD203B41FA5}">
                      <a16:colId xmlns:a16="http://schemas.microsoft.com/office/drawing/2014/main" val="1311023358"/>
                    </a:ext>
                  </a:extLst>
                </a:gridCol>
                <a:gridCol w="740664">
                  <a:extLst>
                    <a:ext uri="{9D8B030D-6E8A-4147-A177-3AD203B41FA5}">
                      <a16:colId xmlns:a16="http://schemas.microsoft.com/office/drawing/2014/main" val="3685010664"/>
                    </a:ext>
                  </a:extLst>
                </a:gridCol>
                <a:gridCol w="740664">
                  <a:extLst>
                    <a:ext uri="{9D8B030D-6E8A-4147-A177-3AD203B41FA5}">
                      <a16:colId xmlns:a16="http://schemas.microsoft.com/office/drawing/2014/main" val="1527051336"/>
                    </a:ext>
                  </a:extLst>
                </a:gridCol>
                <a:gridCol w="740664">
                  <a:extLst>
                    <a:ext uri="{9D8B030D-6E8A-4147-A177-3AD203B41FA5}">
                      <a16:colId xmlns:a16="http://schemas.microsoft.com/office/drawing/2014/main" val="62900499"/>
                    </a:ext>
                  </a:extLst>
                </a:gridCol>
                <a:gridCol w="740664">
                  <a:extLst>
                    <a:ext uri="{9D8B030D-6E8A-4147-A177-3AD203B41FA5}">
                      <a16:colId xmlns:a16="http://schemas.microsoft.com/office/drawing/2014/main" val="923111103"/>
                    </a:ext>
                  </a:extLst>
                </a:gridCol>
                <a:gridCol w="740664">
                  <a:extLst>
                    <a:ext uri="{9D8B030D-6E8A-4147-A177-3AD203B41FA5}">
                      <a16:colId xmlns:a16="http://schemas.microsoft.com/office/drawing/2014/main" val="296521028"/>
                    </a:ext>
                  </a:extLst>
                </a:gridCol>
                <a:gridCol w="740664">
                  <a:extLst>
                    <a:ext uri="{9D8B030D-6E8A-4147-A177-3AD203B41FA5}">
                      <a16:colId xmlns:a16="http://schemas.microsoft.com/office/drawing/2014/main" val="146081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42867309"/>
                  </a:ext>
                </a:extLst>
              </a:tr>
            </a:tbl>
          </a:graphicData>
        </a:graphic>
      </p:graphicFrame>
      <p:sp>
        <p:nvSpPr>
          <p:cNvPr id="4" name="Text Placeholder 3">
            <a:extLst>
              <a:ext uri="{FF2B5EF4-FFF2-40B4-BE49-F238E27FC236}">
                <a16:creationId xmlns:a16="http://schemas.microsoft.com/office/drawing/2014/main" id="{58FC2F8C-25ED-47E4-B98C-798342C2D98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3585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4CCE-2FDD-4CAC-8C05-4A0D6FEF1A11}"/>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F1234EB3-A5BA-4705-A606-17D366769010}"/>
              </a:ext>
            </a:extLst>
          </p:cNvPr>
          <p:cNvGraphicFramePr>
            <a:graphicFrameLocks noGrp="1"/>
          </p:cNvGraphicFramePr>
          <p:nvPr>
            <p:ph type="tbl" sz="quarter" idx="13"/>
            <p:extLst>
              <p:ext uri="{D42A27DB-BD31-4B8C-83A1-F6EECF244321}">
                <p14:modId xmlns:p14="http://schemas.microsoft.com/office/powerpoint/2010/main" val="13231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84599585"/>
                    </a:ext>
                  </a:extLst>
                </a:gridCol>
                <a:gridCol w="740664">
                  <a:extLst>
                    <a:ext uri="{9D8B030D-6E8A-4147-A177-3AD203B41FA5}">
                      <a16:colId xmlns:a16="http://schemas.microsoft.com/office/drawing/2014/main" val="1470647473"/>
                    </a:ext>
                  </a:extLst>
                </a:gridCol>
                <a:gridCol w="740664">
                  <a:extLst>
                    <a:ext uri="{9D8B030D-6E8A-4147-A177-3AD203B41FA5}">
                      <a16:colId xmlns:a16="http://schemas.microsoft.com/office/drawing/2014/main" val="109605289"/>
                    </a:ext>
                  </a:extLst>
                </a:gridCol>
                <a:gridCol w="740664">
                  <a:extLst>
                    <a:ext uri="{9D8B030D-6E8A-4147-A177-3AD203B41FA5}">
                      <a16:colId xmlns:a16="http://schemas.microsoft.com/office/drawing/2014/main" val="3128642721"/>
                    </a:ext>
                  </a:extLst>
                </a:gridCol>
                <a:gridCol w="740664">
                  <a:extLst>
                    <a:ext uri="{9D8B030D-6E8A-4147-A177-3AD203B41FA5}">
                      <a16:colId xmlns:a16="http://schemas.microsoft.com/office/drawing/2014/main" val="2200380004"/>
                    </a:ext>
                  </a:extLst>
                </a:gridCol>
                <a:gridCol w="740664">
                  <a:extLst>
                    <a:ext uri="{9D8B030D-6E8A-4147-A177-3AD203B41FA5}">
                      <a16:colId xmlns:a16="http://schemas.microsoft.com/office/drawing/2014/main" val="2550001004"/>
                    </a:ext>
                  </a:extLst>
                </a:gridCol>
                <a:gridCol w="740664">
                  <a:extLst>
                    <a:ext uri="{9D8B030D-6E8A-4147-A177-3AD203B41FA5}">
                      <a16:colId xmlns:a16="http://schemas.microsoft.com/office/drawing/2014/main" val="2605298378"/>
                    </a:ext>
                  </a:extLst>
                </a:gridCol>
                <a:gridCol w="740664">
                  <a:extLst>
                    <a:ext uri="{9D8B030D-6E8A-4147-A177-3AD203B41FA5}">
                      <a16:colId xmlns:a16="http://schemas.microsoft.com/office/drawing/2014/main" val="317198419"/>
                    </a:ext>
                  </a:extLst>
                </a:gridCol>
                <a:gridCol w="740664">
                  <a:extLst>
                    <a:ext uri="{9D8B030D-6E8A-4147-A177-3AD203B41FA5}">
                      <a16:colId xmlns:a16="http://schemas.microsoft.com/office/drawing/2014/main" val="431100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9926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- 2021-11-02 15:06:16</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Kaela Wasnich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
 Pictured here is Kaela with FICOH CEO Mark Yoda, VP of Human Resources, Janis Kushimi and VP of Personal Lines Nina Ota before the Zoom award's ceremony on October 20. 
Congratulations to all the honorees! Tokio Marine HCC, Tokio Marine &amp; Nichido Fire Insurance Co., Ltd., Tokio Marine Kiln, Tokio Marine Egypt General Takaful, Tokio Marine Life Insurance Indonesia, Tokio Marine Seguradora, Reliance Standard, Malayan Insurance Co., Inc., Matrix Absence Management, Safety National, Hollard Insurance, Tokio Marine America, TMNA Services, TM Claims Service, Inc., Philadelphia Insurance Companies
#insurance #insurancecareers #tokiomarine #globalcompany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7.427021441488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0466330"/>
                  </a:ext>
                </a:extLst>
              </a:tr>
            </a:tbl>
          </a:graphicData>
        </a:graphic>
      </p:graphicFrame>
      <p:sp>
        <p:nvSpPr>
          <p:cNvPr id="4" name="Text Placeholder 3">
            <a:extLst>
              <a:ext uri="{FF2B5EF4-FFF2-40B4-BE49-F238E27FC236}">
                <a16:creationId xmlns:a16="http://schemas.microsoft.com/office/drawing/2014/main" id="{EB61B4AF-B434-48C1-B1D8-BE2CA05E720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05223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1AE6-45C4-4BDE-ADC9-B718B773C480}"/>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57DBAD6D-D652-42DD-ADBF-6E9B2CCD9299}"/>
              </a:ext>
            </a:extLst>
          </p:cNvPr>
          <p:cNvGraphicFramePr>
            <a:graphicFrameLocks noGrp="1"/>
          </p:cNvGraphicFramePr>
          <p:nvPr>
            <p:ph type="tbl" sz="quarter" idx="13"/>
            <p:extLst>
              <p:ext uri="{D42A27DB-BD31-4B8C-83A1-F6EECF244321}">
                <p14:modId xmlns:p14="http://schemas.microsoft.com/office/powerpoint/2010/main" val="298671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06118832"/>
                    </a:ext>
                  </a:extLst>
                </a:gridCol>
                <a:gridCol w="740664">
                  <a:extLst>
                    <a:ext uri="{9D8B030D-6E8A-4147-A177-3AD203B41FA5}">
                      <a16:colId xmlns:a16="http://schemas.microsoft.com/office/drawing/2014/main" val="1177667172"/>
                    </a:ext>
                  </a:extLst>
                </a:gridCol>
                <a:gridCol w="740664">
                  <a:extLst>
                    <a:ext uri="{9D8B030D-6E8A-4147-A177-3AD203B41FA5}">
                      <a16:colId xmlns:a16="http://schemas.microsoft.com/office/drawing/2014/main" val="3943817900"/>
                    </a:ext>
                  </a:extLst>
                </a:gridCol>
                <a:gridCol w="740664">
                  <a:extLst>
                    <a:ext uri="{9D8B030D-6E8A-4147-A177-3AD203B41FA5}">
                      <a16:colId xmlns:a16="http://schemas.microsoft.com/office/drawing/2014/main" val="2916720315"/>
                    </a:ext>
                  </a:extLst>
                </a:gridCol>
                <a:gridCol w="740664">
                  <a:extLst>
                    <a:ext uri="{9D8B030D-6E8A-4147-A177-3AD203B41FA5}">
                      <a16:colId xmlns:a16="http://schemas.microsoft.com/office/drawing/2014/main" val="3117925268"/>
                    </a:ext>
                  </a:extLst>
                </a:gridCol>
                <a:gridCol w="740664">
                  <a:extLst>
                    <a:ext uri="{9D8B030D-6E8A-4147-A177-3AD203B41FA5}">
                      <a16:colId xmlns:a16="http://schemas.microsoft.com/office/drawing/2014/main" val="3318218589"/>
                    </a:ext>
                  </a:extLst>
                </a:gridCol>
                <a:gridCol w="740664">
                  <a:extLst>
                    <a:ext uri="{9D8B030D-6E8A-4147-A177-3AD203B41FA5}">
                      <a16:colId xmlns:a16="http://schemas.microsoft.com/office/drawing/2014/main" val="1823753530"/>
                    </a:ext>
                  </a:extLst>
                </a:gridCol>
                <a:gridCol w="740664">
                  <a:extLst>
                    <a:ext uri="{9D8B030D-6E8A-4147-A177-3AD203B41FA5}">
                      <a16:colId xmlns:a16="http://schemas.microsoft.com/office/drawing/2014/main" val="1316882595"/>
                    </a:ext>
                  </a:extLst>
                </a:gridCol>
                <a:gridCol w="740664">
                  <a:extLst>
                    <a:ext uri="{9D8B030D-6E8A-4147-A177-3AD203B41FA5}">
                      <a16:colId xmlns:a16="http://schemas.microsoft.com/office/drawing/2014/main" val="419612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9476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- 2021-11-17 13:06:00</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FICOH associates and their families participated in the 2021 Walk to End Alzheimer’s! Though it was virtual, we enjoyed carrying our flowers, raising funds and supporting the fight to #ENDALZ! 
This year, we walked alongside our sister companies Philadelphia Insurance Companies, Tokio Marine America , and TMNA Services on Tokio Marine's National Team! To learn more or make a donation to help us reach our goal, please visit alz.org/tmna!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19.838833461243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9724939"/>
                  </a:ext>
                </a:extLst>
              </a:tr>
            </a:tbl>
          </a:graphicData>
        </a:graphic>
      </p:graphicFrame>
      <p:sp>
        <p:nvSpPr>
          <p:cNvPr id="4" name="Text Placeholder 3">
            <a:extLst>
              <a:ext uri="{FF2B5EF4-FFF2-40B4-BE49-F238E27FC236}">
                <a16:creationId xmlns:a16="http://schemas.microsoft.com/office/drawing/2014/main" id="{AB848A5A-00D6-470F-A1DB-5F73CB47063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62458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15E4C-B9DB-4E58-838E-B708744803F0}"/>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E1193426-6558-4EA1-9F9C-A29A7FEF8BED}"/>
              </a:ext>
            </a:extLst>
          </p:cNvPr>
          <p:cNvGraphicFramePr>
            <a:graphicFrameLocks noGrp="1"/>
          </p:cNvGraphicFramePr>
          <p:nvPr>
            <p:ph type="tbl" sz="quarter" idx="13"/>
            <p:extLst>
              <p:ext uri="{D42A27DB-BD31-4B8C-83A1-F6EECF244321}">
                <p14:modId xmlns:p14="http://schemas.microsoft.com/office/powerpoint/2010/main" val="2760776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72621842"/>
                    </a:ext>
                  </a:extLst>
                </a:gridCol>
                <a:gridCol w="740664">
                  <a:extLst>
                    <a:ext uri="{9D8B030D-6E8A-4147-A177-3AD203B41FA5}">
                      <a16:colId xmlns:a16="http://schemas.microsoft.com/office/drawing/2014/main" val="491286589"/>
                    </a:ext>
                  </a:extLst>
                </a:gridCol>
                <a:gridCol w="740664">
                  <a:extLst>
                    <a:ext uri="{9D8B030D-6E8A-4147-A177-3AD203B41FA5}">
                      <a16:colId xmlns:a16="http://schemas.microsoft.com/office/drawing/2014/main" val="577484194"/>
                    </a:ext>
                  </a:extLst>
                </a:gridCol>
                <a:gridCol w="740664">
                  <a:extLst>
                    <a:ext uri="{9D8B030D-6E8A-4147-A177-3AD203B41FA5}">
                      <a16:colId xmlns:a16="http://schemas.microsoft.com/office/drawing/2014/main" val="2181897195"/>
                    </a:ext>
                  </a:extLst>
                </a:gridCol>
                <a:gridCol w="740664">
                  <a:extLst>
                    <a:ext uri="{9D8B030D-6E8A-4147-A177-3AD203B41FA5}">
                      <a16:colId xmlns:a16="http://schemas.microsoft.com/office/drawing/2014/main" val="3076094264"/>
                    </a:ext>
                  </a:extLst>
                </a:gridCol>
                <a:gridCol w="740664">
                  <a:extLst>
                    <a:ext uri="{9D8B030D-6E8A-4147-A177-3AD203B41FA5}">
                      <a16:colId xmlns:a16="http://schemas.microsoft.com/office/drawing/2014/main" val="1281507713"/>
                    </a:ext>
                  </a:extLst>
                </a:gridCol>
                <a:gridCol w="740664">
                  <a:extLst>
                    <a:ext uri="{9D8B030D-6E8A-4147-A177-3AD203B41FA5}">
                      <a16:colId xmlns:a16="http://schemas.microsoft.com/office/drawing/2014/main" val="4002241659"/>
                    </a:ext>
                  </a:extLst>
                </a:gridCol>
                <a:gridCol w="740664">
                  <a:extLst>
                    <a:ext uri="{9D8B030D-6E8A-4147-A177-3AD203B41FA5}">
                      <a16:colId xmlns:a16="http://schemas.microsoft.com/office/drawing/2014/main" val="381932930"/>
                    </a:ext>
                  </a:extLst>
                </a:gridCol>
                <a:gridCol w="740664">
                  <a:extLst>
                    <a:ext uri="{9D8B030D-6E8A-4147-A177-3AD203B41FA5}">
                      <a16:colId xmlns:a16="http://schemas.microsoft.com/office/drawing/2014/main" val="1285946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5092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- 2021-11-22 18:50:32</a:t>
                      </a:r>
                      <a:r>
                        <a:rPr kumimoji="0" lang="en-US" sz="1000" b="0" i="0" u="none" strike="noStrike" kern="1200" cap="none" spc="0" normalizeH="0" baseline="0" noProof="0">
                          <a:ln>
                            <a:noFill/>
                          </a:ln>
                          <a:solidFill>
                            <a:prstClr val="black"/>
                          </a:solidFill>
                          <a:effectLst/>
                          <a:uLnTx/>
                          <a:uFillTx/>
                          <a:latin typeface="+mn-lt"/>
                          <a:ea typeface="+mn-ea"/>
                          <a:cs typeface="+mn-cs"/>
                        </a:rPr>
                        <a:t>
 Over the course of the pandemic, the Hawaii Foodbank and its public &amp; private partners have continued to organize distribution events to provide food assistance to those in need. Last Friday, FICOH volunteers had the chance to help out at the Lighthouse Outreach Ohana Distribution.
#insurancegivesback #insurance #foodbank #fooddistribution #thanksgiving2021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11.239495798319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247272"/>
                  </a:ext>
                </a:extLst>
              </a:tr>
            </a:tbl>
          </a:graphicData>
        </a:graphic>
      </p:graphicFrame>
      <p:sp>
        <p:nvSpPr>
          <p:cNvPr id="4" name="Text Placeholder 3">
            <a:extLst>
              <a:ext uri="{FF2B5EF4-FFF2-40B4-BE49-F238E27FC236}">
                <a16:creationId xmlns:a16="http://schemas.microsoft.com/office/drawing/2014/main" id="{E61E63C6-C002-43BB-8EF5-AD05CCA5077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45988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B0A1B-299C-45C5-B7D1-8F1DCC509A9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BE799AF-F649-41D5-9B9C-A7F71B027B67}"/>
              </a:ext>
            </a:extLst>
          </p:cNvPr>
          <p:cNvGraphicFramePr>
            <a:graphicFrameLocks noGrp="1"/>
          </p:cNvGraphicFramePr>
          <p:nvPr>
            <p:ph type="tbl" sz="quarter" idx="13"/>
            <p:extLst>
              <p:ext uri="{D42A27DB-BD31-4B8C-83A1-F6EECF244321}">
                <p14:modId xmlns:p14="http://schemas.microsoft.com/office/powerpoint/2010/main" val="273689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4492556"/>
                    </a:ext>
                  </a:extLst>
                </a:gridCol>
                <a:gridCol w="740664">
                  <a:extLst>
                    <a:ext uri="{9D8B030D-6E8A-4147-A177-3AD203B41FA5}">
                      <a16:colId xmlns:a16="http://schemas.microsoft.com/office/drawing/2014/main" val="4030862542"/>
                    </a:ext>
                  </a:extLst>
                </a:gridCol>
                <a:gridCol w="740664">
                  <a:extLst>
                    <a:ext uri="{9D8B030D-6E8A-4147-A177-3AD203B41FA5}">
                      <a16:colId xmlns:a16="http://schemas.microsoft.com/office/drawing/2014/main" val="3384202084"/>
                    </a:ext>
                  </a:extLst>
                </a:gridCol>
                <a:gridCol w="740664">
                  <a:extLst>
                    <a:ext uri="{9D8B030D-6E8A-4147-A177-3AD203B41FA5}">
                      <a16:colId xmlns:a16="http://schemas.microsoft.com/office/drawing/2014/main" val="3377624280"/>
                    </a:ext>
                  </a:extLst>
                </a:gridCol>
                <a:gridCol w="740664">
                  <a:extLst>
                    <a:ext uri="{9D8B030D-6E8A-4147-A177-3AD203B41FA5}">
                      <a16:colId xmlns:a16="http://schemas.microsoft.com/office/drawing/2014/main" val="138568133"/>
                    </a:ext>
                  </a:extLst>
                </a:gridCol>
                <a:gridCol w="740664">
                  <a:extLst>
                    <a:ext uri="{9D8B030D-6E8A-4147-A177-3AD203B41FA5}">
                      <a16:colId xmlns:a16="http://schemas.microsoft.com/office/drawing/2014/main" val="590067171"/>
                    </a:ext>
                  </a:extLst>
                </a:gridCol>
                <a:gridCol w="740664">
                  <a:extLst>
                    <a:ext uri="{9D8B030D-6E8A-4147-A177-3AD203B41FA5}">
                      <a16:colId xmlns:a16="http://schemas.microsoft.com/office/drawing/2014/main" val="3041411809"/>
                    </a:ext>
                  </a:extLst>
                </a:gridCol>
                <a:gridCol w="740664">
                  <a:extLst>
                    <a:ext uri="{9D8B030D-6E8A-4147-A177-3AD203B41FA5}">
                      <a16:colId xmlns:a16="http://schemas.microsoft.com/office/drawing/2014/main" val="604351606"/>
                    </a:ext>
                  </a:extLst>
                </a:gridCol>
                <a:gridCol w="740664">
                  <a:extLst>
                    <a:ext uri="{9D8B030D-6E8A-4147-A177-3AD203B41FA5}">
                      <a16:colId xmlns:a16="http://schemas.microsoft.com/office/drawing/2014/main" val="22997126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724581079"/>
                  </a:ext>
                </a:extLst>
              </a:tr>
              <a:tr h="370840">
                <a:tc>
                  <a:txBody>
                    <a:bodyPr/>
                    <a:lstStyle/>
                    <a:p>
                      <a:r>
                        <a:rPr lang="en-US" sz="1000"/>
                        <a:t>firstinshi</a:t>
                      </a:r>
                    </a:p>
                  </a:txBody>
                  <a:tcPr/>
                </a:tc>
                <a:tc>
                  <a:txBody>
                    <a:bodyPr/>
                    <a:lstStyle/>
                    <a:p>
                      <a:r>
                        <a:rPr lang="en-US" sz="1000"/>
                        <a:t>2666</a:t>
                      </a:r>
                    </a:p>
                  </a:txBody>
                  <a:tcPr/>
                </a:tc>
                <a:tc>
                  <a:txBody>
                    <a:bodyPr/>
                    <a:lstStyle/>
                    <a:p>
                      <a:r>
                        <a:rPr lang="en-US" sz="1000"/>
                        <a:t>2</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377</a:t>
                      </a:r>
                    </a:p>
                  </a:txBody>
                  <a:tcPr/>
                </a:tc>
                <a:tc>
                  <a:txBody>
                    <a:bodyPr/>
                    <a:lstStyle/>
                    <a:p>
                      <a:r>
                        <a:rPr lang="en-US" sz="1000"/>
                        <a:t>19</a:t>
                      </a:r>
                    </a:p>
                  </a:txBody>
                  <a:tcPr/>
                </a:tc>
                <a:extLst>
                  <a:ext uri="{0D108BD9-81ED-4DB2-BD59-A6C34878D82A}">
                    <a16:rowId xmlns:a16="http://schemas.microsoft.com/office/drawing/2014/main" val="1879843732"/>
                  </a:ext>
                </a:extLst>
              </a:tr>
            </a:tbl>
          </a:graphicData>
        </a:graphic>
      </p:graphicFrame>
      <p:sp>
        <p:nvSpPr>
          <p:cNvPr id="4" name="Text Placeholder 3">
            <a:extLst>
              <a:ext uri="{FF2B5EF4-FFF2-40B4-BE49-F238E27FC236}">
                <a16:creationId xmlns:a16="http://schemas.microsoft.com/office/drawing/2014/main" id="{96FE746D-6A28-4390-88AC-217629E0714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35815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E72E-9B8E-43AE-A57A-3B5326A2ADA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6F3CFFD-4CCA-4BCC-ABFB-37734B56AE63}"/>
              </a:ext>
            </a:extLst>
          </p:cNvPr>
          <p:cNvGraphicFramePr>
            <a:graphicFrameLocks noGrp="1"/>
          </p:cNvGraphicFramePr>
          <p:nvPr>
            <p:ph type="chart" sz="quarter" idx="13"/>
            <p:extLst>
              <p:ext uri="{D42A27DB-BD31-4B8C-83A1-F6EECF244321}">
                <p14:modId xmlns:p14="http://schemas.microsoft.com/office/powerpoint/2010/main" val="1625895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9CAEAF-D0E8-49A4-88CC-4A08569EFAE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39AD8A2-CCA4-40B7-817C-3DE1A5493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145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40D4-CFF5-4D0D-8C1D-6E81A3320E0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F0CA188-DE54-4995-BF7C-27796F692773}"/>
              </a:ext>
            </a:extLst>
          </p:cNvPr>
          <p:cNvGraphicFramePr>
            <a:graphicFrameLocks noGrp="1"/>
          </p:cNvGraphicFramePr>
          <p:nvPr>
            <p:ph type="chart" sz="quarter" idx="13"/>
            <p:extLst>
              <p:ext uri="{D42A27DB-BD31-4B8C-83A1-F6EECF244321}">
                <p14:modId xmlns:p14="http://schemas.microsoft.com/office/powerpoint/2010/main" val="3553599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3441A0-F454-4593-A0B0-A922CF71E93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BB4FEA9-323B-4E84-B8A5-9FC2FDAEF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549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611D-13F4-478C-B017-5AB86BBBBB55}"/>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135DE2A-C700-4999-832A-846CC386E999}"/>
              </a:ext>
            </a:extLst>
          </p:cNvPr>
          <p:cNvGraphicFramePr>
            <a:graphicFrameLocks noGrp="1"/>
          </p:cNvGraphicFramePr>
          <p:nvPr>
            <p:ph type="chart" sz="quarter" idx="13"/>
            <p:extLst>
              <p:ext uri="{D42A27DB-BD31-4B8C-83A1-F6EECF244321}">
                <p14:modId xmlns:p14="http://schemas.microsoft.com/office/powerpoint/2010/main" val="260241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6D216-D74B-4539-AB00-CFCC80236C4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3EAD40C-F83F-4D6E-A82F-A602E1A2D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70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07842-2021-4762-AB72-6BE854A9725A}"/>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4442D4B0-6B71-449B-972C-52CF7248A8B7}"/>
              </a:ext>
            </a:extLst>
          </p:cNvPr>
          <p:cNvGraphicFramePr>
            <a:graphicFrameLocks noGrp="1"/>
          </p:cNvGraphicFramePr>
          <p:nvPr>
            <p:ph type="tbl" sz="quarter" idx="13"/>
            <p:extLst>
              <p:ext uri="{D42A27DB-BD31-4B8C-83A1-F6EECF244321}">
                <p14:modId xmlns:p14="http://schemas.microsoft.com/office/powerpoint/2010/main" val="113657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1631230"/>
                    </a:ext>
                  </a:extLst>
                </a:gridCol>
                <a:gridCol w="987552">
                  <a:extLst>
                    <a:ext uri="{9D8B030D-6E8A-4147-A177-3AD203B41FA5}">
                      <a16:colId xmlns:a16="http://schemas.microsoft.com/office/drawing/2014/main" val="2061719337"/>
                    </a:ext>
                  </a:extLst>
                </a:gridCol>
                <a:gridCol w="987552">
                  <a:extLst>
                    <a:ext uri="{9D8B030D-6E8A-4147-A177-3AD203B41FA5}">
                      <a16:colId xmlns:a16="http://schemas.microsoft.com/office/drawing/2014/main" val="2967863996"/>
                    </a:ext>
                  </a:extLst>
                </a:gridCol>
                <a:gridCol w="987552">
                  <a:extLst>
                    <a:ext uri="{9D8B030D-6E8A-4147-A177-3AD203B41FA5}">
                      <a16:colId xmlns:a16="http://schemas.microsoft.com/office/drawing/2014/main" val="2739343898"/>
                    </a:ext>
                  </a:extLst>
                </a:gridCol>
                <a:gridCol w="987552">
                  <a:extLst>
                    <a:ext uri="{9D8B030D-6E8A-4147-A177-3AD203B41FA5}">
                      <a16:colId xmlns:a16="http://schemas.microsoft.com/office/drawing/2014/main" val="189062376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32236664"/>
                  </a:ext>
                </a:extLst>
              </a:tr>
              <a:tr h="370840">
                <a:tc>
                  <a:txBody>
                    <a:bodyPr/>
                    <a:lstStyle/>
                    <a:p>
                      <a:r>
                        <a:rPr lang="en-US" sz="1000" b="1"/>
                        <a:t>firstinshi - 2021-11-02 21:42:49</a:t>
                      </a:r>
                      <a:r>
                        <a:rPr lang="en-US" sz="1000"/>
                        <a:t>
 Please join us in congratulating Kaela W.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
Pictured here is Kaela with FICOH CEO Mark Yoda, VP of Human Resources, Janis Kushimi and VP of Personal Lines Nina Ota before the Zoom award's ceremony on October 20.
Congratulations to Kaela and all the honorees!</a:t>
                      </a:r>
                    </a:p>
                  </a:txBody>
                  <a:tcPr/>
                </a:tc>
                <a:tc>
                  <a:txBody>
                    <a:bodyPr/>
                    <a:lstStyle/>
                    <a:p>
                      <a:r>
                        <a:rPr lang="en-US" sz="1000"/>
                        <a:t>78</a:t>
                      </a:r>
                    </a:p>
                  </a:txBody>
                  <a:tcPr/>
                </a:tc>
                <a:tc>
                  <a:txBody>
                    <a:bodyPr/>
                    <a:lstStyle/>
                    <a:p>
                      <a:r>
                        <a:rPr lang="en-US" sz="1000"/>
                        <a:t>14</a:t>
                      </a:r>
                    </a:p>
                  </a:txBody>
                  <a:tcPr/>
                </a:tc>
                <a:tc>
                  <a:txBody>
                    <a:bodyPr/>
                    <a:lstStyle/>
                    <a:p>
                      <a:r>
                        <a:rPr lang="en-US" sz="1000"/>
                        <a:t>3.4535 %</a:t>
                      </a:r>
                    </a:p>
                  </a:txBody>
                  <a:tcPr/>
                </a:tc>
                <a:tc>
                  <a:txBody>
                    <a:bodyPr/>
                    <a:lstStyle/>
                    <a:p>
                      <a:r>
                        <a:rPr lang="en-US" sz="1000"/>
                        <a:t>Carousel</a:t>
                      </a:r>
                    </a:p>
                  </a:txBody>
                  <a:tcPr/>
                </a:tc>
                <a:extLst>
                  <a:ext uri="{0D108BD9-81ED-4DB2-BD59-A6C34878D82A}">
                    <a16:rowId xmlns:a16="http://schemas.microsoft.com/office/drawing/2014/main" val="720532364"/>
                  </a:ext>
                </a:extLst>
              </a:tr>
              <a:tr h="370840">
                <a:tc>
                  <a:txBody>
                    <a:bodyPr/>
                    <a:lstStyle/>
                    <a:p>
                      <a:r>
                        <a:rPr lang="en-US" sz="1000" b="1"/>
                        <a:t>firstinshi - 2021-11-17 17:25:38</a:t>
                      </a:r>
                      <a:r>
                        <a:rPr lang="en-US" sz="1000"/>
                        <a:t>
 Earlier this month, FICOH associates and their families participated in the 2021 Oahu Walk to End Alzheimer’s! Though it was virtual, we enjoyed carrying our flowers, raising funds and supporting the fight to #ENDALZ! 💜
This year, we walked alongside our sister companies phlyinsurance, tmamerica, and tmna_services on Tokio Marine's National Team! To learn more or make a donation to help us reach our goal, please visit alz.org/tmna.</a:t>
                      </a:r>
                    </a:p>
                  </a:txBody>
                  <a:tcPr/>
                </a:tc>
                <a:tc>
                  <a:txBody>
                    <a:bodyPr/>
                    <a:lstStyle/>
                    <a:p>
                      <a:r>
                        <a:rPr lang="en-US" sz="1000"/>
                        <a:t>45</a:t>
                      </a:r>
                    </a:p>
                  </a:txBody>
                  <a:tcPr/>
                </a:tc>
                <a:tc>
                  <a:txBody>
                    <a:bodyPr/>
                    <a:lstStyle/>
                    <a:p>
                      <a:r>
                        <a:rPr lang="en-US" sz="1000"/>
                        <a:t>1</a:t>
                      </a:r>
                    </a:p>
                  </a:txBody>
                  <a:tcPr/>
                </a:tc>
                <a:tc>
                  <a:txBody>
                    <a:bodyPr/>
                    <a:lstStyle/>
                    <a:p>
                      <a:r>
                        <a:rPr lang="en-US" sz="1000"/>
                        <a:t>1.7235 %</a:t>
                      </a:r>
                    </a:p>
                  </a:txBody>
                  <a:tcPr/>
                </a:tc>
                <a:tc>
                  <a:txBody>
                    <a:bodyPr/>
                    <a:lstStyle/>
                    <a:p>
                      <a:r>
                        <a:rPr lang="en-US" sz="1000"/>
                        <a:t>Carousel</a:t>
                      </a:r>
                    </a:p>
                  </a:txBody>
                  <a:tcPr/>
                </a:tc>
                <a:extLst>
                  <a:ext uri="{0D108BD9-81ED-4DB2-BD59-A6C34878D82A}">
                    <a16:rowId xmlns:a16="http://schemas.microsoft.com/office/drawing/2014/main" val="261576966"/>
                  </a:ext>
                </a:extLst>
              </a:tr>
              <a:tr h="370840">
                <a:tc>
                  <a:txBody>
                    <a:bodyPr/>
                    <a:lstStyle/>
                    <a:p>
                      <a:r>
                        <a:rPr lang="en-US" sz="1000" b="1"/>
                        <a:t>firstinshi - 2021-11-22 19:34:51</a:t>
                      </a:r>
                      <a:r>
                        <a:rPr lang="en-US" sz="1000"/>
                        <a:t>
 Over the course of the pandemic, hawaiifoodbank and its public &amp; private partners have continued to organize distribution events to provide food assistance to those in need. Last Friday, FICOH volunteers had the chance to help out at the Lighthouse Outreach Ohana Distribution.</a:t>
                      </a:r>
                    </a:p>
                  </a:txBody>
                  <a:tcPr/>
                </a:tc>
                <a:tc>
                  <a:txBody>
                    <a:bodyPr/>
                    <a:lstStyle/>
                    <a:p>
                      <a:r>
                        <a:rPr lang="en-US" sz="1000"/>
                        <a:t>40</a:t>
                      </a:r>
                    </a:p>
                  </a:txBody>
                  <a:tcPr/>
                </a:tc>
                <a:tc>
                  <a:txBody>
                    <a:bodyPr/>
                    <a:lstStyle/>
                    <a:p>
                      <a:r>
                        <a:rPr lang="en-US" sz="1000"/>
                        <a:t>2</a:t>
                      </a:r>
                    </a:p>
                  </a:txBody>
                  <a:tcPr/>
                </a:tc>
                <a:tc>
                  <a:txBody>
                    <a:bodyPr/>
                    <a:lstStyle/>
                    <a:p>
                      <a:r>
                        <a:rPr lang="en-US" sz="1000"/>
                        <a:t>1.5760 %</a:t>
                      </a:r>
                    </a:p>
                  </a:txBody>
                  <a:tcPr/>
                </a:tc>
                <a:tc>
                  <a:txBody>
                    <a:bodyPr/>
                    <a:lstStyle/>
                    <a:p>
                      <a:r>
                        <a:rPr lang="en-US" sz="1000"/>
                        <a:t>Carousel</a:t>
                      </a:r>
                    </a:p>
                  </a:txBody>
                  <a:tcPr/>
                </a:tc>
                <a:extLst>
                  <a:ext uri="{0D108BD9-81ED-4DB2-BD59-A6C34878D82A}">
                    <a16:rowId xmlns:a16="http://schemas.microsoft.com/office/drawing/2014/main" val="1533339020"/>
                  </a:ext>
                </a:extLst>
              </a:tr>
            </a:tbl>
          </a:graphicData>
        </a:graphic>
      </p:graphicFrame>
      <p:sp>
        <p:nvSpPr>
          <p:cNvPr id="4" name="Text Placeholder 3">
            <a:extLst>
              <a:ext uri="{FF2B5EF4-FFF2-40B4-BE49-F238E27FC236}">
                <a16:creationId xmlns:a16="http://schemas.microsoft.com/office/drawing/2014/main" id="{4FF3AD31-CFFA-4531-8FD4-DD3DDA06B18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61595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655</Words>
  <Application>Microsoft Office PowerPoint</Application>
  <PresentationFormat>On-screen Show (4:3)</PresentationFormat>
  <Paragraphs>295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2021-12-01T16:09:30Z</dcterms:created>
  <dcterms:modified xsi:type="dcterms:W3CDTF">2021-12-01T16:10:00Z</dcterms:modified>
</cp:coreProperties>
</file>