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44501</c:v>
                </c:pt>
              </c:numCache>
            </c:numRef>
          </c:cat>
          <c:val>
            <c:numRef>
              <c:f>Sheet1!$B$2</c:f>
              <c:numCache>
                <c:formatCode>General</c:formatCode>
                <c:ptCount val="1"/>
                <c:pt idx="0">
                  <c:v>1752</c:v>
                </c:pt>
              </c:numCache>
            </c:numRef>
          </c:val>
          <c:extLst>
            <c:ext xmlns:c16="http://schemas.microsoft.com/office/drawing/2014/chart" uri="{C3380CC4-5D6E-409C-BE32-E72D297353CC}">
              <c16:uniqueId val="{00000000-8782-432E-BE69-DDE025B5173F}"/>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44501</c:v>
                </c:pt>
              </c:numCache>
            </c:numRef>
          </c:cat>
          <c:val>
            <c:numRef>
              <c:f>Sheet1!$C$2</c:f>
              <c:numCache>
                <c:formatCode>General</c:formatCode>
                <c:ptCount val="1"/>
                <c:pt idx="0">
                  <c:v>2666</c:v>
                </c:pt>
              </c:numCache>
            </c:numRef>
          </c:val>
          <c:extLst>
            <c:ext xmlns:c16="http://schemas.microsoft.com/office/drawing/2014/chart" uri="{C3380CC4-5D6E-409C-BE32-E72D297353CC}">
              <c16:uniqueId val="{00000001-8782-432E-BE69-DDE025B5173F}"/>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44501</c:v>
                </c:pt>
              </c:numCache>
            </c:numRef>
          </c:cat>
          <c:val>
            <c:numRef>
              <c:f>Sheet1!$D$2</c:f>
              <c:numCache>
                <c:formatCode>General</c:formatCode>
                <c:ptCount val="1"/>
                <c:pt idx="0">
                  <c:v>3435</c:v>
                </c:pt>
              </c:numCache>
            </c:numRef>
          </c:val>
          <c:extLst>
            <c:ext xmlns:c16="http://schemas.microsoft.com/office/drawing/2014/chart" uri="{C3380CC4-5D6E-409C-BE32-E72D297353CC}">
              <c16:uniqueId val="{00000002-8782-432E-BE69-DDE025B5173F}"/>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44501</c:v>
                </c:pt>
              </c:numCache>
            </c:numRef>
          </c:cat>
          <c:val>
            <c:numRef>
              <c:f>Sheet1!$E$2</c:f>
              <c:numCache>
                <c:formatCode>General</c:formatCode>
                <c:ptCount val="1"/>
                <c:pt idx="0">
                  <c:v>1204</c:v>
                </c:pt>
              </c:numCache>
            </c:numRef>
          </c:val>
          <c:extLst>
            <c:ext xmlns:c16="http://schemas.microsoft.com/office/drawing/2014/chart" uri="{C3380CC4-5D6E-409C-BE32-E72D297353CC}">
              <c16:uniqueId val="{00000003-8782-432E-BE69-DDE025B5173F}"/>
            </c:ext>
          </c:extLst>
        </c:ser>
        <c:dLbls>
          <c:showLegendKey val="0"/>
          <c:showVal val="0"/>
          <c:showCatName val="0"/>
          <c:showSerName val="0"/>
          <c:showPercent val="0"/>
          <c:showBubbleSize val="0"/>
        </c:dLbls>
        <c:gapWidth val="219"/>
        <c:overlap val="-27"/>
        <c:axId val="324144120"/>
        <c:axId val="324976864"/>
      </c:barChart>
      <c:dateAx>
        <c:axId val="324144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976864"/>
        <c:crosses val="autoZero"/>
        <c:auto val="1"/>
        <c:lblOffset val="100"/>
        <c:baseTimeUnit val="days"/>
      </c:dateAx>
      <c:valAx>
        <c:axId val="324976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144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c:v>
                </c:pt>
                <c:pt idx="1">
                  <c:v>-6</c:v>
                </c:pt>
                <c:pt idx="2">
                  <c:v>3</c:v>
                </c:pt>
                <c:pt idx="3">
                  <c:v>12</c:v>
                </c:pt>
                <c:pt idx="4">
                  <c:v>-1</c:v>
                </c:pt>
                <c:pt idx="5">
                  <c:v>-1</c:v>
                </c:pt>
                <c:pt idx="6">
                  <c:v>-1</c:v>
                </c:pt>
                <c:pt idx="7">
                  <c:v>-1</c:v>
                </c:pt>
                <c:pt idx="8">
                  <c:v>4</c:v>
                </c:pt>
                <c:pt idx="9">
                  <c:v>0</c:v>
                </c:pt>
                <c:pt idx="10">
                  <c:v>-3</c:v>
                </c:pt>
                <c:pt idx="11">
                  <c:v>0</c:v>
                </c:pt>
              </c:numCache>
            </c:numRef>
          </c:val>
          <c:extLst>
            <c:ext xmlns:c16="http://schemas.microsoft.com/office/drawing/2014/chart" uri="{C3380CC4-5D6E-409C-BE32-E72D297353CC}">
              <c16:uniqueId val="{00000000-60FF-42FB-94EB-B63F7166073C}"/>
            </c:ext>
          </c:extLst>
        </c:ser>
        <c:dLbls>
          <c:showLegendKey val="0"/>
          <c:showVal val="0"/>
          <c:showCatName val="0"/>
          <c:showSerName val="0"/>
          <c:showPercent val="0"/>
          <c:showBubbleSize val="0"/>
        </c:dLbls>
        <c:gapWidth val="219"/>
        <c:overlap val="-27"/>
        <c:axId val="399328176"/>
        <c:axId val="399327520"/>
      </c:barChart>
      <c:dateAx>
        <c:axId val="399328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27520"/>
        <c:crosses val="autoZero"/>
        <c:auto val="1"/>
        <c:lblOffset val="100"/>
        <c:baseTimeUnit val="months"/>
      </c:dateAx>
      <c:valAx>
        <c:axId val="399327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2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10</c:v>
                </c:pt>
                <c:pt idx="1">
                  <c:v>11</c:v>
                </c:pt>
                <c:pt idx="2">
                  <c:v>10</c:v>
                </c:pt>
                <c:pt idx="3">
                  <c:v>18</c:v>
                </c:pt>
                <c:pt idx="4">
                  <c:v>7</c:v>
                </c:pt>
                <c:pt idx="5">
                  <c:v>8</c:v>
                </c:pt>
                <c:pt idx="6">
                  <c:v>13</c:v>
                </c:pt>
                <c:pt idx="7">
                  <c:v>13</c:v>
                </c:pt>
                <c:pt idx="8">
                  <c:v>14</c:v>
                </c:pt>
                <c:pt idx="9">
                  <c:v>5</c:v>
                </c:pt>
                <c:pt idx="10">
                  <c:v>15</c:v>
                </c:pt>
                <c:pt idx="11">
                  <c:v>0</c:v>
                </c:pt>
              </c:numCache>
            </c:numRef>
          </c:val>
          <c:extLst>
            <c:ext xmlns:c16="http://schemas.microsoft.com/office/drawing/2014/chart" uri="{C3380CC4-5D6E-409C-BE32-E72D297353CC}">
              <c16:uniqueId val="{00000000-C927-432C-B91B-0DA9A6C58177}"/>
            </c:ext>
          </c:extLst>
        </c:ser>
        <c:dLbls>
          <c:showLegendKey val="0"/>
          <c:showVal val="0"/>
          <c:showCatName val="0"/>
          <c:showSerName val="0"/>
          <c:showPercent val="0"/>
          <c:showBubbleSize val="0"/>
        </c:dLbls>
        <c:gapWidth val="219"/>
        <c:overlap val="-27"/>
        <c:axId val="399338016"/>
        <c:axId val="399337688"/>
      </c:barChart>
      <c:dateAx>
        <c:axId val="399338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37688"/>
        <c:crosses val="autoZero"/>
        <c:auto val="1"/>
        <c:lblOffset val="100"/>
        <c:baseTimeUnit val="months"/>
      </c:dateAx>
      <c:valAx>
        <c:axId val="399337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38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178</c:v>
                </c:pt>
                <c:pt idx="1">
                  <c:v>137</c:v>
                </c:pt>
                <c:pt idx="2">
                  <c:v>119</c:v>
                </c:pt>
                <c:pt idx="3">
                  <c:v>377</c:v>
                </c:pt>
                <c:pt idx="4">
                  <c:v>66</c:v>
                </c:pt>
                <c:pt idx="5">
                  <c:v>105</c:v>
                </c:pt>
                <c:pt idx="6">
                  <c:v>193</c:v>
                </c:pt>
                <c:pt idx="7">
                  <c:v>206</c:v>
                </c:pt>
                <c:pt idx="8">
                  <c:v>160</c:v>
                </c:pt>
                <c:pt idx="9">
                  <c:v>90</c:v>
                </c:pt>
                <c:pt idx="10">
                  <c:v>209</c:v>
                </c:pt>
                <c:pt idx="11">
                  <c:v>0</c:v>
                </c:pt>
              </c:numCache>
            </c:numRef>
          </c:val>
          <c:extLst>
            <c:ext xmlns:c16="http://schemas.microsoft.com/office/drawing/2014/chart" uri="{C3380CC4-5D6E-409C-BE32-E72D297353CC}">
              <c16:uniqueId val="{00000000-D9EC-4D4C-8FB9-6BB20D9553C3}"/>
            </c:ext>
          </c:extLst>
        </c:ser>
        <c:dLbls>
          <c:showLegendKey val="0"/>
          <c:showVal val="0"/>
          <c:showCatName val="0"/>
          <c:showSerName val="0"/>
          <c:showPercent val="0"/>
          <c:showBubbleSize val="0"/>
        </c:dLbls>
        <c:gapWidth val="219"/>
        <c:overlap val="-27"/>
        <c:axId val="397009224"/>
        <c:axId val="397013488"/>
      </c:barChart>
      <c:catAx>
        <c:axId val="397009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013488"/>
        <c:crosses val="autoZero"/>
        <c:auto val="1"/>
        <c:lblAlgn val="ctr"/>
        <c:lblOffset val="100"/>
        <c:noMultiLvlLbl val="0"/>
      </c:catAx>
      <c:valAx>
        <c:axId val="397013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009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c:v>
                </c:pt>
                <c:pt idx="1">
                  <c:v>0</c:v>
                </c:pt>
                <c:pt idx="2">
                  <c:v>0</c:v>
                </c:pt>
                <c:pt idx="3">
                  <c:v>-4</c:v>
                </c:pt>
                <c:pt idx="4">
                  <c:v>13</c:v>
                </c:pt>
                <c:pt idx="5">
                  <c:v>-4</c:v>
                </c:pt>
                <c:pt idx="6">
                  <c:v>-3</c:v>
                </c:pt>
                <c:pt idx="7">
                  <c:v>1</c:v>
                </c:pt>
                <c:pt idx="8">
                  <c:v>1</c:v>
                </c:pt>
                <c:pt idx="9">
                  <c:v>1</c:v>
                </c:pt>
                <c:pt idx="10">
                  <c:v>-2</c:v>
                </c:pt>
                <c:pt idx="11">
                  <c:v>0</c:v>
                </c:pt>
              </c:numCache>
            </c:numRef>
          </c:val>
          <c:extLst>
            <c:ext xmlns:c16="http://schemas.microsoft.com/office/drawing/2014/chart" uri="{C3380CC4-5D6E-409C-BE32-E72D297353CC}">
              <c16:uniqueId val="{00000000-9AA6-4D02-95D3-CB8A395D2471}"/>
            </c:ext>
          </c:extLst>
        </c:ser>
        <c:dLbls>
          <c:showLegendKey val="0"/>
          <c:showVal val="0"/>
          <c:showCatName val="0"/>
          <c:showSerName val="0"/>
          <c:showPercent val="0"/>
          <c:showBubbleSize val="0"/>
        </c:dLbls>
        <c:gapWidth val="219"/>
        <c:overlap val="-27"/>
        <c:axId val="434157584"/>
        <c:axId val="434152008"/>
      </c:barChart>
      <c:dateAx>
        <c:axId val="434157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152008"/>
        <c:crosses val="autoZero"/>
        <c:auto val="1"/>
        <c:lblOffset val="100"/>
        <c:baseTimeUnit val="months"/>
      </c:dateAx>
      <c:valAx>
        <c:axId val="434152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15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0</c:v>
                </c:pt>
                <c:pt idx="1">
                  <c:v>1</c:v>
                </c:pt>
                <c:pt idx="2">
                  <c:v>1</c:v>
                </c:pt>
                <c:pt idx="3">
                  <c:v>1</c:v>
                </c:pt>
                <c:pt idx="4">
                  <c:v>57</c:v>
                </c:pt>
                <c:pt idx="5">
                  <c:v>0</c:v>
                </c:pt>
                <c:pt idx="6">
                  <c:v>1</c:v>
                </c:pt>
                <c:pt idx="7">
                  <c:v>1</c:v>
                </c:pt>
                <c:pt idx="8">
                  <c:v>0</c:v>
                </c:pt>
                <c:pt idx="9">
                  <c:v>1</c:v>
                </c:pt>
                <c:pt idx="10">
                  <c:v>1</c:v>
                </c:pt>
                <c:pt idx="11">
                  <c:v>0</c:v>
                </c:pt>
              </c:numCache>
            </c:numRef>
          </c:val>
          <c:extLst>
            <c:ext xmlns:c16="http://schemas.microsoft.com/office/drawing/2014/chart" uri="{C3380CC4-5D6E-409C-BE32-E72D297353CC}">
              <c16:uniqueId val="{00000000-284A-4CCE-8F40-B56487128026}"/>
            </c:ext>
          </c:extLst>
        </c:ser>
        <c:dLbls>
          <c:showLegendKey val="0"/>
          <c:showVal val="0"/>
          <c:showCatName val="0"/>
          <c:showSerName val="0"/>
          <c:showPercent val="0"/>
          <c:showBubbleSize val="0"/>
        </c:dLbls>
        <c:gapWidth val="219"/>
        <c:overlap val="-27"/>
        <c:axId val="434157912"/>
        <c:axId val="434152664"/>
      </c:barChart>
      <c:dateAx>
        <c:axId val="434157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152664"/>
        <c:crosses val="autoZero"/>
        <c:auto val="1"/>
        <c:lblOffset val="100"/>
        <c:baseTimeUnit val="months"/>
      </c:dateAx>
      <c:valAx>
        <c:axId val="434152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157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19</c:v>
                </c:pt>
                <c:pt idx="1">
                  <c:v>38</c:v>
                </c:pt>
                <c:pt idx="2">
                  <c:v>19</c:v>
                </c:pt>
                <c:pt idx="3">
                  <c:v>33</c:v>
                </c:pt>
                <c:pt idx="4">
                  <c:v>1093</c:v>
                </c:pt>
                <c:pt idx="5">
                  <c:v>16</c:v>
                </c:pt>
                <c:pt idx="6">
                  <c:v>22</c:v>
                </c:pt>
                <c:pt idx="7">
                  <c:v>30</c:v>
                </c:pt>
                <c:pt idx="8">
                  <c:v>11</c:v>
                </c:pt>
                <c:pt idx="9">
                  <c:v>32</c:v>
                </c:pt>
                <c:pt idx="10">
                  <c:v>19</c:v>
                </c:pt>
                <c:pt idx="11">
                  <c:v>0</c:v>
                </c:pt>
              </c:numCache>
            </c:numRef>
          </c:val>
          <c:extLst>
            <c:ext xmlns:c16="http://schemas.microsoft.com/office/drawing/2014/chart" uri="{C3380CC4-5D6E-409C-BE32-E72D297353CC}">
              <c16:uniqueId val="{00000000-13B8-403A-A601-7BEF7BCE71B5}"/>
            </c:ext>
          </c:extLst>
        </c:ser>
        <c:dLbls>
          <c:showLegendKey val="0"/>
          <c:showVal val="0"/>
          <c:showCatName val="0"/>
          <c:showSerName val="0"/>
          <c:showPercent val="0"/>
          <c:showBubbleSize val="0"/>
        </c:dLbls>
        <c:gapWidth val="219"/>
        <c:overlap val="-27"/>
        <c:axId val="434154632"/>
        <c:axId val="434156272"/>
      </c:barChart>
      <c:catAx>
        <c:axId val="434154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156272"/>
        <c:crosses val="autoZero"/>
        <c:auto val="1"/>
        <c:lblAlgn val="ctr"/>
        <c:lblOffset val="100"/>
        <c:noMultiLvlLbl val="0"/>
      </c:catAx>
      <c:valAx>
        <c:axId val="434156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154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20</c:v>
                </c:pt>
                <c:pt idx="1">
                  <c:v>9</c:v>
                </c:pt>
                <c:pt idx="2">
                  <c:v>34</c:v>
                </c:pt>
                <c:pt idx="3">
                  <c:v>33</c:v>
                </c:pt>
                <c:pt idx="4">
                  <c:v>10</c:v>
                </c:pt>
                <c:pt idx="5">
                  <c:v>46</c:v>
                </c:pt>
                <c:pt idx="6">
                  <c:v>37</c:v>
                </c:pt>
                <c:pt idx="7">
                  <c:v>27</c:v>
                </c:pt>
                <c:pt idx="8">
                  <c:v>33</c:v>
                </c:pt>
                <c:pt idx="9">
                  <c:v>13</c:v>
                </c:pt>
                <c:pt idx="10">
                  <c:v>14</c:v>
                </c:pt>
                <c:pt idx="11">
                  <c:v>0</c:v>
                </c:pt>
              </c:numCache>
            </c:numRef>
          </c:val>
          <c:extLst>
            <c:ext xmlns:c16="http://schemas.microsoft.com/office/drawing/2014/chart" uri="{C3380CC4-5D6E-409C-BE32-E72D297353CC}">
              <c16:uniqueId val="{00000000-20C2-4648-AFB3-5A30C4CA2EE6}"/>
            </c:ext>
          </c:extLst>
        </c:ser>
        <c:dLbls>
          <c:showLegendKey val="0"/>
          <c:showVal val="0"/>
          <c:showCatName val="0"/>
          <c:showSerName val="0"/>
          <c:showPercent val="0"/>
          <c:showBubbleSize val="0"/>
        </c:dLbls>
        <c:gapWidth val="219"/>
        <c:overlap val="-27"/>
        <c:axId val="397020704"/>
        <c:axId val="397023328"/>
      </c:barChart>
      <c:dateAx>
        <c:axId val="397020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023328"/>
        <c:crosses val="autoZero"/>
        <c:auto val="1"/>
        <c:lblOffset val="100"/>
        <c:baseTimeUnit val="months"/>
      </c:dateAx>
      <c:valAx>
        <c:axId val="397023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02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Sheet1!$A$2:$A$12</c:f>
              <c:strCache>
                <c:ptCount val="11"/>
                <c:pt idx="0">
                  <c:v>2021-01</c:v>
                </c:pt>
                <c:pt idx="1">
                  <c:v>2021-02</c:v>
                </c:pt>
                <c:pt idx="2">
                  <c:v>2021-03</c:v>
                </c:pt>
                <c:pt idx="3">
                  <c:v>2021-04</c:v>
                </c:pt>
                <c:pt idx="4">
                  <c:v>2021-05</c:v>
                </c:pt>
                <c:pt idx="5">
                  <c:v>2021-06</c:v>
                </c:pt>
                <c:pt idx="6">
                  <c:v>2021-07</c:v>
                </c:pt>
                <c:pt idx="7">
                  <c:v>2021-08</c:v>
                </c:pt>
                <c:pt idx="8">
                  <c:v>2021-09</c:v>
                </c:pt>
                <c:pt idx="9">
                  <c:v>2021-10</c:v>
                </c:pt>
                <c:pt idx="10">
                  <c:v>2021-11</c:v>
                </c:pt>
              </c:strCache>
            </c:strRef>
          </c:cat>
          <c:val>
            <c:numRef>
              <c:f>Sheet1!$B$2:$B$12</c:f>
              <c:numCache>
                <c:formatCode>General</c:formatCode>
                <c:ptCount val="11"/>
                <c:pt idx="0">
                  <c:v>31</c:v>
                </c:pt>
                <c:pt idx="1">
                  <c:v>29</c:v>
                </c:pt>
                <c:pt idx="2">
                  <c:v>37</c:v>
                </c:pt>
                <c:pt idx="3">
                  <c:v>54</c:v>
                </c:pt>
                <c:pt idx="4">
                  <c:v>21</c:v>
                </c:pt>
                <c:pt idx="5">
                  <c:v>36</c:v>
                </c:pt>
                <c:pt idx="6">
                  <c:v>42</c:v>
                </c:pt>
                <c:pt idx="7">
                  <c:v>35</c:v>
                </c:pt>
                <c:pt idx="8">
                  <c:v>86</c:v>
                </c:pt>
                <c:pt idx="9">
                  <c:v>28</c:v>
                </c:pt>
                <c:pt idx="10">
                  <c:v>50</c:v>
                </c:pt>
              </c:numCache>
            </c:numRef>
          </c:val>
          <c:extLst>
            <c:ext xmlns:c16="http://schemas.microsoft.com/office/drawing/2014/chart" uri="{C3380CC4-5D6E-409C-BE32-E72D297353CC}">
              <c16:uniqueId val="{00000000-9CCE-491C-B87A-0B76BBDB9F6D}"/>
            </c:ext>
          </c:extLst>
        </c:ser>
        <c:dLbls>
          <c:showLegendKey val="0"/>
          <c:showVal val="0"/>
          <c:showCatName val="0"/>
          <c:showSerName val="0"/>
          <c:showPercent val="0"/>
          <c:showBubbleSize val="0"/>
        </c:dLbls>
        <c:gapWidth val="219"/>
        <c:overlap val="-27"/>
        <c:axId val="444500472"/>
        <c:axId val="444495224"/>
      </c:barChart>
      <c:catAx>
        <c:axId val="444500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495224"/>
        <c:crosses val="autoZero"/>
        <c:auto val="1"/>
        <c:lblAlgn val="ctr"/>
        <c:lblOffset val="100"/>
        <c:noMultiLvlLbl val="0"/>
      </c:catAx>
      <c:valAx>
        <c:axId val="444495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500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Sheet1!$A$2:$A$12</c:f>
              <c:strCache>
                <c:ptCount val="11"/>
                <c:pt idx="0">
                  <c:v>2021-01</c:v>
                </c:pt>
                <c:pt idx="1">
                  <c:v>2021-02</c:v>
                </c:pt>
                <c:pt idx="2">
                  <c:v>2021-03</c:v>
                </c:pt>
                <c:pt idx="3">
                  <c:v>2021-04</c:v>
                </c:pt>
                <c:pt idx="4">
                  <c:v>2021-05</c:v>
                </c:pt>
                <c:pt idx="5">
                  <c:v>2021-06</c:v>
                </c:pt>
                <c:pt idx="6">
                  <c:v>2021-07</c:v>
                </c:pt>
                <c:pt idx="7">
                  <c:v>2021-08</c:v>
                </c:pt>
                <c:pt idx="8">
                  <c:v>2021-09</c:v>
                </c:pt>
                <c:pt idx="9">
                  <c:v>2021-10</c:v>
                </c:pt>
                <c:pt idx="10">
                  <c:v>2021-11</c:v>
                </c:pt>
              </c:strCache>
            </c:strRef>
          </c:cat>
          <c:val>
            <c:numRef>
              <c:f>Sheet1!$B$2:$B$12</c:f>
              <c:numCache>
                <c:formatCode>General</c:formatCode>
                <c:ptCount val="11"/>
                <c:pt idx="0">
                  <c:v>279</c:v>
                </c:pt>
                <c:pt idx="1">
                  <c:v>208</c:v>
                </c:pt>
                <c:pt idx="2">
                  <c:v>334</c:v>
                </c:pt>
                <c:pt idx="3">
                  <c:v>382</c:v>
                </c:pt>
                <c:pt idx="4">
                  <c:v>169</c:v>
                </c:pt>
                <c:pt idx="5">
                  <c:v>292</c:v>
                </c:pt>
                <c:pt idx="6">
                  <c:v>343</c:v>
                </c:pt>
                <c:pt idx="7">
                  <c:v>355</c:v>
                </c:pt>
                <c:pt idx="8">
                  <c:v>431</c:v>
                </c:pt>
                <c:pt idx="9">
                  <c:v>226</c:v>
                </c:pt>
                <c:pt idx="10">
                  <c:v>303</c:v>
                </c:pt>
              </c:numCache>
            </c:numRef>
          </c:val>
          <c:extLst>
            <c:ext xmlns:c16="http://schemas.microsoft.com/office/drawing/2014/chart" uri="{C3380CC4-5D6E-409C-BE32-E72D297353CC}">
              <c16:uniqueId val="{00000000-6ECF-4B7B-AE6B-7E62040CD6AB}"/>
            </c:ext>
          </c:extLst>
        </c:ser>
        <c:dLbls>
          <c:showLegendKey val="0"/>
          <c:showVal val="0"/>
          <c:showCatName val="0"/>
          <c:showSerName val="0"/>
          <c:showPercent val="0"/>
          <c:showBubbleSize val="0"/>
        </c:dLbls>
        <c:gapWidth val="219"/>
        <c:overlap val="-27"/>
        <c:axId val="444494240"/>
        <c:axId val="444494568"/>
      </c:barChart>
      <c:catAx>
        <c:axId val="444494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494568"/>
        <c:crosses val="autoZero"/>
        <c:auto val="1"/>
        <c:lblAlgn val="ctr"/>
        <c:lblOffset val="100"/>
        <c:noMultiLvlLbl val="0"/>
      </c:catAx>
      <c:valAx>
        <c:axId val="444494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49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254</c:v>
                </c:pt>
                <c:pt idx="1">
                  <c:v>10835</c:v>
                </c:pt>
                <c:pt idx="2">
                  <c:v>9168</c:v>
                </c:pt>
                <c:pt idx="3">
                  <c:v>11532</c:v>
                </c:pt>
                <c:pt idx="4">
                  <c:v>14160</c:v>
                </c:pt>
                <c:pt idx="5">
                  <c:v>8414</c:v>
                </c:pt>
                <c:pt idx="6">
                  <c:v>13986</c:v>
                </c:pt>
                <c:pt idx="7">
                  <c:v>14555</c:v>
                </c:pt>
                <c:pt idx="8">
                  <c:v>16135</c:v>
                </c:pt>
                <c:pt idx="9">
                  <c:v>18669</c:v>
                </c:pt>
                <c:pt idx="10">
                  <c:v>9138</c:v>
                </c:pt>
                <c:pt idx="11">
                  <c:v>14908</c:v>
                </c:pt>
              </c:numCache>
            </c:numRef>
          </c:val>
          <c:extLst>
            <c:ext xmlns:c16="http://schemas.microsoft.com/office/drawing/2014/chart" uri="{C3380CC4-5D6E-409C-BE32-E72D297353CC}">
              <c16:uniqueId val="{00000000-59F5-42A8-A88A-F9E925464D83}"/>
            </c:ext>
          </c:extLst>
        </c:ser>
        <c:dLbls>
          <c:showLegendKey val="0"/>
          <c:showVal val="0"/>
          <c:showCatName val="0"/>
          <c:showSerName val="0"/>
          <c:showPercent val="0"/>
          <c:showBubbleSize val="0"/>
        </c:dLbls>
        <c:gapWidth val="219"/>
        <c:overlap val="-27"/>
        <c:axId val="444474232"/>
        <c:axId val="444478824"/>
      </c:barChart>
      <c:catAx>
        <c:axId val="444474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478824"/>
        <c:crosses val="autoZero"/>
        <c:auto val="1"/>
        <c:lblAlgn val="ctr"/>
        <c:lblOffset val="100"/>
        <c:noMultiLvlLbl val="0"/>
      </c:catAx>
      <c:valAx>
        <c:axId val="444478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474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c:v>
                </c:pt>
                <c:pt idx="1">
                  <c:v>28</c:v>
                </c:pt>
                <c:pt idx="2">
                  <c:v>2</c:v>
                </c:pt>
                <c:pt idx="3">
                  <c:v>2</c:v>
                </c:pt>
                <c:pt idx="4">
                  <c:v>32</c:v>
                </c:pt>
                <c:pt idx="5">
                  <c:v>-1</c:v>
                </c:pt>
                <c:pt idx="6">
                  <c:v>34</c:v>
                </c:pt>
                <c:pt idx="7">
                  <c:v>-7</c:v>
                </c:pt>
                <c:pt idx="8">
                  <c:v>2</c:v>
                </c:pt>
                <c:pt idx="9">
                  <c:v>30</c:v>
                </c:pt>
                <c:pt idx="10">
                  <c:v>2</c:v>
                </c:pt>
                <c:pt idx="11">
                  <c:v>0</c:v>
                </c:pt>
              </c:numCache>
            </c:numRef>
          </c:val>
          <c:extLst>
            <c:ext xmlns:c16="http://schemas.microsoft.com/office/drawing/2014/chart" uri="{C3380CC4-5D6E-409C-BE32-E72D297353CC}">
              <c16:uniqueId val="{00000000-2A46-4246-81B8-B47561363687}"/>
            </c:ext>
          </c:extLst>
        </c:ser>
        <c:dLbls>
          <c:showLegendKey val="0"/>
          <c:showVal val="0"/>
          <c:showCatName val="0"/>
          <c:showSerName val="0"/>
          <c:showPercent val="0"/>
          <c:showBubbleSize val="0"/>
        </c:dLbls>
        <c:gapWidth val="219"/>
        <c:overlap val="-27"/>
        <c:axId val="447914848"/>
        <c:axId val="447922064"/>
      </c:barChart>
      <c:dateAx>
        <c:axId val="447914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922064"/>
        <c:crosses val="autoZero"/>
        <c:auto val="1"/>
        <c:lblOffset val="100"/>
        <c:baseTimeUnit val="months"/>
      </c:dateAx>
      <c:valAx>
        <c:axId val="447922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914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28</c:v>
                </c:pt>
                <c:pt idx="1">
                  <c:v>99</c:v>
                </c:pt>
                <c:pt idx="2">
                  <c:v>35</c:v>
                </c:pt>
                <c:pt idx="3">
                  <c:v>25</c:v>
                </c:pt>
                <c:pt idx="4">
                  <c:v>62</c:v>
                </c:pt>
                <c:pt idx="5">
                  <c:v>28</c:v>
                </c:pt>
                <c:pt idx="6">
                  <c:v>61</c:v>
                </c:pt>
                <c:pt idx="7">
                  <c:v>35</c:v>
                </c:pt>
                <c:pt idx="8">
                  <c:v>42</c:v>
                </c:pt>
                <c:pt idx="9">
                  <c:v>103</c:v>
                </c:pt>
                <c:pt idx="10">
                  <c:v>33</c:v>
                </c:pt>
                <c:pt idx="11">
                  <c:v>0</c:v>
                </c:pt>
              </c:numCache>
            </c:numRef>
          </c:val>
          <c:extLst>
            <c:ext xmlns:c16="http://schemas.microsoft.com/office/drawing/2014/chart" uri="{C3380CC4-5D6E-409C-BE32-E72D297353CC}">
              <c16:uniqueId val="{00000000-2F45-47F6-A0F8-34F6F93B9979}"/>
            </c:ext>
          </c:extLst>
        </c:ser>
        <c:dLbls>
          <c:showLegendKey val="0"/>
          <c:showVal val="0"/>
          <c:showCatName val="0"/>
          <c:showSerName val="0"/>
          <c:showPercent val="0"/>
          <c:showBubbleSize val="0"/>
        </c:dLbls>
        <c:gapWidth val="219"/>
        <c:overlap val="-27"/>
        <c:axId val="447918784"/>
        <c:axId val="447919112"/>
      </c:barChart>
      <c:dateAx>
        <c:axId val="447918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919112"/>
        <c:crosses val="autoZero"/>
        <c:auto val="1"/>
        <c:lblOffset val="100"/>
        <c:baseTimeUnit val="months"/>
      </c:dateAx>
      <c:valAx>
        <c:axId val="447919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918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257</c:v>
                </c:pt>
                <c:pt idx="1">
                  <c:v>794</c:v>
                </c:pt>
                <c:pt idx="2">
                  <c:v>213</c:v>
                </c:pt>
                <c:pt idx="3">
                  <c:v>437</c:v>
                </c:pt>
                <c:pt idx="4">
                  <c:v>436</c:v>
                </c:pt>
                <c:pt idx="5">
                  <c:v>285</c:v>
                </c:pt>
                <c:pt idx="6">
                  <c:v>681</c:v>
                </c:pt>
                <c:pt idx="7">
                  <c:v>284</c:v>
                </c:pt>
                <c:pt idx="8">
                  <c:v>212</c:v>
                </c:pt>
                <c:pt idx="9">
                  <c:v>1032</c:v>
                </c:pt>
                <c:pt idx="10">
                  <c:v>396</c:v>
                </c:pt>
                <c:pt idx="11">
                  <c:v>0</c:v>
                </c:pt>
              </c:numCache>
            </c:numRef>
          </c:val>
          <c:extLst>
            <c:ext xmlns:c16="http://schemas.microsoft.com/office/drawing/2014/chart" uri="{C3380CC4-5D6E-409C-BE32-E72D297353CC}">
              <c16:uniqueId val="{00000000-8EF0-4D9C-89D9-E497683FE6A0}"/>
            </c:ext>
          </c:extLst>
        </c:ser>
        <c:dLbls>
          <c:showLegendKey val="0"/>
          <c:showVal val="0"/>
          <c:showCatName val="0"/>
          <c:showSerName val="0"/>
          <c:showPercent val="0"/>
          <c:showBubbleSize val="0"/>
        </c:dLbls>
        <c:gapWidth val="219"/>
        <c:overlap val="-27"/>
        <c:axId val="501958448"/>
        <c:axId val="501958776"/>
      </c:barChart>
      <c:catAx>
        <c:axId val="501958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958776"/>
        <c:crosses val="autoZero"/>
        <c:auto val="1"/>
        <c:lblAlgn val="ctr"/>
        <c:lblOffset val="100"/>
        <c:noMultiLvlLbl val="0"/>
      </c:catAx>
      <c:valAx>
        <c:axId val="501958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958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63927-5A39-4413-AB65-7CDBC95B7D47}"/>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E0F2A613-965F-40F4-9981-9DD478DE17A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541248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1D126-AC04-476A-A811-100B9275598B}"/>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DC29BFDC-39E6-4DE3-B67C-83DEC9906B44}"/>
              </a:ext>
            </a:extLst>
          </p:cNvPr>
          <p:cNvGraphicFramePr>
            <a:graphicFrameLocks noGrp="1"/>
          </p:cNvGraphicFramePr>
          <p:nvPr>
            <p:ph type="chart" sz="quarter" idx="13"/>
            <p:extLst>
              <p:ext uri="{D42A27DB-BD31-4B8C-83A1-F6EECF244321}">
                <p14:modId xmlns:p14="http://schemas.microsoft.com/office/powerpoint/2010/main" val="34533611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33C3F7-18D2-4D23-9F4C-6B433B468D44}"/>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BFE56456-1678-43BE-A976-74EF444217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7828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DD1B3-ED9D-48F8-98F1-10ECA6E1867C}"/>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EC67257D-DEE4-40DA-95E5-3988427484DF}"/>
              </a:ext>
            </a:extLst>
          </p:cNvPr>
          <p:cNvGraphicFramePr>
            <a:graphicFrameLocks noGrp="1"/>
          </p:cNvGraphicFramePr>
          <p:nvPr>
            <p:ph type="tbl" sz="quarter" idx="13"/>
            <p:extLst>
              <p:ext uri="{D42A27DB-BD31-4B8C-83A1-F6EECF244321}">
                <p14:modId xmlns:p14="http://schemas.microsoft.com/office/powerpoint/2010/main" val="3819058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233276947"/>
                    </a:ext>
                  </a:extLst>
                </a:gridCol>
                <a:gridCol w="905256">
                  <a:extLst>
                    <a:ext uri="{9D8B030D-6E8A-4147-A177-3AD203B41FA5}">
                      <a16:colId xmlns:a16="http://schemas.microsoft.com/office/drawing/2014/main" val="1462132255"/>
                    </a:ext>
                  </a:extLst>
                </a:gridCol>
                <a:gridCol w="905256">
                  <a:extLst>
                    <a:ext uri="{9D8B030D-6E8A-4147-A177-3AD203B41FA5}">
                      <a16:colId xmlns:a16="http://schemas.microsoft.com/office/drawing/2014/main" val="2044960762"/>
                    </a:ext>
                  </a:extLst>
                </a:gridCol>
                <a:gridCol w="905256">
                  <a:extLst>
                    <a:ext uri="{9D8B030D-6E8A-4147-A177-3AD203B41FA5}">
                      <a16:colId xmlns:a16="http://schemas.microsoft.com/office/drawing/2014/main" val="1107715368"/>
                    </a:ext>
                  </a:extLst>
                </a:gridCol>
                <a:gridCol w="905256">
                  <a:extLst>
                    <a:ext uri="{9D8B030D-6E8A-4147-A177-3AD203B41FA5}">
                      <a16:colId xmlns:a16="http://schemas.microsoft.com/office/drawing/2014/main" val="554292743"/>
                    </a:ext>
                  </a:extLst>
                </a:gridCol>
                <a:gridCol w="905256">
                  <a:extLst>
                    <a:ext uri="{9D8B030D-6E8A-4147-A177-3AD203B41FA5}">
                      <a16:colId xmlns:a16="http://schemas.microsoft.com/office/drawing/2014/main" val="2667006753"/>
                    </a:ext>
                  </a:extLst>
                </a:gridCol>
                <a:gridCol w="905256">
                  <a:extLst>
                    <a:ext uri="{9D8B030D-6E8A-4147-A177-3AD203B41FA5}">
                      <a16:colId xmlns:a16="http://schemas.microsoft.com/office/drawing/2014/main" val="2162289906"/>
                    </a:ext>
                  </a:extLst>
                </a:gridCol>
                <a:gridCol w="905256">
                  <a:extLst>
                    <a:ext uri="{9D8B030D-6E8A-4147-A177-3AD203B41FA5}">
                      <a16:colId xmlns:a16="http://schemas.microsoft.com/office/drawing/2014/main" val="4017029101"/>
                    </a:ext>
                  </a:extLst>
                </a:gridCol>
                <a:gridCol w="905256">
                  <a:extLst>
                    <a:ext uri="{9D8B030D-6E8A-4147-A177-3AD203B41FA5}">
                      <a16:colId xmlns:a16="http://schemas.microsoft.com/office/drawing/2014/main" val="1776449440"/>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56900202"/>
                  </a:ext>
                </a:extLst>
              </a:tr>
              <a:tr h="370840">
                <a:tc>
                  <a:txBody>
                    <a:bodyPr/>
                    <a:lstStyle/>
                    <a:p>
                      <a:r>
                        <a:rPr lang="en-US" sz="1000"/>
                        <a:t>1752</a:t>
                      </a:r>
                    </a:p>
                  </a:txBody>
                  <a:tcPr/>
                </a:tc>
                <a:tc>
                  <a:txBody>
                    <a:bodyPr/>
                    <a:lstStyle/>
                    <a:p>
                      <a:r>
                        <a:rPr lang="en-US" sz="1000"/>
                        <a:t>-3</a:t>
                      </a:r>
                    </a:p>
                  </a:txBody>
                  <a:tcPr/>
                </a:tc>
                <a:tc>
                  <a:txBody>
                    <a:bodyPr/>
                    <a:lstStyle/>
                    <a:p>
                      <a:r>
                        <a:rPr lang="en-US" sz="1000"/>
                        <a:t>12</a:t>
                      </a:r>
                    </a:p>
                  </a:txBody>
                  <a:tcPr/>
                </a:tc>
                <a:tc>
                  <a:txBody>
                    <a:bodyPr/>
                    <a:lstStyle/>
                    <a:p>
                      <a:r>
                        <a:rPr lang="en-US" sz="1000"/>
                        <a:t>175</a:t>
                      </a:r>
                    </a:p>
                  </a:txBody>
                  <a:tcPr/>
                </a:tc>
                <a:tc>
                  <a:txBody>
                    <a:bodyPr/>
                    <a:lstStyle/>
                    <a:p>
                      <a:r>
                        <a:rPr lang="en-US" sz="1000"/>
                        <a:t>31</a:t>
                      </a:r>
                    </a:p>
                  </a:txBody>
                  <a:tcPr/>
                </a:tc>
                <a:tc>
                  <a:txBody>
                    <a:bodyPr/>
                    <a:lstStyle/>
                    <a:p>
                      <a:r>
                        <a:rPr lang="en-US" sz="1000"/>
                        <a:t>3</a:t>
                      </a:r>
                    </a:p>
                  </a:txBody>
                  <a:tcPr/>
                </a:tc>
                <a:tc>
                  <a:txBody>
                    <a:bodyPr/>
                    <a:lstStyle/>
                    <a:p>
                      <a:r>
                        <a:rPr lang="en-US" sz="1000"/>
                        <a:t>3</a:t>
                      </a:r>
                    </a:p>
                  </a:txBody>
                  <a:tcPr/>
                </a:tc>
                <a:tc>
                  <a:txBody>
                    <a:bodyPr/>
                    <a:lstStyle/>
                    <a:p>
                      <a:r>
                        <a:rPr lang="en-US" sz="1000"/>
                        <a:t>0.9935 %</a:t>
                      </a:r>
                    </a:p>
                  </a:txBody>
                  <a:tcPr/>
                </a:tc>
                <a:tc>
                  <a:txBody>
                    <a:bodyPr/>
                    <a:lstStyle/>
                    <a:p>
                      <a:r>
                        <a:rPr lang="en-US" sz="1000"/>
                        <a:t>0.0 %</a:t>
                      </a:r>
                    </a:p>
                  </a:txBody>
                  <a:tcPr/>
                </a:tc>
                <a:extLst>
                  <a:ext uri="{0D108BD9-81ED-4DB2-BD59-A6C34878D82A}">
                    <a16:rowId xmlns:a16="http://schemas.microsoft.com/office/drawing/2014/main" val="537262092"/>
                  </a:ext>
                </a:extLst>
              </a:tr>
            </a:tbl>
          </a:graphicData>
        </a:graphic>
      </p:graphicFrame>
      <p:sp>
        <p:nvSpPr>
          <p:cNvPr id="4" name="Text Placeholder 3">
            <a:extLst>
              <a:ext uri="{FF2B5EF4-FFF2-40B4-BE49-F238E27FC236}">
                <a16:creationId xmlns:a16="http://schemas.microsoft.com/office/drawing/2014/main" id="{C9E0C4E1-7EA7-4140-AF09-7FB9532FCB22}"/>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008039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6AC07-5045-465B-B597-159EF3CD0AB0}"/>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11AF025F-9E6B-47F5-BF48-1000460AC953}"/>
              </a:ext>
            </a:extLst>
          </p:cNvPr>
          <p:cNvGraphicFramePr>
            <a:graphicFrameLocks noGrp="1"/>
          </p:cNvGraphicFramePr>
          <p:nvPr>
            <p:ph type="chart" sz="quarter" idx="13"/>
            <p:extLst>
              <p:ext uri="{D42A27DB-BD31-4B8C-83A1-F6EECF244321}">
                <p14:modId xmlns:p14="http://schemas.microsoft.com/office/powerpoint/2010/main" val="5240926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0542FA-EE86-4BFB-86AD-4540D2C1D1C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660E848-D08F-4C49-9873-31DD720A39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0129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A3524-2D6C-437A-AC4C-4527B2FD4011}"/>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969C57C2-9175-487C-BD8C-4017979F815B}"/>
              </a:ext>
            </a:extLst>
          </p:cNvPr>
          <p:cNvGraphicFramePr>
            <a:graphicFrameLocks noGrp="1"/>
          </p:cNvGraphicFramePr>
          <p:nvPr>
            <p:ph type="chart" sz="quarter" idx="13"/>
            <p:extLst>
              <p:ext uri="{D42A27DB-BD31-4B8C-83A1-F6EECF244321}">
                <p14:modId xmlns:p14="http://schemas.microsoft.com/office/powerpoint/2010/main" val="38229056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D4040A-E88B-4A4D-B670-B8AC0403E5A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DE46A73-A156-4AE9-BEEF-701A7E038D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3385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3BEC9-B212-46EE-A9F3-0033B09B578A}"/>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30643147-834F-43F6-B65E-1E11105A47ED}"/>
              </a:ext>
            </a:extLst>
          </p:cNvPr>
          <p:cNvGraphicFramePr>
            <a:graphicFrameLocks noGrp="1"/>
          </p:cNvGraphicFramePr>
          <p:nvPr>
            <p:ph type="chart" sz="quarter" idx="13"/>
            <p:extLst>
              <p:ext uri="{D42A27DB-BD31-4B8C-83A1-F6EECF244321}">
                <p14:modId xmlns:p14="http://schemas.microsoft.com/office/powerpoint/2010/main" val="4430283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DF8DF0-0F15-42FD-BEFA-5288558144F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00ACCE1-47EC-43A8-BB51-0CEA4EEF11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2708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96C20-4DCC-4873-9EAF-8F40C7B6796C}"/>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C2B062A3-DE23-4CC8-8BAF-B38D67257A21}"/>
              </a:ext>
            </a:extLst>
          </p:cNvPr>
          <p:cNvGraphicFramePr>
            <a:graphicFrameLocks noGrp="1"/>
          </p:cNvGraphicFramePr>
          <p:nvPr>
            <p:ph type="tbl" sz="quarter" idx="13"/>
            <p:extLst>
              <p:ext uri="{D42A27DB-BD31-4B8C-83A1-F6EECF244321}">
                <p14:modId xmlns:p14="http://schemas.microsoft.com/office/powerpoint/2010/main" val="3956752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73267939"/>
                    </a:ext>
                  </a:extLst>
                </a:gridCol>
                <a:gridCol w="822960">
                  <a:extLst>
                    <a:ext uri="{9D8B030D-6E8A-4147-A177-3AD203B41FA5}">
                      <a16:colId xmlns:a16="http://schemas.microsoft.com/office/drawing/2014/main" val="1741563810"/>
                    </a:ext>
                  </a:extLst>
                </a:gridCol>
                <a:gridCol w="822960">
                  <a:extLst>
                    <a:ext uri="{9D8B030D-6E8A-4147-A177-3AD203B41FA5}">
                      <a16:colId xmlns:a16="http://schemas.microsoft.com/office/drawing/2014/main" val="2218507746"/>
                    </a:ext>
                  </a:extLst>
                </a:gridCol>
                <a:gridCol w="822960">
                  <a:extLst>
                    <a:ext uri="{9D8B030D-6E8A-4147-A177-3AD203B41FA5}">
                      <a16:colId xmlns:a16="http://schemas.microsoft.com/office/drawing/2014/main" val="2327479111"/>
                    </a:ext>
                  </a:extLst>
                </a:gridCol>
                <a:gridCol w="822960">
                  <a:extLst>
                    <a:ext uri="{9D8B030D-6E8A-4147-A177-3AD203B41FA5}">
                      <a16:colId xmlns:a16="http://schemas.microsoft.com/office/drawing/2014/main" val="3292564937"/>
                    </a:ext>
                  </a:extLst>
                </a:gridCol>
                <a:gridCol w="822960">
                  <a:extLst>
                    <a:ext uri="{9D8B030D-6E8A-4147-A177-3AD203B41FA5}">
                      <a16:colId xmlns:a16="http://schemas.microsoft.com/office/drawing/2014/main" val="2346676823"/>
                    </a:ext>
                  </a:extLst>
                </a:gridCol>
                <a:gridCol w="822960">
                  <a:extLst>
                    <a:ext uri="{9D8B030D-6E8A-4147-A177-3AD203B41FA5}">
                      <a16:colId xmlns:a16="http://schemas.microsoft.com/office/drawing/2014/main" val="1579669325"/>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104237468"/>
                  </a:ext>
                </a:extLst>
              </a:tr>
              <a:tr h="370840">
                <a:tc>
                  <a:txBody>
                    <a:bodyPr/>
                    <a:lstStyle/>
                    <a:p>
                      <a:r>
                        <a:rPr lang="en-US" sz="1000" b="1"/>
                        <a:t>First Insurance Company of Hawaii, LTD - 2021-11-02 18:00:02</a:t>
                      </a:r>
                      <a:r>
                        <a:rPr lang="en-US" sz="1000"/>
                        <a:t>
 Please join us in congratulating Kaela W. of our Marketing Communications department, who was selected as one of Tokio Marine Group’s 2021 Good Company Award winners.
Kaela has been a part of team FICOH for 12 years, and embodies our core values and Tokio Marine’s tenets. She is well-respected among her peers and colleagues, and displays professionalism, diligence and thoughtfulness in everything she does.</a:t>
                      </a:r>
                    </a:p>
                  </a:txBody>
                  <a:tcPr/>
                </a:tc>
                <a:tc>
                  <a:txBody>
                    <a:bodyPr/>
                    <a:lstStyle/>
                    <a:p>
                      <a:r>
                        <a:rPr lang="en-US" sz="1000"/>
                        <a:t>79</a:t>
                      </a:r>
                    </a:p>
                  </a:txBody>
                  <a:tcPr/>
                </a:tc>
                <a:tc>
                  <a:txBody>
                    <a:bodyPr/>
                    <a:lstStyle/>
                    <a:p>
                      <a:r>
                        <a:rPr lang="en-US" sz="1000"/>
                        <a:t>56</a:t>
                      </a:r>
                    </a:p>
                  </a:txBody>
                  <a:tcPr/>
                </a:tc>
                <a:tc>
                  <a:txBody>
                    <a:bodyPr/>
                    <a:lstStyle/>
                    <a:p>
                      <a:r>
                        <a:rPr lang="en-US" sz="1000"/>
                        <a:t>22</a:t>
                      </a:r>
                    </a:p>
                  </a:txBody>
                  <a:tcPr/>
                </a:tc>
                <a:tc>
                  <a:txBody>
                    <a:bodyPr/>
                    <a:lstStyle/>
                    <a:p>
                      <a:r>
                        <a:rPr lang="en-US" sz="1000"/>
                        <a:t>1</a:t>
                      </a:r>
                    </a:p>
                  </a:txBody>
                  <a:tcPr/>
                </a:tc>
                <a:tc>
                  <a:txBody>
                    <a:bodyPr/>
                    <a:lstStyle/>
                    <a:p>
                      <a:r>
                        <a:rPr lang="en-US" sz="1000"/>
                        <a:t>4.5040 %</a:t>
                      </a:r>
                    </a:p>
                  </a:txBody>
                  <a:tcPr/>
                </a:tc>
                <a:tc>
                  <a:txBody>
                    <a:bodyPr/>
                    <a:lstStyle/>
                    <a:p>
                      <a:r>
                        <a:rPr lang="en-US" sz="1000"/>
                        <a:t>Album</a:t>
                      </a:r>
                    </a:p>
                  </a:txBody>
                  <a:tcPr/>
                </a:tc>
                <a:extLst>
                  <a:ext uri="{0D108BD9-81ED-4DB2-BD59-A6C34878D82A}">
                    <a16:rowId xmlns:a16="http://schemas.microsoft.com/office/drawing/2014/main" val="4025137066"/>
                  </a:ext>
                </a:extLst>
              </a:tr>
              <a:tr h="370840">
                <a:tc>
                  <a:txBody>
                    <a:bodyPr/>
                    <a:lstStyle/>
                    <a:p>
                      <a:r>
                        <a:rPr lang="en-US" sz="1000" b="1"/>
                        <a:t>First Insurance Company of Hawaii, LTD - 2021-11-30 16:07:12</a:t>
                      </a:r>
                      <a:r>
                        <a:rPr lang="en-US" sz="1000"/>
                        <a:t>
 November 22nd was declared Val L. K. Day at First Insurance in recognition of her achieving 35 years of dedicated service. Val is a longstanding member of our amazing Commercial Underwriting Support team. Please join us in congratulating her on this achievement!</a:t>
                      </a:r>
                    </a:p>
                  </a:txBody>
                  <a:tcPr/>
                </a:tc>
                <a:tc>
                  <a:txBody>
                    <a:bodyPr/>
                    <a:lstStyle/>
                    <a:p>
                      <a:r>
                        <a:rPr lang="en-US" sz="1000"/>
                        <a:t>27</a:t>
                      </a:r>
                    </a:p>
                  </a:txBody>
                  <a:tcPr/>
                </a:tc>
                <a:tc>
                  <a:txBody>
                    <a:bodyPr/>
                    <a:lstStyle/>
                    <a:p>
                      <a:r>
                        <a:rPr lang="en-US" sz="1000"/>
                        <a:t>19</a:t>
                      </a:r>
                    </a:p>
                  </a:txBody>
                  <a:tcPr/>
                </a:tc>
                <a:tc>
                  <a:txBody>
                    <a:bodyPr/>
                    <a:lstStyle/>
                    <a:p>
                      <a:r>
                        <a:rPr lang="en-US" sz="1000"/>
                        <a:t>8</a:t>
                      </a:r>
                    </a:p>
                  </a:txBody>
                  <a:tcPr/>
                </a:tc>
                <a:tc>
                  <a:txBody>
                    <a:bodyPr/>
                    <a:lstStyle/>
                    <a:p>
                      <a:r>
                        <a:rPr lang="en-US" sz="1000"/>
                        <a:t>0</a:t>
                      </a:r>
                    </a:p>
                  </a:txBody>
                  <a:tcPr/>
                </a:tc>
                <a:tc>
                  <a:txBody>
                    <a:bodyPr/>
                    <a:lstStyle/>
                    <a:p>
                      <a:r>
                        <a:rPr lang="en-US" sz="1000"/>
                        <a:t>1.5411 %</a:t>
                      </a:r>
                    </a:p>
                  </a:txBody>
                  <a:tcPr/>
                </a:tc>
                <a:tc>
                  <a:txBody>
                    <a:bodyPr/>
                    <a:lstStyle/>
                    <a:p>
                      <a:r>
                        <a:rPr lang="en-US" sz="1000"/>
                        <a:t>Album</a:t>
                      </a:r>
                    </a:p>
                  </a:txBody>
                  <a:tcPr/>
                </a:tc>
                <a:extLst>
                  <a:ext uri="{0D108BD9-81ED-4DB2-BD59-A6C34878D82A}">
                    <a16:rowId xmlns:a16="http://schemas.microsoft.com/office/drawing/2014/main" val="912715665"/>
                  </a:ext>
                </a:extLst>
              </a:tr>
              <a:tr h="370840">
                <a:tc>
                  <a:txBody>
                    <a:bodyPr/>
                    <a:lstStyle/>
                    <a:p>
                      <a:r>
                        <a:rPr lang="en-US" sz="1000" b="1"/>
                        <a:t>First Insurance Company of Hawaii, LTD - 2021-11-29 15:01:59</a:t>
                      </a:r>
                      <a:r>
                        <a:rPr lang="en-US" sz="1000"/>
                        <a:t>
 It's beginning to look a lot like Christmas at First Insurance. We left work on Wednesday to a bare lobby, and returned this morning to find it fully decked out in holiday cheer. The magic of the holidays. Ho ho ho! #xmas #xmastree🎄 #xmasdecorations #officexmas</a:t>
                      </a:r>
                    </a:p>
                  </a:txBody>
                  <a:tcPr/>
                </a:tc>
                <a:tc>
                  <a:txBody>
                    <a:bodyPr/>
                    <a:lstStyle/>
                    <a:p>
                      <a:r>
                        <a:rPr lang="en-US" sz="1000"/>
                        <a:t>26</a:t>
                      </a:r>
                    </a:p>
                  </a:txBody>
                  <a:tcPr/>
                </a:tc>
                <a:tc>
                  <a:txBody>
                    <a:bodyPr/>
                    <a:lstStyle/>
                    <a:p>
                      <a:r>
                        <a:rPr lang="en-US" sz="1000"/>
                        <a:t>24</a:t>
                      </a:r>
                    </a:p>
                  </a:txBody>
                  <a:tcPr/>
                </a:tc>
                <a:tc>
                  <a:txBody>
                    <a:bodyPr/>
                    <a:lstStyle/>
                    <a:p>
                      <a:r>
                        <a:rPr lang="en-US" sz="1000"/>
                        <a:t>1</a:t>
                      </a:r>
                    </a:p>
                  </a:txBody>
                  <a:tcPr/>
                </a:tc>
                <a:tc>
                  <a:txBody>
                    <a:bodyPr/>
                    <a:lstStyle/>
                    <a:p>
                      <a:r>
                        <a:rPr lang="en-US" sz="1000"/>
                        <a:t>1</a:t>
                      </a:r>
                    </a:p>
                  </a:txBody>
                  <a:tcPr/>
                </a:tc>
                <a:tc>
                  <a:txBody>
                    <a:bodyPr/>
                    <a:lstStyle/>
                    <a:p>
                      <a:r>
                        <a:rPr lang="en-US" sz="1000"/>
                        <a:t>1.4840 %</a:t>
                      </a:r>
                    </a:p>
                  </a:txBody>
                  <a:tcPr/>
                </a:tc>
                <a:tc>
                  <a:txBody>
                    <a:bodyPr/>
                    <a:lstStyle/>
                    <a:p>
                      <a:r>
                        <a:rPr lang="en-US" sz="1000"/>
                        <a:t>Album</a:t>
                      </a:r>
                    </a:p>
                  </a:txBody>
                  <a:tcPr/>
                </a:tc>
                <a:extLst>
                  <a:ext uri="{0D108BD9-81ED-4DB2-BD59-A6C34878D82A}">
                    <a16:rowId xmlns:a16="http://schemas.microsoft.com/office/drawing/2014/main" val="2122382625"/>
                  </a:ext>
                </a:extLst>
              </a:tr>
            </a:tbl>
          </a:graphicData>
        </a:graphic>
      </p:graphicFrame>
      <p:sp>
        <p:nvSpPr>
          <p:cNvPr id="4" name="Text Placeholder 3">
            <a:extLst>
              <a:ext uri="{FF2B5EF4-FFF2-40B4-BE49-F238E27FC236}">
                <a16:creationId xmlns:a16="http://schemas.microsoft.com/office/drawing/2014/main" id="{A58352BE-916A-42F2-8276-159E43C0AA6D}"/>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915983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257DE-DE37-4683-93F8-058419057145}"/>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2143452A-A22B-4216-9626-1CD1949413B6}"/>
              </a:ext>
            </a:extLst>
          </p:cNvPr>
          <p:cNvGraphicFramePr>
            <a:graphicFrameLocks noGrp="1"/>
          </p:cNvGraphicFramePr>
          <p:nvPr>
            <p:ph type="tbl" sz="quarter" idx="13"/>
            <p:extLst>
              <p:ext uri="{D42A27DB-BD31-4B8C-83A1-F6EECF244321}">
                <p14:modId xmlns:p14="http://schemas.microsoft.com/office/powerpoint/2010/main" val="1284921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608476996"/>
                    </a:ext>
                  </a:extLst>
                </a:gridCol>
                <a:gridCol w="576072">
                  <a:extLst>
                    <a:ext uri="{9D8B030D-6E8A-4147-A177-3AD203B41FA5}">
                      <a16:colId xmlns:a16="http://schemas.microsoft.com/office/drawing/2014/main" val="2196261539"/>
                    </a:ext>
                  </a:extLst>
                </a:gridCol>
                <a:gridCol w="576072">
                  <a:extLst>
                    <a:ext uri="{9D8B030D-6E8A-4147-A177-3AD203B41FA5}">
                      <a16:colId xmlns:a16="http://schemas.microsoft.com/office/drawing/2014/main" val="1964052500"/>
                    </a:ext>
                  </a:extLst>
                </a:gridCol>
                <a:gridCol w="576072">
                  <a:extLst>
                    <a:ext uri="{9D8B030D-6E8A-4147-A177-3AD203B41FA5}">
                      <a16:colId xmlns:a16="http://schemas.microsoft.com/office/drawing/2014/main" val="2526513142"/>
                    </a:ext>
                  </a:extLst>
                </a:gridCol>
                <a:gridCol w="576072">
                  <a:extLst>
                    <a:ext uri="{9D8B030D-6E8A-4147-A177-3AD203B41FA5}">
                      <a16:colId xmlns:a16="http://schemas.microsoft.com/office/drawing/2014/main" val="3767987833"/>
                    </a:ext>
                  </a:extLst>
                </a:gridCol>
                <a:gridCol w="576072">
                  <a:extLst>
                    <a:ext uri="{9D8B030D-6E8A-4147-A177-3AD203B41FA5}">
                      <a16:colId xmlns:a16="http://schemas.microsoft.com/office/drawing/2014/main" val="1882641724"/>
                    </a:ext>
                  </a:extLst>
                </a:gridCol>
                <a:gridCol w="576072">
                  <a:extLst>
                    <a:ext uri="{9D8B030D-6E8A-4147-A177-3AD203B41FA5}">
                      <a16:colId xmlns:a16="http://schemas.microsoft.com/office/drawing/2014/main" val="2816404789"/>
                    </a:ext>
                  </a:extLst>
                </a:gridCol>
                <a:gridCol w="576072">
                  <a:extLst>
                    <a:ext uri="{9D8B030D-6E8A-4147-A177-3AD203B41FA5}">
                      <a16:colId xmlns:a16="http://schemas.microsoft.com/office/drawing/2014/main" val="2968580764"/>
                    </a:ext>
                  </a:extLst>
                </a:gridCol>
                <a:gridCol w="576072">
                  <a:extLst>
                    <a:ext uri="{9D8B030D-6E8A-4147-A177-3AD203B41FA5}">
                      <a16:colId xmlns:a16="http://schemas.microsoft.com/office/drawing/2014/main" val="3903300262"/>
                    </a:ext>
                  </a:extLst>
                </a:gridCol>
                <a:gridCol w="576072">
                  <a:extLst>
                    <a:ext uri="{9D8B030D-6E8A-4147-A177-3AD203B41FA5}">
                      <a16:colId xmlns:a16="http://schemas.microsoft.com/office/drawing/2014/main" val="526809494"/>
                    </a:ext>
                  </a:extLst>
                </a:gridCol>
                <a:gridCol w="576072">
                  <a:extLst>
                    <a:ext uri="{9D8B030D-6E8A-4147-A177-3AD203B41FA5}">
                      <a16:colId xmlns:a16="http://schemas.microsoft.com/office/drawing/2014/main" val="2573260752"/>
                    </a:ext>
                  </a:extLst>
                </a:gridCol>
                <a:gridCol w="576072">
                  <a:extLst>
                    <a:ext uri="{9D8B030D-6E8A-4147-A177-3AD203B41FA5}">
                      <a16:colId xmlns:a16="http://schemas.microsoft.com/office/drawing/2014/main" val="454453981"/>
                    </a:ext>
                  </a:extLst>
                </a:gridCol>
                <a:gridCol w="576072">
                  <a:extLst>
                    <a:ext uri="{9D8B030D-6E8A-4147-A177-3AD203B41FA5}">
                      <a16:colId xmlns:a16="http://schemas.microsoft.com/office/drawing/2014/main" val="25962568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15661740"/>
                  </a:ext>
                </a:extLst>
              </a:tr>
              <a:tr h="370840">
                <a:tc>
                  <a:txBody>
                    <a:bodyPr/>
                    <a:lstStyle/>
                    <a:p>
                      <a:r>
                        <a:rPr lang="en-US" sz="1000"/>
                        <a:t>1204</a:t>
                      </a:r>
                    </a:p>
                  </a:txBody>
                  <a:tcPr/>
                </a:tc>
                <a:tc>
                  <a:txBody>
                    <a:bodyPr/>
                    <a:lstStyle/>
                    <a:p>
                      <a:r>
                        <a:rPr lang="en-US" sz="1000"/>
                        <a:t>-2</a:t>
                      </a:r>
                    </a:p>
                  </a:txBody>
                  <a:tcPr/>
                </a:tc>
                <a:tc>
                  <a:txBody>
                    <a:bodyPr/>
                    <a:lstStyle/>
                    <a:p>
                      <a:r>
                        <a:rPr lang="en-US" sz="1000"/>
                        <a:t>14</a:t>
                      </a:r>
                    </a:p>
                  </a:txBody>
                  <a:tcPr/>
                </a:tc>
                <a:tc>
                  <a:txBody>
                    <a:bodyPr/>
                    <a:lstStyle/>
                    <a:p>
                      <a:r>
                        <a:rPr lang="en-US" sz="1000"/>
                        <a:t>13</a:t>
                      </a:r>
                    </a:p>
                  </a:txBody>
                  <a:tcPr/>
                </a:tc>
                <a:tc>
                  <a:txBody>
                    <a:bodyPr/>
                    <a:lstStyle/>
                    <a:p>
                      <a:r>
                        <a:rPr lang="en-US" sz="1000"/>
                        <a:t>1</a:t>
                      </a:r>
                    </a:p>
                  </a:txBody>
                  <a:tcPr/>
                </a:tc>
                <a:tc>
                  <a:txBody>
                    <a:bodyPr/>
                    <a:lstStyle/>
                    <a:p>
                      <a:r>
                        <a:rPr lang="en-US" sz="1000"/>
                        <a:t>0</a:t>
                      </a:r>
                    </a:p>
                  </a:txBody>
                  <a:tcPr/>
                </a:tc>
                <a:tc>
                  <a:txBody>
                    <a:bodyPr/>
                    <a:lstStyle/>
                    <a:p>
                      <a:r>
                        <a:rPr lang="en-US" sz="1000"/>
                        <a:t>4</a:t>
                      </a:r>
                    </a:p>
                  </a:txBody>
                  <a:tcPr/>
                </a:tc>
                <a:tc>
                  <a:txBody>
                    <a:bodyPr/>
                    <a:lstStyle/>
                    <a:p>
                      <a:r>
                        <a:rPr lang="en-US" sz="1000"/>
                        <a:t>4</a:t>
                      </a:r>
                    </a:p>
                  </a:txBody>
                  <a:tcPr/>
                </a:tc>
                <a:tc>
                  <a:txBody>
                    <a:bodyPr/>
                    <a:lstStyle/>
                    <a:p>
                      <a:r>
                        <a:rPr lang="en-US" sz="1000"/>
                        <a:t>13</a:t>
                      </a:r>
                    </a:p>
                  </a:txBody>
                  <a:tcPr/>
                </a:tc>
                <a:tc>
                  <a:txBody>
                    <a:bodyPr/>
                    <a:lstStyle/>
                    <a:p>
                      <a:r>
                        <a:rPr lang="en-US" sz="1000"/>
                        <a:t>2</a:t>
                      </a:r>
                    </a:p>
                  </a:txBody>
                  <a:tcPr/>
                </a:tc>
                <a:tc>
                  <a:txBody>
                    <a:bodyPr/>
                    <a:lstStyle/>
                    <a:p>
                      <a:r>
                        <a:rPr lang="en-US" sz="1000"/>
                        <a:t>4</a:t>
                      </a:r>
                    </a:p>
                  </a:txBody>
                  <a:tcPr/>
                </a:tc>
                <a:tc>
                  <a:txBody>
                    <a:bodyPr/>
                    <a:lstStyle/>
                    <a:p>
                      <a:r>
                        <a:rPr lang="en-US" sz="1000"/>
                        <a:t>0.1213 %</a:t>
                      </a:r>
                    </a:p>
                  </a:txBody>
                  <a:tcPr/>
                </a:tc>
                <a:tc>
                  <a:txBody>
                    <a:bodyPr/>
                    <a:lstStyle/>
                    <a:p>
                      <a:r>
                        <a:rPr lang="en-US" sz="1000"/>
                        <a:t>0.0 %</a:t>
                      </a:r>
                    </a:p>
                  </a:txBody>
                  <a:tcPr/>
                </a:tc>
                <a:extLst>
                  <a:ext uri="{0D108BD9-81ED-4DB2-BD59-A6C34878D82A}">
                    <a16:rowId xmlns:a16="http://schemas.microsoft.com/office/drawing/2014/main" val="3007919437"/>
                  </a:ext>
                </a:extLst>
              </a:tr>
            </a:tbl>
          </a:graphicData>
        </a:graphic>
      </p:graphicFrame>
      <p:sp>
        <p:nvSpPr>
          <p:cNvPr id="4" name="Text Placeholder 3">
            <a:extLst>
              <a:ext uri="{FF2B5EF4-FFF2-40B4-BE49-F238E27FC236}">
                <a16:creationId xmlns:a16="http://schemas.microsoft.com/office/drawing/2014/main" id="{037E1DFA-09AB-4268-87BF-2CD2CB964FB6}"/>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80843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DC919-F5A9-474C-854D-D73918785586}"/>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68EDC3B6-9BBF-419C-9FDC-74C7E7E3D230}"/>
              </a:ext>
            </a:extLst>
          </p:cNvPr>
          <p:cNvGraphicFramePr>
            <a:graphicFrameLocks noGrp="1"/>
          </p:cNvGraphicFramePr>
          <p:nvPr>
            <p:ph type="chart" sz="quarter" idx="13"/>
            <p:extLst>
              <p:ext uri="{D42A27DB-BD31-4B8C-83A1-F6EECF244321}">
                <p14:modId xmlns:p14="http://schemas.microsoft.com/office/powerpoint/2010/main" val="41301179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AF81D7-6299-4146-B286-36D6081E1EB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1952532-7CDD-41C9-9510-A9CD59559C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88529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0EB2B-9C81-405C-BFE4-862BB838D9EC}"/>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2C8C3129-5919-4408-9902-80B065F3E6FE}"/>
              </a:ext>
            </a:extLst>
          </p:cNvPr>
          <p:cNvGraphicFramePr>
            <a:graphicFrameLocks noGrp="1"/>
          </p:cNvGraphicFramePr>
          <p:nvPr>
            <p:ph type="chart" sz="quarter" idx="13"/>
            <p:extLst>
              <p:ext uri="{D42A27DB-BD31-4B8C-83A1-F6EECF244321}">
                <p14:modId xmlns:p14="http://schemas.microsoft.com/office/powerpoint/2010/main" val="2156414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175A50-C6D7-4767-8CEA-1CC59518DFB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B9F7AE5-CA1E-47A4-A212-FCEA833978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8203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80473-D1B9-471B-BB93-41C7686A29E4}"/>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FCC14405-4879-44B2-845A-EA6E01C448E8}"/>
              </a:ext>
            </a:extLst>
          </p:cNvPr>
          <p:cNvGraphicFramePr>
            <a:graphicFrameLocks noGrp="1"/>
          </p:cNvGraphicFramePr>
          <p:nvPr>
            <p:ph type="chart" sz="quarter" idx="13"/>
            <p:extLst>
              <p:ext uri="{D42A27DB-BD31-4B8C-83A1-F6EECF244321}">
                <p14:modId xmlns:p14="http://schemas.microsoft.com/office/powerpoint/2010/main" val="10688847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C37268-283D-46B3-8105-9F4D4C904F7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8A9C45A-D0EA-4E71-B20C-F7025D4D10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89756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1E22C-1DB0-4AFD-81C6-AD7113CC9E3A}"/>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E735ADBD-96E1-466C-B687-CE25A099049F}"/>
              </a:ext>
            </a:extLst>
          </p:cNvPr>
          <p:cNvGraphicFramePr>
            <a:graphicFrameLocks noGrp="1"/>
          </p:cNvGraphicFramePr>
          <p:nvPr>
            <p:ph type="tbl" sz="quarter" idx="13"/>
            <p:extLst>
              <p:ext uri="{D42A27DB-BD31-4B8C-83A1-F6EECF244321}">
                <p14:modId xmlns:p14="http://schemas.microsoft.com/office/powerpoint/2010/main" val="3154560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40713024"/>
                    </a:ext>
                  </a:extLst>
                </a:gridCol>
                <a:gridCol w="493776">
                  <a:extLst>
                    <a:ext uri="{9D8B030D-6E8A-4147-A177-3AD203B41FA5}">
                      <a16:colId xmlns:a16="http://schemas.microsoft.com/office/drawing/2014/main" val="117895406"/>
                    </a:ext>
                  </a:extLst>
                </a:gridCol>
                <a:gridCol w="1069848">
                  <a:extLst>
                    <a:ext uri="{9D8B030D-6E8A-4147-A177-3AD203B41FA5}">
                      <a16:colId xmlns:a16="http://schemas.microsoft.com/office/drawing/2014/main" val="3086114628"/>
                    </a:ext>
                  </a:extLst>
                </a:gridCol>
                <a:gridCol w="1069848">
                  <a:extLst>
                    <a:ext uri="{9D8B030D-6E8A-4147-A177-3AD203B41FA5}">
                      <a16:colId xmlns:a16="http://schemas.microsoft.com/office/drawing/2014/main" val="1605182498"/>
                    </a:ext>
                  </a:extLst>
                </a:gridCol>
                <a:gridCol w="1069848">
                  <a:extLst>
                    <a:ext uri="{9D8B030D-6E8A-4147-A177-3AD203B41FA5}">
                      <a16:colId xmlns:a16="http://schemas.microsoft.com/office/drawing/2014/main" val="3656498568"/>
                    </a:ext>
                  </a:extLst>
                </a:gridCol>
                <a:gridCol w="1069848">
                  <a:extLst>
                    <a:ext uri="{9D8B030D-6E8A-4147-A177-3AD203B41FA5}">
                      <a16:colId xmlns:a16="http://schemas.microsoft.com/office/drawing/2014/main" val="4044981268"/>
                    </a:ext>
                  </a:extLst>
                </a:gridCol>
                <a:gridCol w="1069848">
                  <a:extLst>
                    <a:ext uri="{9D8B030D-6E8A-4147-A177-3AD203B41FA5}">
                      <a16:colId xmlns:a16="http://schemas.microsoft.com/office/drawing/2014/main" val="662999852"/>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558810717"/>
                  </a:ext>
                </a:extLst>
              </a:tr>
              <a:tr h="370840">
                <a:tc>
                  <a:txBody>
                    <a:bodyPr/>
                    <a:lstStyle/>
                    <a:p>
                      <a:r>
                        <a:rPr lang="en-US" sz="1000" b="1"/>
                        <a:t>@FirstInsHI - 2021-11-22 14:08:23</a:t>
                      </a:r>
                      <a:r>
                        <a:rPr lang="en-US" sz="1000"/>
                        <a:t>
 Over the course of the pandemic, @hawaiifoodbank and its public &amp;amp; private partners have continued to organize distribution events to provide food assistance to those in need. Last Friday, FICOH volunteers had the chance to help out at the Lighthouse Outreach Ohana Distribution🧡 https://t.co/7HCjIgQldn</a:t>
                      </a:r>
                    </a:p>
                  </a:txBody>
                  <a:tcPr/>
                </a:tc>
                <a:tc>
                  <a:txBody>
                    <a:bodyPr/>
                    <a:lstStyle/>
                    <a:p>
                      <a:r>
                        <a:rPr lang="en-US" sz="1000"/>
                        <a:t>11/23/2021 13:37:54</a:t>
                      </a:r>
                    </a:p>
                  </a:txBody>
                  <a:tcPr/>
                </a:tc>
                <a:tc>
                  <a:txBody>
                    <a:bodyPr/>
                    <a:lstStyle/>
                    <a:p>
                      <a:r>
                        <a:rPr lang="en-US" sz="1000"/>
                        <a:t>2</a:t>
                      </a:r>
                    </a:p>
                  </a:txBody>
                  <a:tcPr/>
                </a:tc>
                <a:tc>
                  <a:txBody>
                    <a:bodyPr/>
                    <a:lstStyle/>
                    <a:p>
                      <a:r>
                        <a:rPr lang="en-US" sz="1000"/>
                        <a:t>5</a:t>
                      </a:r>
                    </a:p>
                  </a:txBody>
                  <a:tcPr/>
                </a:tc>
                <a:tc>
                  <a:txBody>
                    <a:bodyPr/>
                    <a:lstStyle/>
                    <a:p>
                      <a:r>
                        <a:rPr lang="en-US" sz="1000"/>
                        <a:t>0</a:t>
                      </a:r>
                    </a:p>
                  </a:txBody>
                  <a:tcPr/>
                </a:tc>
                <a:tc>
                  <a:txBody>
                    <a:bodyPr/>
                    <a:lstStyle/>
                    <a:p>
                      <a:r>
                        <a:rPr lang="en-US" sz="1000"/>
                        <a:t>7</a:t>
                      </a:r>
                    </a:p>
                  </a:txBody>
                  <a:tcPr/>
                </a:tc>
                <a:tc>
                  <a:txBody>
                    <a:bodyPr/>
                    <a:lstStyle/>
                    <a:p>
                      <a:r>
                        <a:rPr lang="en-US" sz="1000"/>
                        <a:t>0.5809 %</a:t>
                      </a:r>
                    </a:p>
                  </a:txBody>
                  <a:tcPr/>
                </a:tc>
                <a:extLst>
                  <a:ext uri="{0D108BD9-81ED-4DB2-BD59-A6C34878D82A}">
                    <a16:rowId xmlns:a16="http://schemas.microsoft.com/office/drawing/2014/main" val="1174833481"/>
                  </a:ext>
                </a:extLst>
              </a:tr>
              <a:tr h="370840">
                <a:tc>
                  <a:txBody>
                    <a:bodyPr/>
                    <a:lstStyle/>
                    <a:p>
                      <a:r>
                        <a:rPr lang="en-US" sz="1000" b="1"/>
                        <a:t>@FirstInsHI - 2021-11-12 12:37:28</a:t>
                      </a:r>
                      <a:r>
                        <a:rPr lang="en-US" sz="1000"/>
                        <a:t>
 Happy #AlohaFriday🌊 We hope you have a great weekend!
Enjoy this photo by Aimie D. of our finance department. https://t.co/lQWWeOdczl</a:t>
                      </a:r>
                    </a:p>
                  </a:txBody>
                  <a:tcPr/>
                </a:tc>
                <a:tc>
                  <a:txBody>
                    <a:bodyPr/>
                    <a:lstStyle/>
                    <a:p>
                      <a:r>
                        <a:rPr lang="en-US" sz="1000"/>
                        <a:t>11/12/2021 19:37:42</a:t>
                      </a:r>
                    </a:p>
                  </a:txBody>
                  <a:tcPr/>
                </a:tc>
                <a:tc>
                  <a:txBody>
                    <a:bodyPr/>
                    <a:lstStyle/>
                    <a:p>
                      <a:r>
                        <a:rPr lang="en-US" sz="1000"/>
                        <a:t>1</a:t>
                      </a:r>
                    </a:p>
                  </a:txBody>
                  <a:tcPr/>
                </a:tc>
                <a:tc>
                  <a:txBody>
                    <a:bodyPr/>
                    <a:lstStyle/>
                    <a:p>
                      <a:r>
                        <a:rPr lang="en-US" sz="1000"/>
                        <a:t>4</a:t>
                      </a:r>
                    </a:p>
                  </a:txBody>
                  <a:tcPr/>
                </a:tc>
                <a:tc>
                  <a:txBody>
                    <a:bodyPr/>
                    <a:lstStyle/>
                    <a:p>
                      <a:r>
                        <a:rPr lang="en-US" sz="1000"/>
                        <a:t>1</a:t>
                      </a:r>
                    </a:p>
                  </a:txBody>
                  <a:tcPr/>
                </a:tc>
                <a:tc>
                  <a:txBody>
                    <a:bodyPr/>
                    <a:lstStyle/>
                    <a:p>
                      <a:r>
                        <a:rPr lang="en-US" sz="1000"/>
                        <a:t>6</a:t>
                      </a:r>
                    </a:p>
                  </a:txBody>
                  <a:tcPr/>
                </a:tc>
                <a:tc>
                  <a:txBody>
                    <a:bodyPr/>
                    <a:lstStyle/>
                    <a:p>
                      <a:r>
                        <a:rPr lang="en-US" sz="1000"/>
                        <a:t>0.4971 %</a:t>
                      </a:r>
                    </a:p>
                  </a:txBody>
                  <a:tcPr/>
                </a:tc>
                <a:extLst>
                  <a:ext uri="{0D108BD9-81ED-4DB2-BD59-A6C34878D82A}">
                    <a16:rowId xmlns:a16="http://schemas.microsoft.com/office/drawing/2014/main" val="98636717"/>
                  </a:ext>
                </a:extLst>
              </a:tr>
              <a:tr h="370840">
                <a:tc>
                  <a:txBody>
                    <a:bodyPr/>
                    <a:lstStyle/>
                    <a:p>
                      <a:r>
                        <a:rPr lang="en-US" sz="1000" b="1"/>
                        <a:t>@FirstInsHI - 2021-11-30 17:48:02</a:t>
                      </a:r>
                      <a:r>
                        <a:rPr lang="en-US" sz="1000"/>
                        <a:t>
 November 22nd was declared Val L. K. Day at First Insurance in recognition of her achieving 35 years of dedicated service! Val is a longstanding member of our amazing Commercial Underwriting Support team. #workanniversary #team https://t.co/bIodmAWqTN</a:t>
                      </a:r>
                    </a:p>
                  </a:txBody>
                  <a:tcPr/>
                </a:tc>
                <a:tc>
                  <a:txBody>
                    <a:bodyPr/>
                    <a:lstStyle/>
                    <a:p>
                      <a:r>
                        <a:rPr lang="en-US" sz="1000"/>
                        <a:t>12/01/2021 01:38:37</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3</a:t>
                      </a:r>
                    </a:p>
                  </a:txBody>
                  <a:tcPr/>
                </a:tc>
                <a:tc>
                  <a:txBody>
                    <a:bodyPr/>
                    <a:lstStyle/>
                    <a:p>
                      <a:r>
                        <a:rPr lang="en-US" sz="1000"/>
                        <a:t>0.2492 %</a:t>
                      </a:r>
                    </a:p>
                  </a:txBody>
                  <a:tcPr/>
                </a:tc>
                <a:extLst>
                  <a:ext uri="{0D108BD9-81ED-4DB2-BD59-A6C34878D82A}">
                    <a16:rowId xmlns:a16="http://schemas.microsoft.com/office/drawing/2014/main" val="63498585"/>
                  </a:ext>
                </a:extLst>
              </a:tr>
            </a:tbl>
          </a:graphicData>
        </a:graphic>
      </p:graphicFrame>
      <p:sp>
        <p:nvSpPr>
          <p:cNvPr id="4" name="Text Placeholder 3">
            <a:extLst>
              <a:ext uri="{FF2B5EF4-FFF2-40B4-BE49-F238E27FC236}">
                <a16:creationId xmlns:a16="http://schemas.microsoft.com/office/drawing/2014/main" id="{B6912DC1-C508-4E89-A00E-F1151BD353AE}"/>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10403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24339-38FC-4CCD-8A05-501477F62569}"/>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68089BB6-3B14-4052-A5B6-522195B2B3F9}"/>
              </a:ext>
            </a:extLst>
          </p:cNvPr>
          <p:cNvGraphicFramePr>
            <a:graphicFrameLocks noGrp="1"/>
          </p:cNvGraphicFramePr>
          <p:nvPr>
            <p:ph type="tbl" sz="quarter" idx="13"/>
            <p:extLst>
              <p:ext uri="{D42A27DB-BD31-4B8C-83A1-F6EECF244321}">
                <p14:modId xmlns:p14="http://schemas.microsoft.com/office/powerpoint/2010/main" val="678920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769161872"/>
                    </a:ext>
                  </a:extLst>
                </a:gridCol>
                <a:gridCol w="576072">
                  <a:extLst>
                    <a:ext uri="{9D8B030D-6E8A-4147-A177-3AD203B41FA5}">
                      <a16:colId xmlns:a16="http://schemas.microsoft.com/office/drawing/2014/main" val="1896699742"/>
                    </a:ext>
                  </a:extLst>
                </a:gridCol>
                <a:gridCol w="576072">
                  <a:extLst>
                    <a:ext uri="{9D8B030D-6E8A-4147-A177-3AD203B41FA5}">
                      <a16:colId xmlns:a16="http://schemas.microsoft.com/office/drawing/2014/main" val="2416335215"/>
                    </a:ext>
                  </a:extLst>
                </a:gridCol>
                <a:gridCol w="576072">
                  <a:extLst>
                    <a:ext uri="{9D8B030D-6E8A-4147-A177-3AD203B41FA5}">
                      <a16:colId xmlns:a16="http://schemas.microsoft.com/office/drawing/2014/main" val="2547651592"/>
                    </a:ext>
                  </a:extLst>
                </a:gridCol>
                <a:gridCol w="576072">
                  <a:extLst>
                    <a:ext uri="{9D8B030D-6E8A-4147-A177-3AD203B41FA5}">
                      <a16:colId xmlns:a16="http://schemas.microsoft.com/office/drawing/2014/main" val="4069971804"/>
                    </a:ext>
                  </a:extLst>
                </a:gridCol>
                <a:gridCol w="576072">
                  <a:extLst>
                    <a:ext uri="{9D8B030D-6E8A-4147-A177-3AD203B41FA5}">
                      <a16:colId xmlns:a16="http://schemas.microsoft.com/office/drawing/2014/main" val="1319176583"/>
                    </a:ext>
                  </a:extLst>
                </a:gridCol>
                <a:gridCol w="576072">
                  <a:extLst>
                    <a:ext uri="{9D8B030D-6E8A-4147-A177-3AD203B41FA5}">
                      <a16:colId xmlns:a16="http://schemas.microsoft.com/office/drawing/2014/main" val="1693548877"/>
                    </a:ext>
                  </a:extLst>
                </a:gridCol>
                <a:gridCol w="576072">
                  <a:extLst>
                    <a:ext uri="{9D8B030D-6E8A-4147-A177-3AD203B41FA5}">
                      <a16:colId xmlns:a16="http://schemas.microsoft.com/office/drawing/2014/main" val="2417186719"/>
                    </a:ext>
                  </a:extLst>
                </a:gridCol>
                <a:gridCol w="576072">
                  <a:extLst>
                    <a:ext uri="{9D8B030D-6E8A-4147-A177-3AD203B41FA5}">
                      <a16:colId xmlns:a16="http://schemas.microsoft.com/office/drawing/2014/main" val="922020924"/>
                    </a:ext>
                  </a:extLst>
                </a:gridCol>
                <a:gridCol w="576072">
                  <a:extLst>
                    <a:ext uri="{9D8B030D-6E8A-4147-A177-3AD203B41FA5}">
                      <a16:colId xmlns:a16="http://schemas.microsoft.com/office/drawing/2014/main" val="1600726603"/>
                    </a:ext>
                  </a:extLst>
                </a:gridCol>
                <a:gridCol w="576072">
                  <a:extLst>
                    <a:ext uri="{9D8B030D-6E8A-4147-A177-3AD203B41FA5}">
                      <a16:colId xmlns:a16="http://schemas.microsoft.com/office/drawing/2014/main" val="4028393675"/>
                    </a:ext>
                  </a:extLst>
                </a:gridCol>
                <a:gridCol w="576072">
                  <a:extLst>
                    <a:ext uri="{9D8B030D-6E8A-4147-A177-3AD203B41FA5}">
                      <a16:colId xmlns:a16="http://schemas.microsoft.com/office/drawing/2014/main" val="697786744"/>
                    </a:ext>
                  </a:extLst>
                </a:gridCol>
                <a:gridCol w="576072">
                  <a:extLst>
                    <a:ext uri="{9D8B030D-6E8A-4147-A177-3AD203B41FA5}">
                      <a16:colId xmlns:a16="http://schemas.microsoft.com/office/drawing/2014/main" val="790885898"/>
                    </a:ext>
                  </a:extLst>
                </a:gridCol>
                <a:gridCol w="576072">
                  <a:extLst>
                    <a:ext uri="{9D8B030D-6E8A-4147-A177-3AD203B41FA5}">
                      <a16:colId xmlns:a16="http://schemas.microsoft.com/office/drawing/2014/main" val="292753708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005025123"/>
                  </a:ext>
                </a:extLst>
              </a:tr>
              <a:tr h="370840">
                <a:tc>
                  <a:txBody>
                    <a:bodyPr/>
                    <a:lstStyle/>
                    <a:p>
                      <a:r>
                        <a:rPr lang="en-US" sz="1000"/>
                        <a:t>3435</a:t>
                      </a:r>
                    </a:p>
                  </a:txBody>
                  <a:tcPr/>
                </a:tc>
                <a:tc>
                  <a:txBody>
                    <a:bodyPr/>
                    <a:lstStyle/>
                    <a:p>
                      <a:r>
                        <a:rPr lang="en-US" sz="1000"/>
                        <a:t>14</a:t>
                      </a:r>
                    </a:p>
                  </a:txBody>
                  <a:tcPr/>
                </a:tc>
                <a:tc>
                  <a:txBody>
                    <a:bodyPr/>
                    <a:lstStyle/>
                    <a:p>
                      <a:r>
                        <a:rPr lang="en-US" sz="1000"/>
                        <a:t>6</a:t>
                      </a:r>
                    </a:p>
                  </a:txBody>
                  <a:tcPr/>
                </a:tc>
                <a:tc>
                  <a:txBody>
                    <a:bodyPr/>
                    <a:lstStyle/>
                    <a:p>
                      <a:r>
                        <a:rPr lang="en-US" sz="1000"/>
                        <a:t>270</a:t>
                      </a:r>
                    </a:p>
                  </a:txBody>
                  <a:tcPr/>
                </a:tc>
                <a:tc>
                  <a:txBody>
                    <a:bodyPr/>
                    <a:lstStyle/>
                    <a:p>
                      <a:r>
                        <a:rPr lang="en-US" sz="1000"/>
                        <a:t>45</a:t>
                      </a:r>
                    </a:p>
                  </a:txBody>
                  <a:tcPr/>
                </a:tc>
                <a:tc>
                  <a:txBody>
                    <a:bodyPr/>
                    <a:lstStyle/>
                    <a:p>
                      <a:r>
                        <a:rPr lang="en-US" sz="1000"/>
                        <a:t>30</a:t>
                      </a:r>
                    </a:p>
                  </a:txBody>
                  <a:tcPr/>
                </a:tc>
                <a:tc>
                  <a:txBody>
                    <a:bodyPr/>
                    <a:lstStyle/>
                    <a:p>
                      <a:r>
                        <a:rPr lang="en-US" sz="1000"/>
                        <a:t>3</a:t>
                      </a:r>
                    </a:p>
                  </a:txBody>
                  <a:tcPr/>
                </a:tc>
                <a:tc>
                  <a:txBody>
                    <a:bodyPr/>
                    <a:lstStyle/>
                    <a:p>
                      <a:r>
                        <a:rPr lang="en-US" sz="1000"/>
                        <a:t>0.5</a:t>
                      </a:r>
                    </a:p>
                  </a:txBody>
                  <a:tcPr/>
                </a:tc>
                <a:tc>
                  <a:txBody>
                    <a:bodyPr/>
                    <a:lstStyle/>
                    <a:p>
                      <a:r>
                        <a:rPr lang="en-US" sz="1000"/>
                        <a:t>1094</a:t>
                      </a:r>
                    </a:p>
                  </a:txBody>
                  <a:tcPr/>
                </a:tc>
                <a:tc>
                  <a:txBody>
                    <a:bodyPr/>
                    <a:lstStyle/>
                    <a:p>
                      <a:r>
                        <a:rPr lang="en-US" sz="1000"/>
                        <a:t>182.33333333333</a:t>
                      </a:r>
                    </a:p>
                  </a:txBody>
                  <a:tcPr/>
                </a:tc>
                <a:tc>
                  <a:txBody>
                    <a:bodyPr/>
                    <a:lstStyle/>
                    <a:p>
                      <a:r>
                        <a:rPr lang="en-US" sz="1000"/>
                        <a:t>13558</a:t>
                      </a:r>
                    </a:p>
                  </a:txBody>
                  <a:tcPr/>
                </a:tc>
                <a:tc>
                  <a:txBody>
                    <a:bodyPr/>
                    <a:lstStyle/>
                    <a:p>
                      <a:r>
                        <a:rPr lang="en-US" sz="1000"/>
                        <a:t>2259.6666666667</a:t>
                      </a:r>
                    </a:p>
                  </a:txBody>
                  <a:tcPr/>
                </a:tc>
                <a:tc>
                  <a:txBody>
                    <a:bodyPr/>
                    <a:lstStyle/>
                    <a:p>
                      <a:r>
                        <a:rPr lang="en-US" sz="1000"/>
                        <a:t>10.985792371288 %</a:t>
                      </a:r>
                    </a:p>
                  </a:txBody>
                  <a:tcPr/>
                </a:tc>
                <a:tc>
                  <a:txBody>
                    <a:bodyPr/>
                    <a:lstStyle/>
                    <a:p>
                      <a:r>
                        <a:rPr lang="en-US" sz="1000"/>
                        <a:t>0</a:t>
                      </a:r>
                    </a:p>
                  </a:txBody>
                  <a:tcPr/>
                </a:tc>
                <a:extLst>
                  <a:ext uri="{0D108BD9-81ED-4DB2-BD59-A6C34878D82A}">
                    <a16:rowId xmlns:a16="http://schemas.microsoft.com/office/drawing/2014/main" val="1650181575"/>
                  </a:ext>
                </a:extLst>
              </a:tr>
            </a:tbl>
          </a:graphicData>
        </a:graphic>
      </p:graphicFrame>
      <p:sp>
        <p:nvSpPr>
          <p:cNvPr id="4" name="Text Placeholder 3">
            <a:extLst>
              <a:ext uri="{FF2B5EF4-FFF2-40B4-BE49-F238E27FC236}">
                <a16:creationId xmlns:a16="http://schemas.microsoft.com/office/drawing/2014/main" id="{A8F0431E-28C7-4E61-9E9E-555C8D5AF4CE}"/>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6500388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B6CAF-944C-43FD-8651-284FA3A30B8B}"/>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9F3B6B4B-FF74-4909-B7FA-16CB2FB7758F}"/>
              </a:ext>
            </a:extLst>
          </p:cNvPr>
          <p:cNvGraphicFramePr>
            <a:graphicFrameLocks noGrp="1"/>
          </p:cNvGraphicFramePr>
          <p:nvPr>
            <p:ph type="chart" sz="quarter" idx="13"/>
            <p:extLst>
              <p:ext uri="{D42A27DB-BD31-4B8C-83A1-F6EECF244321}">
                <p14:modId xmlns:p14="http://schemas.microsoft.com/office/powerpoint/2010/main" val="3053226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7C8DAB-FDF3-4F10-A44A-33BC1246E8B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BDB9AD6-BE54-4650-B533-20A3F04807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7602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C8BC5-C672-4C1C-82F1-9506CAF40251}"/>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7947BD47-2549-4E46-985F-1A8F197017F1}"/>
              </a:ext>
            </a:extLst>
          </p:cNvPr>
          <p:cNvGraphicFramePr>
            <a:graphicFrameLocks noGrp="1"/>
          </p:cNvGraphicFramePr>
          <p:nvPr>
            <p:ph type="chart" sz="quarter" idx="13"/>
            <p:extLst>
              <p:ext uri="{D42A27DB-BD31-4B8C-83A1-F6EECF244321}">
                <p14:modId xmlns:p14="http://schemas.microsoft.com/office/powerpoint/2010/main" val="10606310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6BE55F-A693-43D8-894F-914E8F4A6C6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FAB4A4D-DA99-4540-8BE1-4F1DC71114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31057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99D39-0F07-4488-B788-5A4CBC2CD83B}"/>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2C24BE8A-5126-485A-8373-E9C64E3AA58F}"/>
              </a:ext>
            </a:extLst>
          </p:cNvPr>
          <p:cNvGraphicFramePr>
            <a:graphicFrameLocks noGrp="1"/>
          </p:cNvGraphicFramePr>
          <p:nvPr>
            <p:ph type="chart" sz="quarter" idx="13"/>
            <p:extLst>
              <p:ext uri="{D42A27DB-BD31-4B8C-83A1-F6EECF244321}">
                <p14:modId xmlns:p14="http://schemas.microsoft.com/office/powerpoint/2010/main" val="4287182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0E8677-C3BE-4D7D-83C6-3FCA7619567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307EFDD-30EB-4D06-A150-B20F2E4CA2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7713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445BB-092A-4E23-84EB-3BF8F91D2910}"/>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9A24614A-7C26-4C81-9528-8B1CAA499A87}"/>
              </a:ext>
            </a:extLst>
          </p:cNvPr>
          <p:cNvGraphicFramePr>
            <a:graphicFrameLocks noGrp="1"/>
          </p:cNvGraphicFramePr>
          <p:nvPr>
            <p:ph type="chart" sz="quarter" idx="13"/>
            <p:extLst>
              <p:ext uri="{D42A27DB-BD31-4B8C-83A1-F6EECF244321}">
                <p14:modId xmlns:p14="http://schemas.microsoft.com/office/powerpoint/2010/main" val="22754954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F18BD5-118D-4640-945B-CF3E3B0898F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398044B-4ADB-4EE7-97F0-E172E28AB4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04444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BD256-6E43-449F-A837-F65528E9F319}"/>
              </a:ext>
            </a:extLst>
          </p:cNvPr>
          <p:cNvSpPr>
            <a:spLocks noGrp="1"/>
          </p:cNvSpPr>
          <p:nvPr>
            <p:ph type="title"/>
          </p:nvPr>
        </p:nvSpPr>
        <p:spPr/>
        <p:txBody>
          <a:bodyPr/>
          <a:lstStyle/>
          <a:p>
            <a:r>
              <a:rPr lang="en-US"/>
              <a:t>LinkedIn Posts Table | FICOH - 1 of 4</a:t>
            </a:r>
          </a:p>
        </p:txBody>
      </p:sp>
      <p:graphicFrame>
        <p:nvGraphicFramePr>
          <p:cNvPr id="5" name="Table Placeholder 4">
            <a:extLst>
              <a:ext uri="{FF2B5EF4-FFF2-40B4-BE49-F238E27FC236}">
                <a16:creationId xmlns:a16="http://schemas.microsoft.com/office/drawing/2014/main" id="{143D807D-265F-4FDD-AC6F-D366E9DB1627}"/>
              </a:ext>
            </a:extLst>
          </p:cNvPr>
          <p:cNvGraphicFramePr>
            <a:graphicFrameLocks noGrp="1"/>
          </p:cNvGraphicFramePr>
          <p:nvPr>
            <p:ph type="tbl" sz="quarter" idx="13"/>
            <p:extLst>
              <p:ext uri="{D42A27DB-BD31-4B8C-83A1-F6EECF244321}">
                <p14:modId xmlns:p14="http://schemas.microsoft.com/office/powerpoint/2010/main" val="3224175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37077073"/>
                    </a:ext>
                  </a:extLst>
                </a:gridCol>
                <a:gridCol w="740664">
                  <a:extLst>
                    <a:ext uri="{9D8B030D-6E8A-4147-A177-3AD203B41FA5}">
                      <a16:colId xmlns:a16="http://schemas.microsoft.com/office/drawing/2014/main" val="546396935"/>
                    </a:ext>
                  </a:extLst>
                </a:gridCol>
                <a:gridCol w="740664">
                  <a:extLst>
                    <a:ext uri="{9D8B030D-6E8A-4147-A177-3AD203B41FA5}">
                      <a16:colId xmlns:a16="http://schemas.microsoft.com/office/drawing/2014/main" val="3809092119"/>
                    </a:ext>
                  </a:extLst>
                </a:gridCol>
                <a:gridCol w="740664">
                  <a:extLst>
                    <a:ext uri="{9D8B030D-6E8A-4147-A177-3AD203B41FA5}">
                      <a16:colId xmlns:a16="http://schemas.microsoft.com/office/drawing/2014/main" val="2158189597"/>
                    </a:ext>
                  </a:extLst>
                </a:gridCol>
                <a:gridCol w="740664">
                  <a:extLst>
                    <a:ext uri="{9D8B030D-6E8A-4147-A177-3AD203B41FA5}">
                      <a16:colId xmlns:a16="http://schemas.microsoft.com/office/drawing/2014/main" val="279527009"/>
                    </a:ext>
                  </a:extLst>
                </a:gridCol>
                <a:gridCol w="740664">
                  <a:extLst>
                    <a:ext uri="{9D8B030D-6E8A-4147-A177-3AD203B41FA5}">
                      <a16:colId xmlns:a16="http://schemas.microsoft.com/office/drawing/2014/main" val="3601525621"/>
                    </a:ext>
                  </a:extLst>
                </a:gridCol>
                <a:gridCol w="740664">
                  <a:extLst>
                    <a:ext uri="{9D8B030D-6E8A-4147-A177-3AD203B41FA5}">
                      <a16:colId xmlns:a16="http://schemas.microsoft.com/office/drawing/2014/main" val="142057226"/>
                    </a:ext>
                  </a:extLst>
                </a:gridCol>
                <a:gridCol w="740664">
                  <a:extLst>
                    <a:ext uri="{9D8B030D-6E8A-4147-A177-3AD203B41FA5}">
                      <a16:colId xmlns:a16="http://schemas.microsoft.com/office/drawing/2014/main" val="3463332445"/>
                    </a:ext>
                  </a:extLst>
                </a:gridCol>
                <a:gridCol w="740664">
                  <a:extLst>
                    <a:ext uri="{9D8B030D-6E8A-4147-A177-3AD203B41FA5}">
                      <a16:colId xmlns:a16="http://schemas.microsoft.com/office/drawing/2014/main" val="978676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575278917"/>
                  </a:ext>
                </a:extLst>
              </a:tr>
            </a:tbl>
          </a:graphicData>
        </a:graphic>
      </p:graphicFrame>
      <p:sp>
        <p:nvSpPr>
          <p:cNvPr id="4" name="Text Placeholder 3">
            <a:extLst>
              <a:ext uri="{FF2B5EF4-FFF2-40B4-BE49-F238E27FC236}">
                <a16:creationId xmlns:a16="http://schemas.microsoft.com/office/drawing/2014/main" id="{BC4036EC-E426-4EB0-9A39-5051B6CBE478}"/>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2729498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1F4FF-1C15-4AEF-BA57-ADDB5B48EAC9}"/>
              </a:ext>
            </a:extLst>
          </p:cNvPr>
          <p:cNvSpPr>
            <a:spLocks noGrp="1"/>
          </p:cNvSpPr>
          <p:nvPr>
            <p:ph type="title"/>
          </p:nvPr>
        </p:nvSpPr>
        <p:spPr/>
        <p:txBody>
          <a:bodyPr/>
          <a:lstStyle/>
          <a:p>
            <a:r>
              <a:rPr lang="en-US"/>
              <a:t>LinkedIn Posts Table | FICOH - 2 of 4</a:t>
            </a:r>
          </a:p>
        </p:txBody>
      </p:sp>
      <p:graphicFrame>
        <p:nvGraphicFramePr>
          <p:cNvPr id="5" name="Table Placeholder 4">
            <a:extLst>
              <a:ext uri="{FF2B5EF4-FFF2-40B4-BE49-F238E27FC236}">
                <a16:creationId xmlns:a16="http://schemas.microsoft.com/office/drawing/2014/main" id="{FC2EB451-FDDA-4E9E-B948-7E3EA10A37B7}"/>
              </a:ext>
            </a:extLst>
          </p:cNvPr>
          <p:cNvGraphicFramePr>
            <a:graphicFrameLocks noGrp="1"/>
          </p:cNvGraphicFramePr>
          <p:nvPr>
            <p:ph type="tbl" sz="quarter" idx="13"/>
            <p:extLst>
              <p:ext uri="{D42A27DB-BD31-4B8C-83A1-F6EECF244321}">
                <p14:modId xmlns:p14="http://schemas.microsoft.com/office/powerpoint/2010/main" val="2483695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60455974"/>
                    </a:ext>
                  </a:extLst>
                </a:gridCol>
                <a:gridCol w="740664">
                  <a:extLst>
                    <a:ext uri="{9D8B030D-6E8A-4147-A177-3AD203B41FA5}">
                      <a16:colId xmlns:a16="http://schemas.microsoft.com/office/drawing/2014/main" val="576952474"/>
                    </a:ext>
                  </a:extLst>
                </a:gridCol>
                <a:gridCol w="740664">
                  <a:extLst>
                    <a:ext uri="{9D8B030D-6E8A-4147-A177-3AD203B41FA5}">
                      <a16:colId xmlns:a16="http://schemas.microsoft.com/office/drawing/2014/main" val="2293819502"/>
                    </a:ext>
                  </a:extLst>
                </a:gridCol>
                <a:gridCol w="740664">
                  <a:extLst>
                    <a:ext uri="{9D8B030D-6E8A-4147-A177-3AD203B41FA5}">
                      <a16:colId xmlns:a16="http://schemas.microsoft.com/office/drawing/2014/main" val="3995439138"/>
                    </a:ext>
                  </a:extLst>
                </a:gridCol>
                <a:gridCol w="740664">
                  <a:extLst>
                    <a:ext uri="{9D8B030D-6E8A-4147-A177-3AD203B41FA5}">
                      <a16:colId xmlns:a16="http://schemas.microsoft.com/office/drawing/2014/main" val="2864579287"/>
                    </a:ext>
                  </a:extLst>
                </a:gridCol>
                <a:gridCol w="740664">
                  <a:extLst>
                    <a:ext uri="{9D8B030D-6E8A-4147-A177-3AD203B41FA5}">
                      <a16:colId xmlns:a16="http://schemas.microsoft.com/office/drawing/2014/main" val="618342659"/>
                    </a:ext>
                  </a:extLst>
                </a:gridCol>
                <a:gridCol w="740664">
                  <a:extLst>
                    <a:ext uri="{9D8B030D-6E8A-4147-A177-3AD203B41FA5}">
                      <a16:colId xmlns:a16="http://schemas.microsoft.com/office/drawing/2014/main" val="2801407852"/>
                    </a:ext>
                  </a:extLst>
                </a:gridCol>
                <a:gridCol w="740664">
                  <a:extLst>
                    <a:ext uri="{9D8B030D-6E8A-4147-A177-3AD203B41FA5}">
                      <a16:colId xmlns:a16="http://schemas.microsoft.com/office/drawing/2014/main" val="1569704460"/>
                    </a:ext>
                  </a:extLst>
                </a:gridCol>
                <a:gridCol w="740664">
                  <a:extLst>
                    <a:ext uri="{9D8B030D-6E8A-4147-A177-3AD203B41FA5}">
                      <a16:colId xmlns:a16="http://schemas.microsoft.com/office/drawing/2014/main" val="1602889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260934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- 2021-11-02 15:06:16</a:t>
                      </a:r>
                      <a:r>
                        <a:rPr kumimoji="0" lang="en-US" sz="1000" b="0" i="0" u="none" strike="noStrike" kern="1200" cap="none" spc="0" normalizeH="0" baseline="0" noProof="0">
                          <a:ln>
                            <a:noFill/>
                          </a:ln>
                          <a:solidFill>
                            <a:prstClr val="black"/>
                          </a:solidFill>
                          <a:effectLst/>
                          <a:uLnTx/>
                          <a:uFillTx/>
                          <a:latin typeface="+mn-lt"/>
                          <a:ea typeface="+mn-ea"/>
                          <a:cs typeface="+mn-cs"/>
                        </a:rPr>
                        <a:t>
 Please join us in congratulating Kaela Wasnich of our Marketing Communications department, who was selected as one of Tokio Marine Group’s 2021 Good Company Award winners. 
Kaela has been a part of team FICOH for 12 years, and embodies our core values and Tokio Marine’s tenets. She is well-respected among her peers and colleagues, and displays professionalism, diligence and thoughtfulness in everything she does.
 Pictured here is Kaela with FICOH CEO Mark Yoda, VP of Human Resources, Janis Kushimi and VP of Personal Lines Nina Ota before the Zoom award's ceremony on October 20. 
Congratulations to all the honorees! Tokio Marine HCC, Tokio Marine &amp; Nichido Fire Insurance Co., Ltd., Tokio Marine Kiln, Tokio Marine Egypt General Takaful, Tokio Marine Life Insurance Indonesia, Tokio Marine Seguradora, Reliance Standard, Malayan Insurance Co., Inc., Matrix Absence Management, Safety National, Hollard Insurance, Tokio Marine America, TMNA Services, TM Claims Service, Inc., Philadelphia Insurance Companies
#insurance #insurancecareers #tokiomarine #globalcompany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7.427021441488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79341840"/>
                  </a:ext>
                </a:extLst>
              </a:tr>
            </a:tbl>
          </a:graphicData>
        </a:graphic>
      </p:graphicFrame>
      <p:sp>
        <p:nvSpPr>
          <p:cNvPr id="4" name="Text Placeholder 3">
            <a:extLst>
              <a:ext uri="{FF2B5EF4-FFF2-40B4-BE49-F238E27FC236}">
                <a16:creationId xmlns:a16="http://schemas.microsoft.com/office/drawing/2014/main" id="{6E5C31D1-2F78-40E2-BCF8-FED3B4DFEC4C}"/>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9305092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3B0A2-8093-4CA8-8429-6048CF307BFA}"/>
              </a:ext>
            </a:extLst>
          </p:cNvPr>
          <p:cNvSpPr>
            <a:spLocks noGrp="1"/>
          </p:cNvSpPr>
          <p:nvPr>
            <p:ph type="title"/>
          </p:nvPr>
        </p:nvSpPr>
        <p:spPr/>
        <p:txBody>
          <a:bodyPr/>
          <a:lstStyle/>
          <a:p>
            <a:r>
              <a:rPr lang="en-US"/>
              <a:t>LinkedIn Posts Table | FICOH - 3 of 4</a:t>
            </a:r>
          </a:p>
        </p:txBody>
      </p:sp>
      <p:graphicFrame>
        <p:nvGraphicFramePr>
          <p:cNvPr id="5" name="Table Placeholder 4">
            <a:extLst>
              <a:ext uri="{FF2B5EF4-FFF2-40B4-BE49-F238E27FC236}">
                <a16:creationId xmlns:a16="http://schemas.microsoft.com/office/drawing/2014/main" id="{851A3303-45C5-47FB-BCFB-0BC5E6825B72}"/>
              </a:ext>
            </a:extLst>
          </p:cNvPr>
          <p:cNvGraphicFramePr>
            <a:graphicFrameLocks noGrp="1"/>
          </p:cNvGraphicFramePr>
          <p:nvPr>
            <p:ph type="tbl" sz="quarter" idx="13"/>
            <p:extLst>
              <p:ext uri="{D42A27DB-BD31-4B8C-83A1-F6EECF244321}">
                <p14:modId xmlns:p14="http://schemas.microsoft.com/office/powerpoint/2010/main" val="1931248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385872202"/>
                    </a:ext>
                  </a:extLst>
                </a:gridCol>
                <a:gridCol w="740664">
                  <a:extLst>
                    <a:ext uri="{9D8B030D-6E8A-4147-A177-3AD203B41FA5}">
                      <a16:colId xmlns:a16="http://schemas.microsoft.com/office/drawing/2014/main" val="2560823098"/>
                    </a:ext>
                  </a:extLst>
                </a:gridCol>
                <a:gridCol w="740664">
                  <a:extLst>
                    <a:ext uri="{9D8B030D-6E8A-4147-A177-3AD203B41FA5}">
                      <a16:colId xmlns:a16="http://schemas.microsoft.com/office/drawing/2014/main" val="2061176916"/>
                    </a:ext>
                  </a:extLst>
                </a:gridCol>
                <a:gridCol w="740664">
                  <a:extLst>
                    <a:ext uri="{9D8B030D-6E8A-4147-A177-3AD203B41FA5}">
                      <a16:colId xmlns:a16="http://schemas.microsoft.com/office/drawing/2014/main" val="1545437758"/>
                    </a:ext>
                  </a:extLst>
                </a:gridCol>
                <a:gridCol w="740664">
                  <a:extLst>
                    <a:ext uri="{9D8B030D-6E8A-4147-A177-3AD203B41FA5}">
                      <a16:colId xmlns:a16="http://schemas.microsoft.com/office/drawing/2014/main" val="1244904229"/>
                    </a:ext>
                  </a:extLst>
                </a:gridCol>
                <a:gridCol w="740664">
                  <a:extLst>
                    <a:ext uri="{9D8B030D-6E8A-4147-A177-3AD203B41FA5}">
                      <a16:colId xmlns:a16="http://schemas.microsoft.com/office/drawing/2014/main" val="179294644"/>
                    </a:ext>
                  </a:extLst>
                </a:gridCol>
                <a:gridCol w="740664">
                  <a:extLst>
                    <a:ext uri="{9D8B030D-6E8A-4147-A177-3AD203B41FA5}">
                      <a16:colId xmlns:a16="http://schemas.microsoft.com/office/drawing/2014/main" val="858421571"/>
                    </a:ext>
                  </a:extLst>
                </a:gridCol>
                <a:gridCol w="740664">
                  <a:extLst>
                    <a:ext uri="{9D8B030D-6E8A-4147-A177-3AD203B41FA5}">
                      <a16:colId xmlns:a16="http://schemas.microsoft.com/office/drawing/2014/main" val="3075641579"/>
                    </a:ext>
                  </a:extLst>
                </a:gridCol>
                <a:gridCol w="740664">
                  <a:extLst>
                    <a:ext uri="{9D8B030D-6E8A-4147-A177-3AD203B41FA5}">
                      <a16:colId xmlns:a16="http://schemas.microsoft.com/office/drawing/2014/main" val="258913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011468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- 2021-11-17 13:06:00</a:t>
                      </a:r>
                      <a:r>
                        <a:rPr kumimoji="0" lang="en-US" sz="1000" b="0" i="0" u="none" strike="noStrike" kern="1200" cap="none" spc="0" normalizeH="0" baseline="0" noProof="0">
                          <a:ln>
                            <a:noFill/>
                          </a:ln>
                          <a:solidFill>
                            <a:prstClr val="black"/>
                          </a:solidFill>
                          <a:effectLst/>
                          <a:uLnTx/>
                          <a:uFillTx/>
                          <a:latin typeface="+mn-lt"/>
                          <a:ea typeface="+mn-ea"/>
                          <a:cs typeface="+mn-cs"/>
                        </a:rPr>
                        <a:t>
 Earlier this month, FICOH associates and their families participated in the 2021 Walk to End Alzheimer’s! Though it was virtual, we enjoyed carrying our flowers, raising funds and supporting the fight to #ENDALZ! 
This year, we walked alongside our sister companies Philadelphia Insurance Companies, Tokio Marine America , and TMNA Services on Tokio Marine's National Team! To learn more or make a donation to help us reach our goal, please visit alz.org/tmna!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19.838833461243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15245109"/>
                  </a:ext>
                </a:extLst>
              </a:tr>
            </a:tbl>
          </a:graphicData>
        </a:graphic>
      </p:graphicFrame>
      <p:sp>
        <p:nvSpPr>
          <p:cNvPr id="4" name="Text Placeholder 3">
            <a:extLst>
              <a:ext uri="{FF2B5EF4-FFF2-40B4-BE49-F238E27FC236}">
                <a16:creationId xmlns:a16="http://schemas.microsoft.com/office/drawing/2014/main" id="{32921236-7DFE-4664-B32E-0B93B87BB94F}"/>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1038899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44D4D-FC78-48ED-ACB1-F961CE97B8F9}"/>
              </a:ext>
            </a:extLst>
          </p:cNvPr>
          <p:cNvSpPr>
            <a:spLocks noGrp="1"/>
          </p:cNvSpPr>
          <p:nvPr>
            <p:ph type="title"/>
          </p:nvPr>
        </p:nvSpPr>
        <p:spPr/>
        <p:txBody>
          <a:bodyPr/>
          <a:lstStyle/>
          <a:p>
            <a:r>
              <a:rPr lang="en-US"/>
              <a:t>LinkedIn Posts Table | FICOH - 4 of 4</a:t>
            </a:r>
          </a:p>
        </p:txBody>
      </p:sp>
      <p:graphicFrame>
        <p:nvGraphicFramePr>
          <p:cNvPr id="5" name="Table Placeholder 4">
            <a:extLst>
              <a:ext uri="{FF2B5EF4-FFF2-40B4-BE49-F238E27FC236}">
                <a16:creationId xmlns:a16="http://schemas.microsoft.com/office/drawing/2014/main" id="{DF6C1C6B-EC78-49A7-9940-D343028D1A13}"/>
              </a:ext>
            </a:extLst>
          </p:cNvPr>
          <p:cNvGraphicFramePr>
            <a:graphicFrameLocks noGrp="1"/>
          </p:cNvGraphicFramePr>
          <p:nvPr>
            <p:ph type="tbl" sz="quarter" idx="13"/>
            <p:extLst>
              <p:ext uri="{D42A27DB-BD31-4B8C-83A1-F6EECF244321}">
                <p14:modId xmlns:p14="http://schemas.microsoft.com/office/powerpoint/2010/main" val="2721480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40359456"/>
                    </a:ext>
                  </a:extLst>
                </a:gridCol>
                <a:gridCol w="740664">
                  <a:extLst>
                    <a:ext uri="{9D8B030D-6E8A-4147-A177-3AD203B41FA5}">
                      <a16:colId xmlns:a16="http://schemas.microsoft.com/office/drawing/2014/main" val="2581573401"/>
                    </a:ext>
                  </a:extLst>
                </a:gridCol>
                <a:gridCol w="740664">
                  <a:extLst>
                    <a:ext uri="{9D8B030D-6E8A-4147-A177-3AD203B41FA5}">
                      <a16:colId xmlns:a16="http://schemas.microsoft.com/office/drawing/2014/main" val="2103944806"/>
                    </a:ext>
                  </a:extLst>
                </a:gridCol>
                <a:gridCol w="740664">
                  <a:extLst>
                    <a:ext uri="{9D8B030D-6E8A-4147-A177-3AD203B41FA5}">
                      <a16:colId xmlns:a16="http://schemas.microsoft.com/office/drawing/2014/main" val="3688065526"/>
                    </a:ext>
                  </a:extLst>
                </a:gridCol>
                <a:gridCol w="740664">
                  <a:extLst>
                    <a:ext uri="{9D8B030D-6E8A-4147-A177-3AD203B41FA5}">
                      <a16:colId xmlns:a16="http://schemas.microsoft.com/office/drawing/2014/main" val="3316733115"/>
                    </a:ext>
                  </a:extLst>
                </a:gridCol>
                <a:gridCol w="740664">
                  <a:extLst>
                    <a:ext uri="{9D8B030D-6E8A-4147-A177-3AD203B41FA5}">
                      <a16:colId xmlns:a16="http://schemas.microsoft.com/office/drawing/2014/main" val="4288915295"/>
                    </a:ext>
                  </a:extLst>
                </a:gridCol>
                <a:gridCol w="740664">
                  <a:extLst>
                    <a:ext uri="{9D8B030D-6E8A-4147-A177-3AD203B41FA5}">
                      <a16:colId xmlns:a16="http://schemas.microsoft.com/office/drawing/2014/main" val="2316680735"/>
                    </a:ext>
                  </a:extLst>
                </a:gridCol>
                <a:gridCol w="740664">
                  <a:extLst>
                    <a:ext uri="{9D8B030D-6E8A-4147-A177-3AD203B41FA5}">
                      <a16:colId xmlns:a16="http://schemas.microsoft.com/office/drawing/2014/main" val="2118531562"/>
                    </a:ext>
                  </a:extLst>
                </a:gridCol>
                <a:gridCol w="740664">
                  <a:extLst>
                    <a:ext uri="{9D8B030D-6E8A-4147-A177-3AD203B41FA5}">
                      <a16:colId xmlns:a16="http://schemas.microsoft.com/office/drawing/2014/main" val="926206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082161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- 2021-11-22 18:50:32</a:t>
                      </a:r>
                      <a:r>
                        <a:rPr kumimoji="0" lang="en-US" sz="1000" b="0" i="0" u="none" strike="noStrike" kern="1200" cap="none" spc="0" normalizeH="0" baseline="0" noProof="0">
                          <a:ln>
                            <a:noFill/>
                          </a:ln>
                          <a:solidFill>
                            <a:prstClr val="black"/>
                          </a:solidFill>
                          <a:effectLst/>
                          <a:uLnTx/>
                          <a:uFillTx/>
                          <a:latin typeface="+mn-lt"/>
                          <a:ea typeface="+mn-ea"/>
                          <a:cs typeface="+mn-cs"/>
                        </a:rPr>
                        <a:t>
 Over the course of the pandemic, the Hawaii Foodbank and its public &amp; private partners have continued to organize distribution events to provide food assistance to those in need. Last Friday, FICOH volunteers had the chance to help out at the Lighthouse Outreach Ohana Distribution.
#insurancegivesback #insurance #foodbank #fooddistribution #thanksgiving2021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11.239495798319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22595282"/>
                  </a:ext>
                </a:extLst>
              </a:tr>
            </a:tbl>
          </a:graphicData>
        </a:graphic>
      </p:graphicFrame>
      <p:sp>
        <p:nvSpPr>
          <p:cNvPr id="4" name="Text Placeholder 3">
            <a:extLst>
              <a:ext uri="{FF2B5EF4-FFF2-40B4-BE49-F238E27FC236}">
                <a16:creationId xmlns:a16="http://schemas.microsoft.com/office/drawing/2014/main" id="{B36A7C93-A5C4-4DD6-88D5-630BE9B66988}"/>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5884886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CF93B-86CD-4770-9829-511182D276D5}"/>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6F02E414-EEE9-4133-B248-3D88330179E5}"/>
              </a:ext>
            </a:extLst>
          </p:cNvPr>
          <p:cNvGraphicFramePr>
            <a:graphicFrameLocks noGrp="1"/>
          </p:cNvGraphicFramePr>
          <p:nvPr>
            <p:ph type="tbl" sz="quarter" idx="13"/>
            <p:extLst>
              <p:ext uri="{D42A27DB-BD31-4B8C-83A1-F6EECF244321}">
                <p14:modId xmlns:p14="http://schemas.microsoft.com/office/powerpoint/2010/main" val="2209907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70214657"/>
                    </a:ext>
                  </a:extLst>
                </a:gridCol>
                <a:gridCol w="740664">
                  <a:extLst>
                    <a:ext uri="{9D8B030D-6E8A-4147-A177-3AD203B41FA5}">
                      <a16:colId xmlns:a16="http://schemas.microsoft.com/office/drawing/2014/main" val="2909394369"/>
                    </a:ext>
                  </a:extLst>
                </a:gridCol>
                <a:gridCol w="740664">
                  <a:extLst>
                    <a:ext uri="{9D8B030D-6E8A-4147-A177-3AD203B41FA5}">
                      <a16:colId xmlns:a16="http://schemas.microsoft.com/office/drawing/2014/main" val="892006956"/>
                    </a:ext>
                  </a:extLst>
                </a:gridCol>
                <a:gridCol w="740664">
                  <a:extLst>
                    <a:ext uri="{9D8B030D-6E8A-4147-A177-3AD203B41FA5}">
                      <a16:colId xmlns:a16="http://schemas.microsoft.com/office/drawing/2014/main" val="3811209959"/>
                    </a:ext>
                  </a:extLst>
                </a:gridCol>
                <a:gridCol w="740664">
                  <a:extLst>
                    <a:ext uri="{9D8B030D-6E8A-4147-A177-3AD203B41FA5}">
                      <a16:colId xmlns:a16="http://schemas.microsoft.com/office/drawing/2014/main" val="1192956501"/>
                    </a:ext>
                  </a:extLst>
                </a:gridCol>
                <a:gridCol w="740664">
                  <a:extLst>
                    <a:ext uri="{9D8B030D-6E8A-4147-A177-3AD203B41FA5}">
                      <a16:colId xmlns:a16="http://schemas.microsoft.com/office/drawing/2014/main" val="3690539321"/>
                    </a:ext>
                  </a:extLst>
                </a:gridCol>
                <a:gridCol w="740664">
                  <a:extLst>
                    <a:ext uri="{9D8B030D-6E8A-4147-A177-3AD203B41FA5}">
                      <a16:colId xmlns:a16="http://schemas.microsoft.com/office/drawing/2014/main" val="254905885"/>
                    </a:ext>
                  </a:extLst>
                </a:gridCol>
                <a:gridCol w="740664">
                  <a:extLst>
                    <a:ext uri="{9D8B030D-6E8A-4147-A177-3AD203B41FA5}">
                      <a16:colId xmlns:a16="http://schemas.microsoft.com/office/drawing/2014/main" val="441500187"/>
                    </a:ext>
                  </a:extLst>
                </a:gridCol>
                <a:gridCol w="740664">
                  <a:extLst>
                    <a:ext uri="{9D8B030D-6E8A-4147-A177-3AD203B41FA5}">
                      <a16:colId xmlns:a16="http://schemas.microsoft.com/office/drawing/2014/main" val="358703126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extLst>
                  <a:ext uri="{0D108BD9-81ED-4DB2-BD59-A6C34878D82A}">
                    <a16:rowId xmlns:a16="http://schemas.microsoft.com/office/drawing/2014/main" val="1652987717"/>
                  </a:ext>
                </a:extLst>
              </a:tr>
              <a:tr h="370840">
                <a:tc>
                  <a:txBody>
                    <a:bodyPr/>
                    <a:lstStyle/>
                    <a:p>
                      <a:r>
                        <a:rPr lang="en-US" sz="1000"/>
                        <a:t>firstinshi</a:t>
                      </a:r>
                    </a:p>
                  </a:txBody>
                  <a:tcPr/>
                </a:tc>
                <a:tc>
                  <a:txBody>
                    <a:bodyPr/>
                    <a:lstStyle/>
                    <a:p>
                      <a:r>
                        <a:rPr lang="en-US" sz="1000"/>
                        <a:t>2666</a:t>
                      </a:r>
                    </a:p>
                  </a:txBody>
                  <a:tcPr/>
                </a:tc>
                <a:tc>
                  <a:txBody>
                    <a:bodyPr/>
                    <a:lstStyle/>
                    <a:p>
                      <a:r>
                        <a:rPr lang="en-US" sz="1000"/>
                        <a:t>2</a:t>
                      </a:r>
                    </a:p>
                  </a:txBody>
                  <a:tcPr/>
                </a:tc>
                <a:tc>
                  <a:txBody>
                    <a:bodyPr/>
                    <a:lstStyle/>
                    <a:p>
                      <a:r>
                        <a:rPr lang="en-US" sz="1000"/>
                        <a:t>5</a:t>
                      </a:r>
                    </a:p>
                  </a:txBody>
                  <a:tcPr/>
                </a:tc>
                <a:tc>
                  <a:txBody>
                    <a:bodyPr/>
                    <a:lstStyle/>
                    <a:p>
                      <a:r>
                        <a:rPr lang="en-US" sz="1000"/>
                        <a:t>7</a:t>
                      </a:r>
                    </a:p>
                  </a:txBody>
                  <a:tcPr/>
                </a:tc>
                <a:tc>
                  <a:txBody>
                    <a:bodyPr/>
                    <a:lstStyle/>
                    <a:p>
                      <a:r>
                        <a:rPr lang="en-US" sz="1000"/>
                        <a:t>0</a:t>
                      </a:r>
                    </a:p>
                  </a:txBody>
                  <a:tcPr/>
                </a:tc>
                <a:tc>
                  <a:txBody>
                    <a:bodyPr/>
                    <a:lstStyle/>
                    <a:p>
                      <a:r>
                        <a:rPr lang="en-US" sz="1000"/>
                        <a:t>12</a:t>
                      </a:r>
                    </a:p>
                  </a:txBody>
                  <a:tcPr/>
                </a:tc>
                <a:tc>
                  <a:txBody>
                    <a:bodyPr/>
                    <a:lstStyle/>
                    <a:p>
                      <a:r>
                        <a:rPr lang="en-US" sz="1000"/>
                        <a:t>377</a:t>
                      </a:r>
                    </a:p>
                  </a:txBody>
                  <a:tcPr/>
                </a:tc>
                <a:tc>
                  <a:txBody>
                    <a:bodyPr/>
                    <a:lstStyle/>
                    <a:p>
                      <a:r>
                        <a:rPr lang="en-US" sz="1000"/>
                        <a:t>19</a:t>
                      </a:r>
                    </a:p>
                  </a:txBody>
                  <a:tcPr/>
                </a:tc>
                <a:extLst>
                  <a:ext uri="{0D108BD9-81ED-4DB2-BD59-A6C34878D82A}">
                    <a16:rowId xmlns:a16="http://schemas.microsoft.com/office/drawing/2014/main" val="1499918207"/>
                  </a:ext>
                </a:extLst>
              </a:tr>
            </a:tbl>
          </a:graphicData>
        </a:graphic>
      </p:graphicFrame>
      <p:sp>
        <p:nvSpPr>
          <p:cNvPr id="4" name="Text Placeholder 3">
            <a:extLst>
              <a:ext uri="{FF2B5EF4-FFF2-40B4-BE49-F238E27FC236}">
                <a16:creationId xmlns:a16="http://schemas.microsoft.com/office/drawing/2014/main" id="{C001CCDB-5604-4E0A-82DB-C00A28800639}"/>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5980292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92335-CDE1-4CB8-A70C-6B4E5AE66404}"/>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C71B61DF-2174-4ECB-A778-800C84624ADE}"/>
              </a:ext>
            </a:extLst>
          </p:cNvPr>
          <p:cNvGraphicFramePr>
            <a:graphicFrameLocks noGrp="1"/>
          </p:cNvGraphicFramePr>
          <p:nvPr>
            <p:ph type="chart" sz="quarter" idx="13"/>
            <p:extLst>
              <p:ext uri="{D42A27DB-BD31-4B8C-83A1-F6EECF244321}">
                <p14:modId xmlns:p14="http://schemas.microsoft.com/office/powerpoint/2010/main" val="32378552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1AA1A5-61DC-4422-9D2F-3FFAB37A688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2B21A17-0A0D-425D-938F-904CFDABD9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9151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1B9AF-AD68-4B1D-BD4E-8408731A7279}"/>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B178E6C8-3EDD-4211-845D-465AA832093C}"/>
              </a:ext>
            </a:extLst>
          </p:cNvPr>
          <p:cNvGraphicFramePr>
            <a:graphicFrameLocks noGrp="1"/>
          </p:cNvGraphicFramePr>
          <p:nvPr>
            <p:ph type="chart" sz="quarter" idx="13"/>
            <p:extLst>
              <p:ext uri="{D42A27DB-BD31-4B8C-83A1-F6EECF244321}">
                <p14:modId xmlns:p14="http://schemas.microsoft.com/office/powerpoint/2010/main" val="5596618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6604B2-BAF9-4C7C-9FCE-87A41A55F72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68681D1-588D-4440-966C-D35EAB524F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95914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3EFE8-8AEB-467A-BB9C-5AF8156B679D}"/>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71320A91-435A-4621-AC86-89DA8914BF7E}"/>
              </a:ext>
            </a:extLst>
          </p:cNvPr>
          <p:cNvGraphicFramePr>
            <a:graphicFrameLocks noGrp="1"/>
          </p:cNvGraphicFramePr>
          <p:nvPr>
            <p:ph type="chart" sz="quarter" idx="13"/>
            <p:extLst>
              <p:ext uri="{D42A27DB-BD31-4B8C-83A1-F6EECF244321}">
                <p14:modId xmlns:p14="http://schemas.microsoft.com/office/powerpoint/2010/main" val="15426843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2AE500-8E86-4099-99DA-47C9C254240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CEEEA47-9697-4004-89F4-B50638E204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95851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E88FA-84BE-46DD-953C-5A3EACC994AD}"/>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9ED2F2A6-ABF8-481B-A859-5DB87F3524F2}"/>
              </a:ext>
            </a:extLst>
          </p:cNvPr>
          <p:cNvGraphicFramePr>
            <a:graphicFrameLocks noGrp="1"/>
          </p:cNvGraphicFramePr>
          <p:nvPr>
            <p:ph type="tbl" sz="quarter" idx="13"/>
            <p:extLst>
              <p:ext uri="{D42A27DB-BD31-4B8C-83A1-F6EECF244321}">
                <p14:modId xmlns:p14="http://schemas.microsoft.com/office/powerpoint/2010/main" val="3702960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35180891"/>
                    </a:ext>
                  </a:extLst>
                </a:gridCol>
                <a:gridCol w="987552">
                  <a:extLst>
                    <a:ext uri="{9D8B030D-6E8A-4147-A177-3AD203B41FA5}">
                      <a16:colId xmlns:a16="http://schemas.microsoft.com/office/drawing/2014/main" val="2981709995"/>
                    </a:ext>
                  </a:extLst>
                </a:gridCol>
                <a:gridCol w="987552">
                  <a:extLst>
                    <a:ext uri="{9D8B030D-6E8A-4147-A177-3AD203B41FA5}">
                      <a16:colId xmlns:a16="http://schemas.microsoft.com/office/drawing/2014/main" val="4144901679"/>
                    </a:ext>
                  </a:extLst>
                </a:gridCol>
                <a:gridCol w="987552">
                  <a:extLst>
                    <a:ext uri="{9D8B030D-6E8A-4147-A177-3AD203B41FA5}">
                      <a16:colId xmlns:a16="http://schemas.microsoft.com/office/drawing/2014/main" val="2086923920"/>
                    </a:ext>
                  </a:extLst>
                </a:gridCol>
                <a:gridCol w="987552">
                  <a:extLst>
                    <a:ext uri="{9D8B030D-6E8A-4147-A177-3AD203B41FA5}">
                      <a16:colId xmlns:a16="http://schemas.microsoft.com/office/drawing/2014/main" val="1762646395"/>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658114038"/>
                  </a:ext>
                </a:extLst>
              </a:tr>
              <a:tr h="370840">
                <a:tc>
                  <a:txBody>
                    <a:bodyPr/>
                    <a:lstStyle/>
                    <a:p>
                      <a:r>
                        <a:rPr lang="en-US" sz="1000" b="1"/>
                        <a:t>firstinshi - 2021-11-02 21:42:49</a:t>
                      </a:r>
                      <a:r>
                        <a:rPr lang="en-US" sz="1000"/>
                        <a:t>
 Please join us in congratulating Kaela W. of our Marketing Communications department, who was selected as one of Tokio Marine Group’s 2021 Good Company Award winners. 
Kaela has been a part of team FICOH for 12 years, and embodies our core values and Tokio Marine’s tenets. She is well-respected among her peers and colleagues, and displays professionalism, diligence and thoughtfulness in everything she does.
Pictured here is Kaela with FICOH CEO Mark Yoda, VP of Human Resources, Janis Kushimi and VP of Personal Lines Nina Ota before the Zoom award's ceremony on October 20.
Congratulations to Kaela and all the honorees!</a:t>
                      </a:r>
                    </a:p>
                  </a:txBody>
                  <a:tcPr/>
                </a:tc>
                <a:tc>
                  <a:txBody>
                    <a:bodyPr/>
                    <a:lstStyle/>
                    <a:p>
                      <a:r>
                        <a:rPr lang="en-US" sz="1000"/>
                        <a:t>78</a:t>
                      </a:r>
                    </a:p>
                  </a:txBody>
                  <a:tcPr/>
                </a:tc>
                <a:tc>
                  <a:txBody>
                    <a:bodyPr/>
                    <a:lstStyle/>
                    <a:p>
                      <a:r>
                        <a:rPr lang="en-US" sz="1000"/>
                        <a:t>14</a:t>
                      </a:r>
                    </a:p>
                  </a:txBody>
                  <a:tcPr/>
                </a:tc>
                <a:tc>
                  <a:txBody>
                    <a:bodyPr/>
                    <a:lstStyle/>
                    <a:p>
                      <a:r>
                        <a:rPr lang="en-US" sz="1000"/>
                        <a:t>3.4535 %</a:t>
                      </a:r>
                    </a:p>
                  </a:txBody>
                  <a:tcPr/>
                </a:tc>
                <a:tc>
                  <a:txBody>
                    <a:bodyPr/>
                    <a:lstStyle/>
                    <a:p>
                      <a:r>
                        <a:rPr lang="en-US" sz="1000"/>
                        <a:t>Carousel</a:t>
                      </a:r>
                    </a:p>
                  </a:txBody>
                  <a:tcPr/>
                </a:tc>
                <a:extLst>
                  <a:ext uri="{0D108BD9-81ED-4DB2-BD59-A6C34878D82A}">
                    <a16:rowId xmlns:a16="http://schemas.microsoft.com/office/drawing/2014/main" val="1156516290"/>
                  </a:ext>
                </a:extLst>
              </a:tr>
              <a:tr h="370840">
                <a:tc>
                  <a:txBody>
                    <a:bodyPr/>
                    <a:lstStyle/>
                    <a:p>
                      <a:r>
                        <a:rPr lang="en-US" sz="1000" b="1"/>
                        <a:t>firstinshi - 2021-11-17 17:25:38</a:t>
                      </a:r>
                      <a:r>
                        <a:rPr lang="en-US" sz="1000"/>
                        <a:t>
 Earlier this month, FICOH associates and their families participated in the 2021 Oahu Walk to End Alzheimer’s! Though it was virtual, we enjoyed carrying our flowers, raising funds and supporting the fight to #ENDALZ! 💜
This year, we walked alongside our sister companies phlyinsurance, tmamerica, and tmna_services on Tokio Marine's National Team! To learn more or make a donation to help us reach our goal, please visit alz.org/tmna.</a:t>
                      </a:r>
                    </a:p>
                  </a:txBody>
                  <a:tcPr/>
                </a:tc>
                <a:tc>
                  <a:txBody>
                    <a:bodyPr/>
                    <a:lstStyle/>
                    <a:p>
                      <a:r>
                        <a:rPr lang="en-US" sz="1000"/>
                        <a:t>45</a:t>
                      </a:r>
                    </a:p>
                  </a:txBody>
                  <a:tcPr/>
                </a:tc>
                <a:tc>
                  <a:txBody>
                    <a:bodyPr/>
                    <a:lstStyle/>
                    <a:p>
                      <a:r>
                        <a:rPr lang="en-US" sz="1000"/>
                        <a:t>1</a:t>
                      </a:r>
                    </a:p>
                  </a:txBody>
                  <a:tcPr/>
                </a:tc>
                <a:tc>
                  <a:txBody>
                    <a:bodyPr/>
                    <a:lstStyle/>
                    <a:p>
                      <a:r>
                        <a:rPr lang="en-US" sz="1000"/>
                        <a:t>1.7235 %</a:t>
                      </a:r>
                    </a:p>
                  </a:txBody>
                  <a:tcPr/>
                </a:tc>
                <a:tc>
                  <a:txBody>
                    <a:bodyPr/>
                    <a:lstStyle/>
                    <a:p>
                      <a:r>
                        <a:rPr lang="en-US" sz="1000"/>
                        <a:t>Carousel</a:t>
                      </a:r>
                    </a:p>
                  </a:txBody>
                  <a:tcPr/>
                </a:tc>
                <a:extLst>
                  <a:ext uri="{0D108BD9-81ED-4DB2-BD59-A6C34878D82A}">
                    <a16:rowId xmlns:a16="http://schemas.microsoft.com/office/drawing/2014/main" val="2289494085"/>
                  </a:ext>
                </a:extLst>
              </a:tr>
              <a:tr h="370840">
                <a:tc>
                  <a:txBody>
                    <a:bodyPr/>
                    <a:lstStyle/>
                    <a:p>
                      <a:r>
                        <a:rPr lang="en-US" sz="1000" b="1"/>
                        <a:t>firstinshi - 2021-11-22 19:34:51</a:t>
                      </a:r>
                      <a:r>
                        <a:rPr lang="en-US" sz="1000"/>
                        <a:t>
 Over the course of the pandemic, hawaiifoodbank and its public &amp; private partners have continued to organize distribution events to provide food assistance to those in need. Last Friday, FICOH volunteers had the chance to help out at the Lighthouse Outreach Ohana Distribution.</a:t>
                      </a:r>
                    </a:p>
                  </a:txBody>
                  <a:tcPr/>
                </a:tc>
                <a:tc>
                  <a:txBody>
                    <a:bodyPr/>
                    <a:lstStyle/>
                    <a:p>
                      <a:r>
                        <a:rPr lang="en-US" sz="1000"/>
                        <a:t>40</a:t>
                      </a:r>
                    </a:p>
                  </a:txBody>
                  <a:tcPr/>
                </a:tc>
                <a:tc>
                  <a:txBody>
                    <a:bodyPr/>
                    <a:lstStyle/>
                    <a:p>
                      <a:r>
                        <a:rPr lang="en-US" sz="1000"/>
                        <a:t>2</a:t>
                      </a:r>
                    </a:p>
                  </a:txBody>
                  <a:tcPr/>
                </a:tc>
                <a:tc>
                  <a:txBody>
                    <a:bodyPr/>
                    <a:lstStyle/>
                    <a:p>
                      <a:r>
                        <a:rPr lang="en-US" sz="1000"/>
                        <a:t>1.5760 %</a:t>
                      </a:r>
                    </a:p>
                  </a:txBody>
                  <a:tcPr/>
                </a:tc>
                <a:tc>
                  <a:txBody>
                    <a:bodyPr/>
                    <a:lstStyle/>
                    <a:p>
                      <a:r>
                        <a:rPr lang="en-US" sz="1000"/>
                        <a:t>Carousel</a:t>
                      </a:r>
                    </a:p>
                  </a:txBody>
                  <a:tcPr/>
                </a:tc>
                <a:extLst>
                  <a:ext uri="{0D108BD9-81ED-4DB2-BD59-A6C34878D82A}">
                    <a16:rowId xmlns:a16="http://schemas.microsoft.com/office/drawing/2014/main" val="2035042630"/>
                  </a:ext>
                </a:extLst>
              </a:tr>
            </a:tbl>
          </a:graphicData>
        </a:graphic>
      </p:graphicFrame>
      <p:sp>
        <p:nvSpPr>
          <p:cNvPr id="4" name="Text Placeholder 3">
            <a:extLst>
              <a:ext uri="{FF2B5EF4-FFF2-40B4-BE49-F238E27FC236}">
                <a16:creationId xmlns:a16="http://schemas.microsoft.com/office/drawing/2014/main" id="{DC36951D-A30F-4D20-8C59-5684DAC1E173}"/>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12067921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655</Words>
  <Application>Microsoft Office PowerPoint</Application>
  <PresentationFormat>On-screen Show (4:3)</PresentationFormat>
  <Paragraphs>295</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Own Posts Table | FICOH</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4</vt:lpstr>
      <vt:lpstr>LinkedIn Posts Table | FICOH - 2 of 4</vt:lpstr>
      <vt:lpstr>LinkedIn Posts Table | FICOH - 3 of 4</vt:lpstr>
      <vt:lpstr>LinkedIn Posts Table | FICOH - 4 of 4</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2021-12-01T14:50:01Z</dcterms:created>
  <dcterms:modified xsi:type="dcterms:W3CDTF">2021-12-01T14:50:37Z</dcterms:modified>
</cp:coreProperties>
</file>