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 id="298" r:id="rId40"/>
    <p:sldId id="300" r:id="rId41"/>
    <p:sldId id="301" r:id="rId42"/>
    <p:sldId id="302"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Sheet1!$A$2:$A$48</c:f>
              <c:numCache>
                <c:formatCode>m/d/yyyy</c:formatCode>
                <c:ptCount val="4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numCache>
            </c:numRef>
          </c:cat>
          <c:val>
            <c:numRef>
              <c:f>Sheet1!$B$2:$B$48</c:f>
              <c:numCache>
                <c:formatCode>General</c:formatCode>
                <c:ptCount val="47"/>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pt idx="39">
                  <c:v>4613</c:v>
                </c:pt>
                <c:pt idx="40">
                  <c:v>4622</c:v>
                </c:pt>
                <c:pt idx="41">
                  <c:v>4642</c:v>
                </c:pt>
                <c:pt idx="42">
                  <c:v>4649</c:v>
                </c:pt>
                <c:pt idx="43">
                  <c:v>4662</c:v>
                </c:pt>
                <c:pt idx="44">
                  <c:v>4667</c:v>
                </c:pt>
                <c:pt idx="45">
                  <c:v>4681</c:v>
                </c:pt>
                <c:pt idx="46">
                  <c:v>4677</c:v>
                </c:pt>
              </c:numCache>
            </c:numRef>
          </c:val>
          <c:smooth val="0"/>
          <c:extLst>
            <c:ext xmlns:c16="http://schemas.microsoft.com/office/drawing/2014/chart" uri="{C3380CC4-5D6E-409C-BE32-E72D297353CC}">
              <c16:uniqueId val="{00000000-8909-4705-A1A2-AB275ABFB414}"/>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Sheet1!$A$2:$A$48</c:f>
              <c:numCache>
                <c:formatCode>m/d/yyyy</c:formatCode>
                <c:ptCount val="4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numCache>
            </c:numRef>
          </c:cat>
          <c:val>
            <c:numRef>
              <c:f>Sheet1!$C$2:$C$48</c:f>
              <c:numCache>
                <c:formatCode>General</c:formatCode>
                <c:ptCount val="47"/>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pt idx="39">
                  <c:v>3689</c:v>
                </c:pt>
                <c:pt idx="40">
                  <c:v>3680</c:v>
                </c:pt>
                <c:pt idx="41">
                  <c:v>3682</c:v>
                </c:pt>
                <c:pt idx="42">
                  <c:v>3692</c:v>
                </c:pt>
                <c:pt idx="43">
                  <c:v>3699</c:v>
                </c:pt>
                <c:pt idx="44">
                  <c:v>3707</c:v>
                </c:pt>
                <c:pt idx="45">
                  <c:v>3721</c:v>
                </c:pt>
                <c:pt idx="46">
                  <c:v>3729</c:v>
                </c:pt>
              </c:numCache>
            </c:numRef>
          </c:val>
          <c:smooth val="0"/>
          <c:extLst>
            <c:ext xmlns:c16="http://schemas.microsoft.com/office/drawing/2014/chart" uri="{C3380CC4-5D6E-409C-BE32-E72D297353CC}">
              <c16:uniqueId val="{00000001-8909-4705-A1A2-AB275ABFB414}"/>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Sheet1!$A$2:$A$48</c:f>
              <c:numCache>
                <c:formatCode>m/d/yyyy</c:formatCode>
                <c:ptCount val="4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numCache>
            </c:numRef>
          </c:cat>
          <c:val>
            <c:numRef>
              <c:f>Sheet1!$D$2:$D$48</c:f>
              <c:numCache>
                <c:formatCode>General</c:formatCode>
                <c:ptCount val="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numCache>
            </c:numRef>
          </c:val>
          <c:smooth val="0"/>
          <c:extLst>
            <c:ext xmlns:c16="http://schemas.microsoft.com/office/drawing/2014/chart" uri="{C3380CC4-5D6E-409C-BE32-E72D297353CC}">
              <c16:uniqueId val="{00000002-8909-4705-A1A2-AB275ABFB414}"/>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Sheet1!$A$2:$A$48</c:f>
              <c:numCache>
                <c:formatCode>m/d/yyyy</c:formatCode>
                <c:ptCount val="4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numCache>
            </c:numRef>
          </c:cat>
          <c:val>
            <c:numRef>
              <c:f>Sheet1!$E$2:$E$48</c:f>
              <c:numCache>
                <c:formatCode>General</c:formatCode>
                <c:ptCount val="47"/>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pt idx="39">
                  <c:v>28730</c:v>
                </c:pt>
                <c:pt idx="40">
                  <c:v>28926</c:v>
                </c:pt>
                <c:pt idx="41">
                  <c:v>29165</c:v>
                </c:pt>
                <c:pt idx="42">
                  <c:v>29365</c:v>
                </c:pt>
                <c:pt idx="43">
                  <c:v>29566</c:v>
                </c:pt>
                <c:pt idx="44">
                  <c:v>29728</c:v>
                </c:pt>
                <c:pt idx="45">
                  <c:v>29943</c:v>
                </c:pt>
                <c:pt idx="46">
                  <c:v>30162</c:v>
                </c:pt>
              </c:numCache>
            </c:numRef>
          </c:val>
          <c:smooth val="0"/>
          <c:extLst>
            <c:ext xmlns:c16="http://schemas.microsoft.com/office/drawing/2014/chart" uri="{C3380CC4-5D6E-409C-BE32-E72D297353CC}">
              <c16:uniqueId val="{00000003-8909-4705-A1A2-AB275ABFB414}"/>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Sheet1!$A$2:$A$48</c:f>
              <c:numCache>
                <c:formatCode>m/d/yyyy</c:formatCode>
                <c:ptCount val="4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numCache>
            </c:numRef>
          </c:cat>
          <c:val>
            <c:numRef>
              <c:f>Sheet1!$F$2:$F$48</c:f>
              <c:numCache>
                <c:formatCode>General</c:formatCode>
                <c:ptCount val="47"/>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pt idx="39">
                  <c:v>2370</c:v>
                </c:pt>
                <c:pt idx="40">
                  <c:v>2399</c:v>
                </c:pt>
                <c:pt idx="41">
                  <c:v>2425</c:v>
                </c:pt>
                <c:pt idx="42">
                  <c:v>2441</c:v>
                </c:pt>
                <c:pt idx="43">
                  <c:v>2478</c:v>
                </c:pt>
                <c:pt idx="44">
                  <c:v>2482</c:v>
                </c:pt>
                <c:pt idx="45">
                  <c:v>2537</c:v>
                </c:pt>
                <c:pt idx="46">
                  <c:v>2560</c:v>
                </c:pt>
              </c:numCache>
            </c:numRef>
          </c:val>
          <c:smooth val="0"/>
          <c:extLst>
            <c:ext xmlns:c16="http://schemas.microsoft.com/office/drawing/2014/chart" uri="{C3380CC4-5D6E-409C-BE32-E72D297353CC}">
              <c16:uniqueId val="{00000004-8909-4705-A1A2-AB275ABFB414}"/>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Sheet1!$A$2:$A$48</c:f>
              <c:numCache>
                <c:formatCode>m/d/yyyy</c:formatCode>
                <c:ptCount val="4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numCache>
            </c:numRef>
          </c:cat>
          <c:val>
            <c:numRef>
              <c:f>Sheet1!$G$2:$G$48</c:f>
              <c:numCache>
                <c:formatCode>General</c:formatCode>
                <c:ptCount val="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numCache>
            </c:numRef>
          </c:val>
          <c:smooth val="0"/>
          <c:extLst>
            <c:ext xmlns:c16="http://schemas.microsoft.com/office/drawing/2014/chart" uri="{C3380CC4-5D6E-409C-BE32-E72D297353CC}">
              <c16:uniqueId val="{00000005-8909-4705-A1A2-AB275ABFB414}"/>
            </c:ext>
          </c:extLst>
        </c:ser>
        <c:dLbls>
          <c:showLegendKey val="0"/>
          <c:showVal val="0"/>
          <c:showCatName val="0"/>
          <c:showSerName val="0"/>
          <c:showPercent val="0"/>
          <c:showBubbleSize val="0"/>
        </c:dLbls>
        <c:smooth val="0"/>
        <c:axId val="380032472"/>
        <c:axId val="380031488"/>
      </c:lineChart>
      <c:dateAx>
        <c:axId val="380032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31488"/>
        <c:crosses val="autoZero"/>
        <c:auto val="1"/>
        <c:lblOffset val="100"/>
        <c:baseTimeUnit val="months"/>
      </c:dateAx>
      <c:valAx>
        <c:axId val="38003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3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9</c:v>
                </c:pt>
                <c:pt idx="4">
                  <c:v>9</c:v>
                </c:pt>
                <c:pt idx="5">
                  <c:v>20</c:v>
                </c:pt>
                <c:pt idx="6">
                  <c:v>7</c:v>
                </c:pt>
                <c:pt idx="7">
                  <c:v>13</c:v>
                </c:pt>
                <c:pt idx="8">
                  <c:v>5</c:v>
                </c:pt>
                <c:pt idx="9">
                  <c:v>14</c:v>
                </c:pt>
                <c:pt idx="10">
                  <c:v>-4</c:v>
                </c:pt>
              </c:numCache>
            </c:numRef>
          </c:val>
          <c:extLst>
            <c:ext xmlns:c16="http://schemas.microsoft.com/office/drawing/2014/chart" uri="{C3380CC4-5D6E-409C-BE32-E72D297353CC}">
              <c16:uniqueId val="{00000000-D510-4F92-8925-A8A38A680423}"/>
            </c:ext>
          </c:extLst>
        </c:ser>
        <c:dLbls>
          <c:showLegendKey val="0"/>
          <c:showVal val="0"/>
          <c:showCatName val="0"/>
          <c:showSerName val="0"/>
          <c:showPercent val="0"/>
          <c:showBubbleSize val="0"/>
        </c:dLbls>
        <c:gapWidth val="219"/>
        <c:overlap val="-27"/>
        <c:axId val="391817616"/>
        <c:axId val="391817944"/>
      </c:barChart>
      <c:dateAx>
        <c:axId val="391817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17944"/>
        <c:crosses val="autoZero"/>
        <c:auto val="1"/>
        <c:lblOffset val="100"/>
        <c:baseTimeUnit val="months"/>
      </c:dateAx>
      <c:valAx>
        <c:axId val="391817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1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24</c:v>
                </c:pt>
                <c:pt idx="4">
                  <c:v>22</c:v>
                </c:pt>
                <c:pt idx="5">
                  <c:v>24</c:v>
                </c:pt>
                <c:pt idx="6">
                  <c:v>19</c:v>
                </c:pt>
                <c:pt idx="7">
                  <c:v>15</c:v>
                </c:pt>
                <c:pt idx="8">
                  <c:v>16</c:v>
                </c:pt>
                <c:pt idx="9">
                  <c:v>20</c:v>
                </c:pt>
                <c:pt idx="10">
                  <c:v>23</c:v>
                </c:pt>
                <c:pt idx="11">
                  <c:v>0</c:v>
                </c:pt>
              </c:numCache>
            </c:numRef>
          </c:val>
          <c:extLst>
            <c:ext xmlns:c16="http://schemas.microsoft.com/office/drawing/2014/chart" uri="{C3380CC4-5D6E-409C-BE32-E72D297353CC}">
              <c16:uniqueId val="{00000000-8A64-4465-981B-8C7F76DF431B}"/>
            </c:ext>
          </c:extLst>
        </c:ser>
        <c:dLbls>
          <c:showLegendKey val="0"/>
          <c:showVal val="0"/>
          <c:showCatName val="0"/>
          <c:showSerName val="0"/>
          <c:showPercent val="0"/>
          <c:showBubbleSize val="0"/>
        </c:dLbls>
        <c:gapWidth val="219"/>
        <c:overlap val="-27"/>
        <c:axId val="391822864"/>
        <c:axId val="391823192"/>
      </c:barChart>
      <c:dateAx>
        <c:axId val="391822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23192"/>
        <c:crosses val="autoZero"/>
        <c:auto val="1"/>
        <c:lblOffset val="100"/>
        <c:baseTimeUnit val="months"/>
      </c:dateAx>
      <c:valAx>
        <c:axId val="39182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2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752</c:v>
                </c:pt>
                <c:pt idx="2">
                  <c:v>502</c:v>
                </c:pt>
                <c:pt idx="3">
                  <c:v>776</c:v>
                </c:pt>
                <c:pt idx="4">
                  <c:v>616</c:v>
                </c:pt>
                <c:pt idx="5">
                  <c:v>627</c:v>
                </c:pt>
                <c:pt idx="6">
                  <c:v>572</c:v>
                </c:pt>
                <c:pt idx="7">
                  <c:v>541</c:v>
                </c:pt>
                <c:pt idx="8">
                  <c:v>535</c:v>
                </c:pt>
                <c:pt idx="9">
                  <c:v>684</c:v>
                </c:pt>
                <c:pt idx="10">
                  <c:v>496</c:v>
                </c:pt>
                <c:pt idx="11">
                  <c:v>0</c:v>
                </c:pt>
              </c:numCache>
            </c:numRef>
          </c:val>
          <c:extLst>
            <c:ext xmlns:c16="http://schemas.microsoft.com/office/drawing/2014/chart" uri="{C3380CC4-5D6E-409C-BE32-E72D297353CC}">
              <c16:uniqueId val="{00000000-E756-4A87-BB83-F4C468D29371}"/>
            </c:ext>
          </c:extLst>
        </c:ser>
        <c:dLbls>
          <c:showLegendKey val="0"/>
          <c:showVal val="0"/>
          <c:showCatName val="0"/>
          <c:showSerName val="0"/>
          <c:showPercent val="0"/>
          <c:showBubbleSize val="0"/>
        </c:dLbls>
        <c:gapWidth val="219"/>
        <c:overlap val="-27"/>
        <c:axId val="395512920"/>
        <c:axId val="395513248"/>
      </c:barChart>
      <c:catAx>
        <c:axId val="395512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13248"/>
        <c:crosses val="autoZero"/>
        <c:auto val="1"/>
        <c:lblAlgn val="ctr"/>
        <c:lblOffset val="100"/>
        <c:noMultiLvlLbl val="0"/>
      </c:catAx>
      <c:valAx>
        <c:axId val="39551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1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78495</c:v>
                </c:pt>
                <c:pt idx="4">
                  <c:v>62624</c:v>
                </c:pt>
                <c:pt idx="5">
                  <c:v>93305</c:v>
                </c:pt>
                <c:pt idx="6">
                  <c:v>62945</c:v>
                </c:pt>
                <c:pt idx="7">
                  <c:v>56783</c:v>
                </c:pt>
                <c:pt idx="8">
                  <c:v>18408</c:v>
                </c:pt>
                <c:pt idx="9">
                  <c:v>34625</c:v>
                </c:pt>
                <c:pt idx="10">
                  <c:v>28835</c:v>
                </c:pt>
              </c:numCache>
            </c:numRef>
          </c:val>
          <c:extLst>
            <c:ext xmlns:c16="http://schemas.microsoft.com/office/drawing/2014/chart" uri="{C3380CC4-5D6E-409C-BE32-E72D297353CC}">
              <c16:uniqueId val="{00000000-4CA2-4AF2-8DC4-99F28331B703}"/>
            </c:ext>
          </c:extLst>
        </c:ser>
        <c:dLbls>
          <c:showLegendKey val="0"/>
          <c:showVal val="0"/>
          <c:showCatName val="0"/>
          <c:showSerName val="0"/>
          <c:showPercent val="0"/>
          <c:showBubbleSize val="0"/>
        </c:dLbls>
        <c:gapWidth val="219"/>
        <c:overlap val="-27"/>
        <c:axId val="395508328"/>
        <c:axId val="395510296"/>
      </c:barChart>
      <c:dateAx>
        <c:axId val="395508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10296"/>
        <c:crosses val="autoZero"/>
        <c:auto val="1"/>
        <c:lblOffset val="100"/>
        <c:baseTimeUnit val="months"/>
      </c:dateAx>
      <c:valAx>
        <c:axId val="39551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0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30</c:v>
                </c:pt>
                <c:pt idx="1">
                  <c:v>332</c:v>
                </c:pt>
                <c:pt idx="2">
                  <c:v>456</c:v>
                </c:pt>
                <c:pt idx="3">
                  <c:v>387</c:v>
                </c:pt>
                <c:pt idx="4">
                  <c:v>376</c:v>
                </c:pt>
                <c:pt idx="5">
                  <c:v>271</c:v>
                </c:pt>
              </c:numCache>
            </c:numRef>
          </c:val>
          <c:extLst>
            <c:ext xmlns:c16="http://schemas.microsoft.com/office/drawing/2014/chart" uri="{C3380CC4-5D6E-409C-BE32-E72D297353CC}">
              <c16:uniqueId val="{00000000-1154-4250-99BB-C3D6544DB7ED}"/>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32</c:v>
                </c:pt>
                <c:pt idx="1">
                  <c:v>381</c:v>
                </c:pt>
                <c:pt idx="2">
                  <c:v>613</c:v>
                </c:pt>
                <c:pt idx="3">
                  <c:v>681</c:v>
                </c:pt>
                <c:pt idx="4">
                  <c:v>621</c:v>
                </c:pt>
                <c:pt idx="5">
                  <c:v>375</c:v>
                </c:pt>
              </c:numCache>
            </c:numRef>
          </c:val>
          <c:extLst>
            <c:ext xmlns:c16="http://schemas.microsoft.com/office/drawing/2014/chart" uri="{C3380CC4-5D6E-409C-BE32-E72D297353CC}">
              <c16:uniqueId val="{00000001-1154-4250-99BB-C3D6544DB7ED}"/>
            </c:ext>
          </c:extLst>
        </c:ser>
        <c:dLbls>
          <c:showLegendKey val="0"/>
          <c:showVal val="0"/>
          <c:showCatName val="0"/>
          <c:showSerName val="0"/>
          <c:showPercent val="0"/>
          <c:showBubbleSize val="0"/>
        </c:dLbls>
        <c:gapWidth val="219"/>
        <c:overlap val="-27"/>
        <c:axId val="424010744"/>
        <c:axId val="424012712"/>
      </c:barChart>
      <c:catAx>
        <c:axId val="42401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12712"/>
        <c:crosses val="autoZero"/>
        <c:auto val="1"/>
        <c:lblAlgn val="ctr"/>
        <c:lblOffset val="100"/>
        <c:noMultiLvlLbl val="0"/>
      </c:catAx>
      <c:valAx>
        <c:axId val="42401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1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15</c:v>
                </c:pt>
                <c:pt idx="4">
                  <c:v>-9</c:v>
                </c:pt>
                <c:pt idx="5">
                  <c:v>2</c:v>
                </c:pt>
                <c:pt idx="6">
                  <c:v>10</c:v>
                </c:pt>
                <c:pt idx="7">
                  <c:v>7</c:v>
                </c:pt>
                <c:pt idx="8">
                  <c:v>8</c:v>
                </c:pt>
                <c:pt idx="9">
                  <c:v>14</c:v>
                </c:pt>
                <c:pt idx="10">
                  <c:v>8</c:v>
                </c:pt>
              </c:numCache>
            </c:numRef>
          </c:val>
          <c:extLst>
            <c:ext xmlns:c16="http://schemas.microsoft.com/office/drawing/2014/chart" uri="{C3380CC4-5D6E-409C-BE32-E72D297353CC}">
              <c16:uniqueId val="{00000000-09ED-4C4B-A783-4FF2E5442A35}"/>
            </c:ext>
          </c:extLst>
        </c:ser>
        <c:dLbls>
          <c:showLegendKey val="0"/>
          <c:showVal val="0"/>
          <c:showCatName val="0"/>
          <c:showSerName val="0"/>
          <c:showPercent val="0"/>
          <c:showBubbleSize val="0"/>
        </c:dLbls>
        <c:gapWidth val="219"/>
        <c:overlap val="-27"/>
        <c:axId val="424029440"/>
        <c:axId val="424030424"/>
      </c:barChart>
      <c:dateAx>
        <c:axId val="42402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30424"/>
        <c:crosses val="autoZero"/>
        <c:auto val="1"/>
        <c:lblOffset val="100"/>
        <c:baseTimeUnit val="months"/>
      </c:dateAx>
      <c:valAx>
        <c:axId val="42403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2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3</c:v>
                </c:pt>
                <c:pt idx="4">
                  <c:v>2</c:v>
                </c:pt>
                <c:pt idx="5">
                  <c:v>2</c:v>
                </c:pt>
                <c:pt idx="6">
                  <c:v>2</c:v>
                </c:pt>
                <c:pt idx="7">
                  <c:v>2</c:v>
                </c:pt>
                <c:pt idx="8">
                  <c:v>3</c:v>
                </c:pt>
                <c:pt idx="9">
                  <c:v>12</c:v>
                </c:pt>
                <c:pt idx="10">
                  <c:v>3</c:v>
                </c:pt>
                <c:pt idx="11">
                  <c:v>0</c:v>
                </c:pt>
              </c:numCache>
            </c:numRef>
          </c:val>
          <c:extLst>
            <c:ext xmlns:c16="http://schemas.microsoft.com/office/drawing/2014/chart" uri="{C3380CC4-5D6E-409C-BE32-E72D297353CC}">
              <c16:uniqueId val="{00000000-7FFC-4972-A7FF-B33865A32F6B}"/>
            </c:ext>
          </c:extLst>
        </c:ser>
        <c:dLbls>
          <c:showLegendKey val="0"/>
          <c:showVal val="0"/>
          <c:showCatName val="0"/>
          <c:showSerName val="0"/>
          <c:showPercent val="0"/>
          <c:showBubbleSize val="0"/>
        </c:dLbls>
        <c:gapWidth val="219"/>
        <c:overlap val="-27"/>
        <c:axId val="328092192"/>
        <c:axId val="328092848"/>
      </c:barChart>
      <c:dateAx>
        <c:axId val="328092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92848"/>
        <c:crosses val="autoZero"/>
        <c:auto val="1"/>
        <c:lblOffset val="100"/>
        <c:baseTimeUnit val="months"/>
      </c:dateAx>
      <c:valAx>
        <c:axId val="32809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9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106</c:v>
                </c:pt>
                <c:pt idx="3">
                  <c:v>127</c:v>
                </c:pt>
                <c:pt idx="4">
                  <c:v>77</c:v>
                </c:pt>
                <c:pt idx="5">
                  <c:v>69</c:v>
                </c:pt>
                <c:pt idx="6">
                  <c:v>77</c:v>
                </c:pt>
                <c:pt idx="7">
                  <c:v>104</c:v>
                </c:pt>
                <c:pt idx="8">
                  <c:v>110</c:v>
                </c:pt>
                <c:pt idx="9">
                  <c:v>402</c:v>
                </c:pt>
                <c:pt idx="10">
                  <c:v>72</c:v>
                </c:pt>
                <c:pt idx="11">
                  <c:v>0</c:v>
                </c:pt>
              </c:numCache>
            </c:numRef>
          </c:val>
          <c:extLst>
            <c:ext xmlns:c16="http://schemas.microsoft.com/office/drawing/2014/chart" uri="{C3380CC4-5D6E-409C-BE32-E72D297353CC}">
              <c16:uniqueId val="{00000000-5642-4DBB-97BB-0F081623063B}"/>
            </c:ext>
          </c:extLst>
        </c:ser>
        <c:dLbls>
          <c:showLegendKey val="0"/>
          <c:showVal val="0"/>
          <c:showCatName val="0"/>
          <c:showSerName val="0"/>
          <c:showPercent val="0"/>
          <c:showBubbleSize val="0"/>
        </c:dLbls>
        <c:gapWidth val="219"/>
        <c:overlap val="-27"/>
        <c:axId val="430773800"/>
        <c:axId val="430776096"/>
      </c:barChart>
      <c:catAx>
        <c:axId val="43077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776096"/>
        <c:crosses val="autoZero"/>
        <c:auto val="1"/>
        <c:lblAlgn val="ctr"/>
        <c:lblOffset val="100"/>
        <c:noMultiLvlLbl val="0"/>
      </c:catAx>
      <c:valAx>
        <c:axId val="430776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77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12</c:v>
                </c:pt>
                <c:pt idx="4">
                  <c:v>13</c:v>
                </c:pt>
                <c:pt idx="5">
                  <c:v>104</c:v>
                </c:pt>
                <c:pt idx="6">
                  <c:v>44</c:v>
                </c:pt>
                <c:pt idx="7">
                  <c:v>32</c:v>
                </c:pt>
                <c:pt idx="8">
                  <c:v>27</c:v>
                </c:pt>
                <c:pt idx="9">
                  <c:v>27</c:v>
                </c:pt>
                <c:pt idx="10">
                  <c:v>15</c:v>
                </c:pt>
                <c:pt idx="11">
                  <c:v>0</c:v>
                </c:pt>
              </c:numCache>
            </c:numRef>
          </c:val>
          <c:extLst>
            <c:ext xmlns:c16="http://schemas.microsoft.com/office/drawing/2014/chart" uri="{C3380CC4-5D6E-409C-BE32-E72D297353CC}">
              <c16:uniqueId val="{00000000-4634-4800-8396-63E045237C25}"/>
            </c:ext>
          </c:extLst>
        </c:ser>
        <c:dLbls>
          <c:showLegendKey val="0"/>
          <c:showVal val="0"/>
          <c:showCatName val="0"/>
          <c:showSerName val="0"/>
          <c:showPercent val="0"/>
          <c:showBubbleSize val="0"/>
        </c:dLbls>
        <c:gapWidth val="219"/>
        <c:overlap val="-27"/>
        <c:axId val="430774128"/>
        <c:axId val="430772160"/>
      </c:barChart>
      <c:dateAx>
        <c:axId val="430774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772160"/>
        <c:crosses val="autoZero"/>
        <c:auto val="1"/>
        <c:lblOffset val="100"/>
        <c:baseTimeUnit val="months"/>
      </c:dateAx>
      <c:valAx>
        <c:axId val="43077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77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237</c:v>
                </c:pt>
                <c:pt idx="4">
                  <c:v>196</c:v>
                </c:pt>
                <c:pt idx="5">
                  <c:v>239</c:v>
                </c:pt>
                <c:pt idx="6">
                  <c:v>200</c:v>
                </c:pt>
                <c:pt idx="7">
                  <c:v>201</c:v>
                </c:pt>
                <c:pt idx="8">
                  <c:v>162</c:v>
                </c:pt>
                <c:pt idx="9">
                  <c:v>215</c:v>
                </c:pt>
                <c:pt idx="10">
                  <c:v>219</c:v>
                </c:pt>
              </c:numCache>
            </c:numRef>
          </c:val>
          <c:extLst>
            <c:ext xmlns:c16="http://schemas.microsoft.com/office/drawing/2014/chart" uri="{C3380CC4-5D6E-409C-BE32-E72D297353CC}">
              <c16:uniqueId val="{00000000-8831-4EA4-BA23-B7C456EF569A}"/>
            </c:ext>
          </c:extLst>
        </c:ser>
        <c:dLbls>
          <c:showLegendKey val="0"/>
          <c:showVal val="0"/>
          <c:showCatName val="0"/>
          <c:showSerName val="0"/>
          <c:showPercent val="0"/>
          <c:showBubbleSize val="0"/>
        </c:dLbls>
        <c:gapWidth val="219"/>
        <c:overlap val="-27"/>
        <c:axId val="244162616"/>
        <c:axId val="244166880"/>
      </c:barChart>
      <c:dateAx>
        <c:axId val="244162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66880"/>
        <c:crosses val="autoZero"/>
        <c:auto val="1"/>
        <c:lblOffset val="100"/>
        <c:baseTimeUnit val="months"/>
      </c:dateAx>
      <c:valAx>
        <c:axId val="24416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6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124</c:v>
                </c:pt>
                <c:pt idx="1">
                  <c:v>91</c:v>
                </c:pt>
                <c:pt idx="2">
                  <c:v>56</c:v>
                </c:pt>
                <c:pt idx="3">
                  <c:v>66</c:v>
                </c:pt>
                <c:pt idx="4">
                  <c:v>67</c:v>
                </c:pt>
                <c:pt idx="5">
                  <c:v>62</c:v>
                </c:pt>
                <c:pt idx="6">
                  <c:v>43</c:v>
                </c:pt>
                <c:pt idx="7">
                  <c:v>42</c:v>
                </c:pt>
                <c:pt idx="8">
                  <c:v>45</c:v>
                </c:pt>
                <c:pt idx="9">
                  <c:v>63</c:v>
                </c:pt>
                <c:pt idx="10">
                  <c:v>73</c:v>
                </c:pt>
              </c:numCache>
            </c:numRef>
          </c:val>
          <c:extLst>
            <c:ext xmlns:c16="http://schemas.microsoft.com/office/drawing/2014/chart" uri="{C3380CC4-5D6E-409C-BE32-E72D297353CC}">
              <c16:uniqueId val="{00000000-593E-4D2A-AD14-59C1D40A8D63}"/>
            </c:ext>
          </c:extLst>
        </c:ser>
        <c:dLbls>
          <c:showLegendKey val="0"/>
          <c:showVal val="0"/>
          <c:showCatName val="0"/>
          <c:showSerName val="0"/>
          <c:showPercent val="0"/>
          <c:showBubbleSize val="0"/>
        </c:dLbls>
        <c:gapWidth val="219"/>
        <c:overlap val="-27"/>
        <c:axId val="244164912"/>
        <c:axId val="244160976"/>
      </c:barChart>
      <c:catAx>
        <c:axId val="24416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60976"/>
        <c:crosses val="autoZero"/>
        <c:auto val="1"/>
        <c:lblAlgn val="ctr"/>
        <c:lblOffset val="100"/>
        <c:noMultiLvlLbl val="0"/>
      </c:catAx>
      <c:valAx>
        <c:axId val="24416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6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1986</c:v>
                </c:pt>
                <c:pt idx="1">
                  <c:v>1833</c:v>
                </c:pt>
                <c:pt idx="2">
                  <c:v>1411</c:v>
                </c:pt>
                <c:pt idx="3">
                  <c:v>1802</c:v>
                </c:pt>
                <c:pt idx="4">
                  <c:v>1689</c:v>
                </c:pt>
                <c:pt idx="5">
                  <c:v>1502</c:v>
                </c:pt>
                <c:pt idx="6">
                  <c:v>1257</c:v>
                </c:pt>
                <c:pt idx="7">
                  <c:v>1541</c:v>
                </c:pt>
                <c:pt idx="8">
                  <c:v>1542</c:v>
                </c:pt>
                <c:pt idx="9">
                  <c:v>1897</c:v>
                </c:pt>
                <c:pt idx="10">
                  <c:v>1470</c:v>
                </c:pt>
              </c:numCache>
            </c:numRef>
          </c:val>
          <c:extLst>
            <c:ext xmlns:c16="http://schemas.microsoft.com/office/drawing/2014/chart" uri="{C3380CC4-5D6E-409C-BE32-E72D297353CC}">
              <c16:uniqueId val="{00000000-BBD5-47ED-B176-AF2EA4C00DF4}"/>
            </c:ext>
          </c:extLst>
        </c:ser>
        <c:dLbls>
          <c:showLegendKey val="0"/>
          <c:showVal val="0"/>
          <c:showCatName val="0"/>
          <c:showSerName val="0"/>
          <c:showPercent val="0"/>
          <c:showBubbleSize val="0"/>
        </c:dLbls>
        <c:gapWidth val="219"/>
        <c:overlap val="-27"/>
        <c:axId val="244159992"/>
        <c:axId val="244161304"/>
      </c:barChart>
      <c:catAx>
        <c:axId val="24415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61304"/>
        <c:crosses val="autoZero"/>
        <c:auto val="1"/>
        <c:lblAlgn val="ctr"/>
        <c:lblOffset val="100"/>
        <c:noMultiLvlLbl val="0"/>
      </c:catAx>
      <c:valAx>
        <c:axId val="244161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5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66715</c:v>
                </c:pt>
                <c:pt idx="6">
                  <c:v>65219</c:v>
                </c:pt>
                <c:pt idx="7">
                  <c:v>57685</c:v>
                </c:pt>
                <c:pt idx="8">
                  <c:v>66406</c:v>
                </c:pt>
                <c:pt idx="9">
                  <c:v>67325</c:v>
                </c:pt>
                <c:pt idx="10">
                  <c:v>91609</c:v>
                </c:pt>
                <c:pt idx="11">
                  <c:v>64904</c:v>
                </c:pt>
              </c:numCache>
            </c:numRef>
          </c:val>
          <c:extLst>
            <c:ext xmlns:c16="http://schemas.microsoft.com/office/drawing/2014/chart" uri="{C3380CC4-5D6E-409C-BE32-E72D297353CC}">
              <c16:uniqueId val="{00000000-31BB-4B0B-97A6-7396E28D856F}"/>
            </c:ext>
          </c:extLst>
        </c:ser>
        <c:dLbls>
          <c:showLegendKey val="0"/>
          <c:showVal val="0"/>
          <c:showCatName val="0"/>
          <c:showSerName val="0"/>
          <c:showPercent val="0"/>
          <c:showBubbleSize val="0"/>
        </c:dLbls>
        <c:gapWidth val="219"/>
        <c:overlap val="-27"/>
        <c:axId val="244139328"/>
        <c:axId val="244139000"/>
      </c:barChart>
      <c:catAx>
        <c:axId val="24413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39000"/>
        <c:crosses val="autoZero"/>
        <c:auto val="1"/>
        <c:lblAlgn val="ctr"/>
        <c:lblOffset val="100"/>
        <c:noMultiLvlLbl val="0"/>
      </c:catAx>
      <c:valAx>
        <c:axId val="24413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3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26</c:v>
                </c:pt>
                <c:pt idx="4">
                  <c:v>29</c:v>
                </c:pt>
                <c:pt idx="5">
                  <c:v>26</c:v>
                </c:pt>
                <c:pt idx="6">
                  <c:v>16</c:v>
                </c:pt>
                <c:pt idx="7">
                  <c:v>37</c:v>
                </c:pt>
                <c:pt idx="8">
                  <c:v>4</c:v>
                </c:pt>
                <c:pt idx="9">
                  <c:v>55</c:v>
                </c:pt>
                <c:pt idx="10">
                  <c:v>23</c:v>
                </c:pt>
              </c:numCache>
            </c:numRef>
          </c:val>
          <c:extLst>
            <c:ext xmlns:c16="http://schemas.microsoft.com/office/drawing/2014/chart" uri="{C3380CC4-5D6E-409C-BE32-E72D297353CC}">
              <c16:uniqueId val="{00000000-24CF-43B6-B201-8A7C3D5F1AAA}"/>
            </c:ext>
          </c:extLst>
        </c:ser>
        <c:dLbls>
          <c:showLegendKey val="0"/>
          <c:showVal val="0"/>
          <c:showCatName val="0"/>
          <c:showSerName val="0"/>
          <c:showPercent val="0"/>
          <c:showBubbleSize val="0"/>
        </c:dLbls>
        <c:gapWidth val="219"/>
        <c:overlap val="-27"/>
        <c:axId val="248223264"/>
        <c:axId val="248228184"/>
      </c:barChart>
      <c:dateAx>
        <c:axId val="248223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228184"/>
        <c:crosses val="autoZero"/>
        <c:auto val="1"/>
        <c:lblOffset val="100"/>
        <c:baseTimeUnit val="months"/>
      </c:dateAx>
      <c:valAx>
        <c:axId val="24822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22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67</c:v>
                </c:pt>
                <c:pt idx="1">
                  <c:v>55</c:v>
                </c:pt>
                <c:pt idx="2">
                  <c:v>45</c:v>
                </c:pt>
                <c:pt idx="3">
                  <c:v>50</c:v>
                </c:pt>
                <c:pt idx="4">
                  <c:v>43</c:v>
                </c:pt>
                <c:pt idx="5">
                  <c:v>35</c:v>
                </c:pt>
                <c:pt idx="6">
                  <c:v>31</c:v>
                </c:pt>
                <c:pt idx="7">
                  <c:v>38</c:v>
                </c:pt>
                <c:pt idx="8">
                  <c:v>36</c:v>
                </c:pt>
                <c:pt idx="9">
                  <c:v>59</c:v>
                </c:pt>
                <c:pt idx="10">
                  <c:v>42</c:v>
                </c:pt>
                <c:pt idx="11">
                  <c:v>0</c:v>
                </c:pt>
              </c:numCache>
            </c:numRef>
          </c:val>
          <c:extLst>
            <c:ext xmlns:c16="http://schemas.microsoft.com/office/drawing/2014/chart" uri="{C3380CC4-5D6E-409C-BE32-E72D297353CC}">
              <c16:uniqueId val="{00000000-2ABB-4C96-ACA3-E3F225423158}"/>
            </c:ext>
          </c:extLst>
        </c:ser>
        <c:dLbls>
          <c:showLegendKey val="0"/>
          <c:showVal val="0"/>
          <c:showCatName val="0"/>
          <c:showSerName val="0"/>
          <c:showPercent val="0"/>
          <c:showBubbleSize val="0"/>
        </c:dLbls>
        <c:gapWidth val="219"/>
        <c:overlap val="-27"/>
        <c:axId val="248223592"/>
        <c:axId val="248225232"/>
      </c:barChart>
      <c:dateAx>
        <c:axId val="248223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225232"/>
        <c:crosses val="autoZero"/>
        <c:auto val="1"/>
        <c:lblOffset val="100"/>
        <c:baseTimeUnit val="months"/>
      </c:dateAx>
      <c:valAx>
        <c:axId val="24822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22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1017</c:v>
                </c:pt>
                <c:pt idx="1">
                  <c:v>1056</c:v>
                </c:pt>
                <c:pt idx="2">
                  <c:v>859</c:v>
                </c:pt>
                <c:pt idx="3">
                  <c:v>1152</c:v>
                </c:pt>
                <c:pt idx="4">
                  <c:v>912</c:v>
                </c:pt>
                <c:pt idx="5">
                  <c:v>809</c:v>
                </c:pt>
                <c:pt idx="6">
                  <c:v>635</c:v>
                </c:pt>
                <c:pt idx="7">
                  <c:v>844</c:v>
                </c:pt>
                <c:pt idx="8">
                  <c:v>811</c:v>
                </c:pt>
                <c:pt idx="9">
                  <c:v>1242</c:v>
                </c:pt>
                <c:pt idx="10">
                  <c:v>716</c:v>
                </c:pt>
                <c:pt idx="11">
                  <c:v>0</c:v>
                </c:pt>
              </c:numCache>
            </c:numRef>
          </c:val>
          <c:extLst>
            <c:ext xmlns:c16="http://schemas.microsoft.com/office/drawing/2014/chart" uri="{C3380CC4-5D6E-409C-BE32-E72D297353CC}">
              <c16:uniqueId val="{00000000-50E0-4342-B1A1-A71AD86C9EE4}"/>
            </c:ext>
          </c:extLst>
        </c:ser>
        <c:dLbls>
          <c:showLegendKey val="0"/>
          <c:showVal val="0"/>
          <c:showCatName val="0"/>
          <c:showSerName val="0"/>
          <c:showPercent val="0"/>
          <c:showBubbleSize val="0"/>
        </c:dLbls>
        <c:gapWidth val="219"/>
        <c:overlap val="-27"/>
        <c:axId val="248237368"/>
        <c:axId val="248235728"/>
      </c:barChart>
      <c:catAx>
        <c:axId val="248237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235728"/>
        <c:crosses val="autoZero"/>
        <c:auto val="1"/>
        <c:lblAlgn val="ctr"/>
        <c:lblOffset val="100"/>
        <c:noMultiLvlLbl val="0"/>
      </c:catAx>
      <c:valAx>
        <c:axId val="24823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23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C81E9-7D28-42C8-9CCB-50214643A9E4}"/>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8849AD3-621B-4EC1-A6E9-667DA593925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987890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436CD-E364-4CE2-9EE4-8EDBD762A73D}"/>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C64D2637-BDD9-4AB2-8D7E-07AB77B3712A}"/>
              </a:ext>
            </a:extLst>
          </p:cNvPr>
          <p:cNvGraphicFramePr>
            <a:graphicFrameLocks noGrp="1"/>
          </p:cNvGraphicFramePr>
          <p:nvPr>
            <p:ph type="chart" sz="quarter" idx="13"/>
            <p:extLst>
              <p:ext uri="{D42A27DB-BD31-4B8C-83A1-F6EECF244321}">
                <p14:modId xmlns:p14="http://schemas.microsoft.com/office/powerpoint/2010/main" val="199058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A2712E-D7DF-45B5-AAD7-9E4ACE430CE7}"/>
              </a:ext>
            </a:extLst>
          </p:cNvPr>
          <p:cNvSpPr>
            <a:spLocks noGrp="1"/>
          </p:cNvSpPr>
          <p:nvPr>
            <p:ph type="body" sz="quarter" idx="14"/>
          </p:nvPr>
        </p:nvSpPr>
        <p:spPr/>
        <p:txBody>
          <a:bodyPr/>
          <a:lstStyle/>
          <a:p>
            <a:r>
              <a:rPr lang="en-US"/>
              <a:t>01/01/2018 - 11/30/2021</a:t>
            </a:r>
          </a:p>
        </p:txBody>
      </p:sp>
      <p:sp>
        <p:nvSpPr>
          <p:cNvPr id="5" name="Footer Placeholder 4">
            <a:extLst>
              <a:ext uri="{FF2B5EF4-FFF2-40B4-BE49-F238E27FC236}">
                <a16:creationId xmlns:a16="http://schemas.microsoft.com/office/drawing/2014/main" id="{14DA1C15-9D92-4671-83BF-125F63A6A1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7567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7806F-8E59-4872-877F-B3878C01E010}"/>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31CB79A4-9018-4324-969C-19FA517B8E9C}"/>
              </a:ext>
            </a:extLst>
          </p:cNvPr>
          <p:cNvGraphicFramePr>
            <a:graphicFrameLocks noGrp="1"/>
          </p:cNvGraphicFramePr>
          <p:nvPr>
            <p:ph type="tbl" sz="quarter" idx="13"/>
            <p:extLst>
              <p:ext uri="{D42A27DB-BD31-4B8C-83A1-F6EECF244321}">
                <p14:modId xmlns:p14="http://schemas.microsoft.com/office/powerpoint/2010/main" val="3078927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61562058"/>
                    </a:ext>
                  </a:extLst>
                </a:gridCol>
                <a:gridCol w="905256">
                  <a:extLst>
                    <a:ext uri="{9D8B030D-6E8A-4147-A177-3AD203B41FA5}">
                      <a16:colId xmlns:a16="http://schemas.microsoft.com/office/drawing/2014/main" val="2087707292"/>
                    </a:ext>
                  </a:extLst>
                </a:gridCol>
                <a:gridCol w="905256">
                  <a:extLst>
                    <a:ext uri="{9D8B030D-6E8A-4147-A177-3AD203B41FA5}">
                      <a16:colId xmlns:a16="http://schemas.microsoft.com/office/drawing/2014/main" val="69563095"/>
                    </a:ext>
                  </a:extLst>
                </a:gridCol>
                <a:gridCol w="905256">
                  <a:extLst>
                    <a:ext uri="{9D8B030D-6E8A-4147-A177-3AD203B41FA5}">
                      <a16:colId xmlns:a16="http://schemas.microsoft.com/office/drawing/2014/main" val="2532175716"/>
                    </a:ext>
                  </a:extLst>
                </a:gridCol>
                <a:gridCol w="905256">
                  <a:extLst>
                    <a:ext uri="{9D8B030D-6E8A-4147-A177-3AD203B41FA5}">
                      <a16:colId xmlns:a16="http://schemas.microsoft.com/office/drawing/2014/main" val="1467398078"/>
                    </a:ext>
                  </a:extLst>
                </a:gridCol>
                <a:gridCol w="905256">
                  <a:extLst>
                    <a:ext uri="{9D8B030D-6E8A-4147-A177-3AD203B41FA5}">
                      <a16:colId xmlns:a16="http://schemas.microsoft.com/office/drawing/2014/main" val="1270235427"/>
                    </a:ext>
                  </a:extLst>
                </a:gridCol>
                <a:gridCol w="905256">
                  <a:extLst>
                    <a:ext uri="{9D8B030D-6E8A-4147-A177-3AD203B41FA5}">
                      <a16:colId xmlns:a16="http://schemas.microsoft.com/office/drawing/2014/main" val="3314234435"/>
                    </a:ext>
                  </a:extLst>
                </a:gridCol>
                <a:gridCol w="905256">
                  <a:extLst>
                    <a:ext uri="{9D8B030D-6E8A-4147-A177-3AD203B41FA5}">
                      <a16:colId xmlns:a16="http://schemas.microsoft.com/office/drawing/2014/main" val="1860381703"/>
                    </a:ext>
                  </a:extLst>
                </a:gridCol>
                <a:gridCol w="905256">
                  <a:extLst>
                    <a:ext uri="{9D8B030D-6E8A-4147-A177-3AD203B41FA5}">
                      <a16:colId xmlns:a16="http://schemas.microsoft.com/office/drawing/2014/main" val="17366198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53397639"/>
                  </a:ext>
                </a:extLst>
              </a:tr>
              <a:tr h="370840">
                <a:tc>
                  <a:txBody>
                    <a:bodyPr/>
                    <a:lstStyle/>
                    <a:p>
                      <a:r>
                        <a:rPr lang="en-US" sz="1000"/>
                        <a:t>4681</a:t>
                      </a:r>
                    </a:p>
                  </a:txBody>
                  <a:tcPr/>
                </a:tc>
                <a:tc>
                  <a:txBody>
                    <a:bodyPr/>
                    <a:lstStyle/>
                    <a:p>
                      <a:r>
                        <a:rPr lang="en-US" sz="1000"/>
                        <a:t>14</a:t>
                      </a:r>
                    </a:p>
                  </a:txBody>
                  <a:tcPr/>
                </a:tc>
                <a:tc>
                  <a:txBody>
                    <a:bodyPr/>
                    <a:lstStyle/>
                    <a:p>
                      <a:r>
                        <a:rPr lang="en-US" sz="1000"/>
                        <a:t>32</a:t>
                      </a:r>
                    </a:p>
                  </a:txBody>
                  <a:tcPr/>
                </a:tc>
                <a:tc>
                  <a:txBody>
                    <a:bodyPr/>
                    <a:lstStyle/>
                    <a:p>
                      <a:r>
                        <a:rPr lang="en-US" sz="1000"/>
                        <a:t>601</a:t>
                      </a:r>
                    </a:p>
                  </a:txBody>
                  <a:tcPr/>
                </a:tc>
                <a:tc>
                  <a:txBody>
                    <a:bodyPr/>
                    <a:lstStyle/>
                    <a:p>
                      <a:r>
                        <a:rPr lang="en-US" sz="1000"/>
                        <a:t>63</a:t>
                      </a:r>
                    </a:p>
                  </a:txBody>
                  <a:tcPr/>
                </a:tc>
                <a:tc>
                  <a:txBody>
                    <a:bodyPr/>
                    <a:lstStyle/>
                    <a:p>
                      <a:r>
                        <a:rPr lang="en-US" sz="1000"/>
                        <a:t>20</a:t>
                      </a:r>
                    </a:p>
                  </a:txBody>
                  <a:tcPr/>
                </a:tc>
                <a:tc>
                  <a:txBody>
                    <a:bodyPr/>
                    <a:lstStyle/>
                    <a:p>
                      <a:r>
                        <a:rPr lang="en-US" sz="1000"/>
                        <a:t>0</a:t>
                      </a:r>
                    </a:p>
                  </a:txBody>
                  <a:tcPr/>
                </a:tc>
                <a:tc>
                  <a:txBody>
                    <a:bodyPr/>
                    <a:lstStyle/>
                    <a:p>
                      <a:r>
                        <a:rPr lang="en-US" sz="1000"/>
                        <a:t>0.4573 %</a:t>
                      </a:r>
                    </a:p>
                  </a:txBody>
                  <a:tcPr/>
                </a:tc>
                <a:tc>
                  <a:txBody>
                    <a:bodyPr/>
                    <a:lstStyle/>
                    <a:p>
                      <a:r>
                        <a:rPr lang="en-US" sz="1000"/>
                        <a:t>0.0 %</a:t>
                      </a:r>
                    </a:p>
                  </a:txBody>
                  <a:tcPr/>
                </a:tc>
                <a:extLst>
                  <a:ext uri="{0D108BD9-81ED-4DB2-BD59-A6C34878D82A}">
                    <a16:rowId xmlns:a16="http://schemas.microsoft.com/office/drawing/2014/main" val="741330687"/>
                  </a:ext>
                </a:extLst>
              </a:tr>
            </a:tbl>
          </a:graphicData>
        </a:graphic>
      </p:graphicFrame>
      <p:sp>
        <p:nvSpPr>
          <p:cNvPr id="4" name="Text Placeholder 3">
            <a:extLst>
              <a:ext uri="{FF2B5EF4-FFF2-40B4-BE49-F238E27FC236}">
                <a16:creationId xmlns:a16="http://schemas.microsoft.com/office/drawing/2014/main" id="{31D93A18-C7DE-4483-AABE-F6037D1DC53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92700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1612D-BBAA-4B3F-A23F-B47348DF133C}"/>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D24F9C6D-90E5-4A80-9235-B7FAE010F7F2}"/>
              </a:ext>
            </a:extLst>
          </p:cNvPr>
          <p:cNvGraphicFramePr>
            <a:graphicFrameLocks noGrp="1"/>
          </p:cNvGraphicFramePr>
          <p:nvPr>
            <p:ph type="chart" sz="quarter" idx="13"/>
            <p:extLst>
              <p:ext uri="{D42A27DB-BD31-4B8C-83A1-F6EECF244321}">
                <p14:modId xmlns:p14="http://schemas.microsoft.com/office/powerpoint/2010/main" val="2192437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6DF2CE-1949-4E7C-A66C-5346843E81A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12FB5B3-8C45-48B0-951C-7CD5166E71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4836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50214-467E-4E6F-9F98-EC7D1D46356F}"/>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E92BFAFF-D1D7-410E-93C3-3365A2141BE0}"/>
              </a:ext>
            </a:extLst>
          </p:cNvPr>
          <p:cNvGraphicFramePr>
            <a:graphicFrameLocks noGrp="1"/>
          </p:cNvGraphicFramePr>
          <p:nvPr>
            <p:ph type="chart" sz="quarter" idx="13"/>
            <p:extLst>
              <p:ext uri="{D42A27DB-BD31-4B8C-83A1-F6EECF244321}">
                <p14:modId xmlns:p14="http://schemas.microsoft.com/office/powerpoint/2010/main" val="2429025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D923E6-0FD0-48A8-A5FF-99202521A23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140BE3D-15C4-49D0-A534-ABAACB90F4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2748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718A5-8971-4A79-A3C7-2060E9436C69}"/>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693408FE-2FE4-4644-9BAF-BDC4CACBF188}"/>
              </a:ext>
            </a:extLst>
          </p:cNvPr>
          <p:cNvGraphicFramePr>
            <a:graphicFrameLocks noGrp="1"/>
          </p:cNvGraphicFramePr>
          <p:nvPr>
            <p:ph type="chart" sz="quarter" idx="13"/>
            <p:extLst>
              <p:ext uri="{D42A27DB-BD31-4B8C-83A1-F6EECF244321}">
                <p14:modId xmlns:p14="http://schemas.microsoft.com/office/powerpoint/2010/main" val="263222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A356C8-4E9D-4BB9-A1AD-2EFBC83AC5F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40E446D-7092-4514-BB8D-E839030CF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3210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5F30-62D4-4F6E-B78C-D022931B1215}"/>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9903B7C1-03EC-4259-BD90-DB8523F5DDEB}"/>
              </a:ext>
            </a:extLst>
          </p:cNvPr>
          <p:cNvGraphicFramePr>
            <a:graphicFrameLocks noGrp="1"/>
          </p:cNvGraphicFramePr>
          <p:nvPr>
            <p:ph type="chart" sz="quarter" idx="13"/>
            <p:extLst>
              <p:ext uri="{D42A27DB-BD31-4B8C-83A1-F6EECF244321}">
                <p14:modId xmlns:p14="http://schemas.microsoft.com/office/powerpoint/2010/main" val="1544676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25F2E8-9558-4B71-ADFF-EBACB15BEE1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33D7B89-0AFD-4FA9-8243-54FFE52268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2301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46426-94E5-4B61-942F-471725F3CA3D}"/>
              </a:ext>
            </a:extLst>
          </p:cNvPr>
          <p:cNvSpPr>
            <a:spLocks noGrp="1"/>
          </p:cNvSpPr>
          <p:nvPr>
            <p:ph type="title"/>
          </p:nvPr>
        </p:nvSpPr>
        <p:spPr/>
        <p:txBody>
          <a:bodyPr/>
          <a:lstStyle/>
          <a:p>
            <a:r>
              <a:rPr lang="en-US"/>
              <a:t>Facebook Own Posts Table | Philadelphia Insurance - 1 of 3</a:t>
            </a:r>
          </a:p>
        </p:txBody>
      </p:sp>
      <p:graphicFrame>
        <p:nvGraphicFramePr>
          <p:cNvPr id="5" name="Table Placeholder 4">
            <a:extLst>
              <a:ext uri="{FF2B5EF4-FFF2-40B4-BE49-F238E27FC236}">
                <a16:creationId xmlns:a16="http://schemas.microsoft.com/office/drawing/2014/main" id="{FDA2708C-99D6-49E6-B778-E97B3A14E16C}"/>
              </a:ext>
            </a:extLst>
          </p:cNvPr>
          <p:cNvGraphicFramePr>
            <a:graphicFrameLocks noGrp="1"/>
          </p:cNvGraphicFramePr>
          <p:nvPr>
            <p:ph type="tbl" sz="quarter" idx="13"/>
            <p:extLst>
              <p:ext uri="{D42A27DB-BD31-4B8C-83A1-F6EECF244321}">
                <p14:modId xmlns:p14="http://schemas.microsoft.com/office/powerpoint/2010/main" val="2125830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99128206"/>
                    </a:ext>
                  </a:extLst>
                </a:gridCol>
                <a:gridCol w="822960">
                  <a:extLst>
                    <a:ext uri="{9D8B030D-6E8A-4147-A177-3AD203B41FA5}">
                      <a16:colId xmlns:a16="http://schemas.microsoft.com/office/drawing/2014/main" val="4191265673"/>
                    </a:ext>
                  </a:extLst>
                </a:gridCol>
                <a:gridCol w="822960">
                  <a:extLst>
                    <a:ext uri="{9D8B030D-6E8A-4147-A177-3AD203B41FA5}">
                      <a16:colId xmlns:a16="http://schemas.microsoft.com/office/drawing/2014/main" val="627280875"/>
                    </a:ext>
                  </a:extLst>
                </a:gridCol>
                <a:gridCol w="822960">
                  <a:extLst>
                    <a:ext uri="{9D8B030D-6E8A-4147-A177-3AD203B41FA5}">
                      <a16:colId xmlns:a16="http://schemas.microsoft.com/office/drawing/2014/main" val="1154146066"/>
                    </a:ext>
                  </a:extLst>
                </a:gridCol>
                <a:gridCol w="822960">
                  <a:extLst>
                    <a:ext uri="{9D8B030D-6E8A-4147-A177-3AD203B41FA5}">
                      <a16:colId xmlns:a16="http://schemas.microsoft.com/office/drawing/2014/main" val="707568774"/>
                    </a:ext>
                  </a:extLst>
                </a:gridCol>
                <a:gridCol w="822960">
                  <a:extLst>
                    <a:ext uri="{9D8B030D-6E8A-4147-A177-3AD203B41FA5}">
                      <a16:colId xmlns:a16="http://schemas.microsoft.com/office/drawing/2014/main" val="1064565723"/>
                    </a:ext>
                  </a:extLst>
                </a:gridCol>
                <a:gridCol w="822960">
                  <a:extLst>
                    <a:ext uri="{9D8B030D-6E8A-4147-A177-3AD203B41FA5}">
                      <a16:colId xmlns:a16="http://schemas.microsoft.com/office/drawing/2014/main" val="2198773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943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- 2021-10-27 12:56:11</a:t>
                      </a:r>
                      <a:r>
                        <a:rPr kumimoji="0" lang="en-US" sz="1000" b="0" i="0" u="none" strike="noStrike" kern="1200" cap="none" spc="0" normalizeH="0" baseline="0" noProof="0">
                          <a:ln>
                            <a:noFill/>
                          </a:ln>
                          <a:solidFill>
                            <a:prstClr val="black"/>
                          </a:solidFill>
                          <a:effectLst/>
                          <a:uLnTx/>
                          <a:uFillTx/>
                          <a:latin typeface="+mn-lt"/>
                          <a:ea typeface="+mn-ea"/>
                          <a:cs typeface="+mn-cs"/>
                        </a:rPr>
                        <a:t>
 Cast your vote to help us pick our winning pumpkins! 🎃
#Halloween is just around the corner and to get into the spooky spirit, we’re holding a #pumpkincarving Instagram contest! We asked #TEAMPHLY to submit their pumpkin masterpieces for a chance to win a prize. 
We’ve narrowed down the submissions to five finalists and we need your help to pick the winner. Vote in the comments using the number on the bottom of the photo to let us know your 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0743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- 2021-10-15 13:03:13</a:t>
                      </a:r>
                      <a:r>
                        <a:rPr kumimoji="0" lang="en-US" sz="1000" b="0" i="0" u="none" strike="noStrike" kern="1200" cap="none" spc="0" normalizeH="0" baseline="0" noProof="0">
                          <a:ln>
                            <a:noFill/>
                          </a:ln>
                          <a:solidFill>
                            <a:prstClr val="black"/>
                          </a:solidFill>
                          <a:effectLst/>
                          <a:uLnTx/>
                          <a:uFillTx/>
                          <a:latin typeface="+mn-lt"/>
                          <a:ea typeface="+mn-ea"/>
                          <a:cs typeface="+mn-cs"/>
                        </a:rPr>
                        <a:t>
 #TEAMPHLY tested their golf swings on the driving range during an outing hosted by our Metro Region's Women’s Leadership Series! The outing focused on introducing current and future female leaders to the fundamentals of golf in a professional setting to help them gain experience and build confidence.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50219175"/>
                  </a:ext>
                </a:extLst>
              </a:tr>
            </a:tbl>
          </a:graphicData>
        </a:graphic>
      </p:graphicFrame>
      <p:sp>
        <p:nvSpPr>
          <p:cNvPr id="4" name="Text Placeholder 3">
            <a:extLst>
              <a:ext uri="{FF2B5EF4-FFF2-40B4-BE49-F238E27FC236}">
                <a16:creationId xmlns:a16="http://schemas.microsoft.com/office/drawing/2014/main" id="{B2065846-D8A7-4972-9350-24A2CE03080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0902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5BB10-6B7E-47CB-A416-6A5DE15F1405}"/>
              </a:ext>
            </a:extLst>
          </p:cNvPr>
          <p:cNvSpPr>
            <a:spLocks noGrp="1"/>
          </p:cNvSpPr>
          <p:nvPr>
            <p:ph type="title"/>
          </p:nvPr>
        </p:nvSpPr>
        <p:spPr/>
        <p:txBody>
          <a:bodyPr/>
          <a:lstStyle/>
          <a:p>
            <a:r>
              <a:rPr lang="en-US"/>
              <a:t>Facebook Own Posts Table | Philadelphia Insurance - 2 of 3</a:t>
            </a:r>
          </a:p>
        </p:txBody>
      </p:sp>
      <p:graphicFrame>
        <p:nvGraphicFramePr>
          <p:cNvPr id="5" name="Table Placeholder 4">
            <a:extLst>
              <a:ext uri="{FF2B5EF4-FFF2-40B4-BE49-F238E27FC236}">
                <a16:creationId xmlns:a16="http://schemas.microsoft.com/office/drawing/2014/main" id="{F703D4D8-86D6-496F-A81B-13DE8FFF4F58}"/>
              </a:ext>
            </a:extLst>
          </p:cNvPr>
          <p:cNvGraphicFramePr>
            <a:graphicFrameLocks noGrp="1"/>
          </p:cNvGraphicFramePr>
          <p:nvPr>
            <p:ph type="tbl" sz="quarter" idx="13"/>
            <p:extLst>
              <p:ext uri="{D42A27DB-BD31-4B8C-83A1-F6EECF244321}">
                <p14:modId xmlns:p14="http://schemas.microsoft.com/office/powerpoint/2010/main" val="231753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23515705"/>
                    </a:ext>
                  </a:extLst>
                </a:gridCol>
                <a:gridCol w="822960">
                  <a:extLst>
                    <a:ext uri="{9D8B030D-6E8A-4147-A177-3AD203B41FA5}">
                      <a16:colId xmlns:a16="http://schemas.microsoft.com/office/drawing/2014/main" val="2976565017"/>
                    </a:ext>
                  </a:extLst>
                </a:gridCol>
                <a:gridCol w="822960">
                  <a:extLst>
                    <a:ext uri="{9D8B030D-6E8A-4147-A177-3AD203B41FA5}">
                      <a16:colId xmlns:a16="http://schemas.microsoft.com/office/drawing/2014/main" val="2126345256"/>
                    </a:ext>
                  </a:extLst>
                </a:gridCol>
                <a:gridCol w="822960">
                  <a:extLst>
                    <a:ext uri="{9D8B030D-6E8A-4147-A177-3AD203B41FA5}">
                      <a16:colId xmlns:a16="http://schemas.microsoft.com/office/drawing/2014/main" val="2764652161"/>
                    </a:ext>
                  </a:extLst>
                </a:gridCol>
                <a:gridCol w="822960">
                  <a:extLst>
                    <a:ext uri="{9D8B030D-6E8A-4147-A177-3AD203B41FA5}">
                      <a16:colId xmlns:a16="http://schemas.microsoft.com/office/drawing/2014/main" val="3980607524"/>
                    </a:ext>
                  </a:extLst>
                </a:gridCol>
                <a:gridCol w="822960">
                  <a:extLst>
                    <a:ext uri="{9D8B030D-6E8A-4147-A177-3AD203B41FA5}">
                      <a16:colId xmlns:a16="http://schemas.microsoft.com/office/drawing/2014/main" val="1755177809"/>
                    </a:ext>
                  </a:extLst>
                </a:gridCol>
                <a:gridCol w="822960">
                  <a:extLst>
                    <a:ext uri="{9D8B030D-6E8A-4147-A177-3AD203B41FA5}">
                      <a16:colId xmlns:a16="http://schemas.microsoft.com/office/drawing/2014/main" val="2653915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760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- 2021-10-28 16:05:29</a:t>
                      </a:r>
                      <a:r>
                        <a:rPr kumimoji="0" lang="en-US" sz="1000" b="0" i="0" u="none" strike="noStrike" kern="1200" cap="none" spc="0" normalizeH="0" baseline="0" noProof="0">
                          <a:ln>
                            <a:noFill/>
                          </a:ln>
                          <a:solidFill>
                            <a:prstClr val="black"/>
                          </a:solidFill>
                          <a:effectLst/>
                          <a:uLnTx/>
                          <a:uFillTx/>
                          <a:latin typeface="+mn-lt"/>
                          <a:ea typeface="+mn-ea"/>
                          <a:cs typeface="+mn-cs"/>
                        </a:rPr>
                        <a:t>
 #TEAMPHLY is digging into week three of our #PHLY80KTREES initiative! During our final week, we’re planting trees in #Philadelphia’s Fairmount Park. This community tree project is part of our efforts to plant 80,000 trees in partnership with the Arbor Day Foundation. From Kansas City to Denver and Philadelphia, PHLY employees successfully planted over 200 trees in communities in need!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3384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- 2021-10-26 16:33:30</a:t>
                      </a:r>
                      <a:r>
                        <a:rPr kumimoji="0" lang="en-US" sz="1000" b="0" i="0" u="none" strike="noStrike" kern="1200" cap="none" spc="0" normalizeH="0" baseline="0" noProof="0">
                          <a:ln>
                            <a:noFill/>
                          </a:ln>
                          <a:solidFill>
                            <a:prstClr val="black"/>
                          </a:solidFill>
                          <a:effectLst/>
                          <a:uLnTx/>
                          <a:uFillTx/>
                          <a:latin typeface="+mn-lt"/>
                          <a:ea typeface="+mn-ea"/>
                          <a:cs typeface="+mn-cs"/>
                        </a:rPr>
                        <a:t>
 A group of Home Office employees volunteered to support the Autism Speaks Walk at Citizens Bank Park. The annual walk is the world’s largest #fundraisingevent to enhance the lives of people with #autism. All funds raised help fuel innovative research and make connections to critical lifelong supports and services. #charitywalk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1066715"/>
                  </a:ext>
                </a:extLst>
              </a:tr>
            </a:tbl>
          </a:graphicData>
        </a:graphic>
      </p:graphicFrame>
      <p:sp>
        <p:nvSpPr>
          <p:cNvPr id="4" name="Text Placeholder 3">
            <a:extLst>
              <a:ext uri="{FF2B5EF4-FFF2-40B4-BE49-F238E27FC236}">
                <a16:creationId xmlns:a16="http://schemas.microsoft.com/office/drawing/2014/main" id="{F3D2CF42-C472-4DCC-BFE4-7302B980B9C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58897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1AFB2-71D2-4538-9C76-BF198ACDC8D5}"/>
              </a:ext>
            </a:extLst>
          </p:cNvPr>
          <p:cNvSpPr>
            <a:spLocks noGrp="1"/>
          </p:cNvSpPr>
          <p:nvPr>
            <p:ph type="title"/>
          </p:nvPr>
        </p:nvSpPr>
        <p:spPr/>
        <p:txBody>
          <a:bodyPr/>
          <a:lstStyle/>
          <a:p>
            <a:r>
              <a:rPr lang="en-US"/>
              <a:t>Facebook Own Posts Table | Philadelphia Insurance - 3 of 3</a:t>
            </a:r>
          </a:p>
        </p:txBody>
      </p:sp>
      <p:graphicFrame>
        <p:nvGraphicFramePr>
          <p:cNvPr id="5" name="Table Placeholder 4">
            <a:extLst>
              <a:ext uri="{FF2B5EF4-FFF2-40B4-BE49-F238E27FC236}">
                <a16:creationId xmlns:a16="http://schemas.microsoft.com/office/drawing/2014/main" id="{AD9E9DE7-4077-42EA-9A2C-6E5333EF30A2}"/>
              </a:ext>
            </a:extLst>
          </p:cNvPr>
          <p:cNvGraphicFramePr>
            <a:graphicFrameLocks noGrp="1"/>
          </p:cNvGraphicFramePr>
          <p:nvPr>
            <p:ph type="tbl" sz="quarter" idx="13"/>
            <p:extLst>
              <p:ext uri="{D42A27DB-BD31-4B8C-83A1-F6EECF244321}">
                <p14:modId xmlns:p14="http://schemas.microsoft.com/office/powerpoint/2010/main" val="2234199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28130205"/>
                    </a:ext>
                  </a:extLst>
                </a:gridCol>
                <a:gridCol w="822960">
                  <a:extLst>
                    <a:ext uri="{9D8B030D-6E8A-4147-A177-3AD203B41FA5}">
                      <a16:colId xmlns:a16="http://schemas.microsoft.com/office/drawing/2014/main" val="2614725868"/>
                    </a:ext>
                  </a:extLst>
                </a:gridCol>
                <a:gridCol w="822960">
                  <a:extLst>
                    <a:ext uri="{9D8B030D-6E8A-4147-A177-3AD203B41FA5}">
                      <a16:colId xmlns:a16="http://schemas.microsoft.com/office/drawing/2014/main" val="3750163867"/>
                    </a:ext>
                  </a:extLst>
                </a:gridCol>
                <a:gridCol w="822960">
                  <a:extLst>
                    <a:ext uri="{9D8B030D-6E8A-4147-A177-3AD203B41FA5}">
                      <a16:colId xmlns:a16="http://schemas.microsoft.com/office/drawing/2014/main" val="220302286"/>
                    </a:ext>
                  </a:extLst>
                </a:gridCol>
                <a:gridCol w="822960">
                  <a:extLst>
                    <a:ext uri="{9D8B030D-6E8A-4147-A177-3AD203B41FA5}">
                      <a16:colId xmlns:a16="http://schemas.microsoft.com/office/drawing/2014/main" val="3586516089"/>
                    </a:ext>
                  </a:extLst>
                </a:gridCol>
                <a:gridCol w="822960">
                  <a:extLst>
                    <a:ext uri="{9D8B030D-6E8A-4147-A177-3AD203B41FA5}">
                      <a16:colId xmlns:a16="http://schemas.microsoft.com/office/drawing/2014/main" val="1055151775"/>
                    </a:ext>
                  </a:extLst>
                </a:gridCol>
                <a:gridCol w="822960">
                  <a:extLst>
                    <a:ext uri="{9D8B030D-6E8A-4147-A177-3AD203B41FA5}">
                      <a16:colId xmlns:a16="http://schemas.microsoft.com/office/drawing/2014/main" val="2704506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495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- 2021-10-19 18:17:32</a:t>
                      </a:r>
                      <a:r>
                        <a:rPr kumimoji="0" lang="en-US" sz="1000" b="0" i="0" u="none" strike="noStrike" kern="1200" cap="none" spc="0" normalizeH="0" baseline="0" noProof="0">
                          <a:ln>
                            <a:noFill/>
                          </a:ln>
                          <a:solidFill>
                            <a:prstClr val="black"/>
                          </a:solidFill>
                          <a:effectLst/>
                          <a:uLnTx/>
                          <a:uFillTx/>
                          <a:latin typeface="+mn-lt"/>
                          <a:ea typeface="+mn-ea"/>
                          <a:cs typeface="+mn-cs"/>
                        </a:rPr>
                        <a:t>
 #TEAMPHLY is back in action with the Arbor Day Foundation for week two of our #PHLY80KTREES initiative! This week, we’re planting trees in #Denver-area communities in need. Check out today’s event and stay tuned for photos from next week’s #treeplanting in Philadelphia by following along on Facebook, Twitter, and Instagram! 🌱🌳 
The Park People and Denver Digs 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13181670"/>
                  </a:ext>
                </a:extLst>
              </a:tr>
            </a:tbl>
          </a:graphicData>
        </a:graphic>
      </p:graphicFrame>
      <p:sp>
        <p:nvSpPr>
          <p:cNvPr id="4" name="Text Placeholder 3">
            <a:extLst>
              <a:ext uri="{FF2B5EF4-FFF2-40B4-BE49-F238E27FC236}">
                <a16:creationId xmlns:a16="http://schemas.microsoft.com/office/drawing/2014/main" id="{E9F7AC7E-AB5F-4EFE-AB40-BB472512FEB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79281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5F36A-D17D-46DE-BFB6-5C2FCB6B2DD2}"/>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35F56F31-41C1-4EE1-ADB9-60D1C1D5A406}"/>
              </a:ext>
            </a:extLst>
          </p:cNvPr>
          <p:cNvGraphicFramePr>
            <a:graphicFrameLocks noGrp="1"/>
          </p:cNvGraphicFramePr>
          <p:nvPr>
            <p:ph type="chart" sz="quarter" idx="13"/>
            <p:extLst>
              <p:ext uri="{D42A27DB-BD31-4B8C-83A1-F6EECF244321}">
                <p14:modId xmlns:p14="http://schemas.microsoft.com/office/powerpoint/2010/main" val="3480505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784BB1-472F-4BF0-88D4-02AD65DC886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104916C-EC82-42FA-96DA-A7E484D635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3302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05839-1E1D-4EAF-9DEA-EC3FBAAB964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687F8A9F-37FB-4FB0-94E5-674A75C5C097}"/>
              </a:ext>
            </a:extLst>
          </p:cNvPr>
          <p:cNvGraphicFramePr>
            <a:graphicFrameLocks noGrp="1"/>
          </p:cNvGraphicFramePr>
          <p:nvPr>
            <p:ph type="tbl" sz="quarter" idx="13"/>
            <p:extLst>
              <p:ext uri="{D42A27DB-BD31-4B8C-83A1-F6EECF244321}">
                <p14:modId xmlns:p14="http://schemas.microsoft.com/office/powerpoint/2010/main" val="3913507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029751213"/>
                    </a:ext>
                  </a:extLst>
                </a:gridCol>
                <a:gridCol w="576072">
                  <a:extLst>
                    <a:ext uri="{9D8B030D-6E8A-4147-A177-3AD203B41FA5}">
                      <a16:colId xmlns:a16="http://schemas.microsoft.com/office/drawing/2014/main" val="4136854352"/>
                    </a:ext>
                  </a:extLst>
                </a:gridCol>
                <a:gridCol w="576072">
                  <a:extLst>
                    <a:ext uri="{9D8B030D-6E8A-4147-A177-3AD203B41FA5}">
                      <a16:colId xmlns:a16="http://schemas.microsoft.com/office/drawing/2014/main" val="3421224560"/>
                    </a:ext>
                  </a:extLst>
                </a:gridCol>
                <a:gridCol w="576072">
                  <a:extLst>
                    <a:ext uri="{9D8B030D-6E8A-4147-A177-3AD203B41FA5}">
                      <a16:colId xmlns:a16="http://schemas.microsoft.com/office/drawing/2014/main" val="992985829"/>
                    </a:ext>
                  </a:extLst>
                </a:gridCol>
                <a:gridCol w="576072">
                  <a:extLst>
                    <a:ext uri="{9D8B030D-6E8A-4147-A177-3AD203B41FA5}">
                      <a16:colId xmlns:a16="http://schemas.microsoft.com/office/drawing/2014/main" val="3382230424"/>
                    </a:ext>
                  </a:extLst>
                </a:gridCol>
                <a:gridCol w="576072">
                  <a:extLst>
                    <a:ext uri="{9D8B030D-6E8A-4147-A177-3AD203B41FA5}">
                      <a16:colId xmlns:a16="http://schemas.microsoft.com/office/drawing/2014/main" val="4217214388"/>
                    </a:ext>
                  </a:extLst>
                </a:gridCol>
                <a:gridCol w="576072">
                  <a:extLst>
                    <a:ext uri="{9D8B030D-6E8A-4147-A177-3AD203B41FA5}">
                      <a16:colId xmlns:a16="http://schemas.microsoft.com/office/drawing/2014/main" val="481104469"/>
                    </a:ext>
                  </a:extLst>
                </a:gridCol>
                <a:gridCol w="576072">
                  <a:extLst>
                    <a:ext uri="{9D8B030D-6E8A-4147-A177-3AD203B41FA5}">
                      <a16:colId xmlns:a16="http://schemas.microsoft.com/office/drawing/2014/main" val="2458960223"/>
                    </a:ext>
                  </a:extLst>
                </a:gridCol>
                <a:gridCol w="576072">
                  <a:extLst>
                    <a:ext uri="{9D8B030D-6E8A-4147-A177-3AD203B41FA5}">
                      <a16:colId xmlns:a16="http://schemas.microsoft.com/office/drawing/2014/main" val="1020836141"/>
                    </a:ext>
                  </a:extLst>
                </a:gridCol>
                <a:gridCol w="576072">
                  <a:extLst>
                    <a:ext uri="{9D8B030D-6E8A-4147-A177-3AD203B41FA5}">
                      <a16:colId xmlns:a16="http://schemas.microsoft.com/office/drawing/2014/main" val="1275565272"/>
                    </a:ext>
                  </a:extLst>
                </a:gridCol>
                <a:gridCol w="576072">
                  <a:extLst>
                    <a:ext uri="{9D8B030D-6E8A-4147-A177-3AD203B41FA5}">
                      <a16:colId xmlns:a16="http://schemas.microsoft.com/office/drawing/2014/main" val="2661668393"/>
                    </a:ext>
                  </a:extLst>
                </a:gridCol>
                <a:gridCol w="576072">
                  <a:extLst>
                    <a:ext uri="{9D8B030D-6E8A-4147-A177-3AD203B41FA5}">
                      <a16:colId xmlns:a16="http://schemas.microsoft.com/office/drawing/2014/main" val="570418470"/>
                    </a:ext>
                  </a:extLst>
                </a:gridCol>
                <a:gridCol w="576072">
                  <a:extLst>
                    <a:ext uri="{9D8B030D-6E8A-4147-A177-3AD203B41FA5}">
                      <a16:colId xmlns:a16="http://schemas.microsoft.com/office/drawing/2014/main" val="244218015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63630516"/>
                  </a:ext>
                </a:extLst>
              </a:tr>
              <a:tr h="370840">
                <a:tc>
                  <a:txBody>
                    <a:bodyPr/>
                    <a:lstStyle/>
                    <a:p>
                      <a:r>
                        <a:rPr lang="en-US" sz="1000"/>
                        <a:t>3721</a:t>
                      </a:r>
                    </a:p>
                  </a:txBody>
                  <a:tcPr/>
                </a:tc>
                <a:tc>
                  <a:txBody>
                    <a:bodyPr/>
                    <a:lstStyle/>
                    <a:p>
                      <a:r>
                        <a:rPr lang="en-US" sz="1000"/>
                        <a:t>14</a:t>
                      </a:r>
                    </a:p>
                  </a:txBody>
                  <a:tcPr/>
                </a:tc>
                <a:tc>
                  <a:txBody>
                    <a:bodyPr/>
                    <a:lstStyle/>
                    <a:p>
                      <a:r>
                        <a:rPr lang="en-US" sz="1000"/>
                        <a:t>34</a:t>
                      </a:r>
                    </a:p>
                  </a:txBody>
                  <a:tcPr/>
                </a:tc>
                <a:tc>
                  <a:txBody>
                    <a:bodyPr/>
                    <a:lstStyle/>
                    <a:p>
                      <a:r>
                        <a:rPr lang="en-US" sz="1000"/>
                        <a:t>31</a:t>
                      </a:r>
                    </a:p>
                  </a:txBody>
                  <a:tcPr/>
                </a:tc>
                <a:tc>
                  <a:txBody>
                    <a:bodyPr/>
                    <a:lstStyle/>
                    <a:p>
                      <a:r>
                        <a:rPr lang="en-US" sz="1000"/>
                        <a:t>1</a:t>
                      </a:r>
                    </a:p>
                  </a:txBody>
                  <a:tcPr/>
                </a:tc>
                <a:tc>
                  <a:txBody>
                    <a:bodyPr/>
                    <a:lstStyle/>
                    <a:p>
                      <a:r>
                        <a:rPr lang="en-US" sz="1000"/>
                        <a:t>2</a:t>
                      </a:r>
                    </a:p>
                  </a:txBody>
                  <a:tcPr/>
                </a:tc>
                <a:tc>
                  <a:txBody>
                    <a:bodyPr/>
                    <a:lstStyle/>
                    <a:p>
                      <a:r>
                        <a:rPr lang="en-US" sz="1000"/>
                        <a:t>37</a:t>
                      </a:r>
                    </a:p>
                  </a:txBody>
                  <a:tcPr/>
                </a:tc>
                <a:tc>
                  <a:txBody>
                    <a:bodyPr/>
                    <a:lstStyle/>
                    <a:p>
                      <a:r>
                        <a:rPr lang="en-US" sz="1000"/>
                        <a:t>37</a:t>
                      </a:r>
                    </a:p>
                  </a:txBody>
                  <a:tcPr/>
                </a:tc>
                <a:tc>
                  <a:txBody>
                    <a:bodyPr/>
                    <a:lstStyle/>
                    <a:p>
                      <a:r>
                        <a:rPr lang="en-US" sz="1000"/>
                        <a:t>363</a:t>
                      </a:r>
                    </a:p>
                  </a:txBody>
                  <a:tcPr/>
                </a:tc>
                <a:tc>
                  <a:txBody>
                    <a:bodyPr/>
                    <a:lstStyle/>
                    <a:p>
                      <a:r>
                        <a:rPr lang="en-US" sz="1000"/>
                        <a:t>2</a:t>
                      </a:r>
                    </a:p>
                  </a:txBody>
                  <a:tcPr/>
                </a:tc>
                <a:tc>
                  <a:txBody>
                    <a:bodyPr/>
                    <a:lstStyle/>
                    <a:p>
                      <a:r>
                        <a:rPr lang="en-US" sz="1000"/>
                        <a:t>27</a:t>
                      </a:r>
                    </a:p>
                  </a:txBody>
                  <a:tcPr/>
                </a:tc>
                <a:tc>
                  <a:txBody>
                    <a:bodyPr/>
                    <a:lstStyle/>
                    <a:p>
                      <a:r>
                        <a:rPr lang="en-US" sz="1000"/>
                        <a:t>0.3492 %</a:t>
                      </a:r>
                    </a:p>
                  </a:txBody>
                  <a:tcPr/>
                </a:tc>
                <a:tc>
                  <a:txBody>
                    <a:bodyPr/>
                    <a:lstStyle/>
                    <a:p>
                      <a:r>
                        <a:rPr lang="en-US" sz="1000"/>
                        <a:t>100.0 %</a:t>
                      </a:r>
                    </a:p>
                  </a:txBody>
                  <a:tcPr/>
                </a:tc>
                <a:extLst>
                  <a:ext uri="{0D108BD9-81ED-4DB2-BD59-A6C34878D82A}">
                    <a16:rowId xmlns:a16="http://schemas.microsoft.com/office/drawing/2014/main" val="143635921"/>
                  </a:ext>
                </a:extLst>
              </a:tr>
            </a:tbl>
          </a:graphicData>
        </a:graphic>
      </p:graphicFrame>
      <p:sp>
        <p:nvSpPr>
          <p:cNvPr id="4" name="Text Placeholder 3">
            <a:extLst>
              <a:ext uri="{FF2B5EF4-FFF2-40B4-BE49-F238E27FC236}">
                <a16:creationId xmlns:a16="http://schemas.microsoft.com/office/drawing/2014/main" id="{182497C8-81F9-4DAA-B0DD-9B9E26518BC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22177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DBF2F-BA8B-4467-A71F-C91D38C481F2}"/>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B00F6B5B-3BC0-4B9C-9DF8-236F646677DF}"/>
              </a:ext>
            </a:extLst>
          </p:cNvPr>
          <p:cNvGraphicFramePr>
            <a:graphicFrameLocks noGrp="1"/>
          </p:cNvGraphicFramePr>
          <p:nvPr>
            <p:ph type="chart" sz="quarter" idx="13"/>
            <p:extLst>
              <p:ext uri="{D42A27DB-BD31-4B8C-83A1-F6EECF244321}">
                <p14:modId xmlns:p14="http://schemas.microsoft.com/office/powerpoint/2010/main" val="2417303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4A5981-15EB-4A28-BF1E-2537D412E56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A0E8E16-293A-4B81-BBA8-4DA3884457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386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3C374-90AB-4BEB-99A6-C6CF913ECF97}"/>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0D9FFA76-AF15-474A-8792-6DA03B359D28}"/>
              </a:ext>
            </a:extLst>
          </p:cNvPr>
          <p:cNvGraphicFramePr>
            <a:graphicFrameLocks noGrp="1"/>
          </p:cNvGraphicFramePr>
          <p:nvPr>
            <p:ph type="chart" sz="quarter" idx="13"/>
            <p:extLst>
              <p:ext uri="{D42A27DB-BD31-4B8C-83A1-F6EECF244321}">
                <p14:modId xmlns:p14="http://schemas.microsoft.com/office/powerpoint/2010/main" val="3954285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98AC67-5FA5-4381-89E4-AFBC7DE6C2E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3CE2084-997C-41C0-84F4-4079EAC91E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21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2F4F4-38C6-4014-883F-FA89777C68E7}"/>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EF5F314E-53C6-4196-BD01-886024313C17}"/>
              </a:ext>
            </a:extLst>
          </p:cNvPr>
          <p:cNvGraphicFramePr>
            <a:graphicFrameLocks noGrp="1"/>
          </p:cNvGraphicFramePr>
          <p:nvPr>
            <p:ph type="chart" sz="quarter" idx="13"/>
            <p:extLst>
              <p:ext uri="{D42A27DB-BD31-4B8C-83A1-F6EECF244321}">
                <p14:modId xmlns:p14="http://schemas.microsoft.com/office/powerpoint/2010/main" val="1027577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8B3F03-AA9C-4096-92C2-D29F6090BE1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882CD32-0119-4B28-99A2-ED05504795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1915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3CAAF-55E0-4BB6-A886-C4B5023550AB}"/>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118F2965-0701-44B9-B639-DA3852C39A8F}"/>
              </a:ext>
            </a:extLst>
          </p:cNvPr>
          <p:cNvGraphicFramePr>
            <a:graphicFrameLocks noGrp="1"/>
          </p:cNvGraphicFramePr>
          <p:nvPr>
            <p:ph type="chart" sz="quarter" idx="13"/>
            <p:extLst>
              <p:ext uri="{D42A27DB-BD31-4B8C-83A1-F6EECF244321}">
                <p14:modId xmlns:p14="http://schemas.microsoft.com/office/powerpoint/2010/main" val="4232940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D2DDC2-8FBB-4D6E-9952-D256C4B56D4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1E5F68E-F8BF-4E62-8A65-3A44952C33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5867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CBFDE-2C3A-4DE0-BCCB-84E449E8167D}"/>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A70E5F5B-AA35-4A54-8C8D-7E8EFF93A929}"/>
              </a:ext>
            </a:extLst>
          </p:cNvPr>
          <p:cNvGraphicFramePr>
            <a:graphicFrameLocks noGrp="1"/>
          </p:cNvGraphicFramePr>
          <p:nvPr>
            <p:ph type="tbl" sz="quarter" idx="13"/>
            <p:extLst>
              <p:ext uri="{D42A27DB-BD31-4B8C-83A1-F6EECF244321}">
                <p14:modId xmlns:p14="http://schemas.microsoft.com/office/powerpoint/2010/main" val="2052357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025909155"/>
                    </a:ext>
                  </a:extLst>
                </a:gridCol>
                <a:gridCol w="2468880">
                  <a:extLst>
                    <a:ext uri="{9D8B030D-6E8A-4147-A177-3AD203B41FA5}">
                      <a16:colId xmlns:a16="http://schemas.microsoft.com/office/drawing/2014/main" val="1972347559"/>
                    </a:ext>
                  </a:extLst>
                </a:gridCol>
                <a:gridCol w="2468880">
                  <a:extLst>
                    <a:ext uri="{9D8B030D-6E8A-4147-A177-3AD203B41FA5}">
                      <a16:colId xmlns:a16="http://schemas.microsoft.com/office/drawing/2014/main" val="3070372906"/>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892671668"/>
                  </a:ext>
                </a:extLst>
              </a:tr>
              <a:tr h="370840">
                <a:tc>
                  <a:txBody>
                    <a:bodyPr/>
                    <a:lstStyle/>
                    <a:p>
                      <a:r>
                        <a:rPr lang="en-US" sz="1000" b="1"/>
                        <a:t>@EaglesComms</a:t>
                      </a:r>
                    </a:p>
                  </a:txBody>
                  <a:tcPr/>
                </a:tc>
                <a:tc>
                  <a:txBody>
                    <a:bodyPr/>
                    <a:lstStyle/>
                    <a:p>
                      <a:r>
                        <a:rPr lang="en-US" sz="1000"/>
                        <a:t>PHLY Insurance Co. (61)</a:t>
                      </a:r>
                    </a:p>
                  </a:txBody>
                  <a:tcPr/>
                </a:tc>
                <a:tc>
                  <a:txBody>
                    <a:bodyPr/>
                    <a:lstStyle/>
                    <a:p>
                      <a:r>
                        <a:rPr lang="en-US" sz="1000"/>
                        <a:t>61</a:t>
                      </a:r>
                    </a:p>
                  </a:txBody>
                  <a:tcPr/>
                </a:tc>
                <a:extLst>
                  <a:ext uri="{0D108BD9-81ED-4DB2-BD59-A6C34878D82A}">
                    <a16:rowId xmlns:a16="http://schemas.microsoft.com/office/drawing/2014/main" val="560117414"/>
                  </a:ext>
                </a:extLst>
              </a:tr>
              <a:tr h="370840">
                <a:tc>
                  <a:txBody>
                    <a:bodyPr/>
                    <a:lstStyle/>
                    <a:p>
                      <a:r>
                        <a:rPr lang="en-US" sz="1000" b="1"/>
                        <a:t>@MargueriteTort</a:t>
                      </a:r>
                    </a:p>
                  </a:txBody>
                  <a:tcPr/>
                </a:tc>
                <a:tc>
                  <a:txBody>
                    <a:bodyPr/>
                    <a:lstStyle/>
                    <a:p>
                      <a:r>
                        <a:rPr lang="en-US" sz="1000"/>
                        <a:t>PHLY Insurance Co. (57)</a:t>
                      </a:r>
                    </a:p>
                  </a:txBody>
                  <a:tcPr/>
                </a:tc>
                <a:tc>
                  <a:txBody>
                    <a:bodyPr/>
                    <a:lstStyle/>
                    <a:p>
                      <a:r>
                        <a:rPr lang="en-US" sz="1000"/>
                        <a:t>57</a:t>
                      </a:r>
                    </a:p>
                  </a:txBody>
                  <a:tcPr/>
                </a:tc>
                <a:extLst>
                  <a:ext uri="{0D108BD9-81ED-4DB2-BD59-A6C34878D82A}">
                    <a16:rowId xmlns:a16="http://schemas.microsoft.com/office/drawing/2014/main" val="2924695559"/>
                  </a:ext>
                </a:extLst>
              </a:tr>
              <a:tr h="370840">
                <a:tc>
                  <a:txBody>
                    <a:bodyPr/>
                    <a:lstStyle/>
                    <a:p>
                      <a:r>
                        <a:rPr lang="en-US" sz="1000" b="1"/>
                        <a:t>@firedoug_howie</a:t>
                      </a:r>
                    </a:p>
                  </a:txBody>
                  <a:tcPr/>
                </a:tc>
                <a:tc>
                  <a:txBody>
                    <a:bodyPr/>
                    <a:lstStyle/>
                    <a:p>
                      <a:r>
                        <a:rPr lang="en-US" sz="1000"/>
                        <a:t>PHLY Insurance Co. (23)</a:t>
                      </a:r>
                    </a:p>
                  </a:txBody>
                  <a:tcPr/>
                </a:tc>
                <a:tc>
                  <a:txBody>
                    <a:bodyPr/>
                    <a:lstStyle/>
                    <a:p>
                      <a:r>
                        <a:rPr lang="en-US" sz="1000"/>
                        <a:t>23</a:t>
                      </a:r>
                    </a:p>
                  </a:txBody>
                  <a:tcPr/>
                </a:tc>
                <a:extLst>
                  <a:ext uri="{0D108BD9-81ED-4DB2-BD59-A6C34878D82A}">
                    <a16:rowId xmlns:a16="http://schemas.microsoft.com/office/drawing/2014/main" val="758475571"/>
                  </a:ext>
                </a:extLst>
              </a:tr>
              <a:tr h="370840">
                <a:tc>
                  <a:txBody>
                    <a:bodyPr/>
                    <a:lstStyle/>
                    <a:p>
                      <a:r>
                        <a:rPr lang="en-US" sz="1000" b="1"/>
                        <a:t>@Regore2</a:t>
                      </a:r>
                    </a:p>
                  </a:txBody>
                  <a:tcPr/>
                </a:tc>
                <a:tc>
                  <a:txBody>
                    <a:bodyPr/>
                    <a:lstStyle/>
                    <a:p>
                      <a:r>
                        <a:rPr lang="en-US" sz="1000"/>
                        <a:t>PHLY Insurance Co. (21)</a:t>
                      </a:r>
                    </a:p>
                  </a:txBody>
                  <a:tcPr/>
                </a:tc>
                <a:tc>
                  <a:txBody>
                    <a:bodyPr/>
                    <a:lstStyle/>
                    <a:p>
                      <a:r>
                        <a:rPr lang="en-US" sz="1000"/>
                        <a:t>21</a:t>
                      </a:r>
                    </a:p>
                  </a:txBody>
                  <a:tcPr/>
                </a:tc>
                <a:extLst>
                  <a:ext uri="{0D108BD9-81ED-4DB2-BD59-A6C34878D82A}">
                    <a16:rowId xmlns:a16="http://schemas.microsoft.com/office/drawing/2014/main" val="1819125325"/>
                  </a:ext>
                </a:extLst>
              </a:tr>
              <a:tr h="370840">
                <a:tc>
                  <a:txBody>
                    <a:bodyPr/>
                    <a:lstStyle/>
                    <a:p>
                      <a:r>
                        <a:rPr lang="en-US" sz="1000" b="1"/>
                        <a:t>@mplousis64</a:t>
                      </a:r>
                    </a:p>
                  </a:txBody>
                  <a:tcPr/>
                </a:tc>
                <a:tc>
                  <a:txBody>
                    <a:bodyPr/>
                    <a:lstStyle/>
                    <a:p>
                      <a:r>
                        <a:rPr lang="en-US" sz="1000"/>
                        <a:t>PHLY Insurance Co. (18)</a:t>
                      </a:r>
                    </a:p>
                  </a:txBody>
                  <a:tcPr/>
                </a:tc>
                <a:tc>
                  <a:txBody>
                    <a:bodyPr/>
                    <a:lstStyle/>
                    <a:p>
                      <a:r>
                        <a:rPr lang="en-US" sz="1000"/>
                        <a:t>18</a:t>
                      </a:r>
                    </a:p>
                  </a:txBody>
                  <a:tcPr/>
                </a:tc>
                <a:extLst>
                  <a:ext uri="{0D108BD9-81ED-4DB2-BD59-A6C34878D82A}">
                    <a16:rowId xmlns:a16="http://schemas.microsoft.com/office/drawing/2014/main" val="3992161596"/>
                  </a:ext>
                </a:extLst>
              </a:tr>
              <a:tr h="370840">
                <a:tc>
                  <a:txBody>
                    <a:bodyPr/>
                    <a:lstStyle/>
                    <a:p>
                      <a:r>
                        <a:rPr lang="en-US" sz="1000" b="1"/>
                        <a:t>@Msminion13</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3816930929"/>
                  </a:ext>
                </a:extLst>
              </a:tr>
              <a:tr h="370840">
                <a:tc>
                  <a:txBody>
                    <a:bodyPr/>
                    <a:lstStyle/>
                    <a:p>
                      <a:r>
                        <a:rPr lang="en-US" sz="1000" b="1"/>
                        <a:t>@sstaedtler98</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4257162683"/>
                  </a:ext>
                </a:extLst>
              </a:tr>
              <a:tr h="370840">
                <a:tc>
                  <a:txBody>
                    <a:bodyPr/>
                    <a:lstStyle/>
                    <a:p>
                      <a:r>
                        <a:rPr lang="en-US" sz="1000" b="1"/>
                        <a:t>@wadt</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430010367"/>
                  </a:ext>
                </a:extLst>
              </a:tr>
              <a:tr h="370840">
                <a:tc>
                  <a:txBody>
                    <a:bodyPr/>
                    <a:lstStyle/>
                    <a:p>
                      <a:r>
                        <a:rPr lang="en-US" sz="1000" b="1"/>
                        <a:t>@Marlins041</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1044588310"/>
                  </a:ext>
                </a:extLst>
              </a:tr>
              <a:tr h="370840">
                <a:tc>
                  <a:txBody>
                    <a:bodyPr/>
                    <a:lstStyle/>
                    <a:p>
                      <a:r>
                        <a:rPr lang="en-US" sz="1000" b="1"/>
                        <a:t>@eazeee2004</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181217231"/>
                  </a:ext>
                </a:extLst>
              </a:tr>
            </a:tbl>
          </a:graphicData>
        </a:graphic>
      </p:graphicFrame>
      <p:sp>
        <p:nvSpPr>
          <p:cNvPr id="4" name="Text Placeholder 3">
            <a:extLst>
              <a:ext uri="{FF2B5EF4-FFF2-40B4-BE49-F238E27FC236}">
                <a16:creationId xmlns:a16="http://schemas.microsoft.com/office/drawing/2014/main" id="{9D31CE2A-4EB2-4E88-A84B-5BC5A8D57085}"/>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2958100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AF9DF-A3D5-4C57-B5B3-4A0548313CAC}"/>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9990DC8D-3203-4DBF-98A7-0EFFBCABFFF5}"/>
              </a:ext>
            </a:extLst>
          </p:cNvPr>
          <p:cNvGraphicFramePr>
            <a:graphicFrameLocks noGrp="1"/>
          </p:cNvGraphicFramePr>
          <p:nvPr>
            <p:ph type="tbl" sz="quarter" idx="13"/>
            <p:extLst>
              <p:ext uri="{D42A27DB-BD31-4B8C-83A1-F6EECF244321}">
                <p14:modId xmlns:p14="http://schemas.microsoft.com/office/powerpoint/2010/main" val="72323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44215916"/>
                    </a:ext>
                  </a:extLst>
                </a:gridCol>
                <a:gridCol w="493776">
                  <a:extLst>
                    <a:ext uri="{9D8B030D-6E8A-4147-A177-3AD203B41FA5}">
                      <a16:colId xmlns:a16="http://schemas.microsoft.com/office/drawing/2014/main" val="3799108775"/>
                    </a:ext>
                  </a:extLst>
                </a:gridCol>
                <a:gridCol w="1069848">
                  <a:extLst>
                    <a:ext uri="{9D8B030D-6E8A-4147-A177-3AD203B41FA5}">
                      <a16:colId xmlns:a16="http://schemas.microsoft.com/office/drawing/2014/main" val="3472235711"/>
                    </a:ext>
                  </a:extLst>
                </a:gridCol>
                <a:gridCol w="1069848">
                  <a:extLst>
                    <a:ext uri="{9D8B030D-6E8A-4147-A177-3AD203B41FA5}">
                      <a16:colId xmlns:a16="http://schemas.microsoft.com/office/drawing/2014/main" val="3896758617"/>
                    </a:ext>
                  </a:extLst>
                </a:gridCol>
                <a:gridCol w="1069848">
                  <a:extLst>
                    <a:ext uri="{9D8B030D-6E8A-4147-A177-3AD203B41FA5}">
                      <a16:colId xmlns:a16="http://schemas.microsoft.com/office/drawing/2014/main" val="3969975860"/>
                    </a:ext>
                  </a:extLst>
                </a:gridCol>
                <a:gridCol w="1069848">
                  <a:extLst>
                    <a:ext uri="{9D8B030D-6E8A-4147-A177-3AD203B41FA5}">
                      <a16:colId xmlns:a16="http://schemas.microsoft.com/office/drawing/2014/main" val="2472718188"/>
                    </a:ext>
                  </a:extLst>
                </a:gridCol>
                <a:gridCol w="1069848">
                  <a:extLst>
                    <a:ext uri="{9D8B030D-6E8A-4147-A177-3AD203B41FA5}">
                      <a16:colId xmlns:a16="http://schemas.microsoft.com/office/drawing/2014/main" val="662026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06790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- 2021-10-15 11:00:50</a:t>
                      </a:r>
                      <a:r>
                        <a:rPr kumimoji="0" lang="en-US" sz="1000" b="0" i="0" u="none" strike="noStrike" kern="1200" cap="none" spc="0" normalizeH="0" baseline="0" noProof="0">
                          <a:ln>
                            <a:noFill/>
                          </a:ln>
                          <a:solidFill>
                            <a:prstClr val="black"/>
                          </a:solidFill>
                          <a:effectLst/>
                          <a:uLnTx/>
                          <a:uFillTx/>
                          <a:latin typeface="+mn-lt"/>
                          <a:ea typeface="+mn-ea"/>
                          <a:cs typeface="+mn-cs"/>
                        </a:rPr>
                        <a:t>
 #TEAMPHLY tested their #golf swings during an outing hosted by our Metro Region's Women’s Leadership Series! The outing focused on introducing current &amp;amp; future female #leaders to golf fundamentals in a professional setting to help them gain experience &amp;amp; build confidence. https://t.co/GPPyBH0axX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11/18/2021 13:39:43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7.7751 %</a:t>
                      </a:r>
                    </a:p>
                  </a:txBody>
                  <a:tcPr/>
                </a:tc>
                <a:extLst>
                  <a:ext uri="{0D108BD9-81ED-4DB2-BD59-A6C34878D82A}">
                    <a16:rowId xmlns:a16="http://schemas.microsoft.com/office/drawing/2014/main" val="359935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- 2021-10-19 18:19:19</a:t>
                      </a:r>
                      <a:r>
                        <a:rPr kumimoji="0" lang="en-US" sz="1000" b="0" i="0" u="none" strike="noStrike" kern="1200" cap="none" spc="0" normalizeH="0" baseline="0" noProof="0">
                          <a:ln>
                            <a:noFill/>
                          </a:ln>
                          <a:solidFill>
                            <a:prstClr val="black"/>
                          </a:solidFill>
                          <a:effectLst/>
                          <a:uLnTx/>
                          <a:uFillTx/>
                          <a:latin typeface="+mn-lt"/>
                          <a:ea typeface="+mn-ea"/>
                          <a:cs typeface="+mn-cs"/>
                        </a:rPr>
                        <a:t>
 #TEAMPHLY is back in action with @arborday for week 2 of our #PHLY80KTREES initiative! This week, we’re planting trees in #Denver-area communities in need. Check out today’s event and stay tuned for photos from next week’s tree planting in #Philadelphia. @ParkPeopleDen https://t.co/RO0S8OCQ20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11/16/2021 07:39:34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0.3497 %</a:t>
                      </a:r>
                    </a:p>
                  </a:txBody>
                  <a:tcPr/>
                </a:tc>
                <a:extLst>
                  <a:ext uri="{0D108BD9-81ED-4DB2-BD59-A6C34878D82A}">
                    <a16:rowId xmlns:a16="http://schemas.microsoft.com/office/drawing/2014/main" val="472368268"/>
                  </a:ext>
                </a:extLst>
              </a:tr>
            </a:tbl>
          </a:graphicData>
        </a:graphic>
      </p:graphicFrame>
      <p:sp>
        <p:nvSpPr>
          <p:cNvPr id="4" name="Text Placeholder 3">
            <a:extLst>
              <a:ext uri="{FF2B5EF4-FFF2-40B4-BE49-F238E27FC236}">
                <a16:creationId xmlns:a16="http://schemas.microsoft.com/office/drawing/2014/main" id="{832254DA-D440-4AD6-AFBE-23850F4D728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87570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A82B6-B6E5-4CC3-98FB-46F1BF2F1819}"/>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860DCFCA-DDD5-4609-93F0-5558727DCA35}"/>
              </a:ext>
            </a:extLst>
          </p:cNvPr>
          <p:cNvGraphicFramePr>
            <a:graphicFrameLocks noGrp="1"/>
          </p:cNvGraphicFramePr>
          <p:nvPr>
            <p:ph type="tbl" sz="quarter" idx="13"/>
            <p:extLst>
              <p:ext uri="{D42A27DB-BD31-4B8C-83A1-F6EECF244321}">
                <p14:modId xmlns:p14="http://schemas.microsoft.com/office/powerpoint/2010/main" val="611050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62798113"/>
                    </a:ext>
                  </a:extLst>
                </a:gridCol>
                <a:gridCol w="493776">
                  <a:extLst>
                    <a:ext uri="{9D8B030D-6E8A-4147-A177-3AD203B41FA5}">
                      <a16:colId xmlns:a16="http://schemas.microsoft.com/office/drawing/2014/main" val="1433265351"/>
                    </a:ext>
                  </a:extLst>
                </a:gridCol>
                <a:gridCol w="1069848">
                  <a:extLst>
                    <a:ext uri="{9D8B030D-6E8A-4147-A177-3AD203B41FA5}">
                      <a16:colId xmlns:a16="http://schemas.microsoft.com/office/drawing/2014/main" val="4254485913"/>
                    </a:ext>
                  </a:extLst>
                </a:gridCol>
                <a:gridCol w="1069848">
                  <a:extLst>
                    <a:ext uri="{9D8B030D-6E8A-4147-A177-3AD203B41FA5}">
                      <a16:colId xmlns:a16="http://schemas.microsoft.com/office/drawing/2014/main" val="756597577"/>
                    </a:ext>
                  </a:extLst>
                </a:gridCol>
                <a:gridCol w="1069848">
                  <a:extLst>
                    <a:ext uri="{9D8B030D-6E8A-4147-A177-3AD203B41FA5}">
                      <a16:colId xmlns:a16="http://schemas.microsoft.com/office/drawing/2014/main" val="1186421622"/>
                    </a:ext>
                  </a:extLst>
                </a:gridCol>
                <a:gridCol w="1069848">
                  <a:extLst>
                    <a:ext uri="{9D8B030D-6E8A-4147-A177-3AD203B41FA5}">
                      <a16:colId xmlns:a16="http://schemas.microsoft.com/office/drawing/2014/main" val="3052384020"/>
                    </a:ext>
                  </a:extLst>
                </a:gridCol>
                <a:gridCol w="1069848">
                  <a:extLst>
                    <a:ext uri="{9D8B030D-6E8A-4147-A177-3AD203B41FA5}">
                      <a16:colId xmlns:a16="http://schemas.microsoft.com/office/drawing/2014/main" val="1259117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72098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- 2021-10-04 11:50:22</a:t>
                      </a:r>
                      <a:r>
                        <a:rPr kumimoji="0" lang="en-US" sz="1000" b="0" i="0" u="none" strike="noStrike" kern="1200" cap="none" spc="0" normalizeH="0" baseline="0" noProof="0">
                          <a:ln>
                            <a:noFill/>
                          </a:ln>
                          <a:solidFill>
                            <a:prstClr val="black"/>
                          </a:solidFill>
                          <a:effectLst/>
                          <a:uLnTx/>
                          <a:uFillTx/>
                          <a:latin typeface="+mn-lt"/>
                          <a:ea typeface="+mn-ea"/>
                          <a:cs typeface="+mn-cs"/>
                        </a:rPr>
                        <a:t>
 As traffic returns to pre-pandemic levels in many areas, it's a good time to examine your driving habits. Check out our blog and online training for tips on reducing #distracteddriving: https://t.co/TTQdVlPdfA https://t.co/KCPmmoh96s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11/05/2021 14:39:08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0.2159 %</a:t>
                      </a:r>
                    </a:p>
                  </a:txBody>
                  <a:tcPr/>
                </a:tc>
                <a:extLst>
                  <a:ext uri="{0D108BD9-81ED-4DB2-BD59-A6C34878D82A}">
                    <a16:rowId xmlns:a16="http://schemas.microsoft.com/office/drawing/2014/main" val="229527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- 2021-10-20 13:03:06</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@HorizonsPhilad1, @NorrisSquareCom, &amp;amp; @VNAHealthGroup for being highlighted at #TBvsPHI! 🏈
Learn more: https://t.co/cP4mS9bqYI https://t.co/7F52rI9Zda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10/30/2021 02:39:02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0.2151 %</a:t>
                      </a:r>
                    </a:p>
                  </a:txBody>
                  <a:tcPr/>
                </a:tc>
                <a:extLst>
                  <a:ext uri="{0D108BD9-81ED-4DB2-BD59-A6C34878D82A}">
                    <a16:rowId xmlns:a16="http://schemas.microsoft.com/office/drawing/2014/main" val="4235293159"/>
                  </a:ext>
                </a:extLst>
              </a:tr>
            </a:tbl>
          </a:graphicData>
        </a:graphic>
      </p:graphicFrame>
      <p:sp>
        <p:nvSpPr>
          <p:cNvPr id="4" name="Text Placeholder 3">
            <a:extLst>
              <a:ext uri="{FF2B5EF4-FFF2-40B4-BE49-F238E27FC236}">
                <a16:creationId xmlns:a16="http://schemas.microsoft.com/office/drawing/2014/main" id="{607AC475-CC4B-43B6-BC58-A5FF9FC3E91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87751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8BAFE-C483-4F91-8721-FA2F96ADAC69}"/>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E99575FD-2AEC-4AFB-BF3C-46E628668D02}"/>
              </a:ext>
            </a:extLst>
          </p:cNvPr>
          <p:cNvGraphicFramePr>
            <a:graphicFrameLocks noGrp="1"/>
          </p:cNvGraphicFramePr>
          <p:nvPr>
            <p:ph type="tbl" sz="quarter" idx="13"/>
            <p:extLst>
              <p:ext uri="{D42A27DB-BD31-4B8C-83A1-F6EECF244321}">
                <p14:modId xmlns:p14="http://schemas.microsoft.com/office/powerpoint/2010/main" val="2929646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93569719"/>
                    </a:ext>
                  </a:extLst>
                </a:gridCol>
                <a:gridCol w="493776">
                  <a:extLst>
                    <a:ext uri="{9D8B030D-6E8A-4147-A177-3AD203B41FA5}">
                      <a16:colId xmlns:a16="http://schemas.microsoft.com/office/drawing/2014/main" val="2177750670"/>
                    </a:ext>
                  </a:extLst>
                </a:gridCol>
                <a:gridCol w="1069848">
                  <a:extLst>
                    <a:ext uri="{9D8B030D-6E8A-4147-A177-3AD203B41FA5}">
                      <a16:colId xmlns:a16="http://schemas.microsoft.com/office/drawing/2014/main" val="347967849"/>
                    </a:ext>
                  </a:extLst>
                </a:gridCol>
                <a:gridCol w="1069848">
                  <a:extLst>
                    <a:ext uri="{9D8B030D-6E8A-4147-A177-3AD203B41FA5}">
                      <a16:colId xmlns:a16="http://schemas.microsoft.com/office/drawing/2014/main" val="1841754991"/>
                    </a:ext>
                  </a:extLst>
                </a:gridCol>
                <a:gridCol w="1069848">
                  <a:extLst>
                    <a:ext uri="{9D8B030D-6E8A-4147-A177-3AD203B41FA5}">
                      <a16:colId xmlns:a16="http://schemas.microsoft.com/office/drawing/2014/main" val="354581819"/>
                    </a:ext>
                  </a:extLst>
                </a:gridCol>
                <a:gridCol w="1069848">
                  <a:extLst>
                    <a:ext uri="{9D8B030D-6E8A-4147-A177-3AD203B41FA5}">
                      <a16:colId xmlns:a16="http://schemas.microsoft.com/office/drawing/2014/main" val="1110626036"/>
                    </a:ext>
                  </a:extLst>
                </a:gridCol>
                <a:gridCol w="1069848">
                  <a:extLst>
                    <a:ext uri="{9D8B030D-6E8A-4147-A177-3AD203B41FA5}">
                      <a16:colId xmlns:a16="http://schemas.microsoft.com/office/drawing/2014/main" val="322913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3706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- 2021-10-22 15:47:14</a:t>
                      </a:r>
                      <a:r>
                        <a:rPr kumimoji="0" lang="en-US" sz="1000" b="0" i="0" u="none" strike="noStrike" kern="1200" cap="none" spc="0" normalizeH="0" baseline="0" noProof="0">
                          <a:ln>
                            <a:noFill/>
                          </a:ln>
                          <a:solidFill>
                            <a:prstClr val="black"/>
                          </a:solidFill>
                          <a:effectLst/>
                          <a:uLnTx/>
                          <a:uFillTx/>
                          <a:latin typeface="+mn-lt"/>
                          <a:ea typeface="+mn-ea"/>
                          <a:cs typeface="+mn-cs"/>
                        </a:rPr>
                        <a:t>
 It’s good to have goals, especially when the goal is to support a #goodcause! We teamed up with our agency partner @jkjinc1 to compete in the Starfinder Foundation’s #Insurance Cup! The annual #soccer tournament benefits hundreds of Philadelphia's underserved youth. #giveback https://t.co/G2PtFCIbEQ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10/23/2021 20:39:32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0.2151 %</a:t>
                      </a:r>
                    </a:p>
                  </a:txBody>
                  <a:tcPr/>
                </a:tc>
                <a:extLst>
                  <a:ext uri="{0D108BD9-81ED-4DB2-BD59-A6C34878D82A}">
                    <a16:rowId xmlns:a16="http://schemas.microsoft.com/office/drawing/2014/main" val="3434360080"/>
                  </a:ext>
                </a:extLst>
              </a:tr>
            </a:tbl>
          </a:graphicData>
        </a:graphic>
      </p:graphicFrame>
      <p:sp>
        <p:nvSpPr>
          <p:cNvPr id="4" name="Text Placeholder 3">
            <a:extLst>
              <a:ext uri="{FF2B5EF4-FFF2-40B4-BE49-F238E27FC236}">
                <a16:creationId xmlns:a16="http://schemas.microsoft.com/office/drawing/2014/main" id="{2BCD30B0-24EE-47F2-82B8-7C716C23AB5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86269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F98CD-7885-4211-BB6A-6A30D6CA69F6}"/>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7D967340-7D4C-46C8-8A0E-A6660F39C7DD}"/>
              </a:ext>
            </a:extLst>
          </p:cNvPr>
          <p:cNvGraphicFramePr>
            <a:graphicFrameLocks noGrp="1"/>
          </p:cNvGraphicFramePr>
          <p:nvPr>
            <p:ph type="tbl" sz="quarter" idx="13"/>
            <p:extLst>
              <p:ext uri="{D42A27DB-BD31-4B8C-83A1-F6EECF244321}">
                <p14:modId xmlns:p14="http://schemas.microsoft.com/office/powerpoint/2010/main" val="2896097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35193718"/>
                    </a:ext>
                  </a:extLst>
                </a:gridCol>
                <a:gridCol w="658368">
                  <a:extLst>
                    <a:ext uri="{9D8B030D-6E8A-4147-A177-3AD203B41FA5}">
                      <a16:colId xmlns:a16="http://schemas.microsoft.com/office/drawing/2014/main" val="4233036331"/>
                    </a:ext>
                  </a:extLst>
                </a:gridCol>
                <a:gridCol w="658368">
                  <a:extLst>
                    <a:ext uri="{9D8B030D-6E8A-4147-A177-3AD203B41FA5}">
                      <a16:colId xmlns:a16="http://schemas.microsoft.com/office/drawing/2014/main" val="77720885"/>
                    </a:ext>
                  </a:extLst>
                </a:gridCol>
                <a:gridCol w="658368">
                  <a:extLst>
                    <a:ext uri="{9D8B030D-6E8A-4147-A177-3AD203B41FA5}">
                      <a16:colId xmlns:a16="http://schemas.microsoft.com/office/drawing/2014/main" val="519521565"/>
                    </a:ext>
                  </a:extLst>
                </a:gridCol>
                <a:gridCol w="658368">
                  <a:extLst>
                    <a:ext uri="{9D8B030D-6E8A-4147-A177-3AD203B41FA5}">
                      <a16:colId xmlns:a16="http://schemas.microsoft.com/office/drawing/2014/main" val="1916292004"/>
                    </a:ext>
                  </a:extLst>
                </a:gridCol>
                <a:gridCol w="658368">
                  <a:extLst>
                    <a:ext uri="{9D8B030D-6E8A-4147-A177-3AD203B41FA5}">
                      <a16:colId xmlns:a16="http://schemas.microsoft.com/office/drawing/2014/main" val="2625372943"/>
                    </a:ext>
                  </a:extLst>
                </a:gridCol>
                <a:gridCol w="658368">
                  <a:extLst>
                    <a:ext uri="{9D8B030D-6E8A-4147-A177-3AD203B41FA5}">
                      <a16:colId xmlns:a16="http://schemas.microsoft.com/office/drawing/2014/main" val="3199060808"/>
                    </a:ext>
                  </a:extLst>
                </a:gridCol>
                <a:gridCol w="658368">
                  <a:extLst>
                    <a:ext uri="{9D8B030D-6E8A-4147-A177-3AD203B41FA5}">
                      <a16:colId xmlns:a16="http://schemas.microsoft.com/office/drawing/2014/main" val="2808896055"/>
                    </a:ext>
                  </a:extLst>
                </a:gridCol>
                <a:gridCol w="658368">
                  <a:extLst>
                    <a:ext uri="{9D8B030D-6E8A-4147-A177-3AD203B41FA5}">
                      <a16:colId xmlns:a16="http://schemas.microsoft.com/office/drawing/2014/main" val="4013171463"/>
                    </a:ext>
                  </a:extLst>
                </a:gridCol>
                <a:gridCol w="658368">
                  <a:extLst>
                    <a:ext uri="{9D8B030D-6E8A-4147-A177-3AD203B41FA5}">
                      <a16:colId xmlns:a16="http://schemas.microsoft.com/office/drawing/2014/main" val="746768670"/>
                    </a:ext>
                  </a:extLst>
                </a:gridCol>
                <a:gridCol w="658368">
                  <a:extLst>
                    <a:ext uri="{9D8B030D-6E8A-4147-A177-3AD203B41FA5}">
                      <a16:colId xmlns:a16="http://schemas.microsoft.com/office/drawing/2014/main" val="2564384542"/>
                    </a:ext>
                  </a:extLst>
                </a:gridCol>
                <a:gridCol w="658368">
                  <a:extLst>
                    <a:ext uri="{9D8B030D-6E8A-4147-A177-3AD203B41FA5}">
                      <a16:colId xmlns:a16="http://schemas.microsoft.com/office/drawing/2014/main" val="110328398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147491922"/>
                  </a:ext>
                </a:extLst>
              </a:tr>
              <a:tr h="370840">
                <a:tc>
                  <a:txBody>
                    <a:bodyPr/>
                    <a:lstStyle/>
                    <a:p>
                      <a:r>
                        <a:rPr lang="en-US" sz="1000"/>
                        <a:t>29943</a:t>
                      </a:r>
                    </a:p>
                  </a:txBody>
                  <a:tcPr/>
                </a:tc>
                <a:tc>
                  <a:txBody>
                    <a:bodyPr/>
                    <a:lstStyle/>
                    <a:p>
                      <a:r>
                        <a:rPr lang="en-US" sz="1000"/>
                        <a:t>215</a:t>
                      </a:r>
                    </a:p>
                  </a:txBody>
                  <a:tcPr/>
                </a:tc>
                <a:tc>
                  <a:txBody>
                    <a:bodyPr/>
                    <a:lstStyle/>
                    <a:p>
                      <a:r>
                        <a:rPr lang="en-US" sz="1000"/>
                        <a:t>30</a:t>
                      </a:r>
                    </a:p>
                  </a:txBody>
                  <a:tcPr/>
                </a:tc>
                <a:tc>
                  <a:txBody>
                    <a:bodyPr/>
                    <a:lstStyle/>
                    <a:p>
                      <a:r>
                        <a:rPr lang="en-US" sz="1000"/>
                        <a:t>1781</a:t>
                      </a:r>
                    </a:p>
                  </a:txBody>
                  <a:tcPr/>
                </a:tc>
                <a:tc>
                  <a:txBody>
                    <a:bodyPr/>
                    <a:lstStyle/>
                    <a:p>
                      <a:r>
                        <a:rPr lang="en-US" sz="1000"/>
                        <a:t>59.366666666667</a:t>
                      </a:r>
                    </a:p>
                  </a:txBody>
                  <a:tcPr/>
                </a:tc>
                <a:tc>
                  <a:txBody>
                    <a:bodyPr/>
                    <a:lstStyle/>
                    <a:p>
                      <a:r>
                        <a:rPr lang="en-US" sz="1000"/>
                        <a:t>35</a:t>
                      </a:r>
                    </a:p>
                  </a:txBody>
                  <a:tcPr/>
                </a:tc>
                <a:tc>
                  <a:txBody>
                    <a:bodyPr/>
                    <a:lstStyle/>
                    <a:p>
                      <a:r>
                        <a:rPr lang="en-US" sz="1000"/>
                        <a:t>81</a:t>
                      </a:r>
                    </a:p>
                  </a:txBody>
                  <a:tcPr/>
                </a:tc>
                <a:tc>
                  <a:txBody>
                    <a:bodyPr/>
                    <a:lstStyle/>
                    <a:p>
                      <a:r>
                        <a:rPr lang="en-US" sz="1000"/>
                        <a:t>13001</a:t>
                      </a:r>
                    </a:p>
                  </a:txBody>
                  <a:tcPr/>
                </a:tc>
                <a:tc>
                  <a:txBody>
                    <a:bodyPr/>
                    <a:lstStyle/>
                    <a:p>
                      <a:r>
                        <a:rPr lang="en-US" sz="1000"/>
                        <a:t>433.36666666667</a:t>
                      </a:r>
                    </a:p>
                  </a:txBody>
                  <a:tcPr/>
                </a:tc>
                <a:tc>
                  <a:txBody>
                    <a:bodyPr/>
                    <a:lstStyle/>
                    <a:p>
                      <a:r>
                        <a:rPr lang="en-US" sz="1000"/>
                        <a:t>88851</a:t>
                      </a:r>
                    </a:p>
                  </a:txBody>
                  <a:tcPr/>
                </a:tc>
                <a:tc>
                  <a:txBody>
                    <a:bodyPr/>
                    <a:lstStyle/>
                    <a:p>
                      <a:r>
                        <a:rPr lang="en-US" sz="1000"/>
                        <a:t>2961.7</a:t>
                      </a:r>
                    </a:p>
                  </a:txBody>
                  <a:tcPr/>
                </a:tc>
                <a:tc>
                  <a:txBody>
                    <a:bodyPr/>
                    <a:lstStyle/>
                    <a:p>
                      <a:r>
                        <a:rPr lang="en-US" sz="1000"/>
                        <a:t>9.3484250644078 %</a:t>
                      </a:r>
                    </a:p>
                  </a:txBody>
                  <a:tcPr/>
                </a:tc>
                <a:extLst>
                  <a:ext uri="{0D108BD9-81ED-4DB2-BD59-A6C34878D82A}">
                    <a16:rowId xmlns:a16="http://schemas.microsoft.com/office/drawing/2014/main" val="786256896"/>
                  </a:ext>
                </a:extLst>
              </a:tr>
            </a:tbl>
          </a:graphicData>
        </a:graphic>
      </p:graphicFrame>
      <p:sp>
        <p:nvSpPr>
          <p:cNvPr id="4" name="Text Placeholder 3">
            <a:extLst>
              <a:ext uri="{FF2B5EF4-FFF2-40B4-BE49-F238E27FC236}">
                <a16:creationId xmlns:a16="http://schemas.microsoft.com/office/drawing/2014/main" id="{6C452E16-24D5-428F-957C-F9DF800674D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28233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F3067-9124-49BE-A516-5397122F439A}"/>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8A86FCB9-A757-4DA3-ACCC-825F62127382}"/>
              </a:ext>
            </a:extLst>
          </p:cNvPr>
          <p:cNvGraphicFramePr>
            <a:graphicFrameLocks noGrp="1"/>
          </p:cNvGraphicFramePr>
          <p:nvPr>
            <p:ph type="chart" sz="quarter" idx="13"/>
            <p:extLst>
              <p:ext uri="{D42A27DB-BD31-4B8C-83A1-F6EECF244321}">
                <p14:modId xmlns:p14="http://schemas.microsoft.com/office/powerpoint/2010/main" val="2453265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176A32-29FE-4CB0-99B4-FEE7796CDEB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05C628A-51D3-4EAC-9BC1-D0E9DF54C0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1331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8C682-0EF1-417A-B60E-1F1BDCC1C725}"/>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D9384EB0-71FA-42D1-86BA-E8E72B78D240}"/>
              </a:ext>
            </a:extLst>
          </p:cNvPr>
          <p:cNvGraphicFramePr>
            <a:graphicFrameLocks noGrp="1"/>
          </p:cNvGraphicFramePr>
          <p:nvPr>
            <p:ph type="chart" sz="quarter" idx="13"/>
            <p:extLst>
              <p:ext uri="{D42A27DB-BD31-4B8C-83A1-F6EECF244321}">
                <p14:modId xmlns:p14="http://schemas.microsoft.com/office/powerpoint/2010/main" val="2476269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84E0EC-4077-4492-A681-ECEAC7BBF4A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F3E084D-7D3C-4A89-A640-285F11CDD8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2123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E5E5C-3EAC-4467-9F15-EF69478EBCB1}"/>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D00CCCB7-DCB5-4B61-8E5E-DA3177089631}"/>
              </a:ext>
            </a:extLst>
          </p:cNvPr>
          <p:cNvGraphicFramePr>
            <a:graphicFrameLocks noGrp="1"/>
          </p:cNvGraphicFramePr>
          <p:nvPr>
            <p:ph type="chart" sz="quarter" idx="13"/>
            <p:extLst>
              <p:ext uri="{D42A27DB-BD31-4B8C-83A1-F6EECF244321}">
                <p14:modId xmlns:p14="http://schemas.microsoft.com/office/powerpoint/2010/main" val="2474694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7C65AB-DF6A-45DB-9DF8-43EB979015A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CD9B12C-F931-4B17-B528-4F566B984A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6877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B7EE0-6CAF-44FE-8EF1-163FC5DD4D38}"/>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46E849AD-F19C-48B3-9F37-C6EF60126696}"/>
              </a:ext>
            </a:extLst>
          </p:cNvPr>
          <p:cNvGraphicFramePr>
            <a:graphicFrameLocks noGrp="1"/>
          </p:cNvGraphicFramePr>
          <p:nvPr>
            <p:ph type="chart" sz="quarter" idx="13"/>
            <p:extLst>
              <p:ext uri="{D42A27DB-BD31-4B8C-83A1-F6EECF244321}">
                <p14:modId xmlns:p14="http://schemas.microsoft.com/office/powerpoint/2010/main" val="2417568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70EC5C-9544-427B-9CF7-8CF0027434C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B4891AE-9724-4A9F-B16D-64D1BFBEB6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22143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BBC76-656B-4522-B62A-8C15C15B4E23}"/>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9E30FFD7-D328-4B72-BA47-6D9A81B35FAC}"/>
              </a:ext>
            </a:extLst>
          </p:cNvPr>
          <p:cNvGraphicFramePr>
            <a:graphicFrameLocks noGrp="1"/>
          </p:cNvGraphicFramePr>
          <p:nvPr>
            <p:ph type="tbl" sz="quarter" idx="13"/>
            <p:extLst>
              <p:ext uri="{D42A27DB-BD31-4B8C-83A1-F6EECF244321}">
                <p14:modId xmlns:p14="http://schemas.microsoft.com/office/powerpoint/2010/main" val="3867711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7041098"/>
                    </a:ext>
                  </a:extLst>
                </a:gridCol>
                <a:gridCol w="740664">
                  <a:extLst>
                    <a:ext uri="{9D8B030D-6E8A-4147-A177-3AD203B41FA5}">
                      <a16:colId xmlns:a16="http://schemas.microsoft.com/office/drawing/2014/main" val="2166571424"/>
                    </a:ext>
                  </a:extLst>
                </a:gridCol>
                <a:gridCol w="740664">
                  <a:extLst>
                    <a:ext uri="{9D8B030D-6E8A-4147-A177-3AD203B41FA5}">
                      <a16:colId xmlns:a16="http://schemas.microsoft.com/office/drawing/2014/main" val="2207592183"/>
                    </a:ext>
                  </a:extLst>
                </a:gridCol>
                <a:gridCol w="740664">
                  <a:extLst>
                    <a:ext uri="{9D8B030D-6E8A-4147-A177-3AD203B41FA5}">
                      <a16:colId xmlns:a16="http://schemas.microsoft.com/office/drawing/2014/main" val="1225721390"/>
                    </a:ext>
                  </a:extLst>
                </a:gridCol>
                <a:gridCol w="740664">
                  <a:extLst>
                    <a:ext uri="{9D8B030D-6E8A-4147-A177-3AD203B41FA5}">
                      <a16:colId xmlns:a16="http://schemas.microsoft.com/office/drawing/2014/main" val="1572534138"/>
                    </a:ext>
                  </a:extLst>
                </a:gridCol>
                <a:gridCol w="740664">
                  <a:extLst>
                    <a:ext uri="{9D8B030D-6E8A-4147-A177-3AD203B41FA5}">
                      <a16:colId xmlns:a16="http://schemas.microsoft.com/office/drawing/2014/main" val="3571208834"/>
                    </a:ext>
                  </a:extLst>
                </a:gridCol>
                <a:gridCol w="740664">
                  <a:extLst>
                    <a:ext uri="{9D8B030D-6E8A-4147-A177-3AD203B41FA5}">
                      <a16:colId xmlns:a16="http://schemas.microsoft.com/office/drawing/2014/main" val="1254325493"/>
                    </a:ext>
                  </a:extLst>
                </a:gridCol>
                <a:gridCol w="740664">
                  <a:extLst>
                    <a:ext uri="{9D8B030D-6E8A-4147-A177-3AD203B41FA5}">
                      <a16:colId xmlns:a16="http://schemas.microsoft.com/office/drawing/2014/main" val="695068970"/>
                    </a:ext>
                  </a:extLst>
                </a:gridCol>
                <a:gridCol w="740664">
                  <a:extLst>
                    <a:ext uri="{9D8B030D-6E8A-4147-A177-3AD203B41FA5}">
                      <a16:colId xmlns:a16="http://schemas.microsoft.com/office/drawing/2014/main" val="2689023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42246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- 2021-10-19 18:21:12</a:t>
                      </a:r>
                      <a:r>
                        <a:rPr kumimoji="0" lang="en-US" sz="1000" b="0" i="0" u="none" strike="noStrike" kern="1200" cap="none" spc="0" normalizeH="0" baseline="0" noProof="0">
                          <a:ln>
                            <a:noFill/>
                          </a:ln>
                          <a:solidFill>
                            <a:prstClr val="black"/>
                          </a:solidFill>
                          <a:effectLst/>
                          <a:uLnTx/>
                          <a:uFillTx/>
                          <a:latin typeface="+mn-lt"/>
                          <a:ea typeface="+mn-ea"/>
                          <a:cs typeface="+mn-cs"/>
                        </a:rPr>
                        <a:t>
 #TEAMPHLY is back in action with the Arbor Day Foundation for week two of our #PHLY80KTREES initiative! This week, we’re planting trees in #Denver-area communities in need. Check out today’s event and stay tuned for photos from next week’s #treeplanting in #Philadelphia by following along on Facebook, Twitter, and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21.545540668561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698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- 2021-10-15 10:01:08</a:t>
                      </a:r>
                      <a:r>
                        <a:rPr kumimoji="0" lang="en-US" sz="1000" b="0" i="0" u="none" strike="noStrike" kern="1200" cap="none" spc="0" normalizeH="0" baseline="0" noProof="0">
                          <a:ln>
                            <a:noFill/>
                          </a:ln>
                          <a:solidFill>
                            <a:prstClr val="black"/>
                          </a:solidFill>
                          <a:effectLst/>
                          <a:uLnTx/>
                          <a:uFillTx/>
                          <a:latin typeface="+mn-lt"/>
                          <a:ea typeface="+mn-ea"/>
                          <a:cs typeface="+mn-cs"/>
                        </a:rPr>
                        <a:t>
 #TEAMPHLY tested their #golf swings on the driving range during an outing hosted by our Metro Region's Women’s Leadership Series! The outing focused on introducing current and future female leaders to the fundamentals of golf in a professional setting to help them gain experience and build confidence. #insurancecareers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69.886003799873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3126711"/>
                  </a:ext>
                </a:extLst>
              </a:tr>
            </a:tbl>
          </a:graphicData>
        </a:graphic>
      </p:graphicFrame>
      <p:sp>
        <p:nvSpPr>
          <p:cNvPr id="4" name="Text Placeholder 3">
            <a:extLst>
              <a:ext uri="{FF2B5EF4-FFF2-40B4-BE49-F238E27FC236}">
                <a16:creationId xmlns:a16="http://schemas.microsoft.com/office/drawing/2014/main" id="{4584CCCE-88E6-4F08-BE31-22CEA748779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79417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1994E-2C46-4C73-91F0-B393679EA633}"/>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65AD8C96-38B1-43D4-8328-0733F9D3C721}"/>
              </a:ext>
            </a:extLst>
          </p:cNvPr>
          <p:cNvGraphicFramePr>
            <a:graphicFrameLocks noGrp="1"/>
          </p:cNvGraphicFramePr>
          <p:nvPr>
            <p:ph type="tbl" sz="quarter" idx="13"/>
            <p:extLst>
              <p:ext uri="{D42A27DB-BD31-4B8C-83A1-F6EECF244321}">
                <p14:modId xmlns:p14="http://schemas.microsoft.com/office/powerpoint/2010/main" val="4181196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56888449"/>
                    </a:ext>
                  </a:extLst>
                </a:gridCol>
                <a:gridCol w="740664">
                  <a:extLst>
                    <a:ext uri="{9D8B030D-6E8A-4147-A177-3AD203B41FA5}">
                      <a16:colId xmlns:a16="http://schemas.microsoft.com/office/drawing/2014/main" val="3653619268"/>
                    </a:ext>
                  </a:extLst>
                </a:gridCol>
                <a:gridCol w="740664">
                  <a:extLst>
                    <a:ext uri="{9D8B030D-6E8A-4147-A177-3AD203B41FA5}">
                      <a16:colId xmlns:a16="http://schemas.microsoft.com/office/drawing/2014/main" val="4077804368"/>
                    </a:ext>
                  </a:extLst>
                </a:gridCol>
                <a:gridCol w="740664">
                  <a:extLst>
                    <a:ext uri="{9D8B030D-6E8A-4147-A177-3AD203B41FA5}">
                      <a16:colId xmlns:a16="http://schemas.microsoft.com/office/drawing/2014/main" val="2220717939"/>
                    </a:ext>
                  </a:extLst>
                </a:gridCol>
                <a:gridCol w="740664">
                  <a:extLst>
                    <a:ext uri="{9D8B030D-6E8A-4147-A177-3AD203B41FA5}">
                      <a16:colId xmlns:a16="http://schemas.microsoft.com/office/drawing/2014/main" val="2379899378"/>
                    </a:ext>
                  </a:extLst>
                </a:gridCol>
                <a:gridCol w="740664">
                  <a:extLst>
                    <a:ext uri="{9D8B030D-6E8A-4147-A177-3AD203B41FA5}">
                      <a16:colId xmlns:a16="http://schemas.microsoft.com/office/drawing/2014/main" val="2275272564"/>
                    </a:ext>
                  </a:extLst>
                </a:gridCol>
                <a:gridCol w="740664">
                  <a:extLst>
                    <a:ext uri="{9D8B030D-6E8A-4147-A177-3AD203B41FA5}">
                      <a16:colId xmlns:a16="http://schemas.microsoft.com/office/drawing/2014/main" val="1957386492"/>
                    </a:ext>
                  </a:extLst>
                </a:gridCol>
                <a:gridCol w="740664">
                  <a:extLst>
                    <a:ext uri="{9D8B030D-6E8A-4147-A177-3AD203B41FA5}">
                      <a16:colId xmlns:a16="http://schemas.microsoft.com/office/drawing/2014/main" val="4086215097"/>
                    </a:ext>
                  </a:extLst>
                </a:gridCol>
                <a:gridCol w="740664">
                  <a:extLst>
                    <a:ext uri="{9D8B030D-6E8A-4147-A177-3AD203B41FA5}">
                      <a16:colId xmlns:a16="http://schemas.microsoft.com/office/drawing/2014/main" val="2563489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13236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- 2021-10-25 11:43:00</a:t>
                      </a:r>
                      <a:r>
                        <a:rPr kumimoji="0" lang="en-US" sz="1000" b="0" i="0" u="none" strike="noStrike" kern="1200" cap="none" spc="0" normalizeH="0" baseline="0" noProof="0">
                          <a:ln>
                            <a:noFill/>
                          </a:ln>
                          <a:solidFill>
                            <a:prstClr val="black"/>
                          </a:solidFill>
                          <a:effectLst/>
                          <a:uLnTx/>
                          <a:uFillTx/>
                          <a:latin typeface="+mn-lt"/>
                          <a:ea typeface="+mn-ea"/>
                          <a:cs typeface="+mn-cs"/>
                        </a:rPr>
                        <a:t>
 Our HR team volunteered with Together We Rise, a #nonprofit dedicated to improving the lives of children in foster care. #TEAMPHLY decorated panels for duffel bags with fun images and encouraging statements. The duffel bags are given to children as they enter #fostercare or are transitioning into a new placement or forever home. #nonprofitsupport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15.921098978514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8108526"/>
                  </a:ext>
                </a:extLst>
              </a:tr>
            </a:tbl>
          </a:graphicData>
        </a:graphic>
      </p:graphicFrame>
      <p:sp>
        <p:nvSpPr>
          <p:cNvPr id="4" name="Text Placeholder 3">
            <a:extLst>
              <a:ext uri="{FF2B5EF4-FFF2-40B4-BE49-F238E27FC236}">
                <a16:creationId xmlns:a16="http://schemas.microsoft.com/office/drawing/2014/main" id="{45CA3C78-2542-4BFE-A83F-DF086B1B154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666053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6D745-4238-43D5-9823-18CE835B9433}"/>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E270518A-F4C8-4C42-BD94-77BA58D5CA89}"/>
              </a:ext>
            </a:extLst>
          </p:cNvPr>
          <p:cNvGraphicFramePr>
            <a:graphicFrameLocks noGrp="1"/>
          </p:cNvGraphicFramePr>
          <p:nvPr>
            <p:ph type="tbl" sz="quarter" idx="13"/>
            <p:extLst>
              <p:ext uri="{D42A27DB-BD31-4B8C-83A1-F6EECF244321}">
                <p14:modId xmlns:p14="http://schemas.microsoft.com/office/powerpoint/2010/main" val="162184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97922631"/>
                    </a:ext>
                  </a:extLst>
                </a:gridCol>
                <a:gridCol w="740664">
                  <a:extLst>
                    <a:ext uri="{9D8B030D-6E8A-4147-A177-3AD203B41FA5}">
                      <a16:colId xmlns:a16="http://schemas.microsoft.com/office/drawing/2014/main" val="362885688"/>
                    </a:ext>
                  </a:extLst>
                </a:gridCol>
                <a:gridCol w="740664">
                  <a:extLst>
                    <a:ext uri="{9D8B030D-6E8A-4147-A177-3AD203B41FA5}">
                      <a16:colId xmlns:a16="http://schemas.microsoft.com/office/drawing/2014/main" val="2448057992"/>
                    </a:ext>
                  </a:extLst>
                </a:gridCol>
                <a:gridCol w="740664">
                  <a:extLst>
                    <a:ext uri="{9D8B030D-6E8A-4147-A177-3AD203B41FA5}">
                      <a16:colId xmlns:a16="http://schemas.microsoft.com/office/drawing/2014/main" val="4120724171"/>
                    </a:ext>
                  </a:extLst>
                </a:gridCol>
                <a:gridCol w="740664">
                  <a:extLst>
                    <a:ext uri="{9D8B030D-6E8A-4147-A177-3AD203B41FA5}">
                      <a16:colId xmlns:a16="http://schemas.microsoft.com/office/drawing/2014/main" val="1884237381"/>
                    </a:ext>
                  </a:extLst>
                </a:gridCol>
                <a:gridCol w="740664">
                  <a:extLst>
                    <a:ext uri="{9D8B030D-6E8A-4147-A177-3AD203B41FA5}">
                      <a16:colId xmlns:a16="http://schemas.microsoft.com/office/drawing/2014/main" val="2982320456"/>
                    </a:ext>
                  </a:extLst>
                </a:gridCol>
                <a:gridCol w="740664">
                  <a:extLst>
                    <a:ext uri="{9D8B030D-6E8A-4147-A177-3AD203B41FA5}">
                      <a16:colId xmlns:a16="http://schemas.microsoft.com/office/drawing/2014/main" val="2928654427"/>
                    </a:ext>
                  </a:extLst>
                </a:gridCol>
                <a:gridCol w="740664">
                  <a:extLst>
                    <a:ext uri="{9D8B030D-6E8A-4147-A177-3AD203B41FA5}">
                      <a16:colId xmlns:a16="http://schemas.microsoft.com/office/drawing/2014/main" val="2530327925"/>
                    </a:ext>
                  </a:extLst>
                </a:gridCol>
                <a:gridCol w="740664">
                  <a:extLst>
                    <a:ext uri="{9D8B030D-6E8A-4147-A177-3AD203B41FA5}">
                      <a16:colId xmlns:a16="http://schemas.microsoft.com/office/drawing/2014/main" val="3386337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2403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- 2021-10-20 15:15:08</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for the 2021 – 2022 season! Throughout the season, PHLY is partnering with the Eagles to highlight #nonprofits doing great work in the community before each home game. Congratulations to Visiting Nurse Association Health Group, Norris Square Community Alliance, and Horizons Greater Philadelphia for being highlighted at this week's game! #FlyEaglesFly
Learn more about our partnership with the Eagles: bit.ly/2YNTR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6.3077634011091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3226286"/>
                  </a:ext>
                </a:extLst>
              </a:tr>
            </a:tbl>
          </a:graphicData>
        </a:graphic>
      </p:graphicFrame>
      <p:sp>
        <p:nvSpPr>
          <p:cNvPr id="4" name="Text Placeholder 3">
            <a:extLst>
              <a:ext uri="{FF2B5EF4-FFF2-40B4-BE49-F238E27FC236}">
                <a16:creationId xmlns:a16="http://schemas.microsoft.com/office/drawing/2014/main" id="{59B0932B-D5A6-48B8-879E-B84ECD56F02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2235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9E87C-E314-4F45-8EB0-46459F9AE8B3}"/>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463DCD65-FA1C-4558-9D7D-11B74EA00C64}"/>
              </a:ext>
            </a:extLst>
          </p:cNvPr>
          <p:cNvGraphicFramePr>
            <a:graphicFrameLocks noGrp="1"/>
          </p:cNvGraphicFramePr>
          <p:nvPr>
            <p:ph type="tbl" sz="quarter" idx="13"/>
            <p:extLst>
              <p:ext uri="{D42A27DB-BD31-4B8C-83A1-F6EECF244321}">
                <p14:modId xmlns:p14="http://schemas.microsoft.com/office/powerpoint/2010/main" val="1305175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50944719"/>
                    </a:ext>
                  </a:extLst>
                </a:gridCol>
                <a:gridCol w="740664">
                  <a:extLst>
                    <a:ext uri="{9D8B030D-6E8A-4147-A177-3AD203B41FA5}">
                      <a16:colId xmlns:a16="http://schemas.microsoft.com/office/drawing/2014/main" val="2136139804"/>
                    </a:ext>
                  </a:extLst>
                </a:gridCol>
                <a:gridCol w="740664">
                  <a:extLst>
                    <a:ext uri="{9D8B030D-6E8A-4147-A177-3AD203B41FA5}">
                      <a16:colId xmlns:a16="http://schemas.microsoft.com/office/drawing/2014/main" val="2594189413"/>
                    </a:ext>
                  </a:extLst>
                </a:gridCol>
                <a:gridCol w="740664">
                  <a:extLst>
                    <a:ext uri="{9D8B030D-6E8A-4147-A177-3AD203B41FA5}">
                      <a16:colId xmlns:a16="http://schemas.microsoft.com/office/drawing/2014/main" val="1170592994"/>
                    </a:ext>
                  </a:extLst>
                </a:gridCol>
                <a:gridCol w="740664">
                  <a:extLst>
                    <a:ext uri="{9D8B030D-6E8A-4147-A177-3AD203B41FA5}">
                      <a16:colId xmlns:a16="http://schemas.microsoft.com/office/drawing/2014/main" val="838261133"/>
                    </a:ext>
                  </a:extLst>
                </a:gridCol>
                <a:gridCol w="740664">
                  <a:extLst>
                    <a:ext uri="{9D8B030D-6E8A-4147-A177-3AD203B41FA5}">
                      <a16:colId xmlns:a16="http://schemas.microsoft.com/office/drawing/2014/main" val="2561047235"/>
                    </a:ext>
                  </a:extLst>
                </a:gridCol>
                <a:gridCol w="740664">
                  <a:extLst>
                    <a:ext uri="{9D8B030D-6E8A-4147-A177-3AD203B41FA5}">
                      <a16:colId xmlns:a16="http://schemas.microsoft.com/office/drawing/2014/main" val="2428601190"/>
                    </a:ext>
                  </a:extLst>
                </a:gridCol>
                <a:gridCol w="740664">
                  <a:extLst>
                    <a:ext uri="{9D8B030D-6E8A-4147-A177-3AD203B41FA5}">
                      <a16:colId xmlns:a16="http://schemas.microsoft.com/office/drawing/2014/main" val="2874081056"/>
                    </a:ext>
                  </a:extLst>
                </a:gridCol>
                <a:gridCol w="740664">
                  <a:extLst>
                    <a:ext uri="{9D8B030D-6E8A-4147-A177-3AD203B41FA5}">
                      <a16:colId xmlns:a16="http://schemas.microsoft.com/office/drawing/2014/main" val="838258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72237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- 2021-10-28 16:11:42</a:t>
                      </a:r>
                      <a:r>
                        <a:rPr kumimoji="0" lang="en-US" sz="1000" b="0" i="0" u="none" strike="noStrike" kern="1200" cap="none" spc="0" normalizeH="0" baseline="0" noProof="0">
                          <a:ln>
                            <a:noFill/>
                          </a:ln>
                          <a:solidFill>
                            <a:prstClr val="black"/>
                          </a:solidFill>
                          <a:effectLst/>
                          <a:uLnTx/>
                          <a:uFillTx/>
                          <a:latin typeface="+mn-lt"/>
                          <a:ea typeface="+mn-ea"/>
                          <a:cs typeface="+mn-cs"/>
                        </a:rPr>
                        <a:t>
 #TEAMPHLY is digging into week three of our #PHLY80KTREES initiative! During our final week, we’re planting trees in #Philadelphia’s Fairmount Park. This community tree project is part of our efforts to plant 80,000 trees in partnership with the Arbor Day Foundation. From Kansas City to Denver and Philadelphia, PHLY employees successfully planted over 200 #trees in communities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31.527726771943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106273"/>
                  </a:ext>
                </a:extLst>
              </a:tr>
            </a:tbl>
          </a:graphicData>
        </a:graphic>
      </p:graphicFrame>
      <p:sp>
        <p:nvSpPr>
          <p:cNvPr id="4" name="Text Placeholder 3">
            <a:extLst>
              <a:ext uri="{FF2B5EF4-FFF2-40B4-BE49-F238E27FC236}">
                <a16:creationId xmlns:a16="http://schemas.microsoft.com/office/drawing/2014/main" id="{08FE9C1A-5151-4D2D-A3C5-1243EC653D1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947436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AC827-6479-42BE-9CB9-F115A8C1FB9B}"/>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3B75A30-0783-4C57-80FF-4B0C2C25A714}"/>
              </a:ext>
            </a:extLst>
          </p:cNvPr>
          <p:cNvGraphicFramePr>
            <a:graphicFrameLocks noGrp="1"/>
          </p:cNvGraphicFramePr>
          <p:nvPr>
            <p:ph type="tbl" sz="quarter" idx="13"/>
            <p:extLst>
              <p:ext uri="{D42A27DB-BD31-4B8C-83A1-F6EECF244321}">
                <p14:modId xmlns:p14="http://schemas.microsoft.com/office/powerpoint/2010/main" val="175530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6146392"/>
                    </a:ext>
                  </a:extLst>
                </a:gridCol>
                <a:gridCol w="658368">
                  <a:extLst>
                    <a:ext uri="{9D8B030D-6E8A-4147-A177-3AD203B41FA5}">
                      <a16:colId xmlns:a16="http://schemas.microsoft.com/office/drawing/2014/main" val="1021142336"/>
                    </a:ext>
                  </a:extLst>
                </a:gridCol>
                <a:gridCol w="658368">
                  <a:extLst>
                    <a:ext uri="{9D8B030D-6E8A-4147-A177-3AD203B41FA5}">
                      <a16:colId xmlns:a16="http://schemas.microsoft.com/office/drawing/2014/main" val="3860648809"/>
                    </a:ext>
                  </a:extLst>
                </a:gridCol>
                <a:gridCol w="658368">
                  <a:extLst>
                    <a:ext uri="{9D8B030D-6E8A-4147-A177-3AD203B41FA5}">
                      <a16:colId xmlns:a16="http://schemas.microsoft.com/office/drawing/2014/main" val="443641724"/>
                    </a:ext>
                  </a:extLst>
                </a:gridCol>
                <a:gridCol w="658368">
                  <a:extLst>
                    <a:ext uri="{9D8B030D-6E8A-4147-A177-3AD203B41FA5}">
                      <a16:colId xmlns:a16="http://schemas.microsoft.com/office/drawing/2014/main" val="2610187443"/>
                    </a:ext>
                  </a:extLst>
                </a:gridCol>
                <a:gridCol w="658368">
                  <a:extLst>
                    <a:ext uri="{9D8B030D-6E8A-4147-A177-3AD203B41FA5}">
                      <a16:colId xmlns:a16="http://schemas.microsoft.com/office/drawing/2014/main" val="4092393414"/>
                    </a:ext>
                  </a:extLst>
                </a:gridCol>
                <a:gridCol w="658368">
                  <a:extLst>
                    <a:ext uri="{9D8B030D-6E8A-4147-A177-3AD203B41FA5}">
                      <a16:colId xmlns:a16="http://schemas.microsoft.com/office/drawing/2014/main" val="3720818466"/>
                    </a:ext>
                  </a:extLst>
                </a:gridCol>
                <a:gridCol w="658368">
                  <a:extLst>
                    <a:ext uri="{9D8B030D-6E8A-4147-A177-3AD203B41FA5}">
                      <a16:colId xmlns:a16="http://schemas.microsoft.com/office/drawing/2014/main" val="1350439070"/>
                    </a:ext>
                  </a:extLst>
                </a:gridCol>
                <a:gridCol w="658368">
                  <a:extLst>
                    <a:ext uri="{9D8B030D-6E8A-4147-A177-3AD203B41FA5}">
                      <a16:colId xmlns:a16="http://schemas.microsoft.com/office/drawing/2014/main" val="1524245420"/>
                    </a:ext>
                  </a:extLst>
                </a:gridCol>
                <a:gridCol w="658368">
                  <a:extLst>
                    <a:ext uri="{9D8B030D-6E8A-4147-A177-3AD203B41FA5}">
                      <a16:colId xmlns:a16="http://schemas.microsoft.com/office/drawing/2014/main" val="42501310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48702939"/>
                  </a:ext>
                </a:extLst>
              </a:tr>
              <a:tr h="370840">
                <a:tc>
                  <a:txBody>
                    <a:bodyPr/>
                    <a:lstStyle/>
                    <a:p>
                      <a:r>
                        <a:rPr lang="en-US" sz="1000"/>
                        <a:t>phlyinsurance</a:t>
                      </a:r>
                    </a:p>
                  </a:txBody>
                  <a:tcPr/>
                </a:tc>
                <a:tc>
                  <a:txBody>
                    <a:bodyPr/>
                    <a:lstStyle/>
                    <a:p>
                      <a:r>
                        <a:rPr lang="en-US" sz="1000"/>
                        <a:t>2537</a:t>
                      </a:r>
                    </a:p>
                  </a:txBody>
                  <a:tcPr/>
                </a:tc>
                <a:tc>
                  <a:txBody>
                    <a:bodyPr/>
                    <a:lstStyle/>
                    <a:p>
                      <a:r>
                        <a:rPr lang="en-US" sz="1000"/>
                        <a:t>55</a:t>
                      </a:r>
                    </a:p>
                  </a:txBody>
                  <a:tcPr/>
                </a:tc>
                <a:tc>
                  <a:txBody>
                    <a:bodyPr/>
                    <a:lstStyle/>
                    <a:p>
                      <a:r>
                        <a:rPr lang="en-US" sz="1000"/>
                        <a:t>12</a:t>
                      </a:r>
                    </a:p>
                  </a:txBody>
                  <a:tcPr/>
                </a:tc>
                <a:tc>
                  <a:txBody>
                    <a:bodyPr/>
                    <a:lstStyle/>
                    <a:p>
                      <a:r>
                        <a:rPr lang="en-US" sz="1000"/>
                        <a:t>7</a:t>
                      </a:r>
                    </a:p>
                  </a:txBody>
                  <a:tcPr/>
                </a:tc>
                <a:tc>
                  <a:txBody>
                    <a:bodyPr/>
                    <a:lstStyle/>
                    <a:p>
                      <a:r>
                        <a:rPr lang="en-US" sz="1000"/>
                        <a:t>2</a:t>
                      </a:r>
                    </a:p>
                  </a:txBody>
                  <a:tcPr/>
                </a:tc>
                <a:tc>
                  <a:txBody>
                    <a:bodyPr/>
                    <a:lstStyle/>
                    <a:p>
                      <a:r>
                        <a:rPr lang="en-US" sz="1000"/>
                        <a:t>21</a:t>
                      </a:r>
                    </a:p>
                  </a:txBody>
                  <a:tcPr/>
                </a:tc>
                <a:tc>
                  <a:txBody>
                    <a:bodyPr/>
                    <a:lstStyle/>
                    <a:p>
                      <a:r>
                        <a:rPr lang="en-US" sz="1000"/>
                        <a:t>1039</a:t>
                      </a:r>
                    </a:p>
                  </a:txBody>
                  <a:tcPr/>
                </a:tc>
                <a:tc>
                  <a:txBody>
                    <a:bodyPr/>
                    <a:lstStyle/>
                    <a:p>
                      <a:r>
                        <a:rPr lang="en-US" sz="1000"/>
                        <a:t>203</a:t>
                      </a:r>
                    </a:p>
                  </a:txBody>
                  <a:tcPr/>
                </a:tc>
                <a:tc>
                  <a:txBody>
                    <a:bodyPr/>
                    <a:lstStyle/>
                    <a:p>
                      <a:r>
                        <a:rPr lang="en-US" sz="1000"/>
                        <a:t>2.3572 %</a:t>
                      </a:r>
                    </a:p>
                  </a:txBody>
                  <a:tcPr/>
                </a:tc>
                <a:extLst>
                  <a:ext uri="{0D108BD9-81ED-4DB2-BD59-A6C34878D82A}">
                    <a16:rowId xmlns:a16="http://schemas.microsoft.com/office/drawing/2014/main" val="517945605"/>
                  </a:ext>
                </a:extLst>
              </a:tr>
            </a:tbl>
          </a:graphicData>
        </a:graphic>
      </p:graphicFrame>
      <p:sp>
        <p:nvSpPr>
          <p:cNvPr id="4" name="Text Placeholder 3">
            <a:extLst>
              <a:ext uri="{FF2B5EF4-FFF2-40B4-BE49-F238E27FC236}">
                <a16:creationId xmlns:a16="http://schemas.microsoft.com/office/drawing/2014/main" id="{AF6819EE-8D28-49C9-9B1E-BF10EC31C67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57779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6F95C-864D-4199-8957-B32AB628B5F8}"/>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CCBD5F38-6D65-496E-96D9-3B6AE2ABEC56}"/>
              </a:ext>
            </a:extLst>
          </p:cNvPr>
          <p:cNvGraphicFramePr>
            <a:graphicFrameLocks noGrp="1"/>
          </p:cNvGraphicFramePr>
          <p:nvPr>
            <p:ph type="chart" sz="quarter" idx="13"/>
            <p:extLst>
              <p:ext uri="{D42A27DB-BD31-4B8C-83A1-F6EECF244321}">
                <p14:modId xmlns:p14="http://schemas.microsoft.com/office/powerpoint/2010/main" val="3619892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A44C4E-7B36-4AD0-B757-B2AAE404EB9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7D99B3A-169C-48F6-AD92-618BF47EF8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11928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36B41-032D-4CC3-9409-E26B5798B5AD}"/>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BFB32878-73CD-43FC-86D4-DBC083DEAA05}"/>
              </a:ext>
            </a:extLst>
          </p:cNvPr>
          <p:cNvGraphicFramePr>
            <a:graphicFrameLocks noGrp="1"/>
          </p:cNvGraphicFramePr>
          <p:nvPr>
            <p:ph type="chart" sz="quarter" idx="13"/>
            <p:extLst>
              <p:ext uri="{D42A27DB-BD31-4B8C-83A1-F6EECF244321}">
                <p14:modId xmlns:p14="http://schemas.microsoft.com/office/powerpoint/2010/main" val="2715328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8AD104-2E26-42F5-BA28-9EAA0383214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771A1D2-4103-47D6-ADB7-2FE17238F7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0232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B18AA-24A7-441A-B241-3C8FAF987BCC}"/>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92CAA0CD-C7AF-4445-AF1B-60DB8B433A26}"/>
              </a:ext>
            </a:extLst>
          </p:cNvPr>
          <p:cNvGraphicFramePr>
            <a:graphicFrameLocks noGrp="1"/>
          </p:cNvGraphicFramePr>
          <p:nvPr>
            <p:ph type="chart" sz="quarter" idx="13"/>
            <p:extLst>
              <p:ext uri="{D42A27DB-BD31-4B8C-83A1-F6EECF244321}">
                <p14:modId xmlns:p14="http://schemas.microsoft.com/office/powerpoint/2010/main" val="3595750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555BD3-C75F-47A9-9A94-738C69CFBC1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AFE7676-09DC-4544-8D48-279639E12B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9809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76B5-2BF8-47B3-990B-3428D0B81076}"/>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51FCFAA1-1DBE-4709-AD1F-C47C245D52EF}"/>
              </a:ext>
            </a:extLst>
          </p:cNvPr>
          <p:cNvGraphicFramePr>
            <a:graphicFrameLocks noGrp="1"/>
          </p:cNvGraphicFramePr>
          <p:nvPr>
            <p:ph type="tbl" sz="quarter" idx="13"/>
            <p:extLst>
              <p:ext uri="{D42A27DB-BD31-4B8C-83A1-F6EECF244321}">
                <p14:modId xmlns:p14="http://schemas.microsoft.com/office/powerpoint/2010/main" val="1622968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99249711"/>
                    </a:ext>
                  </a:extLst>
                </a:gridCol>
                <a:gridCol w="987552">
                  <a:extLst>
                    <a:ext uri="{9D8B030D-6E8A-4147-A177-3AD203B41FA5}">
                      <a16:colId xmlns:a16="http://schemas.microsoft.com/office/drawing/2014/main" val="218650700"/>
                    </a:ext>
                  </a:extLst>
                </a:gridCol>
                <a:gridCol w="987552">
                  <a:extLst>
                    <a:ext uri="{9D8B030D-6E8A-4147-A177-3AD203B41FA5}">
                      <a16:colId xmlns:a16="http://schemas.microsoft.com/office/drawing/2014/main" val="826156140"/>
                    </a:ext>
                  </a:extLst>
                </a:gridCol>
                <a:gridCol w="987552">
                  <a:extLst>
                    <a:ext uri="{9D8B030D-6E8A-4147-A177-3AD203B41FA5}">
                      <a16:colId xmlns:a16="http://schemas.microsoft.com/office/drawing/2014/main" val="3359560990"/>
                    </a:ext>
                  </a:extLst>
                </a:gridCol>
                <a:gridCol w="987552">
                  <a:extLst>
                    <a:ext uri="{9D8B030D-6E8A-4147-A177-3AD203B41FA5}">
                      <a16:colId xmlns:a16="http://schemas.microsoft.com/office/drawing/2014/main" val="3129563475"/>
                    </a:ext>
                  </a:extLst>
                </a:gridCol>
                <a:gridCol w="987552">
                  <a:extLst>
                    <a:ext uri="{9D8B030D-6E8A-4147-A177-3AD203B41FA5}">
                      <a16:colId xmlns:a16="http://schemas.microsoft.com/office/drawing/2014/main" val="2199252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476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- 2021-10-27 13:17:03</a:t>
                      </a:r>
                      <a:r>
                        <a:rPr kumimoji="0" lang="en-US" sz="1000" b="0" i="0" u="none" strike="noStrike" kern="1200" cap="none" spc="0" normalizeH="0" baseline="0" noProof="0">
                          <a:ln>
                            <a:noFill/>
                          </a:ln>
                          <a:solidFill>
                            <a:prstClr val="black"/>
                          </a:solidFill>
                          <a:effectLst/>
                          <a:uLnTx/>
                          <a:uFillTx/>
                          <a:latin typeface="+mn-lt"/>
                          <a:ea typeface="+mn-ea"/>
                          <a:cs typeface="+mn-cs"/>
                        </a:rPr>
                        <a:t>
 𝐂𝐚𝐬𝐭 𝐲𝐨𝐮𝐫 𝐯𝐨𝐭𝐞 𝐭𝐨 𝐡𝐞𝐥𝐩 𝐮𝐬 𝐩𝐢𝐜𝐤 𝐨𝐮𝐫 𝐰𝐢𝐧𝐧𝐢𝐧𝐠 𝐩𝐮𝐦𝐩𝐤𝐢𝐧𝐬! 🎃
Halloween is just around the corner and to get into the spooky spirit, we’re holding a #pumpkincarving Instagram contest! We asked #TEAMPHLY to submit their pumpkin masterpieces for a chance to win a prize. 
We’ve narrowed down the submissions to five finalists and we need your help to pick the winner. Vote in the comments using the number on the bottom of the photo to let us know your favorites! 💬⬇️
#PHLYHalloweenContest #TEAMPHLY #halloweenpumpkins #carvingpumpkins #halloweencontest #jackolanterns #pumpkincarvingcontest #pumpkincarvings #carvedpumpkins  #insurancebusiness #specialtyinsurance #insuranceindustry #insurancework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11/23/2021 07:42:58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82951687"/>
                  </a:ext>
                </a:extLst>
              </a:tr>
            </a:tbl>
          </a:graphicData>
        </a:graphic>
      </p:graphicFrame>
      <p:sp>
        <p:nvSpPr>
          <p:cNvPr id="4" name="Text Placeholder 3">
            <a:extLst>
              <a:ext uri="{FF2B5EF4-FFF2-40B4-BE49-F238E27FC236}">
                <a16:creationId xmlns:a16="http://schemas.microsoft.com/office/drawing/2014/main" id="{C01E39DE-3674-421E-BEEB-7367E803BEE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136726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8304B-7F72-4B34-A727-27D3EA2508F0}"/>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62A45C22-9C66-4A54-AC36-9DBBC48BC9C5}"/>
              </a:ext>
            </a:extLst>
          </p:cNvPr>
          <p:cNvGraphicFramePr>
            <a:graphicFrameLocks noGrp="1"/>
          </p:cNvGraphicFramePr>
          <p:nvPr>
            <p:ph type="tbl" sz="quarter" idx="13"/>
            <p:extLst>
              <p:ext uri="{D42A27DB-BD31-4B8C-83A1-F6EECF244321}">
                <p14:modId xmlns:p14="http://schemas.microsoft.com/office/powerpoint/2010/main" val="528015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88040474"/>
                    </a:ext>
                  </a:extLst>
                </a:gridCol>
                <a:gridCol w="987552">
                  <a:extLst>
                    <a:ext uri="{9D8B030D-6E8A-4147-A177-3AD203B41FA5}">
                      <a16:colId xmlns:a16="http://schemas.microsoft.com/office/drawing/2014/main" val="2014973728"/>
                    </a:ext>
                  </a:extLst>
                </a:gridCol>
                <a:gridCol w="987552">
                  <a:extLst>
                    <a:ext uri="{9D8B030D-6E8A-4147-A177-3AD203B41FA5}">
                      <a16:colId xmlns:a16="http://schemas.microsoft.com/office/drawing/2014/main" val="3232617262"/>
                    </a:ext>
                  </a:extLst>
                </a:gridCol>
                <a:gridCol w="987552">
                  <a:extLst>
                    <a:ext uri="{9D8B030D-6E8A-4147-A177-3AD203B41FA5}">
                      <a16:colId xmlns:a16="http://schemas.microsoft.com/office/drawing/2014/main" val="229873473"/>
                    </a:ext>
                  </a:extLst>
                </a:gridCol>
                <a:gridCol w="987552">
                  <a:extLst>
                    <a:ext uri="{9D8B030D-6E8A-4147-A177-3AD203B41FA5}">
                      <a16:colId xmlns:a16="http://schemas.microsoft.com/office/drawing/2014/main" val="3424977729"/>
                    </a:ext>
                  </a:extLst>
                </a:gridCol>
                <a:gridCol w="987552">
                  <a:extLst>
                    <a:ext uri="{9D8B030D-6E8A-4147-A177-3AD203B41FA5}">
                      <a16:colId xmlns:a16="http://schemas.microsoft.com/office/drawing/2014/main" val="2289443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183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- 2021-10-15 11:00:28</a:t>
                      </a:r>
                      <a:r>
                        <a:rPr kumimoji="0" lang="en-US" sz="1000" b="0" i="0" u="none" strike="noStrike" kern="1200" cap="none" spc="0" normalizeH="0" baseline="0" noProof="0">
                          <a:ln>
                            <a:noFill/>
                          </a:ln>
                          <a:solidFill>
                            <a:prstClr val="black"/>
                          </a:solidFill>
                          <a:effectLst/>
                          <a:uLnTx/>
                          <a:uFillTx/>
                          <a:latin typeface="+mn-lt"/>
                          <a:ea typeface="+mn-ea"/>
                          <a:cs typeface="+mn-cs"/>
                        </a:rPr>
                        <a:t>
 #TEAMPHLY tested their golf swings on the #drivingrange during an outing hosted by our Metro Region's Women’s Leadership Series! The outing focused on introducing current and future female leaders to the fundamentals of golf in a professional setting to help them gain experience and build confidence. ⛳️
#golfing⛳️ #golfouting #golfgram #instagolfers #womensleadership #womensempowerment #workingwomen #womenininsurance  #professionaldevelopment #insurancejobs #insurancecareers #insurancelife #insurancecompany #insurancework #insurancecarrier #propertyandcasualty #specialtyinsurance #insurancebusiness #commercialinsurance #insuranceindustry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11/23/2021 07:42:58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00265378"/>
                  </a:ext>
                </a:extLst>
              </a:tr>
            </a:tbl>
          </a:graphicData>
        </a:graphic>
      </p:graphicFrame>
      <p:sp>
        <p:nvSpPr>
          <p:cNvPr id="4" name="Text Placeholder 3">
            <a:extLst>
              <a:ext uri="{FF2B5EF4-FFF2-40B4-BE49-F238E27FC236}">
                <a16:creationId xmlns:a16="http://schemas.microsoft.com/office/drawing/2014/main" id="{56B6A450-4408-4F7F-BC95-6365CD36336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946666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0DE7D-6C1F-4EA9-B2DA-1B52E24B990C}"/>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45614DF7-1626-439C-BB32-025FCDB8F9E5}"/>
              </a:ext>
            </a:extLst>
          </p:cNvPr>
          <p:cNvGraphicFramePr>
            <a:graphicFrameLocks noGrp="1"/>
          </p:cNvGraphicFramePr>
          <p:nvPr>
            <p:ph type="tbl" sz="quarter" idx="13"/>
            <p:extLst>
              <p:ext uri="{D42A27DB-BD31-4B8C-83A1-F6EECF244321}">
                <p14:modId xmlns:p14="http://schemas.microsoft.com/office/powerpoint/2010/main" val="2272141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84553275"/>
                    </a:ext>
                  </a:extLst>
                </a:gridCol>
                <a:gridCol w="987552">
                  <a:extLst>
                    <a:ext uri="{9D8B030D-6E8A-4147-A177-3AD203B41FA5}">
                      <a16:colId xmlns:a16="http://schemas.microsoft.com/office/drawing/2014/main" val="2528206252"/>
                    </a:ext>
                  </a:extLst>
                </a:gridCol>
                <a:gridCol w="987552">
                  <a:extLst>
                    <a:ext uri="{9D8B030D-6E8A-4147-A177-3AD203B41FA5}">
                      <a16:colId xmlns:a16="http://schemas.microsoft.com/office/drawing/2014/main" val="3469650172"/>
                    </a:ext>
                  </a:extLst>
                </a:gridCol>
                <a:gridCol w="987552">
                  <a:extLst>
                    <a:ext uri="{9D8B030D-6E8A-4147-A177-3AD203B41FA5}">
                      <a16:colId xmlns:a16="http://schemas.microsoft.com/office/drawing/2014/main" val="3874754299"/>
                    </a:ext>
                  </a:extLst>
                </a:gridCol>
                <a:gridCol w="987552">
                  <a:extLst>
                    <a:ext uri="{9D8B030D-6E8A-4147-A177-3AD203B41FA5}">
                      <a16:colId xmlns:a16="http://schemas.microsoft.com/office/drawing/2014/main" val="1463680235"/>
                    </a:ext>
                  </a:extLst>
                </a:gridCol>
                <a:gridCol w="987552">
                  <a:extLst>
                    <a:ext uri="{9D8B030D-6E8A-4147-A177-3AD203B41FA5}">
                      <a16:colId xmlns:a16="http://schemas.microsoft.com/office/drawing/2014/main" val="2036823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6801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- 2021-10-12 11:03:54</a:t>
                      </a:r>
                      <a:r>
                        <a:rPr kumimoji="0" lang="en-US" sz="1000" b="0" i="0" u="none" strike="noStrike" kern="1200" cap="none" spc="0" normalizeH="0" baseline="0" noProof="0">
                          <a:ln>
                            <a:noFill/>
                          </a:ln>
                          <a:solidFill>
                            <a:prstClr val="black"/>
                          </a:solidFill>
                          <a:effectLst/>
                          <a:uLnTx/>
                          <a:uFillTx/>
                          <a:latin typeface="+mn-lt"/>
                          <a:ea typeface="+mn-ea"/>
                          <a:cs typeface="+mn-cs"/>
                        </a:rPr>
                        <a:t>
 We had a ball teaming up with the phillies to host a Wiffle Ball Derby at Citizens Bank Park!
Swipe ⬅ to see #TEAMPHLY and our agency partners Acrisure at the event. ⚾️
#wiffleball #citizensbankpark #baseballseason #philliesbaseball #philliesnation #mlbbaseball #insurance #insuranceagents #insurancebrokers #insurancecompany #insuranceindustry #specialtyinsurance #proprertyandcasualty #commercialinsurance #insurancecarrier #insurancecoverage #insuranceproducts #insuranceservices #insuranceplans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11/23/2021 07:42:58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44825744"/>
                  </a:ext>
                </a:extLst>
              </a:tr>
            </a:tbl>
          </a:graphicData>
        </a:graphic>
      </p:graphicFrame>
      <p:sp>
        <p:nvSpPr>
          <p:cNvPr id="4" name="Text Placeholder 3">
            <a:extLst>
              <a:ext uri="{FF2B5EF4-FFF2-40B4-BE49-F238E27FC236}">
                <a16:creationId xmlns:a16="http://schemas.microsoft.com/office/drawing/2014/main" id="{AAC74807-206E-4F01-A12E-927FE4E0D9B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44023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21BC-5A1F-42E4-8804-8AE49B79D779}"/>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A07954A8-557A-49EB-AEC0-082E1CEEF00A}"/>
              </a:ext>
            </a:extLst>
          </p:cNvPr>
          <p:cNvGraphicFramePr>
            <a:graphicFrameLocks noGrp="1"/>
          </p:cNvGraphicFramePr>
          <p:nvPr>
            <p:ph type="tbl" sz="quarter" idx="13"/>
            <p:extLst>
              <p:ext uri="{D42A27DB-BD31-4B8C-83A1-F6EECF244321}">
                <p14:modId xmlns:p14="http://schemas.microsoft.com/office/powerpoint/2010/main" val="4103356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0216961"/>
                    </a:ext>
                  </a:extLst>
                </a:gridCol>
                <a:gridCol w="987552">
                  <a:extLst>
                    <a:ext uri="{9D8B030D-6E8A-4147-A177-3AD203B41FA5}">
                      <a16:colId xmlns:a16="http://schemas.microsoft.com/office/drawing/2014/main" val="532048910"/>
                    </a:ext>
                  </a:extLst>
                </a:gridCol>
                <a:gridCol w="987552">
                  <a:extLst>
                    <a:ext uri="{9D8B030D-6E8A-4147-A177-3AD203B41FA5}">
                      <a16:colId xmlns:a16="http://schemas.microsoft.com/office/drawing/2014/main" val="3813211459"/>
                    </a:ext>
                  </a:extLst>
                </a:gridCol>
                <a:gridCol w="987552">
                  <a:extLst>
                    <a:ext uri="{9D8B030D-6E8A-4147-A177-3AD203B41FA5}">
                      <a16:colId xmlns:a16="http://schemas.microsoft.com/office/drawing/2014/main" val="1014146982"/>
                    </a:ext>
                  </a:extLst>
                </a:gridCol>
                <a:gridCol w="987552">
                  <a:extLst>
                    <a:ext uri="{9D8B030D-6E8A-4147-A177-3AD203B41FA5}">
                      <a16:colId xmlns:a16="http://schemas.microsoft.com/office/drawing/2014/main" val="2344335491"/>
                    </a:ext>
                  </a:extLst>
                </a:gridCol>
                <a:gridCol w="987552">
                  <a:extLst>
                    <a:ext uri="{9D8B030D-6E8A-4147-A177-3AD203B41FA5}">
                      <a16:colId xmlns:a16="http://schemas.microsoft.com/office/drawing/2014/main" val="1429123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621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- 2021-10-22 15:59:31</a:t>
                      </a:r>
                      <a:r>
                        <a:rPr kumimoji="0" lang="en-US" sz="1000" b="0" i="0" u="none" strike="noStrike" kern="1200" cap="none" spc="0" normalizeH="0" baseline="0" noProof="0">
                          <a:ln>
                            <a:noFill/>
                          </a:ln>
                          <a:solidFill>
                            <a:prstClr val="black"/>
                          </a:solidFill>
                          <a:effectLst/>
                          <a:uLnTx/>
                          <a:uFillTx/>
                          <a:latin typeface="+mn-lt"/>
                          <a:ea typeface="+mn-ea"/>
                          <a:cs typeface="+mn-cs"/>
                        </a:rPr>
                        <a:t>
 It’s good to have goals, especially when the goal is to support a good cause! We teamed up with our agency partner jkjinc to compete in the starfinderfoundation Insurance Cup! The annual #soccertournament benefits hundreds of Philadelphia's underserved youth. All money raised supports Starfinder's soccer, mentoring, and leadership development programs for children and teens. ⚽️🥅
#TEAMPHLY #charityevent #fundraisingevent #communitysupport #charitable #charitablegiving #501c3 #notforprofit #communitymatters #insuranceagents #insurancebrokers #insurancecompany #insuranceindustry #specialtyinsurance #proprertyandcasualty #commercialinsurance #insurancecarrier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11/23/2021 07:42:58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8162688"/>
                  </a:ext>
                </a:extLst>
              </a:tr>
            </a:tbl>
          </a:graphicData>
        </a:graphic>
      </p:graphicFrame>
      <p:sp>
        <p:nvSpPr>
          <p:cNvPr id="4" name="Text Placeholder 3">
            <a:extLst>
              <a:ext uri="{FF2B5EF4-FFF2-40B4-BE49-F238E27FC236}">
                <a16:creationId xmlns:a16="http://schemas.microsoft.com/office/drawing/2014/main" id="{D1E8F1CC-4E21-40B7-8319-9209B85C9BF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92576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8DA4A-99B8-4B3F-AD7F-F03C4CBE51FC}"/>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76ADE1B1-6C72-413D-8043-215160DA0E06}"/>
              </a:ext>
            </a:extLst>
          </p:cNvPr>
          <p:cNvGraphicFramePr>
            <a:graphicFrameLocks noGrp="1"/>
          </p:cNvGraphicFramePr>
          <p:nvPr>
            <p:ph type="tbl" sz="quarter" idx="13"/>
            <p:extLst>
              <p:ext uri="{D42A27DB-BD31-4B8C-83A1-F6EECF244321}">
                <p14:modId xmlns:p14="http://schemas.microsoft.com/office/powerpoint/2010/main" val="2472958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86120421"/>
                    </a:ext>
                  </a:extLst>
                </a:gridCol>
                <a:gridCol w="987552">
                  <a:extLst>
                    <a:ext uri="{9D8B030D-6E8A-4147-A177-3AD203B41FA5}">
                      <a16:colId xmlns:a16="http://schemas.microsoft.com/office/drawing/2014/main" val="3794603654"/>
                    </a:ext>
                  </a:extLst>
                </a:gridCol>
                <a:gridCol w="987552">
                  <a:extLst>
                    <a:ext uri="{9D8B030D-6E8A-4147-A177-3AD203B41FA5}">
                      <a16:colId xmlns:a16="http://schemas.microsoft.com/office/drawing/2014/main" val="427696910"/>
                    </a:ext>
                  </a:extLst>
                </a:gridCol>
                <a:gridCol w="987552">
                  <a:extLst>
                    <a:ext uri="{9D8B030D-6E8A-4147-A177-3AD203B41FA5}">
                      <a16:colId xmlns:a16="http://schemas.microsoft.com/office/drawing/2014/main" val="3633900037"/>
                    </a:ext>
                  </a:extLst>
                </a:gridCol>
                <a:gridCol w="987552">
                  <a:extLst>
                    <a:ext uri="{9D8B030D-6E8A-4147-A177-3AD203B41FA5}">
                      <a16:colId xmlns:a16="http://schemas.microsoft.com/office/drawing/2014/main" val="2793224620"/>
                    </a:ext>
                  </a:extLst>
                </a:gridCol>
                <a:gridCol w="987552">
                  <a:extLst>
                    <a:ext uri="{9D8B030D-6E8A-4147-A177-3AD203B41FA5}">
                      <a16:colId xmlns:a16="http://schemas.microsoft.com/office/drawing/2014/main" val="1713787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0364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- 2021-10-07 20:12:21</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RedZone program for the 2021 – 2022 season! Throughout the season, PHLY is partnering with the Eagles to highlight #nonprofits doing great work in the community before each home game. Congratulations to simonsheart, The Affordable Homes Group, and hug_wraps for being highlighted at this week's game! 👏🏽🏈
Learn more about our partnership with the Eagles ➡ 𝐛𝐢𝐭.𝐥𝐲/𝟐𝐘𝐍𝐓𝐑𝐲𝟒 ⬅
#philadelphiaeagles #nflredzone #philadelphiaeaglesfootball #eaglesnation #flyeaglesfly🦅  #nflfootball #nflsundays #nflgame #footballseasonishere #phillyfootball #nonprofitsupport #causes #csr #nfp #nonprofitsofinstagram #charitywork #supportnonprofits #goodcauses #communityservice #insurancecompany #insuranceindustry #insurancebusiness #insurancework #propertyandcasualty #commercialinsurance #specialtyinsurance #insuranceservices #insurancecompany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11/23/2021 07:42:58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46118395"/>
                  </a:ext>
                </a:extLst>
              </a:tr>
            </a:tbl>
          </a:graphicData>
        </a:graphic>
      </p:graphicFrame>
      <p:sp>
        <p:nvSpPr>
          <p:cNvPr id="4" name="Text Placeholder 3">
            <a:extLst>
              <a:ext uri="{FF2B5EF4-FFF2-40B4-BE49-F238E27FC236}">
                <a16:creationId xmlns:a16="http://schemas.microsoft.com/office/drawing/2014/main" id="{C07E4BFC-665E-4E1E-A429-AFBD5812A1E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933180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6F11A-AB6F-44B4-B608-7AEB4E784B0C}"/>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D36321ED-C4BD-4A55-8185-C7471A763C52}"/>
              </a:ext>
            </a:extLst>
          </p:cNvPr>
          <p:cNvGraphicFramePr>
            <a:graphicFrameLocks noGrp="1"/>
          </p:cNvGraphicFramePr>
          <p:nvPr>
            <p:ph type="tbl" sz="quarter" idx="13"/>
            <p:extLst>
              <p:ext uri="{D42A27DB-BD31-4B8C-83A1-F6EECF244321}">
                <p14:modId xmlns:p14="http://schemas.microsoft.com/office/powerpoint/2010/main" val="1346404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34224086"/>
                    </a:ext>
                  </a:extLst>
                </a:gridCol>
                <a:gridCol w="905256">
                  <a:extLst>
                    <a:ext uri="{9D8B030D-6E8A-4147-A177-3AD203B41FA5}">
                      <a16:colId xmlns:a16="http://schemas.microsoft.com/office/drawing/2014/main" val="3436419229"/>
                    </a:ext>
                  </a:extLst>
                </a:gridCol>
                <a:gridCol w="411480">
                  <a:extLst>
                    <a:ext uri="{9D8B030D-6E8A-4147-A177-3AD203B41FA5}">
                      <a16:colId xmlns:a16="http://schemas.microsoft.com/office/drawing/2014/main" val="2873774805"/>
                    </a:ext>
                  </a:extLst>
                </a:gridCol>
                <a:gridCol w="905256">
                  <a:extLst>
                    <a:ext uri="{9D8B030D-6E8A-4147-A177-3AD203B41FA5}">
                      <a16:colId xmlns:a16="http://schemas.microsoft.com/office/drawing/2014/main" val="3749957613"/>
                    </a:ext>
                  </a:extLst>
                </a:gridCol>
                <a:gridCol w="905256">
                  <a:extLst>
                    <a:ext uri="{9D8B030D-6E8A-4147-A177-3AD203B41FA5}">
                      <a16:colId xmlns:a16="http://schemas.microsoft.com/office/drawing/2014/main" val="2820889857"/>
                    </a:ext>
                  </a:extLst>
                </a:gridCol>
                <a:gridCol w="905256">
                  <a:extLst>
                    <a:ext uri="{9D8B030D-6E8A-4147-A177-3AD203B41FA5}">
                      <a16:colId xmlns:a16="http://schemas.microsoft.com/office/drawing/2014/main" val="990596516"/>
                    </a:ext>
                  </a:extLst>
                </a:gridCol>
                <a:gridCol w="905256">
                  <a:extLst>
                    <a:ext uri="{9D8B030D-6E8A-4147-A177-3AD203B41FA5}">
                      <a16:colId xmlns:a16="http://schemas.microsoft.com/office/drawing/2014/main" val="2101318155"/>
                    </a:ext>
                  </a:extLst>
                </a:gridCol>
                <a:gridCol w="905256">
                  <a:extLst>
                    <a:ext uri="{9D8B030D-6E8A-4147-A177-3AD203B41FA5}">
                      <a16:colId xmlns:a16="http://schemas.microsoft.com/office/drawing/2014/main" val="2488693857"/>
                    </a:ext>
                  </a:extLst>
                </a:gridCol>
                <a:gridCol w="905256">
                  <a:extLst>
                    <a:ext uri="{9D8B030D-6E8A-4147-A177-3AD203B41FA5}">
                      <a16:colId xmlns:a16="http://schemas.microsoft.com/office/drawing/2014/main" val="4786263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03480526"/>
                  </a:ext>
                </a:extLst>
              </a:tr>
              <a:tr h="370840">
                <a:tc>
                  <a:txBody>
                    <a:bodyPr/>
                    <a:lstStyle/>
                    <a:p>
                      <a:r>
                        <a:rPr lang="en-US" sz="1000"/>
                        <a:t>22</a:t>
                      </a:r>
                    </a:p>
                  </a:txBody>
                  <a:tcPr/>
                </a:tc>
                <a:tc>
                  <a:txBody>
                    <a:bodyPr/>
                    <a:lstStyle/>
                    <a:p>
                      <a:r>
                        <a:rPr lang="en-US" sz="1000"/>
                        <a:t>0.7598 %</a:t>
                      </a:r>
                    </a:p>
                  </a:txBody>
                  <a:tcPr/>
                </a:tc>
                <a:tc>
                  <a:txBody>
                    <a:bodyPr/>
                    <a:lstStyle/>
                    <a:p>
                      <a:r>
                        <a:rPr lang="en-US" sz="1000"/>
                        <a:t>0.23</a:t>
                      </a:r>
                    </a:p>
                  </a:txBody>
                  <a:tcPr/>
                </a:tc>
                <a:tc>
                  <a:txBody>
                    <a:bodyPr/>
                    <a:lstStyle/>
                    <a:p>
                      <a:r>
                        <a:rPr lang="en-US" sz="1000"/>
                        <a:t>107.05</a:t>
                      </a:r>
                    </a:p>
                  </a:txBody>
                  <a:tcPr/>
                </a:tc>
                <a:tc>
                  <a:txBody>
                    <a:bodyPr/>
                    <a:lstStyle/>
                    <a:p>
                      <a:r>
                        <a:rPr lang="en-US" sz="1000"/>
                        <a:t>105.64</a:t>
                      </a:r>
                    </a:p>
                  </a:txBody>
                  <a:tcPr/>
                </a:tc>
                <a:tc>
                  <a:txBody>
                    <a:bodyPr/>
                    <a:lstStyle/>
                    <a:p>
                      <a:r>
                        <a:rPr lang="en-US" sz="1000"/>
                        <a:t>79.41</a:t>
                      </a:r>
                    </a:p>
                  </a:txBody>
                  <a:tcPr/>
                </a:tc>
                <a:tc>
                  <a:txBody>
                    <a:bodyPr/>
                    <a:lstStyle/>
                    <a:p>
                      <a:r>
                        <a:rPr lang="en-US" sz="1000"/>
                        <a:t>79.18</a:t>
                      </a:r>
                    </a:p>
                  </a:txBody>
                  <a:tcPr/>
                </a:tc>
                <a:tc>
                  <a:txBody>
                    <a:bodyPr/>
                    <a:lstStyle/>
                    <a:p>
                      <a:r>
                        <a:rPr lang="en-US" sz="1000"/>
                        <a:t>2355</a:t>
                      </a:r>
                    </a:p>
                  </a:txBody>
                  <a:tcPr/>
                </a:tc>
                <a:tc>
                  <a:txBody>
                    <a:bodyPr/>
                    <a:lstStyle/>
                    <a:p>
                      <a:r>
                        <a:rPr lang="en-US" sz="1000"/>
                        <a:t>1747</a:t>
                      </a:r>
                    </a:p>
                  </a:txBody>
                  <a:tcPr/>
                </a:tc>
                <a:extLst>
                  <a:ext uri="{0D108BD9-81ED-4DB2-BD59-A6C34878D82A}">
                    <a16:rowId xmlns:a16="http://schemas.microsoft.com/office/drawing/2014/main" val="3002016037"/>
                  </a:ext>
                </a:extLst>
              </a:tr>
            </a:tbl>
          </a:graphicData>
        </a:graphic>
      </p:graphicFrame>
      <p:sp>
        <p:nvSpPr>
          <p:cNvPr id="4" name="Text Placeholder 3">
            <a:extLst>
              <a:ext uri="{FF2B5EF4-FFF2-40B4-BE49-F238E27FC236}">
                <a16:creationId xmlns:a16="http://schemas.microsoft.com/office/drawing/2014/main" id="{149E306D-BD9B-448F-8A54-E577E5515FA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155263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A2125-3A0C-448D-AFB2-EE02AB585F89}"/>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672E0353-EE9C-4181-9E5B-F9E2858774BD}"/>
              </a:ext>
            </a:extLst>
          </p:cNvPr>
          <p:cNvGraphicFramePr>
            <a:graphicFrameLocks noGrp="1"/>
          </p:cNvGraphicFramePr>
          <p:nvPr>
            <p:ph type="tbl" sz="quarter" idx="13"/>
            <p:extLst>
              <p:ext uri="{D42A27DB-BD31-4B8C-83A1-F6EECF244321}">
                <p14:modId xmlns:p14="http://schemas.microsoft.com/office/powerpoint/2010/main" val="4133442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49800156"/>
                    </a:ext>
                  </a:extLst>
                </a:gridCol>
                <a:gridCol w="1316736">
                  <a:extLst>
                    <a:ext uri="{9D8B030D-6E8A-4147-A177-3AD203B41FA5}">
                      <a16:colId xmlns:a16="http://schemas.microsoft.com/office/drawing/2014/main" val="3529353391"/>
                    </a:ext>
                  </a:extLst>
                </a:gridCol>
                <a:gridCol w="658368">
                  <a:extLst>
                    <a:ext uri="{9D8B030D-6E8A-4147-A177-3AD203B41FA5}">
                      <a16:colId xmlns:a16="http://schemas.microsoft.com/office/drawing/2014/main" val="1568068844"/>
                    </a:ext>
                  </a:extLst>
                </a:gridCol>
                <a:gridCol w="658368">
                  <a:extLst>
                    <a:ext uri="{9D8B030D-6E8A-4147-A177-3AD203B41FA5}">
                      <a16:colId xmlns:a16="http://schemas.microsoft.com/office/drawing/2014/main" val="4043025595"/>
                    </a:ext>
                  </a:extLst>
                </a:gridCol>
                <a:gridCol w="658368">
                  <a:extLst>
                    <a:ext uri="{9D8B030D-6E8A-4147-A177-3AD203B41FA5}">
                      <a16:colId xmlns:a16="http://schemas.microsoft.com/office/drawing/2014/main" val="36732267"/>
                    </a:ext>
                  </a:extLst>
                </a:gridCol>
                <a:gridCol w="658368">
                  <a:extLst>
                    <a:ext uri="{9D8B030D-6E8A-4147-A177-3AD203B41FA5}">
                      <a16:colId xmlns:a16="http://schemas.microsoft.com/office/drawing/2014/main" val="1728955815"/>
                    </a:ext>
                  </a:extLst>
                </a:gridCol>
                <a:gridCol w="658368">
                  <a:extLst>
                    <a:ext uri="{9D8B030D-6E8A-4147-A177-3AD203B41FA5}">
                      <a16:colId xmlns:a16="http://schemas.microsoft.com/office/drawing/2014/main" val="3523897418"/>
                    </a:ext>
                  </a:extLst>
                </a:gridCol>
                <a:gridCol w="658368">
                  <a:extLst>
                    <a:ext uri="{9D8B030D-6E8A-4147-A177-3AD203B41FA5}">
                      <a16:colId xmlns:a16="http://schemas.microsoft.com/office/drawing/2014/main" val="2156603865"/>
                    </a:ext>
                  </a:extLst>
                </a:gridCol>
                <a:gridCol w="658368">
                  <a:extLst>
                    <a:ext uri="{9D8B030D-6E8A-4147-A177-3AD203B41FA5}">
                      <a16:colId xmlns:a16="http://schemas.microsoft.com/office/drawing/2014/main" val="588804489"/>
                    </a:ext>
                  </a:extLst>
                </a:gridCol>
                <a:gridCol w="658368">
                  <a:extLst>
                    <a:ext uri="{9D8B030D-6E8A-4147-A177-3AD203B41FA5}">
                      <a16:colId xmlns:a16="http://schemas.microsoft.com/office/drawing/2014/main" val="3511857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30647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- 2021-10-28 16:47:23</a:t>
                      </a:r>
                      <a:r>
                        <a:rPr kumimoji="0" lang="en-US" sz="1000" b="0" i="0" u="none" strike="noStrike" kern="1200" cap="none" spc="0" normalizeH="0" baseline="0" noProof="0">
                          <a:ln>
                            <a:noFill/>
                          </a:ln>
                          <a:solidFill>
                            <a:prstClr val="black"/>
                          </a:solidFill>
                          <a:effectLst/>
                          <a:uLnTx/>
                          <a:uFillTx/>
                          <a:latin typeface="+mn-lt"/>
                          <a:ea typeface="+mn-ea"/>
                          <a:cs typeface="+mn-cs"/>
                        </a:rPr>
                        <a:t>
 TAP TO CAST YOUR VOTE AND HELP US PICK OUR WINNING PUMPKINS ⬆️ THERE’S STILL TIME TO VOTE!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https://quintly-image-storage.s3.amazonaws.com/c303562b672a3318c686cfcc37b7e67a/51ce42db2458e7635e58313204498f81.jpg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16:30:27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460571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- 2021-10-28 16:39:59</a:t>
                      </a:r>
                      <a:r>
                        <a:rPr kumimoji="0" lang="en-US" sz="1000" b="0" i="0" u="none" strike="noStrike" kern="1200" cap="none" spc="0" normalizeH="0" baseline="0" noProof="0">
                          <a:ln>
                            <a:noFill/>
                          </a:ln>
                          <a:solidFill>
                            <a:prstClr val="black"/>
                          </a:solidFill>
                          <a:effectLst/>
                          <a:uLnTx/>
                          <a:uFillTx/>
                          <a:latin typeface="+mn-lt"/>
                          <a:ea typeface="+mn-ea"/>
                          <a:cs typeface="+mn-cs"/>
                        </a:rPr>
                        <a:t>
 TAP TO SEE PHOTOS FROM TODAY’S EVENT! @MYPHILLYPARK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https://quintly-image-storage.s3.amazonaws.com/c303562b672a3318c686cfcc37b7e67a/54f89c2400bcb1740aac2f4ccaedf22e.jpg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16:30:27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008837411"/>
                  </a:ext>
                </a:extLst>
              </a:tr>
            </a:tbl>
          </a:graphicData>
        </a:graphic>
      </p:graphicFrame>
      <p:sp>
        <p:nvSpPr>
          <p:cNvPr id="4" name="Text Placeholder 3">
            <a:extLst>
              <a:ext uri="{FF2B5EF4-FFF2-40B4-BE49-F238E27FC236}">
                <a16:creationId xmlns:a16="http://schemas.microsoft.com/office/drawing/2014/main" id="{8CF4297D-3564-4B04-97D6-304B63AD0A5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837156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65F1E-B633-46E3-81F5-3AE77FF7FC36}"/>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EA6FADE5-FF10-46D1-B16F-A22D4D30E392}"/>
              </a:ext>
            </a:extLst>
          </p:cNvPr>
          <p:cNvGraphicFramePr>
            <a:graphicFrameLocks noGrp="1"/>
          </p:cNvGraphicFramePr>
          <p:nvPr>
            <p:ph type="tbl" sz="quarter" idx="13"/>
            <p:extLst>
              <p:ext uri="{D42A27DB-BD31-4B8C-83A1-F6EECF244321}">
                <p14:modId xmlns:p14="http://schemas.microsoft.com/office/powerpoint/2010/main" val="4218209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32716564"/>
                    </a:ext>
                  </a:extLst>
                </a:gridCol>
                <a:gridCol w="1316736">
                  <a:extLst>
                    <a:ext uri="{9D8B030D-6E8A-4147-A177-3AD203B41FA5}">
                      <a16:colId xmlns:a16="http://schemas.microsoft.com/office/drawing/2014/main" val="3619648213"/>
                    </a:ext>
                  </a:extLst>
                </a:gridCol>
                <a:gridCol w="658368">
                  <a:extLst>
                    <a:ext uri="{9D8B030D-6E8A-4147-A177-3AD203B41FA5}">
                      <a16:colId xmlns:a16="http://schemas.microsoft.com/office/drawing/2014/main" val="1280789472"/>
                    </a:ext>
                  </a:extLst>
                </a:gridCol>
                <a:gridCol w="658368">
                  <a:extLst>
                    <a:ext uri="{9D8B030D-6E8A-4147-A177-3AD203B41FA5}">
                      <a16:colId xmlns:a16="http://schemas.microsoft.com/office/drawing/2014/main" val="3176069269"/>
                    </a:ext>
                  </a:extLst>
                </a:gridCol>
                <a:gridCol w="658368">
                  <a:extLst>
                    <a:ext uri="{9D8B030D-6E8A-4147-A177-3AD203B41FA5}">
                      <a16:colId xmlns:a16="http://schemas.microsoft.com/office/drawing/2014/main" val="4010537161"/>
                    </a:ext>
                  </a:extLst>
                </a:gridCol>
                <a:gridCol w="658368">
                  <a:extLst>
                    <a:ext uri="{9D8B030D-6E8A-4147-A177-3AD203B41FA5}">
                      <a16:colId xmlns:a16="http://schemas.microsoft.com/office/drawing/2014/main" val="3684284850"/>
                    </a:ext>
                  </a:extLst>
                </a:gridCol>
                <a:gridCol w="658368">
                  <a:extLst>
                    <a:ext uri="{9D8B030D-6E8A-4147-A177-3AD203B41FA5}">
                      <a16:colId xmlns:a16="http://schemas.microsoft.com/office/drawing/2014/main" val="3185599468"/>
                    </a:ext>
                  </a:extLst>
                </a:gridCol>
                <a:gridCol w="658368">
                  <a:extLst>
                    <a:ext uri="{9D8B030D-6E8A-4147-A177-3AD203B41FA5}">
                      <a16:colId xmlns:a16="http://schemas.microsoft.com/office/drawing/2014/main" val="1278726229"/>
                    </a:ext>
                  </a:extLst>
                </a:gridCol>
                <a:gridCol w="658368">
                  <a:extLst>
                    <a:ext uri="{9D8B030D-6E8A-4147-A177-3AD203B41FA5}">
                      <a16:colId xmlns:a16="http://schemas.microsoft.com/office/drawing/2014/main" val="3864268680"/>
                    </a:ext>
                  </a:extLst>
                </a:gridCol>
                <a:gridCol w="658368">
                  <a:extLst>
                    <a:ext uri="{9D8B030D-6E8A-4147-A177-3AD203B41FA5}">
                      <a16:colId xmlns:a16="http://schemas.microsoft.com/office/drawing/2014/main" val="1433692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01594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- 2021-10-28 16:35:59</a:t>
                      </a:r>
                      <a:r>
                        <a:rPr kumimoji="0" lang="en-US" sz="1000" b="0" i="0" u="none" strike="noStrike" kern="1200" cap="none" spc="0" normalizeH="0" baseline="0" noProof="0">
                          <a:ln>
                            <a:noFill/>
                          </a:ln>
                          <a:solidFill>
                            <a:prstClr val="black"/>
                          </a:solidFill>
                          <a:effectLst/>
                          <a:uLnTx/>
                          <a:uFillTx/>
                          <a:latin typeface="+mn-lt"/>
                          <a:ea typeface="+mn-ea"/>
                          <a:cs typeface="+mn-cs"/>
                        </a:rPr>
                        <a:t>
 FROM KANSAS CITY TO DENVER AND PHILADELPHIA, #TEAMPHLY SUCCESSFULLY PLANTED 200+ TREES IN COMMUNITIES IN NEED @MYPHILLYPARK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https://quintly-image-storage.s3.amazonaws.com/c303562b672a3318c686cfcc37b7e67a/f21f56af0f10dcc205b8c9b5435789cb.jpg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16:30:27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15989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- 2021-10-28 16:31:06</a:t>
                      </a:r>
                      <a:r>
                        <a:rPr kumimoji="0" lang="en-US" sz="1000" b="0" i="0" u="none" strike="noStrike" kern="1200" cap="none" spc="0" normalizeH="0" baseline="0" noProof="0">
                          <a:ln>
                            <a:noFill/>
                          </a:ln>
                          <a:solidFill>
                            <a:prstClr val="black"/>
                          </a:solidFill>
                          <a:effectLst/>
                          <a:uLnTx/>
                          <a:uFillTx/>
                          <a:latin typeface="+mn-lt"/>
                          <a:ea typeface="+mn-ea"/>
                          <a:cs typeface="+mn-cs"/>
                        </a:rPr>
                        <a:t>
 #TEAMPHLY DURING OUR FINAL WEEK WE’RE PLANTING TREES IN #PHILADELPHIA’S FAIRMOUNT PARK @MYPHILLYPARK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https://quintly-image-storage.s3.amazonaws.com/c303562b672a3318c686cfcc37b7e67a/00476a83a7c8f550d512e810ac71e3e7.jpg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16:30:27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03596825"/>
                  </a:ext>
                </a:extLst>
              </a:tr>
            </a:tbl>
          </a:graphicData>
        </a:graphic>
      </p:graphicFrame>
      <p:sp>
        <p:nvSpPr>
          <p:cNvPr id="4" name="Text Placeholder 3">
            <a:extLst>
              <a:ext uri="{FF2B5EF4-FFF2-40B4-BE49-F238E27FC236}">
                <a16:creationId xmlns:a16="http://schemas.microsoft.com/office/drawing/2014/main" id="{F06DFC26-FDB2-46C0-B710-7AEC43CD9E1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288909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14A5D-02CD-4567-91D4-770448292923}"/>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CAC563AE-BA83-46F7-AAA0-34A70695809B}"/>
              </a:ext>
            </a:extLst>
          </p:cNvPr>
          <p:cNvGraphicFramePr>
            <a:graphicFrameLocks noGrp="1"/>
          </p:cNvGraphicFramePr>
          <p:nvPr>
            <p:ph type="tbl" sz="quarter" idx="13"/>
            <p:extLst>
              <p:ext uri="{D42A27DB-BD31-4B8C-83A1-F6EECF244321}">
                <p14:modId xmlns:p14="http://schemas.microsoft.com/office/powerpoint/2010/main" val="733956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77586176"/>
                    </a:ext>
                  </a:extLst>
                </a:gridCol>
                <a:gridCol w="1316736">
                  <a:extLst>
                    <a:ext uri="{9D8B030D-6E8A-4147-A177-3AD203B41FA5}">
                      <a16:colId xmlns:a16="http://schemas.microsoft.com/office/drawing/2014/main" val="2033818812"/>
                    </a:ext>
                  </a:extLst>
                </a:gridCol>
                <a:gridCol w="658368">
                  <a:extLst>
                    <a:ext uri="{9D8B030D-6E8A-4147-A177-3AD203B41FA5}">
                      <a16:colId xmlns:a16="http://schemas.microsoft.com/office/drawing/2014/main" val="3898506720"/>
                    </a:ext>
                  </a:extLst>
                </a:gridCol>
                <a:gridCol w="658368">
                  <a:extLst>
                    <a:ext uri="{9D8B030D-6E8A-4147-A177-3AD203B41FA5}">
                      <a16:colId xmlns:a16="http://schemas.microsoft.com/office/drawing/2014/main" val="525049210"/>
                    </a:ext>
                  </a:extLst>
                </a:gridCol>
                <a:gridCol w="658368">
                  <a:extLst>
                    <a:ext uri="{9D8B030D-6E8A-4147-A177-3AD203B41FA5}">
                      <a16:colId xmlns:a16="http://schemas.microsoft.com/office/drawing/2014/main" val="4032271966"/>
                    </a:ext>
                  </a:extLst>
                </a:gridCol>
                <a:gridCol w="658368">
                  <a:extLst>
                    <a:ext uri="{9D8B030D-6E8A-4147-A177-3AD203B41FA5}">
                      <a16:colId xmlns:a16="http://schemas.microsoft.com/office/drawing/2014/main" val="3489205203"/>
                    </a:ext>
                  </a:extLst>
                </a:gridCol>
                <a:gridCol w="658368">
                  <a:extLst>
                    <a:ext uri="{9D8B030D-6E8A-4147-A177-3AD203B41FA5}">
                      <a16:colId xmlns:a16="http://schemas.microsoft.com/office/drawing/2014/main" val="496363910"/>
                    </a:ext>
                  </a:extLst>
                </a:gridCol>
                <a:gridCol w="658368">
                  <a:extLst>
                    <a:ext uri="{9D8B030D-6E8A-4147-A177-3AD203B41FA5}">
                      <a16:colId xmlns:a16="http://schemas.microsoft.com/office/drawing/2014/main" val="4232360048"/>
                    </a:ext>
                  </a:extLst>
                </a:gridCol>
                <a:gridCol w="658368">
                  <a:extLst>
                    <a:ext uri="{9D8B030D-6E8A-4147-A177-3AD203B41FA5}">
                      <a16:colId xmlns:a16="http://schemas.microsoft.com/office/drawing/2014/main" val="2429501992"/>
                    </a:ext>
                  </a:extLst>
                </a:gridCol>
                <a:gridCol w="658368">
                  <a:extLst>
                    <a:ext uri="{9D8B030D-6E8A-4147-A177-3AD203B41FA5}">
                      <a16:colId xmlns:a16="http://schemas.microsoft.com/office/drawing/2014/main" val="3351346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87938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- 2021-10-28 12:12:23</a:t>
                      </a:r>
                      <a:r>
                        <a:rPr kumimoji="0" lang="en-US" sz="1000" b="0" i="0" u="none" strike="noStrike" kern="1200" cap="none" spc="0" normalizeH="0" baseline="0" noProof="0">
                          <a:ln>
                            <a:noFill/>
                          </a:ln>
                          <a:solidFill>
                            <a:prstClr val="black"/>
                          </a:solidFill>
                          <a:effectLst/>
                          <a:uLnTx/>
                          <a:uFillTx/>
                          <a:latin typeface="+mn-lt"/>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https://quintly-image-storage.s3.amazonaws.com/c303562b672a3318c686cfcc37b7e67a/a18689d27da560c0a3f8248c25619eb0.jpg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11:39:41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1529587"/>
                  </a:ext>
                </a:extLst>
              </a:tr>
            </a:tbl>
          </a:graphicData>
        </a:graphic>
      </p:graphicFrame>
      <p:sp>
        <p:nvSpPr>
          <p:cNvPr id="4" name="Text Placeholder 3">
            <a:extLst>
              <a:ext uri="{FF2B5EF4-FFF2-40B4-BE49-F238E27FC236}">
                <a16:creationId xmlns:a16="http://schemas.microsoft.com/office/drawing/2014/main" id="{FF31BB5A-3B71-4868-AD3B-099FFCE3688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303938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1422</Words>
  <Application>Microsoft Office PowerPoint</Application>
  <PresentationFormat>On-screen Show (4:3)</PresentationFormat>
  <Paragraphs>573</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3</vt:lpstr>
      <vt:lpstr>Facebook Own Posts Table | Philadelphia Insurance - 2 of 3</vt:lpstr>
      <vt:lpstr>Facebook Own Posts Table | Philadelphia Insurance - 3 of 3</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2021-11-23T16:19:30Z</dcterms:created>
  <dcterms:modified xsi:type="dcterms:W3CDTF">2021-11-23T16:20:30Z</dcterms:modified>
</cp:coreProperties>
</file>