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300" r:id="rId41"/>
    <p:sldId id="301" r:id="rId42"/>
    <p:sldId id="302"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Sheet1!$A$2:$A$47</c:f>
              <c:numCache>
                <c:formatCode>m/d/yyyy</c:formatCode>
                <c:ptCount val="46"/>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numCache>
            </c:numRef>
          </c:cat>
          <c:val>
            <c:numRef>
              <c:f>Sheet1!$B$2:$B$47</c:f>
              <c:numCache>
                <c:formatCode>General</c:formatCode>
                <c:ptCount val="46"/>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pt idx="40">
                  <c:v>4622</c:v>
                </c:pt>
                <c:pt idx="41">
                  <c:v>4642</c:v>
                </c:pt>
                <c:pt idx="42">
                  <c:v>4649</c:v>
                </c:pt>
                <c:pt idx="43">
                  <c:v>4662</c:v>
                </c:pt>
                <c:pt idx="44">
                  <c:v>4667</c:v>
                </c:pt>
                <c:pt idx="45">
                  <c:v>4681</c:v>
                </c:pt>
              </c:numCache>
            </c:numRef>
          </c:val>
          <c:smooth val="0"/>
          <c:extLst>
            <c:ext xmlns:c16="http://schemas.microsoft.com/office/drawing/2014/chart" uri="{C3380CC4-5D6E-409C-BE32-E72D297353CC}">
              <c16:uniqueId val="{00000000-7611-4D25-94AF-0863ACF4557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Sheet1!$A$2:$A$47</c:f>
              <c:numCache>
                <c:formatCode>m/d/yyyy</c:formatCode>
                <c:ptCount val="46"/>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numCache>
            </c:numRef>
          </c:cat>
          <c:val>
            <c:numRef>
              <c:f>Sheet1!$C$2:$C$47</c:f>
              <c:numCache>
                <c:formatCode>General</c:formatCode>
                <c:ptCount val="46"/>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pt idx="40">
                  <c:v>3680</c:v>
                </c:pt>
                <c:pt idx="41">
                  <c:v>3682</c:v>
                </c:pt>
                <c:pt idx="42">
                  <c:v>3692</c:v>
                </c:pt>
                <c:pt idx="43">
                  <c:v>3699</c:v>
                </c:pt>
                <c:pt idx="44">
                  <c:v>3707</c:v>
                </c:pt>
                <c:pt idx="45">
                  <c:v>3721</c:v>
                </c:pt>
              </c:numCache>
            </c:numRef>
          </c:val>
          <c:smooth val="0"/>
          <c:extLst>
            <c:ext xmlns:c16="http://schemas.microsoft.com/office/drawing/2014/chart" uri="{C3380CC4-5D6E-409C-BE32-E72D297353CC}">
              <c16:uniqueId val="{00000001-7611-4D25-94AF-0863ACF4557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Sheet1!$A$2:$A$47</c:f>
              <c:numCache>
                <c:formatCode>m/d/yyyy</c:formatCode>
                <c:ptCount val="46"/>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numCache>
            </c:numRef>
          </c:cat>
          <c:val>
            <c:numRef>
              <c:f>Sheet1!$D$2:$D$47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2-7611-4D25-94AF-0863ACF4557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Sheet1!$A$2:$A$47</c:f>
              <c:numCache>
                <c:formatCode>m/d/yyyy</c:formatCode>
                <c:ptCount val="46"/>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numCache>
            </c:numRef>
          </c:cat>
          <c:val>
            <c:numRef>
              <c:f>Sheet1!$E$2:$E$47</c:f>
              <c:numCache>
                <c:formatCode>General</c:formatCode>
                <c:ptCount val="46"/>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pt idx="40">
                  <c:v>28926</c:v>
                </c:pt>
                <c:pt idx="41">
                  <c:v>29165</c:v>
                </c:pt>
                <c:pt idx="42">
                  <c:v>29365</c:v>
                </c:pt>
                <c:pt idx="43">
                  <c:v>29566</c:v>
                </c:pt>
                <c:pt idx="44">
                  <c:v>29728</c:v>
                </c:pt>
                <c:pt idx="45">
                  <c:v>29943</c:v>
                </c:pt>
              </c:numCache>
            </c:numRef>
          </c:val>
          <c:smooth val="0"/>
          <c:extLst>
            <c:ext xmlns:c16="http://schemas.microsoft.com/office/drawing/2014/chart" uri="{C3380CC4-5D6E-409C-BE32-E72D297353CC}">
              <c16:uniqueId val="{00000003-7611-4D25-94AF-0863ACF4557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Sheet1!$A$2:$A$47</c:f>
              <c:numCache>
                <c:formatCode>m/d/yyyy</c:formatCode>
                <c:ptCount val="46"/>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numCache>
            </c:numRef>
          </c:cat>
          <c:val>
            <c:numRef>
              <c:f>Sheet1!$F$2:$F$47</c:f>
              <c:numCache>
                <c:formatCode>General</c:formatCode>
                <c:ptCount val="46"/>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pt idx="40">
                  <c:v>2399</c:v>
                </c:pt>
                <c:pt idx="41">
                  <c:v>2425</c:v>
                </c:pt>
                <c:pt idx="42">
                  <c:v>2441</c:v>
                </c:pt>
                <c:pt idx="43">
                  <c:v>2478</c:v>
                </c:pt>
                <c:pt idx="44">
                  <c:v>2482</c:v>
                </c:pt>
                <c:pt idx="45">
                  <c:v>2537</c:v>
                </c:pt>
              </c:numCache>
            </c:numRef>
          </c:val>
          <c:smooth val="0"/>
          <c:extLst>
            <c:ext xmlns:c16="http://schemas.microsoft.com/office/drawing/2014/chart" uri="{C3380CC4-5D6E-409C-BE32-E72D297353CC}">
              <c16:uniqueId val="{00000004-7611-4D25-94AF-0863ACF45572}"/>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Sheet1!$A$2:$A$47</c:f>
              <c:numCache>
                <c:formatCode>m/d/yyyy</c:formatCode>
                <c:ptCount val="46"/>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pt idx="45">
                  <c:v>44470</c:v>
                </c:pt>
              </c:numCache>
            </c:numRef>
          </c:cat>
          <c:val>
            <c:numRef>
              <c:f>Sheet1!$G$2:$G$47</c:f>
              <c:numCache>
                <c:formatCode>General</c:formatCode>
                <c:ptCount val="4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numCache>
            </c:numRef>
          </c:val>
          <c:smooth val="0"/>
          <c:extLst>
            <c:ext xmlns:c16="http://schemas.microsoft.com/office/drawing/2014/chart" uri="{C3380CC4-5D6E-409C-BE32-E72D297353CC}">
              <c16:uniqueId val="{00000005-7611-4D25-94AF-0863ACF45572}"/>
            </c:ext>
          </c:extLst>
        </c:ser>
        <c:dLbls>
          <c:showLegendKey val="0"/>
          <c:showVal val="0"/>
          <c:showCatName val="0"/>
          <c:showSerName val="0"/>
          <c:showPercent val="0"/>
          <c:showBubbleSize val="0"/>
        </c:dLbls>
        <c:smooth val="0"/>
        <c:axId val="332815240"/>
        <c:axId val="332816224"/>
      </c:lineChart>
      <c:dateAx>
        <c:axId val="33281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16224"/>
        <c:crosses val="autoZero"/>
        <c:auto val="1"/>
        <c:lblOffset val="100"/>
        <c:baseTimeUnit val="months"/>
      </c:dateAx>
      <c:valAx>
        <c:axId val="332816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1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20</c:v>
                </c:pt>
                <c:pt idx="6">
                  <c:v>7</c:v>
                </c:pt>
                <c:pt idx="7">
                  <c:v>13</c:v>
                </c:pt>
                <c:pt idx="8">
                  <c:v>5</c:v>
                </c:pt>
                <c:pt idx="9">
                  <c:v>14</c:v>
                </c:pt>
                <c:pt idx="10">
                  <c:v>1</c:v>
                </c:pt>
              </c:numCache>
            </c:numRef>
          </c:val>
          <c:extLst>
            <c:ext xmlns:c16="http://schemas.microsoft.com/office/drawing/2014/chart" uri="{C3380CC4-5D6E-409C-BE32-E72D297353CC}">
              <c16:uniqueId val="{00000000-9836-4E9E-8999-17E2DAF50C81}"/>
            </c:ext>
          </c:extLst>
        </c:ser>
        <c:dLbls>
          <c:showLegendKey val="0"/>
          <c:showVal val="0"/>
          <c:showCatName val="0"/>
          <c:showSerName val="0"/>
          <c:showPercent val="0"/>
          <c:showBubbleSize val="0"/>
        </c:dLbls>
        <c:gapWidth val="219"/>
        <c:overlap val="-27"/>
        <c:axId val="332820488"/>
        <c:axId val="400664808"/>
      </c:barChart>
      <c:dateAx>
        <c:axId val="332820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64808"/>
        <c:crosses val="autoZero"/>
        <c:auto val="1"/>
        <c:lblOffset val="100"/>
        <c:baseTimeUnit val="months"/>
      </c:dateAx>
      <c:valAx>
        <c:axId val="40066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20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24</c:v>
                </c:pt>
                <c:pt idx="4">
                  <c:v>22</c:v>
                </c:pt>
                <c:pt idx="5">
                  <c:v>24</c:v>
                </c:pt>
                <c:pt idx="6">
                  <c:v>19</c:v>
                </c:pt>
                <c:pt idx="7">
                  <c:v>15</c:v>
                </c:pt>
                <c:pt idx="8">
                  <c:v>16</c:v>
                </c:pt>
                <c:pt idx="9">
                  <c:v>20</c:v>
                </c:pt>
                <c:pt idx="10">
                  <c:v>10</c:v>
                </c:pt>
                <c:pt idx="11">
                  <c:v>0</c:v>
                </c:pt>
              </c:numCache>
            </c:numRef>
          </c:val>
          <c:extLst>
            <c:ext xmlns:c16="http://schemas.microsoft.com/office/drawing/2014/chart" uri="{C3380CC4-5D6E-409C-BE32-E72D297353CC}">
              <c16:uniqueId val="{00000000-73B8-435F-93B1-19093EB7B88C}"/>
            </c:ext>
          </c:extLst>
        </c:ser>
        <c:dLbls>
          <c:showLegendKey val="0"/>
          <c:showVal val="0"/>
          <c:showCatName val="0"/>
          <c:showSerName val="0"/>
          <c:showPercent val="0"/>
          <c:showBubbleSize val="0"/>
        </c:dLbls>
        <c:gapWidth val="219"/>
        <c:overlap val="-27"/>
        <c:axId val="400655296"/>
        <c:axId val="400653000"/>
      </c:barChart>
      <c:dateAx>
        <c:axId val="400655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53000"/>
        <c:crosses val="autoZero"/>
        <c:auto val="1"/>
        <c:lblOffset val="100"/>
        <c:baseTimeUnit val="months"/>
      </c:dateAx>
      <c:valAx>
        <c:axId val="400653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55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776</c:v>
                </c:pt>
                <c:pt idx="4">
                  <c:v>616</c:v>
                </c:pt>
                <c:pt idx="5">
                  <c:v>627</c:v>
                </c:pt>
                <c:pt idx="6">
                  <c:v>572</c:v>
                </c:pt>
                <c:pt idx="7">
                  <c:v>541</c:v>
                </c:pt>
                <c:pt idx="8">
                  <c:v>535</c:v>
                </c:pt>
                <c:pt idx="9">
                  <c:v>680</c:v>
                </c:pt>
                <c:pt idx="10">
                  <c:v>36</c:v>
                </c:pt>
                <c:pt idx="11">
                  <c:v>0</c:v>
                </c:pt>
              </c:numCache>
            </c:numRef>
          </c:val>
          <c:extLst>
            <c:ext xmlns:c16="http://schemas.microsoft.com/office/drawing/2014/chart" uri="{C3380CC4-5D6E-409C-BE32-E72D297353CC}">
              <c16:uniqueId val="{00000000-EB91-4A2C-BFAE-974C1D019499}"/>
            </c:ext>
          </c:extLst>
        </c:ser>
        <c:dLbls>
          <c:showLegendKey val="0"/>
          <c:showVal val="0"/>
          <c:showCatName val="0"/>
          <c:showSerName val="0"/>
          <c:showPercent val="0"/>
          <c:showBubbleSize val="0"/>
        </c:dLbls>
        <c:gapWidth val="219"/>
        <c:overlap val="-27"/>
        <c:axId val="400660216"/>
        <c:axId val="400661200"/>
      </c:barChart>
      <c:catAx>
        <c:axId val="400660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61200"/>
        <c:crosses val="autoZero"/>
        <c:auto val="1"/>
        <c:lblAlgn val="ctr"/>
        <c:lblOffset val="100"/>
        <c:noMultiLvlLbl val="0"/>
      </c:catAx>
      <c:valAx>
        <c:axId val="400661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60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93305</c:v>
                </c:pt>
                <c:pt idx="6">
                  <c:v>62945</c:v>
                </c:pt>
                <c:pt idx="7">
                  <c:v>56783</c:v>
                </c:pt>
                <c:pt idx="8">
                  <c:v>18408</c:v>
                </c:pt>
                <c:pt idx="9">
                  <c:v>34625</c:v>
                </c:pt>
                <c:pt idx="10">
                  <c:v>104</c:v>
                </c:pt>
              </c:numCache>
            </c:numRef>
          </c:val>
          <c:extLst>
            <c:ext xmlns:c16="http://schemas.microsoft.com/office/drawing/2014/chart" uri="{C3380CC4-5D6E-409C-BE32-E72D297353CC}">
              <c16:uniqueId val="{00000000-15D5-4899-9D97-D36ED4F9DFFC}"/>
            </c:ext>
          </c:extLst>
        </c:ser>
        <c:dLbls>
          <c:showLegendKey val="0"/>
          <c:showVal val="0"/>
          <c:showCatName val="0"/>
          <c:showSerName val="0"/>
          <c:showPercent val="0"/>
          <c:showBubbleSize val="0"/>
        </c:dLbls>
        <c:gapWidth val="219"/>
        <c:overlap val="-27"/>
        <c:axId val="400932248"/>
        <c:axId val="400931592"/>
      </c:barChart>
      <c:dateAx>
        <c:axId val="400932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31592"/>
        <c:crosses val="autoZero"/>
        <c:auto val="1"/>
        <c:lblOffset val="100"/>
        <c:baseTimeUnit val="months"/>
      </c:dateAx>
      <c:valAx>
        <c:axId val="40093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932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30</c:v>
                </c:pt>
                <c:pt idx="1">
                  <c:v>332</c:v>
                </c:pt>
                <c:pt idx="2">
                  <c:v>456</c:v>
                </c:pt>
                <c:pt idx="3">
                  <c:v>387</c:v>
                </c:pt>
                <c:pt idx="4">
                  <c:v>376</c:v>
                </c:pt>
                <c:pt idx="5">
                  <c:v>271</c:v>
                </c:pt>
              </c:numCache>
            </c:numRef>
          </c:val>
          <c:extLst>
            <c:ext xmlns:c16="http://schemas.microsoft.com/office/drawing/2014/chart" uri="{C3380CC4-5D6E-409C-BE32-E72D297353CC}">
              <c16:uniqueId val="{00000000-6DC3-4E14-9764-4F41E0EDA554}"/>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32</c:v>
                </c:pt>
                <c:pt idx="1">
                  <c:v>381</c:v>
                </c:pt>
                <c:pt idx="2">
                  <c:v>613</c:v>
                </c:pt>
                <c:pt idx="3">
                  <c:v>681</c:v>
                </c:pt>
                <c:pt idx="4">
                  <c:v>621</c:v>
                </c:pt>
                <c:pt idx="5">
                  <c:v>375</c:v>
                </c:pt>
              </c:numCache>
            </c:numRef>
          </c:val>
          <c:extLst>
            <c:ext xmlns:c16="http://schemas.microsoft.com/office/drawing/2014/chart" uri="{C3380CC4-5D6E-409C-BE32-E72D297353CC}">
              <c16:uniqueId val="{00000001-6DC3-4E14-9764-4F41E0EDA554}"/>
            </c:ext>
          </c:extLst>
        </c:ser>
        <c:dLbls>
          <c:showLegendKey val="0"/>
          <c:showVal val="0"/>
          <c:showCatName val="0"/>
          <c:showSerName val="0"/>
          <c:showPercent val="0"/>
          <c:showBubbleSize val="0"/>
        </c:dLbls>
        <c:gapWidth val="219"/>
        <c:overlap val="-27"/>
        <c:axId val="461541248"/>
        <c:axId val="461542232"/>
      </c:barChart>
      <c:catAx>
        <c:axId val="46154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42232"/>
        <c:crosses val="autoZero"/>
        <c:auto val="1"/>
        <c:lblAlgn val="ctr"/>
        <c:lblOffset val="100"/>
        <c:noMultiLvlLbl val="0"/>
      </c:catAx>
      <c:valAx>
        <c:axId val="46154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54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2</c:v>
                </c:pt>
                <c:pt idx="6">
                  <c:v>10</c:v>
                </c:pt>
                <c:pt idx="7">
                  <c:v>7</c:v>
                </c:pt>
                <c:pt idx="8">
                  <c:v>8</c:v>
                </c:pt>
                <c:pt idx="9">
                  <c:v>14</c:v>
                </c:pt>
                <c:pt idx="10">
                  <c:v>1</c:v>
                </c:pt>
              </c:numCache>
            </c:numRef>
          </c:val>
          <c:extLst>
            <c:ext xmlns:c16="http://schemas.microsoft.com/office/drawing/2014/chart" uri="{C3380CC4-5D6E-409C-BE32-E72D297353CC}">
              <c16:uniqueId val="{00000000-B1F2-49AF-9954-7947F1C8A929}"/>
            </c:ext>
          </c:extLst>
        </c:ser>
        <c:dLbls>
          <c:showLegendKey val="0"/>
          <c:showVal val="0"/>
          <c:showCatName val="0"/>
          <c:showSerName val="0"/>
          <c:showPercent val="0"/>
          <c:showBubbleSize val="0"/>
        </c:dLbls>
        <c:gapWidth val="219"/>
        <c:overlap val="-27"/>
        <c:axId val="463997136"/>
        <c:axId val="463996808"/>
      </c:barChart>
      <c:dateAx>
        <c:axId val="463997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996808"/>
        <c:crosses val="autoZero"/>
        <c:auto val="1"/>
        <c:lblOffset val="100"/>
        <c:baseTimeUnit val="months"/>
      </c:dateAx>
      <c:valAx>
        <c:axId val="46399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399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2</c:v>
                </c:pt>
                <c:pt idx="6">
                  <c:v>2</c:v>
                </c:pt>
                <c:pt idx="7">
                  <c:v>2</c:v>
                </c:pt>
                <c:pt idx="8">
                  <c:v>3</c:v>
                </c:pt>
                <c:pt idx="9">
                  <c:v>13</c:v>
                </c:pt>
                <c:pt idx="10">
                  <c:v>1</c:v>
                </c:pt>
                <c:pt idx="11">
                  <c:v>0</c:v>
                </c:pt>
              </c:numCache>
            </c:numRef>
          </c:val>
          <c:extLst>
            <c:ext xmlns:c16="http://schemas.microsoft.com/office/drawing/2014/chart" uri="{C3380CC4-5D6E-409C-BE32-E72D297353CC}">
              <c16:uniqueId val="{00000000-8C82-4274-A7EE-D2250984C10C}"/>
            </c:ext>
          </c:extLst>
        </c:ser>
        <c:dLbls>
          <c:showLegendKey val="0"/>
          <c:showVal val="0"/>
          <c:showCatName val="0"/>
          <c:showSerName val="0"/>
          <c:showPercent val="0"/>
          <c:showBubbleSize val="0"/>
        </c:dLbls>
        <c:gapWidth val="219"/>
        <c:overlap val="-27"/>
        <c:axId val="406203688"/>
        <c:axId val="406209264"/>
      </c:barChart>
      <c:dateAx>
        <c:axId val="40620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9264"/>
        <c:crosses val="autoZero"/>
        <c:auto val="1"/>
        <c:lblOffset val="100"/>
        <c:baseTimeUnit val="months"/>
      </c:dateAx>
      <c:valAx>
        <c:axId val="406209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106</c:v>
                </c:pt>
                <c:pt idx="3">
                  <c:v>127</c:v>
                </c:pt>
                <c:pt idx="4">
                  <c:v>77</c:v>
                </c:pt>
                <c:pt idx="5">
                  <c:v>69</c:v>
                </c:pt>
                <c:pt idx="6">
                  <c:v>77</c:v>
                </c:pt>
                <c:pt idx="7">
                  <c:v>104</c:v>
                </c:pt>
                <c:pt idx="8">
                  <c:v>110</c:v>
                </c:pt>
                <c:pt idx="9">
                  <c:v>404</c:v>
                </c:pt>
                <c:pt idx="10">
                  <c:v>4</c:v>
                </c:pt>
                <c:pt idx="11">
                  <c:v>0</c:v>
                </c:pt>
              </c:numCache>
            </c:numRef>
          </c:val>
          <c:extLst>
            <c:ext xmlns:c16="http://schemas.microsoft.com/office/drawing/2014/chart" uri="{C3380CC4-5D6E-409C-BE32-E72D297353CC}">
              <c16:uniqueId val="{00000000-BBC6-48D3-A196-28E9C9D7FF4F}"/>
            </c:ext>
          </c:extLst>
        </c:ser>
        <c:dLbls>
          <c:showLegendKey val="0"/>
          <c:showVal val="0"/>
          <c:showCatName val="0"/>
          <c:showSerName val="0"/>
          <c:showPercent val="0"/>
          <c:showBubbleSize val="0"/>
        </c:dLbls>
        <c:gapWidth val="219"/>
        <c:overlap val="-27"/>
        <c:axId val="406209592"/>
        <c:axId val="406210576"/>
      </c:barChart>
      <c:catAx>
        <c:axId val="406209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10576"/>
        <c:crosses val="autoZero"/>
        <c:auto val="1"/>
        <c:lblAlgn val="ctr"/>
        <c:lblOffset val="100"/>
        <c:noMultiLvlLbl val="0"/>
      </c:catAx>
      <c:valAx>
        <c:axId val="40621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9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104</c:v>
                </c:pt>
                <c:pt idx="6">
                  <c:v>44</c:v>
                </c:pt>
                <c:pt idx="7">
                  <c:v>32</c:v>
                </c:pt>
                <c:pt idx="8">
                  <c:v>27</c:v>
                </c:pt>
                <c:pt idx="9">
                  <c:v>27</c:v>
                </c:pt>
                <c:pt idx="10">
                  <c:v>1</c:v>
                </c:pt>
                <c:pt idx="11">
                  <c:v>0</c:v>
                </c:pt>
              </c:numCache>
            </c:numRef>
          </c:val>
          <c:extLst>
            <c:ext xmlns:c16="http://schemas.microsoft.com/office/drawing/2014/chart" uri="{C3380CC4-5D6E-409C-BE32-E72D297353CC}">
              <c16:uniqueId val="{00000000-2139-4EE3-B2F9-02B08A045EAA}"/>
            </c:ext>
          </c:extLst>
        </c:ser>
        <c:dLbls>
          <c:showLegendKey val="0"/>
          <c:showVal val="0"/>
          <c:showCatName val="0"/>
          <c:showSerName val="0"/>
          <c:showPercent val="0"/>
          <c:showBubbleSize val="0"/>
        </c:dLbls>
        <c:gapWidth val="219"/>
        <c:overlap val="-27"/>
        <c:axId val="406207624"/>
        <c:axId val="406205656"/>
      </c:barChart>
      <c:dateAx>
        <c:axId val="40620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5656"/>
        <c:crosses val="autoZero"/>
        <c:auto val="1"/>
        <c:lblOffset val="100"/>
        <c:baseTimeUnit val="months"/>
      </c:dateAx>
      <c:valAx>
        <c:axId val="40620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0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239</c:v>
                </c:pt>
                <c:pt idx="6">
                  <c:v>200</c:v>
                </c:pt>
                <c:pt idx="7">
                  <c:v>201</c:v>
                </c:pt>
                <c:pt idx="8">
                  <c:v>162</c:v>
                </c:pt>
                <c:pt idx="9">
                  <c:v>215</c:v>
                </c:pt>
                <c:pt idx="10">
                  <c:v>22</c:v>
                </c:pt>
              </c:numCache>
            </c:numRef>
          </c:val>
          <c:extLst>
            <c:ext xmlns:c16="http://schemas.microsoft.com/office/drawing/2014/chart" uri="{C3380CC4-5D6E-409C-BE32-E72D297353CC}">
              <c16:uniqueId val="{00000000-902F-400A-B009-6B589CDDA363}"/>
            </c:ext>
          </c:extLst>
        </c:ser>
        <c:dLbls>
          <c:showLegendKey val="0"/>
          <c:showVal val="0"/>
          <c:showCatName val="0"/>
          <c:showSerName val="0"/>
          <c:showPercent val="0"/>
          <c:showBubbleSize val="0"/>
        </c:dLbls>
        <c:gapWidth val="219"/>
        <c:overlap val="-27"/>
        <c:axId val="473920752"/>
        <c:axId val="473912552"/>
      </c:barChart>
      <c:dateAx>
        <c:axId val="47392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12552"/>
        <c:crosses val="autoZero"/>
        <c:auto val="1"/>
        <c:lblOffset val="100"/>
        <c:baseTimeUnit val="months"/>
      </c:dateAx>
      <c:valAx>
        <c:axId val="473912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2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124</c:v>
                </c:pt>
                <c:pt idx="1">
                  <c:v>91</c:v>
                </c:pt>
                <c:pt idx="2">
                  <c:v>56</c:v>
                </c:pt>
                <c:pt idx="3">
                  <c:v>66</c:v>
                </c:pt>
                <c:pt idx="4">
                  <c:v>67</c:v>
                </c:pt>
                <c:pt idx="5">
                  <c:v>62</c:v>
                </c:pt>
                <c:pt idx="6">
                  <c:v>43</c:v>
                </c:pt>
                <c:pt idx="7">
                  <c:v>42</c:v>
                </c:pt>
                <c:pt idx="8">
                  <c:v>45</c:v>
                </c:pt>
                <c:pt idx="9">
                  <c:v>61</c:v>
                </c:pt>
                <c:pt idx="10">
                  <c:v>13</c:v>
                </c:pt>
              </c:numCache>
            </c:numRef>
          </c:val>
          <c:extLst>
            <c:ext xmlns:c16="http://schemas.microsoft.com/office/drawing/2014/chart" uri="{C3380CC4-5D6E-409C-BE32-E72D297353CC}">
              <c16:uniqueId val="{00000000-EA5A-4E06-97C3-EB895DFCF11E}"/>
            </c:ext>
          </c:extLst>
        </c:ser>
        <c:dLbls>
          <c:showLegendKey val="0"/>
          <c:showVal val="0"/>
          <c:showCatName val="0"/>
          <c:showSerName val="0"/>
          <c:showPercent val="0"/>
          <c:showBubbleSize val="0"/>
        </c:dLbls>
        <c:gapWidth val="219"/>
        <c:overlap val="-27"/>
        <c:axId val="473923048"/>
        <c:axId val="473929936"/>
      </c:barChart>
      <c:catAx>
        <c:axId val="473923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29936"/>
        <c:crosses val="autoZero"/>
        <c:auto val="1"/>
        <c:lblAlgn val="ctr"/>
        <c:lblOffset val="100"/>
        <c:noMultiLvlLbl val="0"/>
      </c:catAx>
      <c:valAx>
        <c:axId val="473929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2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2021-01</c:v>
                </c:pt>
                <c:pt idx="1">
                  <c:v>2021-02</c:v>
                </c:pt>
                <c:pt idx="2">
                  <c:v>2021-03</c:v>
                </c:pt>
                <c:pt idx="3">
                  <c:v>2021-04</c:v>
                </c:pt>
                <c:pt idx="4">
                  <c:v>2021-05</c:v>
                </c:pt>
                <c:pt idx="5">
                  <c:v>2021-06</c:v>
                </c:pt>
                <c:pt idx="6">
                  <c:v>2021-07</c:v>
                </c:pt>
                <c:pt idx="7">
                  <c:v>2021-08</c:v>
                </c:pt>
                <c:pt idx="8">
                  <c:v>2021-09</c:v>
                </c:pt>
                <c:pt idx="9">
                  <c:v>2021-10</c:v>
                </c:pt>
                <c:pt idx="10">
                  <c:v>2021-11</c:v>
                </c:pt>
              </c:strCache>
            </c:strRef>
          </c:cat>
          <c:val>
            <c:numRef>
              <c:f>Sheet1!$B$2:$B$12</c:f>
              <c:numCache>
                <c:formatCode>General</c:formatCode>
                <c:ptCount val="11"/>
                <c:pt idx="0">
                  <c:v>1986</c:v>
                </c:pt>
                <c:pt idx="1">
                  <c:v>1833</c:v>
                </c:pt>
                <c:pt idx="2">
                  <c:v>1411</c:v>
                </c:pt>
                <c:pt idx="3">
                  <c:v>1802</c:v>
                </c:pt>
                <c:pt idx="4">
                  <c:v>1689</c:v>
                </c:pt>
                <c:pt idx="5">
                  <c:v>1502</c:v>
                </c:pt>
                <c:pt idx="6">
                  <c:v>1257</c:v>
                </c:pt>
                <c:pt idx="7">
                  <c:v>1541</c:v>
                </c:pt>
                <c:pt idx="8">
                  <c:v>1541</c:v>
                </c:pt>
                <c:pt idx="9">
                  <c:v>1859</c:v>
                </c:pt>
                <c:pt idx="10">
                  <c:v>39</c:v>
                </c:pt>
              </c:numCache>
            </c:numRef>
          </c:val>
          <c:extLst>
            <c:ext xmlns:c16="http://schemas.microsoft.com/office/drawing/2014/chart" uri="{C3380CC4-5D6E-409C-BE32-E72D297353CC}">
              <c16:uniqueId val="{00000000-11D1-48FC-968F-2AC59D7697C6}"/>
            </c:ext>
          </c:extLst>
        </c:ser>
        <c:dLbls>
          <c:showLegendKey val="0"/>
          <c:showVal val="0"/>
          <c:showCatName val="0"/>
          <c:showSerName val="0"/>
          <c:showPercent val="0"/>
          <c:showBubbleSize val="0"/>
        </c:dLbls>
        <c:gapWidth val="219"/>
        <c:overlap val="-27"/>
        <c:axId val="473932888"/>
        <c:axId val="473926000"/>
      </c:barChart>
      <c:catAx>
        <c:axId val="473932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26000"/>
        <c:crosses val="autoZero"/>
        <c:auto val="1"/>
        <c:lblAlgn val="ctr"/>
        <c:lblOffset val="100"/>
        <c:noMultiLvlLbl val="0"/>
      </c:catAx>
      <c:valAx>
        <c:axId val="47392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32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65219</c:v>
                </c:pt>
                <c:pt idx="7">
                  <c:v>57685</c:v>
                </c:pt>
                <c:pt idx="8">
                  <c:v>66406</c:v>
                </c:pt>
                <c:pt idx="9">
                  <c:v>67325</c:v>
                </c:pt>
                <c:pt idx="10">
                  <c:v>91609</c:v>
                </c:pt>
                <c:pt idx="11">
                  <c:v>2395</c:v>
                </c:pt>
              </c:numCache>
            </c:numRef>
          </c:val>
          <c:extLst>
            <c:ext xmlns:c16="http://schemas.microsoft.com/office/drawing/2014/chart" uri="{C3380CC4-5D6E-409C-BE32-E72D297353CC}">
              <c16:uniqueId val="{00000000-2F51-44B0-8C64-EC941985C99C}"/>
            </c:ext>
          </c:extLst>
        </c:ser>
        <c:dLbls>
          <c:showLegendKey val="0"/>
          <c:showVal val="0"/>
          <c:showCatName val="0"/>
          <c:showSerName val="0"/>
          <c:showPercent val="0"/>
          <c:showBubbleSize val="0"/>
        </c:dLbls>
        <c:gapWidth val="219"/>
        <c:overlap val="-27"/>
        <c:axId val="473926984"/>
        <c:axId val="473925344"/>
      </c:barChart>
      <c:catAx>
        <c:axId val="473926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25344"/>
        <c:crosses val="autoZero"/>
        <c:auto val="1"/>
        <c:lblAlgn val="ctr"/>
        <c:lblOffset val="100"/>
        <c:noMultiLvlLbl val="0"/>
      </c:catAx>
      <c:valAx>
        <c:axId val="473925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392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26</c:v>
                </c:pt>
                <c:pt idx="6">
                  <c:v>16</c:v>
                </c:pt>
                <c:pt idx="7">
                  <c:v>37</c:v>
                </c:pt>
                <c:pt idx="8">
                  <c:v>4</c:v>
                </c:pt>
                <c:pt idx="9">
                  <c:v>55</c:v>
                </c:pt>
                <c:pt idx="10">
                  <c:v>1</c:v>
                </c:pt>
              </c:numCache>
            </c:numRef>
          </c:val>
          <c:extLst>
            <c:ext xmlns:c16="http://schemas.microsoft.com/office/drawing/2014/chart" uri="{C3380CC4-5D6E-409C-BE32-E72D297353CC}">
              <c16:uniqueId val="{00000000-13E3-454E-B7C7-BADB47BFFA96}"/>
            </c:ext>
          </c:extLst>
        </c:ser>
        <c:dLbls>
          <c:showLegendKey val="0"/>
          <c:showVal val="0"/>
          <c:showCatName val="0"/>
          <c:showSerName val="0"/>
          <c:showPercent val="0"/>
          <c:showBubbleSize val="0"/>
        </c:dLbls>
        <c:gapWidth val="219"/>
        <c:overlap val="-27"/>
        <c:axId val="247908832"/>
        <c:axId val="247910472"/>
      </c:barChart>
      <c:dateAx>
        <c:axId val="24790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10472"/>
        <c:crosses val="autoZero"/>
        <c:auto val="1"/>
        <c:lblOffset val="100"/>
        <c:baseTimeUnit val="months"/>
      </c:dateAx>
      <c:valAx>
        <c:axId val="247910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0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35</c:v>
                </c:pt>
                <c:pt idx="6">
                  <c:v>31</c:v>
                </c:pt>
                <c:pt idx="7">
                  <c:v>38</c:v>
                </c:pt>
                <c:pt idx="8">
                  <c:v>36</c:v>
                </c:pt>
                <c:pt idx="9">
                  <c:v>58</c:v>
                </c:pt>
                <c:pt idx="10">
                  <c:v>20</c:v>
                </c:pt>
                <c:pt idx="11">
                  <c:v>0</c:v>
                </c:pt>
              </c:numCache>
            </c:numRef>
          </c:val>
          <c:extLst>
            <c:ext xmlns:c16="http://schemas.microsoft.com/office/drawing/2014/chart" uri="{C3380CC4-5D6E-409C-BE32-E72D297353CC}">
              <c16:uniqueId val="{00000000-1F66-4C26-9448-C780797856F3}"/>
            </c:ext>
          </c:extLst>
        </c:ser>
        <c:dLbls>
          <c:showLegendKey val="0"/>
          <c:showVal val="0"/>
          <c:showCatName val="0"/>
          <c:showSerName val="0"/>
          <c:showPercent val="0"/>
          <c:showBubbleSize val="0"/>
        </c:dLbls>
        <c:gapWidth val="219"/>
        <c:overlap val="-27"/>
        <c:axId val="247920640"/>
        <c:axId val="247920968"/>
      </c:barChart>
      <c:dateAx>
        <c:axId val="247920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20968"/>
        <c:crosses val="autoZero"/>
        <c:auto val="1"/>
        <c:lblOffset val="100"/>
        <c:baseTimeUnit val="months"/>
      </c:dateAx>
      <c:valAx>
        <c:axId val="24792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2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912</c:v>
                </c:pt>
                <c:pt idx="5">
                  <c:v>809</c:v>
                </c:pt>
                <c:pt idx="6">
                  <c:v>635</c:v>
                </c:pt>
                <c:pt idx="7">
                  <c:v>844</c:v>
                </c:pt>
                <c:pt idx="8">
                  <c:v>811</c:v>
                </c:pt>
                <c:pt idx="9">
                  <c:v>1238</c:v>
                </c:pt>
                <c:pt idx="10">
                  <c:v>60</c:v>
                </c:pt>
                <c:pt idx="11">
                  <c:v>0</c:v>
                </c:pt>
              </c:numCache>
            </c:numRef>
          </c:val>
          <c:extLst>
            <c:ext xmlns:c16="http://schemas.microsoft.com/office/drawing/2014/chart" uri="{C3380CC4-5D6E-409C-BE32-E72D297353CC}">
              <c16:uniqueId val="{00000000-4D87-45D1-98DA-DAD82A8D8D0D}"/>
            </c:ext>
          </c:extLst>
        </c:ser>
        <c:dLbls>
          <c:showLegendKey val="0"/>
          <c:showVal val="0"/>
          <c:showCatName val="0"/>
          <c:showSerName val="0"/>
          <c:showPercent val="0"/>
          <c:showBubbleSize val="0"/>
        </c:dLbls>
        <c:gapWidth val="219"/>
        <c:overlap val="-27"/>
        <c:axId val="247915064"/>
        <c:axId val="247917688"/>
      </c:barChart>
      <c:catAx>
        <c:axId val="24791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17688"/>
        <c:crosses val="autoZero"/>
        <c:auto val="1"/>
        <c:lblAlgn val="ctr"/>
        <c:lblOffset val="100"/>
        <c:noMultiLvlLbl val="0"/>
      </c:catAx>
      <c:valAx>
        <c:axId val="24791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791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4C666-3FD4-4346-A8DE-D5D2427CDE96}"/>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D1539B9-9959-484E-BA59-61A2033CDFA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80278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38EE4-864E-4930-9A31-F73FB7C73116}"/>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DDC3651A-35E2-4501-8E5E-BCFC341EB0CE}"/>
              </a:ext>
            </a:extLst>
          </p:cNvPr>
          <p:cNvGraphicFramePr>
            <a:graphicFrameLocks noGrp="1"/>
          </p:cNvGraphicFramePr>
          <p:nvPr>
            <p:ph type="chart" sz="quarter" idx="13"/>
            <p:extLst>
              <p:ext uri="{D42A27DB-BD31-4B8C-83A1-F6EECF244321}">
                <p14:modId xmlns:p14="http://schemas.microsoft.com/office/powerpoint/2010/main" val="1768168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E7D604-ADA6-4787-A249-4568ECA82756}"/>
              </a:ext>
            </a:extLst>
          </p:cNvPr>
          <p:cNvSpPr>
            <a:spLocks noGrp="1"/>
          </p:cNvSpPr>
          <p:nvPr>
            <p:ph type="body" sz="quarter" idx="14"/>
          </p:nvPr>
        </p:nvSpPr>
        <p:spPr/>
        <p:txBody>
          <a:bodyPr/>
          <a:lstStyle/>
          <a:p>
            <a:r>
              <a:rPr lang="en-US"/>
              <a:t>01/01/2018 - 10/31/2021</a:t>
            </a:r>
          </a:p>
        </p:txBody>
      </p:sp>
      <p:sp>
        <p:nvSpPr>
          <p:cNvPr id="5" name="Footer Placeholder 4">
            <a:extLst>
              <a:ext uri="{FF2B5EF4-FFF2-40B4-BE49-F238E27FC236}">
                <a16:creationId xmlns:a16="http://schemas.microsoft.com/office/drawing/2014/main" id="{85F4CFAD-7E3A-4E4F-8512-2AA9614C56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6879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D2EAA-9B36-4F32-BFDE-D30F949BA40D}"/>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941299F5-7C5D-4EF5-8A81-93F4451F5AB1}"/>
              </a:ext>
            </a:extLst>
          </p:cNvPr>
          <p:cNvGraphicFramePr>
            <a:graphicFrameLocks noGrp="1"/>
          </p:cNvGraphicFramePr>
          <p:nvPr>
            <p:ph type="tbl" sz="quarter" idx="13"/>
            <p:extLst>
              <p:ext uri="{D42A27DB-BD31-4B8C-83A1-F6EECF244321}">
                <p14:modId xmlns:p14="http://schemas.microsoft.com/office/powerpoint/2010/main" val="224441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94565046"/>
                    </a:ext>
                  </a:extLst>
                </a:gridCol>
                <a:gridCol w="905256">
                  <a:extLst>
                    <a:ext uri="{9D8B030D-6E8A-4147-A177-3AD203B41FA5}">
                      <a16:colId xmlns:a16="http://schemas.microsoft.com/office/drawing/2014/main" val="3651000119"/>
                    </a:ext>
                  </a:extLst>
                </a:gridCol>
                <a:gridCol w="905256">
                  <a:extLst>
                    <a:ext uri="{9D8B030D-6E8A-4147-A177-3AD203B41FA5}">
                      <a16:colId xmlns:a16="http://schemas.microsoft.com/office/drawing/2014/main" val="1029560281"/>
                    </a:ext>
                  </a:extLst>
                </a:gridCol>
                <a:gridCol w="905256">
                  <a:extLst>
                    <a:ext uri="{9D8B030D-6E8A-4147-A177-3AD203B41FA5}">
                      <a16:colId xmlns:a16="http://schemas.microsoft.com/office/drawing/2014/main" val="1751313203"/>
                    </a:ext>
                  </a:extLst>
                </a:gridCol>
                <a:gridCol w="905256">
                  <a:extLst>
                    <a:ext uri="{9D8B030D-6E8A-4147-A177-3AD203B41FA5}">
                      <a16:colId xmlns:a16="http://schemas.microsoft.com/office/drawing/2014/main" val="164088044"/>
                    </a:ext>
                  </a:extLst>
                </a:gridCol>
                <a:gridCol w="905256">
                  <a:extLst>
                    <a:ext uri="{9D8B030D-6E8A-4147-A177-3AD203B41FA5}">
                      <a16:colId xmlns:a16="http://schemas.microsoft.com/office/drawing/2014/main" val="4196231990"/>
                    </a:ext>
                  </a:extLst>
                </a:gridCol>
                <a:gridCol w="905256">
                  <a:extLst>
                    <a:ext uri="{9D8B030D-6E8A-4147-A177-3AD203B41FA5}">
                      <a16:colId xmlns:a16="http://schemas.microsoft.com/office/drawing/2014/main" val="621836986"/>
                    </a:ext>
                  </a:extLst>
                </a:gridCol>
                <a:gridCol w="905256">
                  <a:extLst>
                    <a:ext uri="{9D8B030D-6E8A-4147-A177-3AD203B41FA5}">
                      <a16:colId xmlns:a16="http://schemas.microsoft.com/office/drawing/2014/main" val="2302593313"/>
                    </a:ext>
                  </a:extLst>
                </a:gridCol>
                <a:gridCol w="905256">
                  <a:extLst>
                    <a:ext uri="{9D8B030D-6E8A-4147-A177-3AD203B41FA5}">
                      <a16:colId xmlns:a16="http://schemas.microsoft.com/office/drawing/2014/main" val="285811909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953910017"/>
                  </a:ext>
                </a:extLst>
              </a:tr>
              <a:tr h="370840">
                <a:tc>
                  <a:txBody>
                    <a:bodyPr/>
                    <a:lstStyle/>
                    <a:p>
                      <a:r>
                        <a:rPr lang="en-US" sz="1000"/>
                        <a:t>4681</a:t>
                      </a:r>
                    </a:p>
                  </a:txBody>
                  <a:tcPr/>
                </a:tc>
                <a:tc>
                  <a:txBody>
                    <a:bodyPr/>
                    <a:lstStyle/>
                    <a:p>
                      <a:r>
                        <a:rPr lang="en-US" sz="1000"/>
                        <a:t>14</a:t>
                      </a:r>
                    </a:p>
                  </a:txBody>
                  <a:tcPr/>
                </a:tc>
                <a:tc>
                  <a:txBody>
                    <a:bodyPr/>
                    <a:lstStyle/>
                    <a:p>
                      <a:r>
                        <a:rPr lang="en-US" sz="1000"/>
                        <a:t>32</a:t>
                      </a:r>
                    </a:p>
                  </a:txBody>
                  <a:tcPr/>
                </a:tc>
                <a:tc>
                  <a:txBody>
                    <a:bodyPr/>
                    <a:lstStyle/>
                    <a:p>
                      <a:r>
                        <a:rPr lang="en-US" sz="1000"/>
                        <a:t>597</a:t>
                      </a:r>
                    </a:p>
                  </a:txBody>
                  <a:tcPr/>
                </a:tc>
                <a:tc>
                  <a:txBody>
                    <a:bodyPr/>
                    <a:lstStyle/>
                    <a:p>
                      <a:r>
                        <a:rPr lang="en-US" sz="1000"/>
                        <a:t>63</a:t>
                      </a:r>
                    </a:p>
                  </a:txBody>
                  <a:tcPr/>
                </a:tc>
                <a:tc>
                  <a:txBody>
                    <a:bodyPr/>
                    <a:lstStyle/>
                    <a:p>
                      <a:r>
                        <a:rPr lang="en-US" sz="1000"/>
                        <a:t>20</a:t>
                      </a:r>
                    </a:p>
                  </a:txBody>
                  <a:tcPr/>
                </a:tc>
                <a:tc>
                  <a:txBody>
                    <a:bodyPr/>
                    <a:lstStyle/>
                    <a:p>
                      <a:r>
                        <a:rPr lang="en-US" sz="1000"/>
                        <a:t>0</a:t>
                      </a:r>
                    </a:p>
                  </a:txBody>
                  <a:tcPr/>
                </a:tc>
                <a:tc>
                  <a:txBody>
                    <a:bodyPr/>
                    <a:lstStyle/>
                    <a:p>
                      <a:r>
                        <a:rPr lang="en-US" sz="1000"/>
                        <a:t>0.4546 %</a:t>
                      </a:r>
                    </a:p>
                  </a:txBody>
                  <a:tcPr/>
                </a:tc>
                <a:tc>
                  <a:txBody>
                    <a:bodyPr/>
                    <a:lstStyle/>
                    <a:p>
                      <a:r>
                        <a:rPr lang="en-US" sz="1000"/>
                        <a:t>0.0 %</a:t>
                      </a:r>
                    </a:p>
                  </a:txBody>
                  <a:tcPr/>
                </a:tc>
                <a:extLst>
                  <a:ext uri="{0D108BD9-81ED-4DB2-BD59-A6C34878D82A}">
                    <a16:rowId xmlns:a16="http://schemas.microsoft.com/office/drawing/2014/main" val="3348703218"/>
                  </a:ext>
                </a:extLst>
              </a:tr>
            </a:tbl>
          </a:graphicData>
        </a:graphic>
      </p:graphicFrame>
      <p:sp>
        <p:nvSpPr>
          <p:cNvPr id="4" name="Text Placeholder 3">
            <a:extLst>
              <a:ext uri="{FF2B5EF4-FFF2-40B4-BE49-F238E27FC236}">
                <a16:creationId xmlns:a16="http://schemas.microsoft.com/office/drawing/2014/main" id="{76EF208F-87A2-44C7-A333-0BFF01D76C4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1959270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FC41D-C374-4BBD-9235-6A3CB8354605}"/>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F7921EC1-3368-43D6-A18F-759CAC40CB85}"/>
              </a:ext>
            </a:extLst>
          </p:cNvPr>
          <p:cNvGraphicFramePr>
            <a:graphicFrameLocks noGrp="1"/>
          </p:cNvGraphicFramePr>
          <p:nvPr>
            <p:ph type="chart" sz="quarter" idx="13"/>
            <p:extLst>
              <p:ext uri="{D42A27DB-BD31-4B8C-83A1-F6EECF244321}">
                <p14:modId xmlns:p14="http://schemas.microsoft.com/office/powerpoint/2010/main" val="4191796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662ABE-EA55-474E-B5E5-DDFCED869E3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C9C5166-F6C2-4D0A-867F-7D391510A1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3890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4A365-380E-47C8-B771-343361980F00}"/>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16E38CB1-A431-4814-8F3C-1A51E570F3F0}"/>
              </a:ext>
            </a:extLst>
          </p:cNvPr>
          <p:cNvGraphicFramePr>
            <a:graphicFrameLocks noGrp="1"/>
          </p:cNvGraphicFramePr>
          <p:nvPr>
            <p:ph type="chart" sz="quarter" idx="13"/>
            <p:extLst>
              <p:ext uri="{D42A27DB-BD31-4B8C-83A1-F6EECF244321}">
                <p14:modId xmlns:p14="http://schemas.microsoft.com/office/powerpoint/2010/main" val="2210512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81114C-8929-474D-9C8D-33C9473A6EF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B8A39E0-ECB7-4B5B-8D08-FA83A939A4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3106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0AC50-DDC5-4C2D-8709-CC5B6ECBEB40}"/>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7FEF095D-322F-4C2E-B919-07C207ED7074}"/>
              </a:ext>
            </a:extLst>
          </p:cNvPr>
          <p:cNvGraphicFramePr>
            <a:graphicFrameLocks noGrp="1"/>
          </p:cNvGraphicFramePr>
          <p:nvPr>
            <p:ph type="chart" sz="quarter" idx="13"/>
            <p:extLst>
              <p:ext uri="{D42A27DB-BD31-4B8C-83A1-F6EECF244321}">
                <p14:modId xmlns:p14="http://schemas.microsoft.com/office/powerpoint/2010/main" val="4129211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A9744E-1624-4A5A-BB6F-E2257E6431CB}"/>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0B659BA-5C9A-4472-B460-073D1BFA0E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10126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1B6E9-A9F0-4F19-AE2C-811C7556B1E4}"/>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071FDA67-EC03-49CE-8923-BA51795F8EB8}"/>
              </a:ext>
            </a:extLst>
          </p:cNvPr>
          <p:cNvGraphicFramePr>
            <a:graphicFrameLocks noGrp="1"/>
          </p:cNvGraphicFramePr>
          <p:nvPr>
            <p:ph type="chart" sz="quarter" idx="13"/>
            <p:extLst>
              <p:ext uri="{D42A27DB-BD31-4B8C-83A1-F6EECF244321}">
                <p14:modId xmlns:p14="http://schemas.microsoft.com/office/powerpoint/2010/main" val="3035879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ABCE3-E753-473C-A543-0F128BC7DFF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AA30978-9D77-4952-B2FE-E81A7CBCB4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95597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14F5A-0EB4-41D5-A7F3-1907124755A3}"/>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21D10D21-37A2-458B-AC54-74E5B7D3A1D3}"/>
              </a:ext>
            </a:extLst>
          </p:cNvPr>
          <p:cNvGraphicFramePr>
            <a:graphicFrameLocks noGrp="1"/>
          </p:cNvGraphicFramePr>
          <p:nvPr>
            <p:ph type="tbl" sz="quarter" idx="13"/>
            <p:extLst>
              <p:ext uri="{D42A27DB-BD31-4B8C-83A1-F6EECF244321}">
                <p14:modId xmlns:p14="http://schemas.microsoft.com/office/powerpoint/2010/main" val="1487326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0954711"/>
                    </a:ext>
                  </a:extLst>
                </a:gridCol>
                <a:gridCol w="822960">
                  <a:extLst>
                    <a:ext uri="{9D8B030D-6E8A-4147-A177-3AD203B41FA5}">
                      <a16:colId xmlns:a16="http://schemas.microsoft.com/office/drawing/2014/main" val="3624323841"/>
                    </a:ext>
                  </a:extLst>
                </a:gridCol>
                <a:gridCol w="822960">
                  <a:extLst>
                    <a:ext uri="{9D8B030D-6E8A-4147-A177-3AD203B41FA5}">
                      <a16:colId xmlns:a16="http://schemas.microsoft.com/office/drawing/2014/main" val="194656517"/>
                    </a:ext>
                  </a:extLst>
                </a:gridCol>
                <a:gridCol w="822960">
                  <a:extLst>
                    <a:ext uri="{9D8B030D-6E8A-4147-A177-3AD203B41FA5}">
                      <a16:colId xmlns:a16="http://schemas.microsoft.com/office/drawing/2014/main" val="632044897"/>
                    </a:ext>
                  </a:extLst>
                </a:gridCol>
                <a:gridCol w="822960">
                  <a:extLst>
                    <a:ext uri="{9D8B030D-6E8A-4147-A177-3AD203B41FA5}">
                      <a16:colId xmlns:a16="http://schemas.microsoft.com/office/drawing/2014/main" val="3248208049"/>
                    </a:ext>
                  </a:extLst>
                </a:gridCol>
                <a:gridCol w="822960">
                  <a:extLst>
                    <a:ext uri="{9D8B030D-6E8A-4147-A177-3AD203B41FA5}">
                      <a16:colId xmlns:a16="http://schemas.microsoft.com/office/drawing/2014/main" val="445777238"/>
                    </a:ext>
                  </a:extLst>
                </a:gridCol>
                <a:gridCol w="822960">
                  <a:extLst>
                    <a:ext uri="{9D8B030D-6E8A-4147-A177-3AD203B41FA5}">
                      <a16:colId xmlns:a16="http://schemas.microsoft.com/office/drawing/2014/main" val="3430763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573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- 2021-10-27 12:56:11</a:t>
                      </a:r>
                      <a:r>
                        <a:rPr kumimoji="0" lang="en-US" sz="1000" b="0" i="0" u="none" strike="noStrike" kern="1200" cap="none" spc="0" normalizeH="0" baseline="0" noProof="0">
                          <a:ln>
                            <a:noFill/>
                          </a:ln>
                          <a:solidFill>
                            <a:prstClr val="black"/>
                          </a:solidFill>
                          <a:effectLst/>
                          <a:uLnTx/>
                          <a:uFillTx/>
                          <a:latin typeface="+mn-lt"/>
                          <a:ea typeface="+mn-ea"/>
                          <a:cs typeface="+mn-cs"/>
                        </a:rPr>
                        <a:t>
 Cast your vote to help us pick our winning pumpkins! 🎃
#Halloween is just around the corner and to get into the spooky spirit, we’re holding a #pumpkincarving Instagram contest! We asked #TEAMPHLY to submit their pumpkin masterpieces for a chance to win a prize. 
We’ve narrowed down the submissions to five finalists and we need your help to pick the winner. Vote in the comments using the number on the bottom of the photo to let us know your favorites!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66081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- 2021-10-15 13:03:13</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on the driving range during an outing hosted by our Metro Region's Women’s Leadership Series! The outing focused on introducing current and future female leaders to the fundamentals of golf in a professional setting to help them gain experience and build confidence.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18165078"/>
                  </a:ext>
                </a:extLst>
              </a:tr>
            </a:tbl>
          </a:graphicData>
        </a:graphic>
      </p:graphicFrame>
      <p:sp>
        <p:nvSpPr>
          <p:cNvPr id="4" name="Text Placeholder 3">
            <a:extLst>
              <a:ext uri="{FF2B5EF4-FFF2-40B4-BE49-F238E27FC236}">
                <a16:creationId xmlns:a16="http://schemas.microsoft.com/office/drawing/2014/main" id="{A62DE5E8-DA80-44A2-B0E8-AB7972E19A4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5327480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8A0C8-E148-4729-B2A5-7A1E13E17FB4}"/>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1B89DDB8-B45F-433C-B604-C7A1F261692D}"/>
              </a:ext>
            </a:extLst>
          </p:cNvPr>
          <p:cNvGraphicFramePr>
            <a:graphicFrameLocks noGrp="1"/>
          </p:cNvGraphicFramePr>
          <p:nvPr>
            <p:ph type="tbl" sz="quarter" idx="13"/>
            <p:extLst>
              <p:ext uri="{D42A27DB-BD31-4B8C-83A1-F6EECF244321}">
                <p14:modId xmlns:p14="http://schemas.microsoft.com/office/powerpoint/2010/main" val="459149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46522178"/>
                    </a:ext>
                  </a:extLst>
                </a:gridCol>
                <a:gridCol w="822960">
                  <a:extLst>
                    <a:ext uri="{9D8B030D-6E8A-4147-A177-3AD203B41FA5}">
                      <a16:colId xmlns:a16="http://schemas.microsoft.com/office/drawing/2014/main" val="927889442"/>
                    </a:ext>
                  </a:extLst>
                </a:gridCol>
                <a:gridCol w="822960">
                  <a:extLst>
                    <a:ext uri="{9D8B030D-6E8A-4147-A177-3AD203B41FA5}">
                      <a16:colId xmlns:a16="http://schemas.microsoft.com/office/drawing/2014/main" val="885030531"/>
                    </a:ext>
                  </a:extLst>
                </a:gridCol>
                <a:gridCol w="822960">
                  <a:extLst>
                    <a:ext uri="{9D8B030D-6E8A-4147-A177-3AD203B41FA5}">
                      <a16:colId xmlns:a16="http://schemas.microsoft.com/office/drawing/2014/main" val="757645268"/>
                    </a:ext>
                  </a:extLst>
                </a:gridCol>
                <a:gridCol w="822960">
                  <a:extLst>
                    <a:ext uri="{9D8B030D-6E8A-4147-A177-3AD203B41FA5}">
                      <a16:colId xmlns:a16="http://schemas.microsoft.com/office/drawing/2014/main" val="1973888118"/>
                    </a:ext>
                  </a:extLst>
                </a:gridCol>
                <a:gridCol w="822960">
                  <a:extLst>
                    <a:ext uri="{9D8B030D-6E8A-4147-A177-3AD203B41FA5}">
                      <a16:colId xmlns:a16="http://schemas.microsoft.com/office/drawing/2014/main" val="557964876"/>
                    </a:ext>
                  </a:extLst>
                </a:gridCol>
                <a:gridCol w="822960">
                  <a:extLst>
                    <a:ext uri="{9D8B030D-6E8A-4147-A177-3AD203B41FA5}">
                      <a16:colId xmlns:a16="http://schemas.microsoft.com/office/drawing/2014/main" val="114372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6659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- 2021-10-28 16:05:29</a:t>
                      </a:r>
                      <a:r>
                        <a:rPr kumimoji="0" lang="en-US" sz="1000" b="0" i="0" u="none" strike="noStrike" kern="1200" cap="none" spc="0" normalizeH="0" baseline="0" noProof="0">
                          <a:ln>
                            <a:noFill/>
                          </a:ln>
                          <a:solidFill>
                            <a:prstClr val="black"/>
                          </a:solidFill>
                          <a:effectLst/>
                          <a:uLnTx/>
                          <a:uFillTx/>
                          <a:latin typeface="+mn-lt"/>
                          <a:ea typeface="+mn-ea"/>
                          <a:cs typeface="+mn-cs"/>
                        </a:rPr>
                        <a:t>
 #TEAMPHLY is digging into week three of our #PHLY80KTREES initiative! During our final week, we’re planting trees in #Philadelphia’s Fairmount Park. This community tree project is part of our efforts to plant 80,000 trees in partnership with the Arbor Day Foundation. From Kansas City to Denver and Philadelphia, PHLY employees successfully planted over 200 trees in communities in need!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4696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- 2021-10-26 16:33:30</a:t>
                      </a:r>
                      <a:r>
                        <a:rPr kumimoji="0" lang="en-US" sz="1000" b="0" i="0" u="none" strike="noStrike" kern="1200" cap="none" spc="0" normalizeH="0" baseline="0" noProof="0">
                          <a:ln>
                            <a:noFill/>
                          </a:ln>
                          <a:solidFill>
                            <a:prstClr val="black"/>
                          </a:solidFill>
                          <a:effectLst/>
                          <a:uLnTx/>
                          <a:uFillTx/>
                          <a:latin typeface="+mn-lt"/>
                          <a:ea typeface="+mn-ea"/>
                          <a:cs typeface="+mn-cs"/>
                        </a:rPr>
                        <a:t>
 A group of Home Office employees volunteered to support the Autism Speaks Walk at Citizens Bank Park. The annual walk is the world’s largest #fundraisingevent to enhance the lives of people with #autism. All funds raised help fuel innovative research and make connections to critical lifelong supports and services. #charitywalk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9749484"/>
                  </a:ext>
                </a:extLst>
              </a:tr>
            </a:tbl>
          </a:graphicData>
        </a:graphic>
      </p:graphicFrame>
      <p:sp>
        <p:nvSpPr>
          <p:cNvPr id="4" name="Text Placeholder 3">
            <a:extLst>
              <a:ext uri="{FF2B5EF4-FFF2-40B4-BE49-F238E27FC236}">
                <a16:creationId xmlns:a16="http://schemas.microsoft.com/office/drawing/2014/main" id="{A52F8988-44CA-4A66-BC7C-DA516D45CB6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7998725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644C4-2734-48EF-9743-41BF080F629D}"/>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9B464DDC-59CC-4E8A-A7B5-AF84608FE457}"/>
              </a:ext>
            </a:extLst>
          </p:cNvPr>
          <p:cNvGraphicFramePr>
            <a:graphicFrameLocks noGrp="1"/>
          </p:cNvGraphicFramePr>
          <p:nvPr>
            <p:ph type="tbl" sz="quarter" idx="13"/>
            <p:extLst>
              <p:ext uri="{D42A27DB-BD31-4B8C-83A1-F6EECF244321}">
                <p14:modId xmlns:p14="http://schemas.microsoft.com/office/powerpoint/2010/main" val="1668035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12451573"/>
                    </a:ext>
                  </a:extLst>
                </a:gridCol>
                <a:gridCol w="822960">
                  <a:extLst>
                    <a:ext uri="{9D8B030D-6E8A-4147-A177-3AD203B41FA5}">
                      <a16:colId xmlns:a16="http://schemas.microsoft.com/office/drawing/2014/main" val="1452893829"/>
                    </a:ext>
                  </a:extLst>
                </a:gridCol>
                <a:gridCol w="822960">
                  <a:extLst>
                    <a:ext uri="{9D8B030D-6E8A-4147-A177-3AD203B41FA5}">
                      <a16:colId xmlns:a16="http://schemas.microsoft.com/office/drawing/2014/main" val="304707407"/>
                    </a:ext>
                  </a:extLst>
                </a:gridCol>
                <a:gridCol w="822960">
                  <a:extLst>
                    <a:ext uri="{9D8B030D-6E8A-4147-A177-3AD203B41FA5}">
                      <a16:colId xmlns:a16="http://schemas.microsoft.com/office/drawing/2014/main" val="2601947325"/>
                    </a:ext>
                  </a:extLst>
                </a:gridCol>
                <a:gridCol w="822960">
                  <a:extLst>
                    <a:ext uri="{9D8B030D-6E8A-4147-A177-3AD203B41FA5}">
                      <a16:colId xmlns:a16="http://schemas.microsoft.com/office/drawing/2014/main" val="3903016734"/>
                    </a:ext>
                  </a:extLst>
                </a:gridCol>
                <a:gridCol w="822960">
                  <a:extLst>
                    <a:ext uri="{9D8B030D-6E8A-4147-A177-3AD203B41FA5}">
                      <a16:colId xmlns:a16="http://schemas.microsoft.com/office/drawing/2014/main" val="319166264"/>
                    </a:ext>
                  </a:extLst>
                </a:gridCol>
                <a:gridCol w="822960">
                  <a:extLst>
                    <a:ext uri="{9D8B030D-6E8A-4147-A177-3AD203B41FA5}">
                      <a16:colId xmlns:a16="http://schemas.microsoft.com/office/drawing/2014/main" val="3584826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616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- 2021-10-19 18:17:32</a:t>
                      </a:r>
                      <a:r>
                        <a:rPr kumimoji="0" lang="en-US" sz="1000" b="0" i="0" u="none" strike="noStrike" kern="1200" cap="none" spc="0" normalizeH="0" baseline="0" noProof="0">
                          <a:ln>
                            <a:noFill/>
                          </a:ln>
                          <a:solidFill>
                            <a:prstClr val="black"/>
                          </a:solidFill>
                          <a:effectLst/>
                          <a:uLnTx/>
                          <a:uFillTx/>
                          <a:latin typeface="+mn-lt"/>
                          <a:ea typeface="+mn-ea"/>
                          <a:cs typeface="+mn-cs"/>
                        </a:rPr>
                        <a:t>
 #TEAMPHLY is back in action with the Arbor Day Foundation for week two of our #PHLY80KTREES initiative! This week, we’re planting trees in #Denver-area communities in need. Check out today’s event and stay tuned for photos from next week’s #treeplanting in Philadelphia by following along on Facebook, Twitter, and Instagram! 🌱🌳 
The Park People and Denver Digs 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10013383"/>
                  </a:ext>
                </a:extLst>
              </a:tr>
            </a:tbl>
          </a:graphicData>
        </a:graphic>
      </p:graphicFrame>
      <p:sp>
        <p:nvSpPr>
          <p:cNvPr id="4" name="Text Placeholder 3">
            <a:extLst>
              <a:ext uri="{FF2B5EF4-FFF2-40B4-BE49-F238E27FC236}">
                <a16:creationId xmlns:a16="http://schemas.microsoft.com/office/drawing/2014/main" id="{AAECAA2B-802E-407E-A237-070CA8A8AE6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93763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7A94-7625-4ED2-8FBA-77DCC762FEBA}"/>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C216EC8F-43C6-4D7C-8244-CDDC35C46224}"/>
              </a:ext>
            </a:extLst>
          </p:cNvPr>
          <p:cNvGraphicFramePr>
            <a:graphicFrameLocks noGrp="1"/>
          </p:cNvGraphicFramePr>
          <p:nvPr>
            <p:ph type="chart" sz="quarter" idx="13"/>
            <p:extLst>
              <p:ext uri="{D42A27DB-BD31-4B8C-83A1-F6EECF244321}">
                <p14:modId xmlns:p14="http://schemas.microsoft.com/office/powerpoint/2010/main" val="2089348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CBEC46-FDF5-46AB-903E-D43286637201}"/>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1713F49-89C8-4A54-A17D-A284746BAB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6412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277B8-6B20-44DD-9655-E1AECFC56D06}"/>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0B08AB4-4515-4626-9FF0-0A7101348789}"/>
              </a:ext>
            </a:extLst>
          </p:cNvPr>
          <p:cNvGraphicFramePr>
            <a:graphicFrameLocks noGrp="1"/>
          </p:cNvGraphicFramePr>
          <p:nvPr>
            <p:ph type="tbl" sz="quarter" idx="13"/>
            <p:extLst>
              <p:ext uri="{D42A27DB-BD31-4B8C-83A1-F6EECF244321}">
                <p14:modId xmlns:p14="http://schemas.microsoft.com/office/powerpoint/2010/main" val="2270035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027140129"/>
                    </a:ext>
                  </a:extLst>
                </a:gridCol>
                <a:gridCol w="576072">
                  <a:extLst>
                    <a:ext uri="{9D8B030D-6E8A-4147-A177-3AD203B41FA5}">
                      <a16:colId xmlns:a16="http://schemas.microsoft.com/office/drawing/2014/main" val="3149795006"/>
                    </a:ext>
                  </a:extLst>
                </a:gridCol>
                <a:gridCol w="576072">
                  <a:extLst>
                    <a:ext uri="{9D8B030D-6E8A-4147-A177-3AD203B41FA5}">
                      <a16:colId xmlns:a16="http://schemas.microsoft.com/office/drawing/2014/main" val="1135987173"/>
                    </a:ext>
                  </a:extLst>
                </a:gridCol>
                <a:gridCol w="576072">
                  <a:extLst>
                    <a:ext uri="{9D8B030D-6E8A-4147-A177-3AD203B41FA5}">
                      <a16:colId xmlns:a16="http://schemas.microsoft.com/office/drawing/2014/main" val="1416107039"/>
                    </a:ext>
                  </a:extLst>
                </a:gridCol>
                <a:gridCol w="576072">
                  <a:extLst>
                    <a:ext uri="{9D8B030D-6E8A-4147-A177-3AD203B41FA5}">
                      <a16:colId xmlns:a16="http://schemas.microsoft.com/office/drawing/2014/main" val="767372755"/>
                    </a:ext>
                  </a:extLst>
                </a:gridCol>
                <a:gridCol w="576072">
                  <a:extLst>
                    <a:ext uri="{9D8B030D-6E8A-4147-A177-3AD203B41FA5}">
                      <a16:colId xmlns:a16="http://schemas.microsoft.com/office/drawing/2014/main" val="3314931079"/>
                    </a:ext>
                  </a:extLst>
                </a:gridCol>
                <a:gridCol w="576072">
                  <a:extLst>
                    <a:ext uri="{9D8B030D-6E8A-4147-A177-3AD203B41FA5}">
                      <a16:colId xmlns:a16="http://schemas.microsoft.com/office/drawing/2014/main" val="1911149876"/>
                    </a:ext>
                  </a:extLst>
                </a:gridCol>
                <a:gridCol w="576072">
                  <a:extLst>
                    <a:ext uri="{9D8B030D-6E8A-4147-A177-3AD203B41FA5}">
                      <a16:colId xmlns:a16="http://schemas.microsoft.com/office/drawing/2014/main" val="1507174733"/>
                    </a:ext>
                  </a:extLst>
                </a:gridCol>
                <a:gridCol w="576072">
                  <a:extLst>
                    <a:ext uri="{9D8B030D-6E8A-4147-A177-3AD203B41FA5}">
                      <a16:colId xmlns:a16="http://schemas.microsoft.com/office/drawing/2014/main" val="2316713059"/>
                    </a:ext>
                  </a:extLst>
                </a:gridCol>
                <a:gridCol w="576072">
                  <a:extLst>
                    <a:ext uri="{9D8B030D-6E8A-4147-A177-3AD203B41FA5}">
                      <a16:colId xmlns:a16="http://schemas.microsoft.com/office/drawing/2014/main" val="3521061271"/>
                    </a:ext>
                  </a:extLst>
                </a:gridCol>
                <a:gridCol w="576072">
                  <a:extLst>
                    <a:ext uri="{9D8B030D-6E8A-4147-A177-3AD203B41FA5}">
                      <a16:colId xmlns:a16="http://schemas.microsoft.com/office/drawing/2014/main" val="2089656377"/>
                    </a:ext>
                  </a:extLst>
                </a:gridCol>
                <a:gridCol w="576072">
                  <a:extLst>
                    <a:ext uri="{9D8B030D-6E8A-4147-A177-3AD203B41FA5}">
                      <a16:colId xmlns:a16="http://schemas.microsoft.com/office/drawing/2014/main" val="2030001705"/>
                    </a:ext>
                  </a:extLst>
                </a:gridCol>
                <a:gridCol w="576072">
                  <a:extLst>
                    <a:ext uri="{9D8B030D-6E8A-4147-A177-3AD203B41FA5}">
                      <a16:colId xmlns:a16="http://schemas.microsoft.com/office/drawing/2014/main" val="2190407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9624728"/>
                  </a:ext>
                </a:extLst>
              </a:tr>
              <a:tr h="370840">
                <a:tc>
                  <a:txBody>
                    <a:bodyPr/>
                    <a:lstStyle/>
                    <a:p>
                      <a:r>
                        <a:rPr lang="en-US" sz="1000"/>
                        <a:t>3721</a:t>
                      </a:r>
                    </a:p>
                  </a:txBody>
                  <a:tcPr/>
                </a:tc>
                <a:tc>
                  <a:txBody>
                    <a:bodyPr/>
                    <a:lstStyle/>
                    <a:p>
                      <a:r>
                        <a:rPr lang="en-US" sz="1000"/>
                        <a:t>14</a:t>
                      </a:r>
                    </a:p>
                  </a:txBody>
                  <a:tcPr/>
                </a:tc>
                <a:tc>
                  <a:txBody>
                    <a:bodyPr/>
                    <a:lstStyle/>
                    <a:p>
                      <a:r>
                        <a:rPr lang="en-US" sz="1000"/>
                        <a:t>34</a:t>
                      </a:r>
                    </a:p>
                  </a:txBody>
                  <a:tcPr/>
                </a:tc>
                <a:tc>
                  <a:txBody>
                    <a:bodyPr/>
                    <a:lstStyle/>
                    <a:p>
                      <a:r>
                        <a:rPr lang="en-US" sz="1000"/>
                        <a:t>31</a:t>
                      </a:r>
                    </a:p>
                  </a:txBody>
                  <a:tcPr/>
                </a:tc>
                <a:tc>
                  <a:txBody>
                    <a:bodyPr/>
                    <a:lstStyle/>
                    <a:p>
                      <a:r>
                        <a:rPr lang="en-US" sz="1000"/>
                        <a:t>1</a:t>
                      </a:r>
                    </a:p>
                  </a:txBody>
                  <a:tcPr/>
                </a:tc>
                <a:tc>
                  <a:txBody>
                    <a:bodyPr/>
                    <a:lstStyle/>
                    <a:p>
                      <a:r>
                        <a:rPr lang="en-US" sz="1000"/>
                        <a:t>2</a:t>
                      </a:r>
                    </a:p>
                  </a:txBody>
                  <a:tcPr/>
                </a:tc>
                <a:tc>
                  <a:txBody>
                    <a:bodyPr/>
                    <a:lstStyle/>
                    <a:p>
                      <a:r>
                        <a:rPr lang="en-US" sz="1000"/>
                        <a:t>37</a:t>
                      </a:r>
                    </a:p>
                  </a:txBody>
                  <a:tcPr/>
                </a:tc>
                <a:tc>
                  <a:txBody>
                    <a:bodyPr/>
                    <a:lstStyle/>
                    <a:p>
                      <a:r>
                        <a:rPr lang="en-US" sz="1000"/>
                        <a:t>37</a:t>
                      </a:r>
                    </a:p>
                  </a:txBody>
                  <a:tcPr/>
                </a:tc>
                <a:tc>
                  <a:txBody>
                    <a:bodyPr/>
                    <a:lstStyle/>
                    <a:p>
                      <a:r>
                        <a:rPr lang="en-US" sz="1000"/>
                        <a:t>365</a:t>
                      </a:r>
                    </a:p>
                  </a:txBody>
                  <a:tcPr/>
                </a:tc>
                <a:tc>
                  <a:txBody>
                    <a:bodyPr/>
                    <a:lstStyle/>
                    <a:p>
                      <a:r>
                        <a:rPr lang="en-US" sz="1000"/>
                        <a:t>2</a:t>
                      </a:r>
                    </a:p>
                  </a:txBody>
                  <a:tcPr/>
                </a:tc>
                <a:tc>
                  <a:txBody>
                    <a:bodyPr/>
                    <a:lstStyle/>
                    <a:p>
                      <a:r>
                        <a:rPr lang="en-US" sz="1000"/>
                        <a:t>27</a:t>
                      </a:r>
                    </a:p>
                  </a:txBody>
                  <a:tcPr/>
                </a:tc>
                <a:tc>
                  <a:txBody>
                    <a:bodyPr/>
                    <a:lstStyle/>
                    <a:p>
                      <a:r>
                        <a:rPr lang="en-US" sz="1000"/>
                        <a:t>0.3509 %</a:t>
                      </a:r>
                    </a:p>
                  </a:txBody>
                  <a:tcPr/>
                </a:tc>
                <a:tc>
                  <a:txBody>
                    <a:bodyPr/>
                    <a:lstStyle/>
                    <a:p>
                      <a:r>
                        <a:rPr lang="en-US" sz="1000"/>
                        <a:t>100.0 %</a:t>
                      </a:r>
                    </a:p>
                  </a:txBody>
                  <a:tcPr/>
                </a:tc>
                <a:extLst>
                  <a:ext uri="{0D108BD9-81ED-4DB2-BD59-A6C34878D82A}">
                    <a16:rowId xmlns:a16="http://schemas.microsoft.com/office/drawing/2014/main" val="950776695"/>
                  </a:ext>
                </a:extLst>
              </a:tr>
            </a:tbl>
          </a:graphicData>
        </a:graphic>
      </p:graphicFrame>
      <p:sp>
        <p:nvSpPr>
          <p:cNvPr id="4" name="Text Placeholder 3">
            <a:extLst>
              <a:ext uri="{FF2B5EF4-FFF2-40B4-BE49-F238E27FC236}">
                <a16:creationId xmlns:a16="http://schemas.microsoft.com/office/drawing/2014/main" id="{BD3C69D6-0073-4357-A392-0938CDEC8A5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904868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F9F6A-789A-41B4-80C0-B06AEF55AC5D}"/>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5AC44C55-4FDC-4B05-89E1-6ED38B4AE243}"/>
              </a:ext>
            </a:extLst>
          </p:cNvPr>
          <p:cNvGraphicFramePr>
            <a:graphicFrameLocks noGrp="1"/>
          </p:cNvGraphicFramePr>
          <p:nvPr>
            <p:ph type="chart" sz="quarter" idx="13"/>
            <p:extLst>
              <p:ext uri="{D42A27DB-BD31-4B8C-83A1-F6EECF244321}">
                <p14:modId xmlns:p14="http://schemas.microsoft.com/office/powerpoint/2010/main" val="17359130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D51EC7-6900-4771-BEEE-92EA5201AEB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9CC3A60-1D8B-4236-B1E9-8561CD3A69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2457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F99AD9-ADCC-47DF-A081-67DAA89538F3}"/>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A4FA6A93-F3FC-4F41-8150-519D5418C089}"/>
              </a:ext>
            </a:extLst>
          </p:cNvPr>
          <p:cNvGraphicFramePr>
            <a:graphicFrameLocks noGrp="1"/>
          </p:cNvGraphicFramePr>
          <p:nvPr>
            <p:ph type="chart" sz="quarter" idx="13"/>
            <p:extLst>
              <p:ext uri="{D42A27DB-BD31-4B8C-83A1-F6EECF244321}">
                <p14:modId xmlns:p14="http://schemas.microsoft.com/office/powerpoint/2010/main" val="3965447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A40020-57EA-46A3-B774-710C188306B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DCA9DAC-2402-4BF8-852B-32E13B7A86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81327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4494D-228D-4C68-B791-A17F57ECE4D9}"/>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81837689-0AD4-4C83-A0F4-07AB40DF9C28}"/>
              </a:ext>
            </a:extLst>
          </p:cNvPr>
          <p:cNvGraphicFramePr>
            <a:graphicFrameLocks noGrp="1"/>
          </p:cNvGraphicFramePr>
          <p:nvPr>
            <p:ph type="chart" sz="quarter" idx="13"/>
            <p:extLst>
              <p:ext uri="{D42A27DB-BD31-4B8C-83A1-F6EECF244321}">
                <p14:modId xmlns:p14="http://schemas.microsoft.com/office/powerpoint/2010/main" val="2385692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37F369-0D9E-4E31-AED9-80A71073929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C7D4969-4DE7-42C8-8958-6E61690753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9540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1824E-C808-4AA1-B68A-20A9A95C8D17}"/>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230203DB-BE51-4DC9-876E-48B59CC8686D}"/>
              </a:ext>
            </a:extLst>
          </p:cNvPr>
          <p:cNvGraphicFramePr>
            <a:graphicFrameLocks noGrp="1"/>
          </p:cNvGraphicFramePr>
          <p:nvPr>
            <p:ph type="chart" sz="quarter" idx="13"/>
            <p:extLst>
              <p:ext uri="{D42A27DB-BD31-4B8C-83A1-F6EECF244321}">
                <p14:modId xmlns:p14="http://schemas.microsoft.com/office/powerpoint/2010/main" val="543330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E67195-C6EA-47E7-AEC2-64FF9A0ABE8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8AF7192-93AF-4019-B614-57334A76AC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28012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C4DBE-B28F-4D44-8219-238354008B0A}"/>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32AFE735-7A73-45DC-AC6E-4EFB6EB7EF3D}"/>
              </a:ext>
            </a:extLst>
          </p:cNvPr>
          <p:cNvGraphicFramePr>
            <a:graphicFrameLocks noGrp="1"/>
          </p:cNvGraphicFramePr>
          <p:nvPr>
            <p:ph type="tbl" sz="quarter" idx="13"/>
            <p:extLst>
              <p:ext uri="{D42A27DB-BD31-4B8C-83A1-F6EECF244321}">
                <p14:modId xmlns:p14="http://schemas.microsoft.com/office/powerpoint/2010/main" val="2361409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451841990"/>
                    </a:ext>
                  </a:extLst>
                </a:gridCol>
                <a:gridCol w="2468880">
                  <a:extLst>
                    <a:ext uri="{9D8B030D-6E8A-4147-A177-3AD203B41FA5}">
                      <a16:colId xmlns:a16="http://schemas.microsoft.com/office/drawing/2014/main" val="520457638"/>
                    </a:ext>
                  </a:extLst>
                </a:gridCol>
                <a:gridCol w="2468880">
                  <a:extLst>
                    <a:ext uri="{9D8B030D-6E8A-4147-A177-3AD203B41FA5}">
                      <a16:colId xmlns:a16="http://schemas.microsoft.com/office/drawing/2014/main" val="335533624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203012353"/>
                  </a:ext>
                </a:extLst>
              </a:tr>
              <a:tr h="370840">
                <a:tc>
                  <a:txBody>
                    <a:bodyPr/>
                    <a:lstStyle/>
                    <a:p>
                      <a:r>
                        <a:rPr lang="en-US" sz="1000" b="1"/>
                        <a:t>@EaglesComms</a:t>
                      </a:r>
                    </a:p>
                  </a:txBody>
                  <a:tcPr/>
                </a:tc>
                <a:tc>
                  <a:txBody>
                    <a:bodyPr/>
                    <a:lstStyle/>
                    <a:p>
                      <a:r>
                        <a:rPr lang="en-US" sz="1000"/>
                        <a:t>PHLY Insurance Co. (55)</a:t>
                      </a:r>
                    </a:p>
                  </a:txBody>
                  <a:tcPr/>
                </a:tc>
                <a:tc>
                  <a:txBody>
                    <a:bodyPr/>
                    <a:lstStyle/>
                    <a:p>
                      <a:r>
                        <a:rPr lang="en-US" sz="1000"/>
                        <a:t>55</a:t>
                      </a:r>
                    </a:p>
                  </a:txBody>
                  <a:tcPr/>
                </a:tc>
                <a:extLst>
                  <a:ext uri="{0D108BD9-81ED-4DB2-BD59-A6C34878D82A}">
                    <a16:rowId xmlns:a16="http://schemas.microsoft.com/office/drawing/2014/main" val="2950769380"/>
                  </a:ext>
                </a:extLst>
              </a:tr>
              <a:tr h="370840">
                <a:tc>
                  <a:txBody>
                    <a:bodyPr/>
                    <a:lstStyle/>
                    <a:p>
                      <a:r>
                        <a:rPr lang="en-US" sz="1000" b="1"/>
                        <a:t>@MargueriteTort</a:t>
                      </a:r>
                    </a:p>
                  </a:txBody>
                  <a:tcPr/>
                </a:tc>
                <a:tc>
                  <a:txBody>
                    <a:bodyPr/>
                    <a:lstStyle/>
                    <a:p>
                      <a:r>
                        <a:rPr lang="en-US" sz="1000"/>
                        <a:t>PHLY Insurance Co. (54)</a:t>
                      </a:r>
                    </a:p>
                  </a:txBody>
                  <a:tcPr/>
                </a:tc>
                <a:tc>
                  <a:txBody>
                    <a:bodyPr/>
                    <a:lstStyle/>
                    <a:p>
                      <a:r>
                        <a:rPr lang="en-US" sz="1000"/>
                        <a:t>54</a:t>
                      </a:r>
                    </a:p>
                  </a:txBody>
                  <a:tcPr/>
                </a:tc>
                <a:extLst>
                  <a:ext uri="{0D108BD9-81ED-4DB2-BD59-A6C34878D82A}">
                    <a16:rowId xmlns:a16="http://schemas.microsoft.com/office/drawing/2014/main" val="1722083300"/>
                  </a:ext>
                </a:extLst>
              </a:tr>
              <a:tr h="370840">
                <a:tc>
                  <a:txBody>
                    <a:bodyPr/>
                    <a:lstStyle/>
                    <a:p>
                      <a:r>
                        <a:rPr lang="en-US" sz="1000" b="1"/>
                        <a:t>@firedoug_howie</a:t>
                      </a:r>
                    </a:p>
                  </a:txBody>
                  <a:tcPr/>
                </a:tc>
                <a:tc>
                  <a:txBody>
                    <a:bodyPr/>
                    <a:lstStyle/>
                    <a:p>
                      <a:r>
                        <a:rPr lang="en-US" sz="1000"/>
                        <a:t>PHLY Insurance Co. (23)</a:t>
                      </a:r>
                    </a:p>
                  </a:txBody>
                  <a:tcPr/>
                </a:tc>
                <a:tc>
                  <a:txBody>
                    <a:bodyPr/>
                    <a:lstStyle/>
                    <a:p>
                      <a:r>
                        <a:rPr lang="en-US" sz="1000"/>
                        <a:t>23</a:t>
                      </a:r>
                    </a:p>
                  </a:txBody>
                  <a:tcPr/>
                </a:tc>
                <a:extLst>
                  <a:ext uri="{0D108BD9-81ED-4DB2-BD59-A6C34878D82A}">
                    <a16:rowId xmlns:a16="http://schemas.microsoft.com/office/drawing/2014/main" val="2081247740"/>
                  </a:ext>
                </a:extLst>
              </a:tr>
              <a:tr h="370840">
                <a:tc>
                  <a:txBody>
                    <a:bodyPr/>
                    <a:lstStyle/>
                    <a:p>
                      <a:r>
                        <a:rPr lang="en-US" sz="1000" b="1"/>
                        <a:t>@Regore2</a:t>
                      </a:r>
                    </a:p>
                  </a:txBody>
                  <a:tcPr/>
                </a:tc>
                <a:tc>
                  <a:txBody>
                    <a:bodyPr/>
                    <a:lstStyle/>
                    <a:p>
                      <a:r>
                        <a:rPr lang="en-US" sz="1000"/>
                        <a:t>PHLY Insurance Co. (21)</a:t>
                      </a:r>
                    </a:p>
                  </a:txBody>
                  <a:tcPr/>
                </a:tc>
                <a:tc>
                  <a:txBody>
                    <a:bodyPr/>
                    <a:lstStyle/>
                    <a:p>
                      <a:r>
                        <a:rPr lang="en-US" sz="1000"/>
                        <a:t>21</a:t>
                      </a:r>
                    </a:p>
                  </a:txBody>
                  <a:tcPr/>
                </a:tc>
                <a:extLst>
                  <a:ext uri="{0D108BD9-81ED-4DB2-BD59-A6C34878D82A}">
                    <a16:rowId xmlns:a16="http://schemas.microsoft.com/office/drawing/2014/main" val="3552777642"/>
                  </a:ext>
                </a:extLst>
              </a:tr>
              <a:tr h="370840">
                <a:tc>
                  <a:txBody>
                    <a:bodyPr/>
                    <a:lstStyle/>
                    <a:p>
                      <a:r>
                        <a:rPr lang="en-US" sz="1000" b="1"/>
                        <a:t>@mplousis64</a:t>
                      </a:r>
                    </a:p>
                  </a:txBody>
                  <a:tcPr/>
                </a:tc>
                <a:tc>
                  <a:txBody>
                    <a:bodyPr/>
                    <a:lstStyle/>
                    <a:p>
                      <a:r>
                        <a:rPr lang="en-US" sz="1000"/>
                        <a:t>PHLY Insurance Co. (18)</a:t>
                      </a:r>
                    </a:p>
                  </a:txBody>
                  <a:tcPr/>
                </a:tc>
                <a:tc>
                  <a:txBody>
                    <a:bodyPr/>
                    <a:lstStyle/>
                    <a:p>
                      <a:r>
                        <a:rPr lang="en-US" sz="1000"/>
                        <a:t>18</a:t>
                      </a:r>
                    </a:p>
                  </a:txBody>
                  <a:tcPr/>
                </a:tc>
                <a:extLst>
                  <a:ext uri="{0D108BD9-81ED-4DB2-BD59-A6C34878D82A}">
                    <a16:rowId xmlns:a16="http://schemas.microsoft.com/office/drawing/2014/main" val="1322819665"/>
                  </a:ext>
                </a:extLst>
              </a:tr>
              <a:tr h="370840">
                <a:tc>
                  <a:txBody>
                    <a:bodyPr/>
                    <a:lstStyle/>
                    <a:p>
                      <a:r>
                        <a:rPr lang="en-US" sz="1000" b="1"/>
                        <a:t>@sstaedtler98</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1479299072"/>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2140934265"/>
                  </a:ext>
                </a:extLst>
              </a:tr>
              <a:tr h="370840">
                <a:tc>
                  <a:txBody>
                    <a:bodyPr/>
                    <a:lstStyle/>
                    <a:p>
                      <a:r>
                        <a:rPr lang="en-US" sz="1000" b="1"/>
                        <a:t>@eazeee2004</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47149580"/>
                  </a:ext>
                </a:extLst>
              </a:tr>
              <a:tr h="370840">
                <a:tc>
                  <a:txBody>
                    <a:bodyPr/>
                    <a:lstStyle/>
                    <a:p>
                      <a:r>
                        <a:rPr lang="en-US" sz="1000" b="1"/>
                        <a:t>@wadt</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4172063569"/>
                  </a:ext>
                </a:extLst>
              </a:tr>
              <a:tr h="370840">
                <a:tc>
                  <a:txBody>
                    <a:bodyPr/>
                    <a:lstStyle/>
                    <a:p>
                      <a:r>
                        <a:rPr lang="en-US" sz="1000" b="1"/>
                        <a:t>@Phillies</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2599243347"/>
                  </a:ext>
                </a:extLst>
              </a:tr>
            </a:tbl>
          </a:graphicData>
        </a:graphic>
      </p:graphicFrame>
      <p:sp>
        <p:nvSpPr>
          <p:cNvPr id="4" name="Text Placeholder 3">
            <a:extLst>
              <a:ext uri="{FF2B5EF4-FFF2-40B4-BE49-F238E27FC236}">
                <a16:creationId xmlns:a16="http://schemas.microsoft.com/office/drawing/2014/main" id="{614E1F5C-FA5C-42A0-99AA-4EDEF6F68720}"/>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990506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CB433-A065-4561-BFA4-6FE2E9DFDDF5}"/>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D7A68922-F011-4945-B494-B370E1670C6F}"/>
              </a:ext>
            </a:extLst>
          </p:cNvPr>
          <p:cNvGraphicFramePr>
            <a:graphicFrameLocks noGrp="1"/>
          </p:cNvGraphicFramePr>
          <p:nvPr>
            <p:ph type="tbl" sz="quarter" idx="13"/>
            <p:extLst>
              <p:ext uri="{D42A27DB-BD31-4B8C-83A1-F6EECF244321}">
                <p14:modId xmlns:p14="http://schemas.microsoft.com/office/powerpoint/2010/main" val="879093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81135424"/>
                    </a:ext>
                  </a:extLst>
                </a:gridCol>
                <a:gridCol w="493776">
                  <a:extLst>
                    <a:ext uri="{9D8B030D-6E8A-4147-A177-3AD203B41FA5}">
                      <a16:colId xmlns:a16="http://schemas.microsoft.com/office/drawing/2014/main" val="2041141405"/>
                    </a:ext>
                  </a:extLst>
                </a:gridCol>
                <a:gridCol w="1069848">
                  <a:extLst>
                    <a:ext uri="{9D8B030D-6E8A-4147-A177-3AD203B41FA5}">
                      <a16:colId xmlns:a16="http://schemas.microsoft.com/office/drawing/2014/main" val="1484671653"/>
                    </a:ext>
                  </a:extLst>
                </a:gridCol>
                <a:gridCol w="1069848">
                  <a:extLst>
                    <a:ext uri="{9D8B030D-6E8A-4147-A177-3AD203B41FA5}">
                      <a16:colId xmlns:a16="http://schemas.microsoft.com/office/drawing/2014/main" val="1012804096"/>
                    </a:ext>
                  </a:extLst>
                </a:gridCol>
                <a:gridCol w="1069848">
                  <a:extLst>
                    <a:ext uri="{9D8B030D-6E8A-4147-A177-3AD203B41FA5}">
                      <a16:colId xmlns:a16="http://schemas.microsoft.com/office/drawing/2014/main" val="2682981014"/>
                    </a:ext>
                  </a:extLst>
                </a:gridCol>
                <a:gridCol w="1069848">
                  <a:extLst>
                    <a:ext uri="{9D8B030D-6E8A-4147-A177-3AD203B41FA5}">
                      <a16:colId xmlns:a16="http://schemas.microsoft.com/office/drawing/2014/main" val="615057472"/>
                    </a:ext>
                  </a:extLst>
                </a:gridCol>
                <a:gridCol w="1069848">
                  <a:extLst>
                    <a:ext uri="{9D8B030D-6E8A-4147-A177-3AD203B41FA5}">
                      <a16:colId xmlns:a16="http://schemas.microsoft.com/office/drawing/2014/main" val="2935321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88885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- 2021-10-15 11:00:50</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during an outing hosted by our Metro Region's Women’s Leadership Series! The outing focused on introducing current &amp;amp; future female #leaders to golf fundamentals in a professional setting to help them gain experience &amp;amp; build confidence. https://t.co/GPPyBH0axX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11/01/2021 14:38:59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7.8289 %</a:t>
                      </a:r>
                    </a:p>
                  </a:txBody>
                  <a:tcPr/>
                </a:tc>
                <a:extLst>
                  <a:ext uri="{0D108BD9-81ED-4DB2-BD59-A6C34878D82A}">
                    <a16:rowId xmlns:a16="http://schemas.microsoft.com/office/drawing/2014/main" val="28583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- 2021-10-19 18:19:19</a:t>
                      </a:r>
                      <a:r>
                        <a:rPr kumimoji="0" lang="en-US" sz="1000" b="0" i="0" u="none" strike="noStrike" kern="1200" cap="none" spc="0" normalizeH="0" baseline="0" noProof="0">
                          <a:ln>
                            <a:noFill/>
                          </a:ln>
                          <a:solidFill>
                            <a:prstClr val="black"/>
                          </a:solidFill>
                          <a:effectLst/>
                          <a:uLnTx/>
                          <a:uFillTx/>
                          <a:latin typeface="+mn-lt"/>
                          <a:ea typeface="+mn-ea"/>
                          <a:cs typeface="+mn-cs"/>
                        </a:rPr>
                        <a:t>
 #TEAMPHLY is back in action with @arborday for week 2 of our #PHLY80KTREES initiative! This week, we’re planting trees in #Denver-area communities in need. Check out today’s event and stay tuned for photos from next week’s tree planting in #Philadelphia. @ParkPeopleDen https://t.co/RO0S8OCQ20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20:40:22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0.3228 %</a:t>
                      </a:r>
                    </a:p>
                  </a:txBody>
                  <a:tcPr/>
                </a:tc>
                <a:extLst>
                  <a:ext uri="{0D108BD9-81ED-4DB2-BD59-A6C34878D82A}">
                    <a16:rowId xmlns:a16="http://schemas.microsoft.com/office/drawing/2014/main" val="47218712"/>
                  </a:ext>
                </a:extLst>
              </a:tr>
            </a:tbl>
          </a:graphicData>
        </a:graphic>
      </p:graphicFrame>
      <p:sp>
        <p:nvSpPr>
          <p:cNvPr id="4" name="Text Placeholder 3">
            <a:extLst>
              <a:ext uri="{FF2B5EF4-FFF2-40B4-BE49-F238E27FC236}">
                <a16:creationId xmlns:a16="http://schemas.microsoft.com/office/drawing/2014/main" id="{84FFA5DA-A690-4E9F-9872-7C246BCFE29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0250101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9E8A2-D0F8-4C9A-8E7B-0C01A735705A}"/>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E38B0916-CB9F-4176-89EE-BF91A6CBBCB7}"/>
              </a:ext>
            </a:extLst>
          </p:cNvPr>
          <p:cNvGraphicFramePr>
            <a:graphicFrameLocks noGrp="1"/>
          </p:cNvGraphicFramePr>
          <p:nvPr>
            <p:ph type="tbl" sz="quarter" idx="13"/>
            <p:extLst>
              <p:ext uri="{D42A27DB-BD31-4B8C-83A1-F6EECF244321}">
                <p14:modId xmlns:p14="http://schemas.microsoft.com/office/powerpoint/2010/main" val="425498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01908123"/>
                    </a:ext>
                  </a:extLst>
                </a:gridCol>
                <a:gridCol w="493776">
                  <a:extLst>
                    <a:ext uri="{9D8B030D-6E8A-4147-A177-3AD203B41FA5}">
                      <a16:colId xmlns:a16="http://schemas.microsoft.com/office/drawing/2014/main" val="509747092"/>
                    </a:ext>
                  </a:extLst>
                </a:gridCol>
                <a:gridCol w="1069848">
                  <a:extLst>
                    <a:ext uri="{9D8B030D-6E8A-4147-A177-3AD203B41FA5}">
                      <a16:colId xmlns:a16="http://schemas.microsoft.com/office/drawing/2014/main" val="3770335504"/>
                    </a:ext>
                  </a:extLst>
                </a:gridCol>
                <a:gridCol w="1069848">
                  <a:extLst>
                    <a:ext uri="{9D8B030D-6E8A-4147-A177-3AD203B41FA5}">
                      <a16:colId xmlns:a16="http://schemas.microsoft.com/office/drawing/2014/main" val="2811434974"/>
                    </a:ext>
                  </a:extLst>
                </a:gridCol>
                <a:gridCol w="1069848">
                  <a:extLst>
                    <a:ext uri="{9D8B030D-6E8A-4147-A177-3AD203B41FA5}">
                      <a16:colId xmlns:a16="http://schemas.microsoft.com/office/drawing/2014/main" val="1063003897"/>
                    </a:ext>
                  </a:extLst>
                </a:gridCol>
                <a:gridCol w="1069848">
                  <a:extLst>
                    <a:ext uri="{9D8B030D-6E8A-4147-A177-3AD203B41FA5}">
                      <a16:colId xmlns:a16="http://schemas.microsoft.com/office/drawing/2014/main" val="127364217"/>
                    </a:ext>
                  </a:extLst>
                </a:gridCol>
                <a:gridCol w="1069848">
                  <a:extLst>
                    <a:ext uri="{9D8B030D-6E8A-4147-A177-3AD203B41FA5}">
                      <a16:colId xmlns:a16="http://schemas.microsoft.com/office/drawing/2014/main" val="966158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90646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- 2021-10-04 11:50:22</a:t>
                      </a:r>
                      <a:r>
                        <a:rPr kumimoji="0" lang="en-US" sz="1000" b="0" i="0" u="none" strike="noStrike" kern="1200" cap="none" spc="0" normalizeH="0" baseline="0" noProof="0">
                          <a:ln>
                            <a:noFill/>
                          </a:ln>
                          <a:solidFill>
                            <a:prstClr val="black"/>
                          </a:solidFill>
                          <a:effectLst/>
                          <a:uLnTx/>
                          <a:uFillTx/>
                          <a:latin typeface="+mn-lt"/>
                          <a:ea typeface="+mn-ea"/>
                          <a:cs typeface="+mn-cs"/>
                        </a:rPr>
                        <a:t>
 As traffic returns to pre-pandemic levels in many areas, it's a good time to examine your driving habits. Check out our blog and online training for tips on reducing #distracteddriving: https://t.co/TTQdVlPdfA https://t.co/KCPmmoh96s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10/10/2021 02:39:20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0.2428 %</a:t>
                      </a:r>
                    </a:p>
                  </a:txBody>
                  <a:tcPr/>
                </a:tc>
                <a:extLst>
                  <a:ext uri="{0D108BD9-81ED-4DB2-BD59-A6C34878D82A}">
                    <a16:rowId xmlns:a16="http://schemas.microsoft.com/office/drawing/2014/main" val="3478599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- 2021-10-20 13:03:06</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@HorizonsPhilad1, @NorrisSquareCom, &amp;amp; @VNAHealthGroup for being highlighted at #TBvsPHI! 🏈
Learn more: https://t.co/cP4mS9bqYI https://t.co/7F52rI9Zda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10/30/2021 02:39:02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0.2151 %</a:t>
                      </a:r>
                    </a:p>
                  </a:txBody>
                  <a:tcPr/>
                </a:tc>
                <a:extLst>
                  <a:ext uri="{0D108BD9-81ED-4DB2-BD59-A6C34878D82A}">
                    <a16:rowId xmlns:a16="http://schemas.microsoft.com/office/drawing/2014/main" val="4172631945"/>
                  </a:ext>
                </a:extLst>
              </a:tr>
            </a:tbl>
          </a:graphicData>
        </a:graphic>
      </p:graphicFrame>
      <p:sp>
        <p:nvSpPr>
          <p:cNvPr id="4" name="Text Placeholder 3">
            <a:extLst>
              <a:ext uri="{FF2B5EF4-FFF2-40B4-BE49-F238E27FC236}">
                <a16:creationId xmlns:a16="http://schemas.microsoft.com/office/drawing/2014/main" id="{617E4FB1-1CD4-49AE-98DD-C73BA401534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670377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80987-64C9-4A21-BC09-5AC31E1EB55C}"/>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74D731D3-859C-4A17-9152-19913A3F7696}"/>
              </a:ext>
            </a:extLst>
          </p:cNvPr>
          <p:cNvGraphicFramePr>
            <a:graphicFrameLocks noGrp="1"/>
          </p:cNvGraphicFramePr>
          <p:nvPr>
            <p:ph type="tbl" sz="quarter" idx="13"/>
            <p:extLst>
              <p:ext uri="{D42A27DB-BD31-4B8C-83A1-F6EECF244321}">
                <p14:modId xmlns:p14="http://schemas.microsoft.com/office/powerpoint/2010/main" val="3533916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74976768"/>
                    </a:ext>
                  </a:extLst>
                </a:gridCol>
                <a:gridCol w="493776">
                  <a:extLst>
                    <a:ext uri="{9D8B030D-6E8A-4147-A177-3AD203B41FA5}">
                      <a16:colId xmlns:a16="http://schemas.microsoft.com/office/drawing/2014/main" val="4284708694"/>
                    </a:ext>
                  </a:extLst>
                </a:gridCol>
                <a:gridCol w="1069848">
                  <a:extLst>
                    <a:ext uri="{9D8B030D-6E8A-4147-A177-3AD203B41FA5}">
                      <a16:colId xmlns:a16="http://schemas.microsoft.com/office/drawing/2014/main" val="3026140836"/>
                    </a:ext>
                  </a:extLst>
                </a:gridCol>
                <a:gridCol w="1069848">
                  <a:extLst>
                    <a:ext uri="{9D8B030D-6E8A-4147-A177-3AD203B41FA5}">
                      <a16:colId xmlns:a16="http://schemas.microsoft.com/office/drawing/2014/main" val="1663287754"/>
                    </a:ext>
                  </a:extLst>
                </a:gridCol>
                <a:gridCol w="1069848">
                  <a:extLst>
                    <a:ext uri="{9D8B030D-6E8A-4147-A177-3AD203B41FA5}">
                      <a16:colId xmlns:a16="http://schemas.microsoft.com/office/drawing/2014/main" val="3601558053"/>
                    </a:ext>
                  </a:extLst>
                </a:gridCol>
                <a:gridCol w="1069848">
                  <a:extLst>
                    <a:ext uri="{9D8B030D-6E8A-4147-A177-3AD203B41FA5}">
                      <a16:colId xmlns:a16="http://schemas.microsoft.com/office/drawing/2014/main" val="2380082065"/>
                    </a:ext>
                  </a:extLst>
                </a:gridCol>
                <a:gridCol w="1069848">
                  <a:extLst>
                    <a:ext uri="{9D8B030D-6E8A-4147-A177-3AD203B41FA5}">
                      <a16:colId xmlns:a16="http://schemas.microsoft.com/office/drawing/2014/main" val="2027465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93145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- 2021-10-22 15:47:14</a:t>
                      </a:r>
                      <a:r>
                        <a:rPr kumimoji="0" lang="en-US" sz="1000" b="0" i="0" u="none" strike="noStrike" kern="1200" cap="none" spc="0" normalizeH="0" baseline="0" noProof="0">
                          <a:ln>
                            <a:noFill/>
                          </a:ln>
                          <a:solidFill>
                            <a:prstClr val="black"/>
                          </a:solidFill>
                          <a:effectLst/>
                          <a:uLnTx/>
                          <a:uFillTx/>
                          <a:latin typeface="+mn-lt"/>
                          <a:ea typeface="+mn-ea"/>
                          <a:cs typeface="+mn-cs"/>
                        </a:rPr>
                        <a:t>
 It’s good to have goals, especially when the goal is to support a #goodcause! We teamed up with our agency partner @jkjinc1 to compete in the Starfinder Foundation’s #Insurance Cup! The annual #soccer tournament benefits hundreds of Philadelphia's underserved youth. #giveback https://t.co/G2PtFCIbEQ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10/23/2021 20:39:32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0.2151 %</a:t>
                      </a:r>
                    </a:p>
                  </a:txBody>
                  <a:tcPr/>
                </a:tc>
                <a:extLst>
                  <a:ext uri="{0D108BD9-81ED-4DB2-BD59-A6C34878D82A}">
                    <a16:rowId xmlns:a16="http://schemas.microsoft.com/office/drawing/2014/main" val="3108530808"/>
                  </a:ext>
                </a:extLst>
              </a:tr>
            </a:tbl>
          </a:graphicData>
        </a:graphic>
      </p:graphicFrame>
      <p:sp>
        <p:nvSpPr>
          <p:cNvPr id="4" name="Text Placeholder 3">
            <a:extLst>
              <a:ext uri="{FF2B5EF4-FFF2-40B4-BE49-F238E27FC236}">
                <a16:creationId xmlns:a16="http://schemas.microsoft.com/office/drawing/2014/main" id="{B36B6684-D1A7-43F0-8CF9-2464E7EB9FF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452695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FF477-F053-4DF0-B815-E7EF152F5089}"/>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D1E5C938-B222-464B-96FA-68B519ECBB9A}"/>
              </a:ext>
            </a:extLst>
          </p:cNvPr>
          <p:cNvGraphicFramePr>
            <a:graphicFrameLocks noGrp="1"/>
          </p:cNvGraphicFramePr>
          <p:nvPr>
            <p:ph type="tbl" sz="quarter" idx="13"/>
            <p:extLst>
              <p:ext uri="{D42A27DB-BD31-4B8C-83A1-F6EECF244321}">
                <p14:modId xmlns:p14="http://schemas.microsoft.com/office/powerpoint/2010/main" val="1743755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73731135"/>
                    </a:ext>
                  </a:extLst>
                </a:gridCol>
                <a:gridCol w="658368">
                  <a:extLst>
                    <a:ext uri="{9D8B030D-6E8A-4147-A177-3AD203B41FA5}">
                      <a16:colId xmlns:a16="http://schemas.microsoft.com/office/drawing/2014/main" val="353226449"/>
                    </a:ext>
                  </a:extLst>
                </a:gridCol>
                <a:gridCol w="658368">
                  <a:extLst>
                    <a:ext uri="{9D8B030D-6E8A-4147-A177-3AD203B41FA5}">
                      <a16:colId xmlns:a16="http://schemas.microsoft.com/office/drawing/2014/main" val="934808896"/>
                    </a:ext>
                  </a:extLst>
                </a:gridCol>
                <a:gridCol w="658368">
                  <a:extLst>
                    <a:ext uri="{9D8B030D-6E8A-4147-A177-3AD203B41FA5}">
                      <a16:colId xmlns:a16="http://schemas.microsoft.com/office/drawing/2014/main" val="152387058"/>
                    </a:ext>
                  </a:extLst>
                </a:gridCol>
                <a:gridCol w="658368">
                  <a:extLst>
                    <a:ext uri="{9D8B030D-6E8A-4147-A177-3AD203B41FA5}">
                      <a16:colId xmlns:a16="http://schemas.microsoft.com/office/drawing/2014/main" val="3186230720"/>
                    </a:ext>
                  </a:extLst>
                </a:gridCol>
                <a:gridCol w="658368">
                  <a:extLst>
                    <a:ext uri="{9D8B030D-6E8A-4147-A177-3AD203B41FA5}">
                      <a16:colId xmlns:a16="http://schemas.microsoft.com/office/drawing/2014/main" val="2751680914"/>
                    </a:ext>
                  </a:extLst>
                </a:gridCol>
                <a:gridCol w="658368">
                  <a:extLst>
                    <a:ext uri="{9D8B030D-6E8A-4147-A177-3AD203B41FA5}">
                      <a16:colId xmlns:a16="http://schemas.microsoft.com/office/drawing/2014/main" val="2013663096"/>
                    </a:ext>
                  </a:extLst>
                </a:gridCol>
                <a:gridCol w="658368">
                  <a:extLst>
                    <a:ext uri="{9D8B030D-6E8A-4147-A177-3AD203B41FA5}">
                      <a16:colId xmlns:a16="http://schemas.microsoft.com/office/drawing/2014/main" val="3832177598"/>
                    </a:ext>
                  </a:extLst>
                </a:gridCol>
                <a:gridCol w="658368">
                  <a:extLst>
                    <a:ext uri="{9D8B030D-6E8A-4147-A177-3AD203B41FA5}">
                      <a16:colId xmlns:a16="http://schemas.microsoft.com/office/drawing/2014/main" val="621493114"/>
                    </a:ext>
                  </a:extLst>
                </a:gridCol>
                <a:gridCol w="658368">
                  <a:extLst>
                    <a:ext uri="{9D8B030D-6E8A-4147-A177-3AD203B41FA5}">
                      <a16:colId xmlns:a16="http://schemas.microsoft.com/office/drawing/2014/main" val="347348600"/>
                    </a:ext>
                  </a:extLst>
                </a:gridCol>
                <a:gridCol w="658368">
                  <a:extLst>
                    <a:ext uri="{9D8B030D-6E8A-4147-A177-3AD203B41FA5}">
                      <a16:colId xmlns:a16="http://schemas.microsoft.com/office/drawing/2014/main" val="818105093"/>
                    </a:ext>
                  </a:extLst>
                </a:gridCol>
                <a:gridCol w="658368">
                  <a:extLst>
                    <a:ext uri="{9D8B030D-6E8A-4147-A177-3AD203B41FA5}">
                      <a16:colId xmlns:a16="http://schemas.microsoft.com/office/drawing/2014/main" val="298277975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198219591"/>
                  </a:ext>
                </a:extLst>
              </a:tr>
              <a:tr h="370840">
                <a:tc>
                  <a:txBody>
                    <a:bodyPr/>
                    <a:lstStyle/>
                    <a:p>
                      <a:r>
                        <a:rPr lang="en-US" sz="1000"/>
                        <a:t>29943</a:t>
                      </a:r>
                    </a:p>
                  </a:txBody>
                  <a:tcPr/>
                </a:tc>
                <a:tc>
                  <a:txBody>
                    <a:bodyPr/>
                    <a:lstStyle/>
                    <a:p>
                      <a:r>
                        <a:rPr lang="en-US" sz="1000"/>
                        <a:t>215</a:t>
                      </a:r>
                    </a:p>
                  </a:txBody>
                  <a:tcPr/>
                </a:tc>
                <a:tc>
                  <a:txBody>
                    <a:bodyPr/>
                    <a:lstStyle/>
                    <a:p>
                      <a:r>
                        <a:rPr lang="en-US" sz="1000"/>
                        <a:t>30</a:t>
                      </a:r>
                    </a:p>
                  </a:txBody>
                  <a:tcPr/>
                </a:tc>
                <a:tc>
                  <a:txBody>
                    <a:bodyPr/>
                    <a:lstStyle/>
                    <a:p>
                      <a:r>
                        <a:rPr lang="en-US" sz="1000"/>
                        <a:t>1746</a:t>
                      </a:r>
                    </a:p>
                  </a:txBody>
                  <a:tcPr/>
                </a:tc>
                <a:tc>
                  <a:txBody>
                    <a:bodyPr/>
                    <a:lstStyle/>
                    <a:p>
                      <a:r>
                        <a:rPr lang="en-US" sz="1000"/>
                        <a:t>58.2</a:t>
                      </a:r>
                    </a:p>
                  </a:txBody>
                  <a:tcPr/>
                </a:tc>
                <a:tc>
                  <a:txBody>
                    <a:bodyPr/>
                    <a:lstStyle/>
                    <a:p>
                      <a:r>
                        <a:rPr lang="en-US" sz="1000"/>
                        <a:t>33</a:t>
                      </a:r>
                    </a:p>
                  </a:txBody>
                  <a:tcPr/>
                </a:tc>
                <a:tc>
                  <a:txBody>
                    <a:bodyPr/>
                    <a:lstStyle/>
                    <a:p>
                      <a:r>
                        <a:rPr lang="en-US" sz="1000"/>
                        <a:t>80</a:t>
                      </a:r>
                    </a:p>
                  </a:txBody>
                  <a:tcPr/>
                </a:tc>
                <a:tc>
                  <a:txBody>
                    <a:bodyPr/>
                    <a:lstStyle/>
                    <a:p>
                      <a:r>
                        <a:rPr lang="en-US" sz="1000"/>
                        <a:t>12651</a:t>
                      </a:r>
                    </a:p>
                  </a:txBody>
                  <a:tcPr/>
                </a:tc>
                <a:tc>
                  <a:txBody>
                    <a:bodyPr/>
                    <a:lstStyle/>
                    <a:p>
                      <a:r>
                        <a:rPr lang="en-US" sz="1000"/>
                        <a:t>421.7</a:t>
                      </a:r>
                    </a:p>
                  </a:txBody>
                  <a:tcPr/>
                </a:tc>
                <a:tc>
                  <a:txBody>
                    <a:bodyPr/>
                    <a:lstStyle/>
                    <a:p>
                      <a:r>
                        <a:rPr lang="en-US" sz="1000"/>
                        <a:t>85151</a:t>
                      </a:r>
                    </a:p>
                  </a:txBody>
                  <a:tcPr/>
                </a:tc>
                <a:tc>
                  <a:txBody>
                    <a:bodyPr/>
                    <a:lstStyle/>
                    <a:p>
                      <a:r>
                        <a:rPr lang="en-US" sz="1000"/>
                        <a:t>2838.3666666667</a:t>
                      </a:r>
                    </a:p>
                  </a:txBody>
                  <a:tcPr/>
                </a:tc>
                <a:tc>
                  <a:txBody>
                    <a:bodyPr/>
                    <a:lstStyle/>
                    <a:p>
                      <a:r>
                        <a:rPr lang="en-US" sz="1000"/>
                        <a:t>9.557937244006 %</a:t>
                      </a:r>
                    </a:p>
                  </a:txBody>
                  <a:tcPr/>
                </a:tc>
                <a:extLst>
                  <a:ext uri="{0D108BD9-81ED-4DB2-BD59-A6C34878D82A}">
                    <a16:rowId xmlns:a16="http://schemas.microsoft.com/office/drawing/2014/main" val="564380537"/>
                  </a:ext>
                </a:extLst>
              </a:tr>
            </a:tbl>
          </a:graphicData>
        </a:graphic>
      </p:graphicFrame>
      <p:sp>
        <p:nvSpPr>
          <p:cNvPr id="4" name="Text Placeholder 3">
            <a:extLst>
              <a:ext uri="{FF2B5EF4-FFF2-40B4-BE49-F238E27FC236}">
                <a16:creationId xmlns:a16="http://schemas.microsoft.com/office/drawing/2014/main" id="{50F53EC0-4087-4ECA-8AF8-995B23DC20C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486209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8312-4928-43F6-87B9-98EC68F9BAF1}"/>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F2FCB1DC-2405-4647-967E-7156E4D1C001}"/>
              </a:ext>
            </a:extLst>
          </p:cNvPr>
          <p:cNvGraphicFramePr>
            <a:graphicFrameLocks noGrp="1"/>
          </p:cNvGraphicFramePr>
          <p:nvPr>
            <p:ph type="chart" sz="quarter" idx="13"/>
            <p:extLst>
              <p:ext uri="{D42A27DB-BD31-4B8C-83A1-F6EECF244321}">
                <p14:modId xmlns:p14="http://schemas.microsoft.com/office/powerpoint/2010/main" val="16266234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277136-9ECC-4142-BB34-623ABB9CB3A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F0B3B72-372C-4251-8FE3-9F594F3BED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3012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F9613-E57E-4A00-BE49-4F5BA10352C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E751D653-3F34-4043-9B98-8E179FB10512}"/>
              </a:ext>
            </a:extLst>
          </p:cNvPr>
          <p:cNvGraphicFramePr>
            <a:graphicFrameLocks noGrp="1"/>
          </p:cNvGraphicFramePr>
          <p:nvPr>
            <p:ph type="chart" sz="quarter" idx="13"/>
            <p:extLst>
              <p:ext uri="{D42A27DB-BD31-4B8C-83A1-F6EECF244321}">
                <p14:modId xmlns:p14="http://schemas.microsoft.com/office/powerpoint/2010/main" val="159078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C1A7E1-ADF0-48A0-A79E-A3D6572EDF8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A31EEC8-EEED-4035-AB0A-2C68D37E5A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8901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E2460-3D5B-4340-9B07-BBBBABE88EFA}"/>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6559AE46-587F-4691-8F1B-AA6DE3D6907B}"/>
              </a:ext>
            </a:extLst>
          </p:cNvPr>
          <p:cNvGraphicFramePr>
            <a:graphicFrameLocks noGrp="1"/>
          </p:cNvGraphicFramePr>
          <p:nvPr>
            <p:ph type="chart" sz="quarter" idx="13"/>
            <p:extLst>
              <p:ext uri="{D42A27DB-BD31-4B8C-83A1-F6EECF244321}">
                <p14:modId xmlns:p14="http://schemas.microsoft.com/office/powerpoint/2010/main" val="33842685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4F06C8-8C24-49D9-B1EF-D47EABA2692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6032ECD-1AA2-44D8-A612-DC65AC63EE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9190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8AEE1-5BD8-4D67-A55E-CDA88EA2E24F}"/>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447FED4C-C3DA-452A-867A-D1AB34CD6FCA}"/>
              </a:ext>
            </a:extLst>
          </p:cNvPr>
          <p:cNvGraphicFramePr>
            <a:graphicFrameLocks noGrp="1"/>
          </p:cNvGraphicFramePr>
          <p:nvPr>
            <p:ph type="chart" sz="quarter" idx="13"/>
            <p:extLst>
              <p:ext uri="{D42A27DB-BD31-4B8C-83A1-F6EECF244321}">
                <p14:modId xmlns:p14="http://schemas.microsoft.com/office/powerpoint/2010/main" val="14993473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6586A4-6307-4926-A528-EA83DB1EBE4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41A32BF-7305-4E86-920D-F247CE0CC6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925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E12E3-ED15-4E71-B092-54702867E826}"/>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4021B384-9E0D-4D8E-B5BE-1568E402DF17}"/>
              </a:ext>
            </a:extLst>
          </p:cNvPr>
          <p:cNvGraphicFramePr>
            <a:graphicFrameLocks noGrp="1"/>
          </p:cNvGraphicFramePr>
          <p:nvPr>
            <p:ph type="tbl" sz="quarter" idx="13"/>
            <p:extLst>
              <p:ext uri="{D42A27DB-BD31-4B8C-83A1-F6EECF244321}">
                <p14:modId xmlns:p14="http://schemas.microsoft.com/office/powerpoint/2010/main" val="34422725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94661544"/>
                    </a:ext>
                  </a:extLst>
                </a:gridCol>
                <a:gridCol w="740664">
                  <a:extLst>
                    <a:ext uri="{9D8B030D-6E8A-4147-A177-3AD203B41FA5}">
                      <a16:colId xmlns:a16="http://schemas.microsoft.com/office/drawing/2014/main" val="1923493789"/>
                    </a:ext>
                  </a:extLst>
                </a:gridCol>
                <a:gridCol w="740664">
                  <a:extLst>
                    <a:ext uri="{9D8B030D-6E8A-4147-A177-3AD203B41FA5}">
                      <a16:colId xmlns:a16="http://schemas.microsoft.com/office/drawing/2014/main" val="2479834588"/>
                    </a:ext>
                  </a:extLst>
                </a:gridCol>
                <a:gridCol w="740664">
                  <a:extLst>
                    <a:ext uri="{9D8B030D-6E8A-4147-A177-3AD203B41FA5}">
                      <a16:colId xmlns:a16="http://schemas.microsoft.com/office/drawing/2014/main" val="4117631964"/>
                    </a:ext>
                  </a:extLst>
                </a:gridCol>
                <a:gridCol w="740664">
                  <a:extLst>
                    <a:ext uri="{9D8B030D-6E8A-4147-A177-3AD203B41FA5}">
                      <a16:colId xmlns:a16="http://schemas.microsoft.com/office/drawing/2014/main" val="1082566918"/>
                    </a:ext>
                  </a:extLst>
                </a:gridCol>
                <a:gridCol w="740664">
                  <a:extLst>
                    <a:ext uri="{9D8B030D-6E8A-4147-A177-3AD203B41FA5}">
                      <a16:colId xmlns:a16="http://schemas.microsoft.com/office/drawing/2014/main" val="585976739"/>
                    </a:ext>
                  </a:extLst>
                </a:gridCol>
                <a:gridCol w="740664">
                  <a:extLst>
                    <a:ext uri="{9D8B030D-6E8A-4147-A177-3AD203B41FA5}">
                      <a16:colId xmlns:a16="http://schemas.microsoft.com/office/drawing/2014/main" val="2716194905"/>
                    </a:ext>
                  </a:extLst>
                </a:gridCol>
                <a:gridCol w="740664">
                  <a:extLst>
                    <a:ext uri="{9D8B030D-6E8A-4147-A177-3AD203B41FA5}">
                      <a16:colId xmlns:a16="http://schemas.microsoft.com/office/drawing/2014/main" val="3822689095"/>
                    </a:ext>
                  </a:extLst>
                </a:gridCol>
                <a:gridCol w="740664">
                  <a:extLst>
                    <a:ext uri="{9D8B030D-6E8A-4147-A177-3AD203B41FA5}">
                      <a16:colId xmlns:a16="http://schemas.microsoft.com/office/drawing/2014/main" val="3070328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7453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- 2021-10-19 18:21:12</a:t>
                      </a:r>
                      <a:r>
                        <a:rPr kumimoji="0" lang="en-US" sz="1000" b="0" i="0" u="none" strike="noStrike" kern="1200" cap="none" spc="0" normalizeH="0" baseline="0" noProof="0">
                          <a:ln>
                            <a:noFill/>
                          </a:ln>
                          <a:solidFill>
                            <a:prstClr val="black"/>
                          </a:solidFill>
                          <a:effectLst/>
                          <a:uLnTx/>
                          <a:uFillTx/>
                          <a:latin typeface="+mn-lt"/>
                          <a:ea typeface="+mn-ea"/>
                          <a:cs typeface="+mn-cs"/>
                        </a:rPr>
                        <a:t>
 #TEAMPHLY is back in action with the Arbor Day Foundation for week two of our #PHLY80KTREES initiative! This week, we’re planting trees in #Denver-area communities in need. Check out today’s event and stay tuned for photos from next week’s #treeplanting in #Philadelphia by following along on Facebook, Twitter, and 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21.628637792048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31346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- 2021-10-15 10:01:08</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on the driving range during an outing hosted by our Metro Region's Women’s Leadership Series! The outing focused on introducing current and future female leaders to the fundamentals of golf in a professional setting to help them gain experience and build confidence. #insurancecareers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69.677350880917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7279969"/>
                  </a:ext>
                </a:extLst>
              </a:tr>
            </a:tbl>
          </a:graphicData>
        </a:graphic>
      </p:graphicFrame>
      <p:sp>
        <p:nvSpPr>
          <p:cNvPr id="4" name="Text Placeholder 3">
            <a:extLst>
              <a:ext uri="{FF2B5EF4-FFF2-40B4-BE49-F238E27FC236}">
                <a16:creationId xmlns:a16="http://schemas.microsoft.com/office/drawing/2014/main" id="{AFE0ECD3-D8E9-42EC-9EE8-732C580C1FB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449654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DEA72-DFEC-4081-AECB-33448CB14A74}"/>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73D0E17F-873D-4338-BD3F-DCD5E7D88A66}"/>
              </a:ext>
            </a:extLst>
          </p:cNvPr>
          <p:cNvGraphicFramePr>
            <a:graphicFrameLocks noGrp="1"/>
          </p:cNvGraphicFramePr>
          <p:nvPr>
            <p:ph type="tbl" sz="quarter" idx="13"/>
            <p:extLst>
              <p:ext uri="{D42A27DB-BD31-4B8C-83A1-F6EECF244321}">
                <p14:modId xmlns:p14="http://schemas.microsoft.com/office/powerpoint/2010/main" val="1024246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16584042"/>
                    </a:ext>
                  </a:extLst>
                </a:gridCol>
                <a:gridCol w="740664">
                  <a:extLst>
                    <a:ext uri="{9D8B030D-6E8A-4147-A177-3AD203B41FA5}">
                      <a16:colId xmlns:a16="http://schemas.microsoft.com/office/drawing/2014/main" val="3980895785"/>
                    </a:ext>
                  </a:extLst>
                </a:gridCol>
                <a:gridCol w="740664">
                  <a:extLst>
                    <a:ext uri="{9D8B030D-6E8A-4147-A177-3AD203B41FA5}">
                      <a16:colId xmlns:a16="http://schemas.microsoft.com/office/drawing/2014/main" val="1439557826"/>
                    </a:ext>
                  </a:extLst>
                </a:gridCol>
                <a:gridCol w="740664">
                  <a:extLst>
                    <a:ext uri="{9D8B030D-6E8A-4147-A177-3AD203B41FA5}">
                      <a16:colId xmlns:a16="http://schemas.microsoft.com/office/drawing/2014/main" val="2152848916"/>
                    </a:ext>
                  </a:extLst>
                </a:gridCol>
                <a:gridCol w="740664">
                  <a:extLst>
                    <a:ext uri="{9D8B030D-6E8A-4147-A177-3AD203B41FA5}">
                      <a16:colId xmlns:a16="http://schemas.microsoft.com/office/drawing/2014/main" val="2351464867"/>
                    </a:ext>
                  </a:extLst>
                </a:gridCol>
                <a:gridCol w="740664">
                  <a:extLst>
                    <a:ext uri="{9D8B030D-6E8A-4147-A177-3AD203B41FA5}">
                      <a16:colId xmlns:a16="http://schemas.microsoft.com/office/drawing/2014/main" val="3945359346"/>
                    </a:ext>
                  </a:extLst>
                </a:gridCol>
                <a:gridCol w="740664">
                  <a:extLst>
                    <a:ext uri="{9D8B030D-6E8A-4147-A177-3AD203B41FA5}">
                      <a16:colId xmlns:a16="http://schemas.microsoft.com/office/drawing/2014/main" val="98742930"/>
                    </a:ext>
                  </a:extLst>
                </a:gridCol>
                <a:gridCol w="740664">
                  <a:extLst>
                    <a:ext uri="{9D8B030D-6E8A-4147-A177-3AD203B41FA5}">
                      <a16:colId xmlns:a16="http://schemas.microsoft.com/office/drawing/2014/main" val="971627373"/>
                    </a:ext>
                  </a:extLst>
                </a:gridCol>
                <a:gridCol w="740664">
                  <a:extLst>
                    <a:ext uri="{9D8B030D-6E8A-4147-A177-3AD203B41FA5}">
                      <a16:colId xmlns:a16="http://schemas.microsoft.com/office/drawing/2014/main" val="435814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6467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- 2021-10-25 11:43:00</a:t>
                      </a:r>
                      <a:r>
                        <a:rPr kumimoji="0" lang="en-US" sz="1000" b="0" i="0" u="none" strike="noStrike" kern="1200" cap="none" spc="0" normalizeH="0" baseline="0" noProof="0">
                          <a:ln>
                            <a:noFill/>
                          </a:ln>
                          <a:solidFill>
                            <a:prstClr val="black"/>
                          </a:solidFill>
                          <a:effectLst/>
                          <a:uLnTx/>
                          <a:uFillTx/>
                          <a:latin typeface="+mn-lt"/>
                          <a:ea typeface="+mn-ea"/>
                          <a:cs typeface="+mn-cs"/>
                        </a:rPr>
                        <a:t>
 Our HR team volunteered with Together We Rise, a #nonprofit dedicated to improving the lives of children in foster care. #TEAMPHLY decorated panels for duffel bags with fun images and encouraging statements. The duffel bags are given to children as they enter #fostercare or are transitioning into a new placement or forever home. #nonprofitsupport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15.852499524805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805362"/>
                  </a:ext>
                </a:extLst>
              </a:tr>
            </a:tbl>
          </a:graphicData>
        </a:graphic>
      </p:graphicFrame>
      <p:sp>
        <p:nvSpPr>
          <p:cNvPr id="4" name="Text Placeholder 3">
            <a:extLst>
              <a:ext uri="{FF2B5EF4-FFF2-40B4-BE49-F238E27FC236}">
                <a16:creationId xmlns:a16="http://schemas.microsoft.com/office/drawing/2014/main" id="{929A84FD-62D1-41AA-B362-E8048E314791}"/>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14908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1C3AE-43B8-46ED-B2D6-E4E5A99BFABB}"/>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405D53B9-7304-4822-8F5D-79C90C531F5B}"/>
              </a:ext>
            </a:extLst>
          </p:cNvPr>
          <p:cNvGraphicFramePr>
            <a:graphicFrameLocks noGrp="1"/>
          </p:cNvGraphicFramePr>
          <p:nvPr>
            <p:ph type="tbl" sz="quarter" idx="13"/>
            <p:extLst>
              <p:ext uri="{D42A27DB-BD31-4B8C-83A1-F6EECF244321}">
                <p14:modId xmlns:p14="http://schemas.microsoft.com/office/powerpoint/2010/main" val="882531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87188028"/>
                    </a:ext>
                  </a:extLst>
                </a:gridCol>
                <a:gridCol w="740664">
                  <a:extLst>
                    <a:ext uri="{9D8B030D-6E8A-4147-A177-3AD203B41FA5}">
                      <a16:colId xmlns:a16="http://schemas.microsoft.com/office/drawing/2014/main" val="2430076165"/>
                    </a:ext>
                  </a:extLst>
                </a:gridCol>
                <a:gridCol w="740664">
                  <a:extLst>
                    <a:ext uri="{9D8B030D-6E8A-4147-A177-3AD203B41FA5}">
                      <a16:colId xmlns:a16="http://schemas.microsoft.com/office/drawing/2014/main" val="922296241"/>
                    </a:ext>
                  </a:extLst>
                </a:gridCol>
                <a:gridCol w="740664">
                  <a:extLst>
                    <a:ext uri="{9D8B030D-6E8A-4147-A177-3AD203B41FA5}">
                      <a16:colId xmlns:a16="http://schemas.microsoft.com/office/drawing/2014/main" val="3324263600"/>
                    </a:ext>
                  </a:extLst>
                </a:gridCol>
                <a:gridCol w="740664">
                  <a:extLst>
                    <a:ext uri="{9D8B030D-6E8A-4147-A177-3AD203B41FA5}">
                      <a16:colId xmlns:a16="http://schemas.microsoft.com/office/drawing/2014/main" val="3270872460"/>
                    </a:ext>
                  </a:extLst>
                </a:gridCol>
                <a:gridCol w="740664">
                  <a:extLst>
                    <a:ext uri="{9D8B030D-6E8A-4147-A177-3AD203B41FA5}">
                      <a16:colId xmlns:a16="http://schemas.microsoft.com/office/drawing/2014/main" val="1447885509"/>
                    </a:ext>
                  </a:extLst>
                </a:gridCol>
                <a:gridCol w="740664">
                  <a:extLst>
                    <a:ext uri="{9D8B030D-6E8A-4147-A177-3AD203B41FA5}">
                      <a16:colId xmlns:a16="http://schemas.microsoft.com/office/drawing/2014/main" val="3556540595"/>
                    </a:ext>
                  </a:extLst>
                </a:gridCol>
                <a:gridCol w="740664">
                  <a:extLst>
                    <a:ext uri="{9D8B030D-6E8A-4147-A177-3AD203B41FA5}">
                      <a16:colId xmlns:a16="http://schemas.microsoft.com/office/drawing/2014/main" val="3195027674"/>
                    </a:ext>
                  </a:extLst>
                </a:gridCol>
                <a:gridCol w="740664">
                  <a:extLst>
                    <a:ext uri="{9D8B030D-6E8A-4147-A177-3AD203B41FA5}">
                      <a16:colId xmlns:a16="http://schemas.microsoft.com/office/drawing/2014/main" val="2283657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2556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- 2021-10-20 15:15:08</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for the 2021 – 2022 season! Throughout the season, PHLY is partnering with the Eagles to highlight #nonprofits doing great work in the community before each home game. Congratulations to Visiting Nurse Association Health Group, Norris Square Community Alliance, and Horizons Greater Philadelphia for being highlighted at this week's game! #FlyEaglesFly
Learn more about our partnership with the Eagles: bit.ly/2YNTR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6.3916050560458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1321088"/>
                  </a:ext>
                </a:extLst>
              </a:tr>
            </a:tbl>
          </a:graphicData>
        </a:graphic>
      </p:graphicFrame>
      <p:sp>
        <p:nvSpPr>
          <p:cNvPr id="4" name="Text Placeholder 3">
            <a:extLst>
              <a:ext uri="{FF2B5EF4-FFF2-40B4-BE49-F238E27FC236}">
                <a16:creationId xmlns:a16="http://schemas.microsoft.com/office/drawing/2014/main" id="{6927CECE-BD45-4207-BB4F-76D42233B9E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47086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D523E-5972-420F-8BA6-A48D664B316B}"/>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88042979-8B27-41F6-88FF-BA31AEAF9764}"/>
              </a:ext>
            </a:extLst>
          </p:cNvPr>
          <p:cNvGraphicFramePr>
            <a:graphicFrameLocks noGrp="1"/>
          </p:cNvGraphicFramePr>
          <p:nvPr>
            <p:ph type="tbl" sz="quarter" idx="13"/>
            <p:extLst>
              <p:ext uri="{D42A27DB-BD31-4B8C-83A1-F6EECF244321}">
                <p14:modId xmlns:p14="http://schemas.microsoft.com/office/powerpoint/2010/main" val="2032491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9070299"/>
                    </a:ext>
                  </a:extLst>
                </a:gridCol>
                <a:gridCol w="740664">
                  <a:extLst>
                    <a:ext uri="{9D8B030D-6E8A-4147-A177-3AD203B41FA5}">
                      <a16:colId xmlns:a16="http://schemas.microsoft.com/office/drawing/2014/main" val="2350145228"/>
                    </a:ext>
                  </a:extLst>
                </a:gridCol>
                <a:gridCol w="740664">
                  <a:extLst>
                    <a:ext uri="{9D8B030D-6E8A-4147-A177-3AD203B41FA5}">
                      <a16:colId xmlns:a16="http://schemas.microsoft.com/office/drawing/2014/main" val="2319929792"/>
                    </a:ext>
                  </a:extLst>
                </a:gridCol>
                <a:gridCol w="740664">
                  <a:extLst>
                    <a:ext uri="{9D8B030D-6E8A-4147-A177-3AD203B41FA5}">
                      <a16:colId xmlns:a16="http://schemas.microsoft.com/office/drawing/2014/main" val="473522904"/>
                    </a:ext>
                  </a:extLst>
                </a:gridCol>
                <a:gridCol w="740664">
                  <a:extLst>
                    <a:ext uri="{9D8B030D-6E8A-4147-A177-3AD203B41FA5}">
                      <a16:colId xmlns:a16="http://schemas.microsoft.com/office/drawing/2014/main" val="1348996137"/>
                    </a:ext>
                  </a:extLst>
                </a:gridCol>
                <a:gridCol w="740664">
                  <a:extLst>
                    <a:ext uri="{9D8B030D-6E8A-4147-A177-3AD203B41FA5}">
                      <a16:colId xmlns:a16="http://schemas.microsoft.com/office/drawing/2014/main" val="1095444240"/>
                    </a:ext>
                  </a:extLst>
                </a:gridCol>
                <a:gridCol w="740664">
                  <a:extLst>
                    <a:ext uri="{9D8B030D-6E8A-4147-A177-3AD203B41FA5}">
                      <a16:colId xmlns:a16="http://schemas.microsoft.com/office/drawing/2014/main" val="426890020"/>
                    </a:ext>
                  </a:extLst>
                </a:gridCol>
                <a:gridCol w="740664">
                  <a:extLst>
                    <a:ext uri="{9D8B030D-6E8A-4147-A177-3AD203B41FA5}">
                      <a16:colId xmlns:a16="http://schemas.microsoft.com/office/drawing/2014/main" val="3528043235"/>
                    </a:ext>
                  </a:extLst>
                </a:gridCol>
                <a:gridCol w="740664">
                  <a:extLst>
                    <a:ext uri="{9D8B030D-6E8A-4147-A177-3AD203B41FA5}">
                      <a16:colId xmlns:a16="http://schemas.microsoft.com/office/drawing/2014/main" val="1493478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7781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- 2021-10-13 18:07:48</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reunite with the Arbor Day Foundation to continue our efforts to plant 80,000 trees in areas in need. This year, #TEAMPHLY is planting trees in Kansas City, Denver, and Philadelphia in support of the non-profit’s Urban Planting Program, which aims to increase the number of trees in urban areas. 
Check out today’s event in Kansas City and stay tuned for photos from next week’s tree planting in Denver by following along on Facebook, Twitter, and Instagram! #PHLY80KTREES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3.2523364485981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1432</a:t>
                      </a:r>
                    </a:p>
                  </a:txBody>
                  <a:tcPr/>
                </a:tc>
                <a:extLst>
                  <a:ext uri="{0D108BD9-81ED-4DB2-BD59-A6C34878D82A}">
                    <a16:rowId xmlns:a16="http://schemas.microsoft.com/office/drawing/2014/main" val="567963327"/>
                  </a:ext>
                </a:extLst>
              </a:tr>
            </a:tbl>
          </a:graphicData>
        </a:graphic>
      </p:graphicFrame>
      <p:sp>
        <p:nvSpPr>
          <p:cNvPr id="4" name="Text Placeholder 3">
            <a:extLst>
              <a:ext uri="{FF2B5EF4-FFF2-40B4-BE49-F238E27FC236}">
                <a16:creationId xmlns:a16="http://schemas.microsoft.com/office/drawing/2014/main" id="{7823C61C-7D0B-44FD-AE6F-FFA390FA22B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8070348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E5A1A-9177-4BDB-906F-326DC27A0241}"/>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42C9ACA0-B653-4461-B838-0DC2B3DE2566}"/>
              </a:ext>
            </a:extLst>
          </p:cNvPr>
          <p:cNvGraphicFramePr>
            <a:graphicFrameLocks noGrp="1"/>
          </p:cNvGraphicFramePr>
          <p:nvPr>
            <p:ph type="tbl" sz="quarter" idx="13"/>
            <p:extLst>
              <p:ext uri="{D42A27DB-BD31-4B8C-83A1-F6EECF244321}">
                <p14:modId xmlns:p14="http://schemas.microsoft.com/office/powerpoint/2010/main" val="2696979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96977645"/>
                    </a:ext>
                  </a:extLst>
                </a:gridCol>
                <a:gridCol w="658368">
                  <a:extLst>
                    <a:ext uri="{9D8B030D-6E8A-4147-A177-3AD203B41FA5}">
                      <a16:colId xmlns:a16="http://schemas.microsoft.com/office/drawing/2014/main" val="3520668497"/>
                    </a:ext>
                  </a:extLst>
                </a:gridCol>
                <a:gridCol w="658368">
                  <a:extLst>
                    <a:ext uri="{9D8B030D-6E8A-4147-A177-3AD203B41FA5}">
                      <a16:colId xmlns:a16="http://schemas.microsoft.com/office/drawing/2014/main" val="1499460264"/>
                    </a:ext>
                  </a:extLst>
                </a:gridCol>
                <a:gridCol w="658368">
                  <a:extLst>
                    <a:ext uri="{9D8B030D-6E8A-4147-A177-3AD203B41FA5}">
                      <a16:colId xmlns:a16="http://schemas.microsoft.com/office/drawing/2014/main" val="3385896469"/>
                    </a:ext>
                  </a:extLst>
                </a:gridCol>
                <a:gridCol w="658368">
                  <a:extLst>
                    <a:ext uri="{9D8B030D-6E8A-4147-A177-3AD203B41FA5}">
                      <a16:colId xmlns:a16="http://schemas.microsoft.com/office/drawing/2014/main" val="1611630550"/>
                    </a:ext>
                  </a:extLst>
                </a:gridCol>
                <a:gridCol w="658368">
                  <a:extLst>
                    <a:ext uri="{9D8B030D-6E8A-4147-A177-3AD203B41FA5}">
                      <a16:colId xmlns:a16="http://schemas.microsoft.com/office/drawing/2014/main" val="3263658659"/>
                    </a:ext>
                  </a:extLst>
                </a:gridCol>
                <a:gridCol w="658368">
                  <a:extLst>
                    <a:ext uri="{9D8B030D-6E8A-4147-A177-3AD203B41FA5}">
                      <a16:colId xmlns:a16="http://schemas.microsoft.com/office/drawing/2014/main" val="2325121011"/>
                    </a:ext>
                  </a:extLst>
                </a:gridCol>
                <a:gridCol w="658368">
                  <a:extLst>
                    <a:ext uri="{9D8B030D-6E8A-4147-A177-3AD203B41FA5}">
                      <a16:colId xmlns:a16="http://schemas.microsoft.com/office/drawing/2014/main" val="2915075978"/>
                    </a:ext>
                  </a:extLst>
                </a:gridCol>
                <a:gridCol w="658368">
                  <a:extLst>
                    <a:ext uri="{9D8B030D-6E8A-4147-A177-3AD203B41FA5}">
                      <a16:colId xmlns:a16="http://schemas.microsoft.com/office/drawing/2014/main" val="2173490963"/>
                    </a:ext>
                  </a:extLst>
                </a:gridCol>
                <a:gridCol w="658368">
                  <a:extLst>
                    <a:ext uri="{9D8B030D-6E8A-4147-A177-3AD203B41FA5}">
                      <a16:colId xmlns:a16="http://schemas.microsoft.com/office/drawing/2014/main" val="13732594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47249705"/>
                  </a:ext>
                </a:extLst>
              </a:tr>
              <a:tr h="370840">
                <a:tc>
                  <a:txBody>
                    <a:bodyPr/>
                    <a:lstStyle/>
                    <a:p>
                      <a:r>
                        <a:rPr lang="en-US" sz="1000"/>
                        <a:t>phlyinsurance</a:t>
                      </a:r>
                    </a:p>
                  </a:txBody>
                  <a:tcPr/>
                </a:tc>
                <a:tc>
                  <a:txBody>
                    <a:bodyPr/>
                    <a:lstStyle/>
                    <a:p>
                      <a:r>
                        <a:rPr lang="en-US" sz="1000"/>
                        <a:t>2537</a:t>
                      </a:r>
                    </a:p>
                  </a:txBody>
                  <a:tcPr/>
                </a:tc>
                <a:tc>
                  <a:txBody>
                    <a:bodyPr/>
                    <a:lstStyle/>
                    <a:p>
                      <a:r>
                        <a:rPr lang="en-US" sz="1000"/>
                        <a:t>55</a:t>
                      </a:r>
                    </a:p>
                  </a:txBody>
                  <a:tcPr/>
                </a:tc>
                <a:tc>
                  <a:txBody>
                    <a:bodyPr/>
                    <a:lstStyle/>
                    <a:p>
                      <a:r>
                        <a:rPr lang="en-US" sz="1000"/>
                        <a:t>12</a:t>
                      </a:r>
                    </a:p>
                  </a:txBody>
                  <a:tcPr/>
                </a:tc>
                <a:tc>
                  <a:txBody>
                    <a:bodyPr/>
                    <a:lstStyle/>
                    <a:p>
                      <a:r>
                        <a:rPr lang="en-US" sz="1000"/>
                        <a:t>7</a:t>
                      </a:r>
                    </a:p>
                  </a:txBody>
                  <a:tcPr/>
                </a:tc>
                <a:tc>
                  <a:txBody>
                    <a:bodyPr/>
                    <a:lstStyle/>
                    <a:p>
                      <a:r>
                        <a:rPr lang="en-US" sz="1000"/>
                        <a:t>2</a:t>
                      </a:r>
                    </a:p>
                  </a:txBody>
                  <a:tcPr/>
                </a:tc>
                <a:tc>
                  <a:txBody>
                    <a:bodyPr/>
                    <a:lstStyle/>
                    <a:p>
                      <a:r>
                        <a:rPr lang="en-US" sz="1000"/>
                        <a:t>21</a:t>
                      </a:r>
                    </a:p>
                  </a:txBody>
                  <a:tcPr/>
                </a:tc>
                <a:tc>
                  <a:txBody>
                    <a:bodyPr/>
                    <a:lstStyle/>
                    <a:p>
                      <a:r>
                        <a:rPr lang="en-US" sz="1000"/>
                        <a:t>1036</a:t>
                      </a:r>
                    </a:p>
                  </a:txBody>
                  <a:tcPr/>
                </a:tc>
                <a:tc>
                  <a:txBody>
                    <a:bodyPr/>
                    <a:lstStyle/>
                    <a:p>
                      <a:r>
                        <a:rPr lang="en-US" sz="1000"/>
                        <a:t>202</a:t>
                      </a:r>
                    </a:p>
                  </a:txBody>
                  <a:tcPr/>
                </a:tc>
                <a:tc>
                  <a:txBody>
                    <a:bodyPr/>
                    <a:lstStyle/>
                    <a:p>
                      <a:r>
                        <a:rPr lang="en-US" sz="1000"/>
                        <a:t>2.3496 %</a:t>
                      </a:r>
                    </a:p>
                  </a:txBody>
                  <a:tcPr/>
                </a:tc>
                <a:extLst>
                  <a:ext uri="{0D108BD9-81ED-4DB2-BD59-A6C34878D82A}">
                    <a16:rowId xmlns:a16="http://schemas.microsoft.com/office/drawing/2014/main" val="2031057302"/>
                  </a:ext>
                </a:extLst>
              </a:tr>
            </a:tbl>
          </a:graphicData>
        </a:graphic>
      </p:graphicFrame>
      <p:sp>
        <p:nvSpPr>
          <p:cNvPr id="4" name="Text Placeholder 3">
            <a:extLst>
              <a:ext uri="{FF2B5EF4-FFF2-40B4-BE49-F238E27FC236}">
                <a16:creationId xmlns:a16="http://schemas.microsoft.com/office/drawing/2014/main" id="{AB534721-5067-4590-81FB-4A3E1023F0E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9202441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DF4FB-D9C3-4D92-BB63-3F6896A24CD0}"/>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52A74D67-EC70-444D-8BDB-91D08CC64A45}"/>
              </a:ext>
            </a:extLst>
          </p:cNvPr>
          <p:cNvGraphicFramePr>
            <a:graphicFrameLocks noGrp="1"/>
          </p:cNvGraphicFramePr>
          <p:nvPr>
            <p:ph type="chart" sz="quarter" idx="13"/>
            <p:extLst>
              <p:ext uri="{D42A27DB-BD31-4B8C-83A1-F6EECF244321}">
                <p14:modId xmlns:p14="http://schemas.microsoft.com/office/powerpoint/2010/main" val="3114726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0A50E0-5F67-4E70-B262-F957D6B0A86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379016B-8CEF-4478-BEF9-6D2BDFCA6B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77337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BD8A6-4E40-4952-AA20-3E962F182D97}"/>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E5881DC8-0E43-4EA9-8D55-39832BF92A84}"/>
              </a:ext>
            </a:extLst>
          </p:cNvPr>
          <p:cNvGraphicFramePr>
            <a:graphicFrameLocks noGrp="1"/>
          </p:cNvGraphicFramePr>
          <p:nvPr>
            <p:ph type="chart" sz="quarter" idx="13"/>
            <p:extLst>
              <p:ext uri="{D42A27DB-BD31-4B8C-83A1-F6EECF244321}">
                <p14:modId xmlns:p14="http://schemas.microsoft.com/office/powerpoint/2010/main" val="10259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2C98BD-1908-43F7-B53F-18DACE222EB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0A68979-4D32-441F-B4C2-B69AFF3A1D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59262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1B235-3F05-48B6-A298-FFC31F882D7C}"/>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CC985622-E3B4-4BD8-8FB5-0CC5CCB8855C}"/>
              </a:ext>
            </a:extLst>
          </p:cNvPr>
          <p:cNvGraphicFramePr>
            <a:graphicFrameLocks noGrp="1"/>
          </p:cNvGraphicFramePr>
          <p:nvPr>
            <p:ph type="chart" sz="quarter" idx="13"/>
            <p:extLst>
              <p:ext uri="{D42A27DB-BD31-4B8C-83A1-F6EECF244321}">
                <p14:modId xmlns:p14="http://schemas.microsoft.com/office/powerpoint/2010/main" val="3209114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EFC408-7983-4806-9499-8B0876D9E25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50958F9-6A6C-411A-ABB5-F47C83024A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78639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67817-7871-4CC8-83F4-C7F3E22C2907}"/>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249F32D0-F192-4C8E-9B9F-8FD27467B8C7}"/>
              </a:ext>
            </a:extLst>
          </p:cNvPr>
          <p:cNvGraphicFramePr>
            <a:graphicFrameLocks noGrp="1"/>
          </p:cNvGraphicFramePr>
          <p:nvPr>
            <p:ph type="tbl" sz="quarter" idx="13"/>
            <p:extLst>
              <p:ext uri="{D42A27DB-BD31-4B8C-83A1-F6EECF244321}">
                <p14:modId xmlns:p14="http://schemas.microsoft.com/office/powerpoint/2010/main" val="2768789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27432916"/>
                    </a:ext>
                  </a:extLst>
                </a:gridCol>
                <a:gridCol w="987552">
                  <a:extLst>
                    <a:ext uri="{9D8B030D-6E8A-4147-A177-3AD203B41FA5}">
                      <a16:colId xmlns:a16="http://schemas.microsoft.com/office/drawing/2014/main" val="3052508058"/>
                    </a:ext>
                  </a:extLst>
                </a:gridCol>
                <a:gridCol w="987552">
                  <a:extLst>
                    <a:ext uri="{9D8B030D-6E8A-4147-A177-3AD203B41FA5}">
                      <a16:colId xmlns:a16="http://schemas.microsoft.com/office/drawing/2014/main" val="3836650320"/>
                    </a:ext>
                  </a:extLst>
                </a:gridCol>
                <a:gridCol w="987552">
                  <a:extLst>
                    <a:ext uri="{9D8B030D-6E8A-4147-A177-3AD203B41FA5}">
                      <a16:colId xmlns:a16="http://schemas.microsoft.com/office/drawing/2014/main" val="1979000979"/>
                    </a:ext>
                  </a:extLst>
                </a:gridCol>
                <a:gridCol w="987552">
                  <a:extLst>
                    <a:ext uri="{9D8B030D-6E8A-4147-A177-3AD203B41FA5}">
                      <a16:colId xmlns:a16="http://schemas.microsoft.com/office/drawing/2014/main" val="1722624918"/>
                    </a:ext>
                  </a:extLst>
                </a:gridCol>
                <a:gridCol w="987552">
                  <a:extLst>
                    <a:ext uri="{9D8B030D-6E8A-4147-A177-3AD203B41FA5}">
                      <a16:colId xmlns:a16="http://schemas.microsoft.com/office/drawing/2014/main" val="2688883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495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- 2021-10-27 13:17:03</a:t>
                      </a:r>
                      <a:r>
                        <a:rPr kumimoji="0" lang="en-US" sz="1000" b="0" i="0" u="none" strike="noStrike" kern="1200" cap="none" spc="0" normalizeH="0" baseline="0" noProof="0">
                          <a:ln>
                            <a:noFill/>
                          </a:ln>
                          <a:solidFill>
                            <a:prstClr val="black"/>
                          </a:solidFill>
                          <a:effectLst/>
                          <a:uLnTx/>
                          <a:uFillTx/>
                          <a:latin typeface="+mn-lt"/>
                          <a:ea typeface="+mn-ea"/>
                          <a:cs typeface="+mn-cs"/>
                        </a:rPr>
                        <a:t>
 𝐂𝐚𝐬𝐭 𝐲𝐨𝐮𝐫 𝐯𝐨𝐭𝐞 𝐭𝐨 𝐡𝐞𝐥𝐩 𝐮𝐬 𝐩𝐢𝐜𝐤 𝐨𝐮𝐫 𝐰𝐢𝐧𝐧𝐢𝐧𝐠 𝐩𝐮𝐦𝐩𝐤𝐢𝐧𝐬! 🎃
Halloween is just around the corner and to get into the spooky spirit, we’re holding a #pumpkincarving Instagram contest! We asked #TEAMPHLY to submit their pumpkin masterpieces for a chance to win a prize. 
We’ve narrowed down the submissions to five finalists and we need your help to pick the winner. Vote in the comments using the number on the bottom of the photo to let us know your favorites! 💬⬇️
#PHLYHalloweenContest #TEAMPHLY #halloweenpumpkins #carvingpumpkins #halloweencontest #jackolanterns #pumpkincarvingcontest #pumpkincarvings #carvedpumpkins  #insurancebusiness #specialtyinsurance #insuranceindustry #insurancework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11/03/2021 14:40:57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18229457"/>
                  </a:ext>
                </a:extLst>
              </a:tr>
            </a:tbl>
          </a:graphicData>
        </a:graphic>
      </p:graphicFrame>
      <p:sp>
        <p:nvSpPr>
          <p:cNvPr id="4" name="Text Placeholder 3">
            <a:extLst>
              <a:ext uri="{FF2B5EF4-FFF2-40B4-BE49-F238E27FC236}">
                <a16:creationId xmlns:a16="http://schemas.microsoft.com/office/drawing/2014/main" id="{A05F74EF-DE0C-4A60-ACD8-C293CF14F60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16947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33F57-1679-44F7-8107-1B385C92709A}"/>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F3A35EC6-4A9F-496C-B05D-2959949B3BF7}"/>
              </a:ext>
            </a:extLst>
          </p:cNvPr>
          <p:cNvGraphicFramePr>
            <a:graphicFrameLocks noGrp="1"/>
          </p:cNvGraphicFramePr>
          <p:nvPr>
            <p:ph type="tbl" sz="quarter" idx="13"/>
            <p:extLst>
              <p:ext uri="{D42A27DB-BD31-4B8C-83A1-F6EECF244321}">
                <p14:modId xmlns:p14="http://schemas.microsoft.com/office/powerpoint/2010/main" val="2807226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02427535"/>
                    </a:ext>
                  </a:extLst>
                </a:gridCol>
                <a:gridCol w="987552">
                  <a:extLst>
                    <a:ext uri="{9D8B030D-6E8A-4147-A177-3AD203B41FA5}">
                      <a16:colId xmlns:a16="http://schemas.microsoft.com/office/drawing/2014/main" val="877753124"/>
                    </a:ext>
                  </a:extLst>
                </a:gridCol>
                <a:gridCol w="987552">
                  <a:extLst>
                    <a:ext uri="{9D8B030D-6E8A-4147-A177-3AD203B41FA5}">
                      <a16:colId xmlns:a16="http://schemas.microsoft.com/office/drawing/2014/main" val="2380664594"/>
                    </a:ext>
                  </a:extLst>
                </a:gridCol>
                <a:gridCol w="987552">
                  <a:extLst>
                    <a:ext uri="{9D8B030D-6E8A-4147-A177-3AD203B41FA5}">
                      <a16:colId xmlns:a16="http://schemas.microsoft.com/office/drawing/2014/main" val="738337103"/>
                    </a:ext>
                  </a:extLst>
                </a:gridCol>
                <a:gridCol w="987552">
                  <a:extLst>
                    <a:ext uri="{9D8B030D-6E8A-4147-A177-3AD203B41FA5}">
                      <a16:colId xmlns:a16="http://schemas.microsoft.com/office/drawing/2014/main" val="82576487"/>
                    </a:ext>
                  </a:extLst>
                </a:gridCol>
                <a:gridCol w="987552">
                  <a:extLst>
                    <a:ext uri="{9D8B030D-6E8A-4147-A177-3AD203B41FA5}">
                      <a16:colId xmlns:a16="http://schemas.microsoft.com/office/drawing/2014/main" val="2740627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125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- 2021-10-15 11:00:28</a:t>
                      </a:r>
                      <a:r>
                        <a:rPr kumimoji="0" lang="en-US" sz="1000" b="0" i="0" u="none" strike="noStrike" kern="1200" cap="none" spc="0" normalizeH="0" baseline="0" noProof="0">
                          <a:ln>
                            <a:noFill/>
                          </a:ln>
                          <a:solidFill>
                            <a:prstClr val="black"/>
                          </a:solidFill>
                          <a:effectLst/>
                          <a:uLnTx/>
                          <a:uFillTx/>
                          <a:latin typeface="+mn-lt"/>
                          <a:ea typeface="+mn-ea"/>
                          <a:cs typeface="+mn-cs"/>
                        </a:rPr>
                        <a:t>
 #TEAMPHLY tested their golf swings on the #drivingrange during an outing hosted by our Metro Region's Women’s Leadership Series! The outing focused on introducing current and future female leaders to the fundamentals of golf in a professional setting to help them gain experience and build confidence. ⛳️
#golfing⛳️ #golfouting #golfgram #instagolfers #womensleadership #womensempowerment #workingwomen #womenininsurance  #professionaldevelopment #insurancejobs #insurancecareers #insurancelife #insurancecompany #insurancework #insurancecarrier #propertyandcasualty #specialtyinsurance #insurancebusiness #commercialinsurance #insuranceindustry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11/03/2021 14:40:57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97521077"/>
                  </a:ext>
                </a:extLst>
              </a:tr>
            </a:tbl>
          </a:graphicData>
        </a:graphic>
      </p:graphicFrame>
      <p:sp>
        <p:nvSpPr>
          <p:cNvPr id="4" name="Text Placeholder 3">
            <a:extLst>
              <a:ext uri="{FF2B5EF4-FFF2-40B4-BE49-F238E27FC236}">
                <a16:creationId xmlns:a16="http://schemas.microsoft.com/office/drawing/2014/main" id="{F5F1836E-77A9-4C47-B9B2-37ADD96900C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8513868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1174C-C3C5-4FE7-B342-8B2CF51331D5}"/>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9D86026F-CB45-4D8C-8368-DA9C1BE837C1}"/>
              </a:ext>
            </a:extLst>
          </p:cNvPr>
          <p:cNvGraphicFramePr>
            <a:graphicFrameLocks noGrp="1"/>
          </p:cNvGraphicFramePr>
          <p:nvPr>
            <p:ph type="tbl" sz="quarter" idx="13"/>
            <p:extLst>
              <p:ext uri="{D42A27DB-BD31-4B8C-83A1-F6EECF244321}">
                <p14:modId xmlns:p14="http://schemas.microsoft.com/office/powerpoint/2010/main" val="721769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82428979"/>
                    </a:ext>
                  </a:extLst>
                </a:gridCol>
                <a:gridCol w="987552">
                  <a:extLst>
                    <a:ext uri="{9D8B030D-6E8A-4147-A177-3AD203B41FA5}">
                      <a16:colId xmlns:a16="http://schemas.microsoft.com/office/drawing/2014/main" val="2797533296"/>
                    </a:ext>
                  </a:extLst>
                </a:gridCol>
                <a:gridCol w="987552">
                  <a:extLst>
                    <a:ext uri="{9D8B030D-6E8A-4147-A177-3AD203B41FA5}">
                      <a16:colId xmlns:a16="http://schemas.microsoft.com/office/drawing/2014/main" val="3955482514"/>
                    </a:ext>
                  </a:extLst>
                </a:gridCol>
                <a:gridCol w="987552">
                  <a:extLst>
                    <a:ext uri="{9D8B030D-6E8A-4147-A177-3AD203B41FA5}">
                      <a16:colId xmlns:a16="http://schemas.microsoft.com/office/drawing/2014/main" val="3635009537"/>
                    </a:ext>
                  </a:extLst>
                </a:gridCol>
                <a:gridCol w="987552">
                  <a:extLst>
                    <a:ext uri="{9D8B030D-6E8A-4147-A177-3AD203B41FA5}">
                      <a16:colId xmlns:a16="http://schemas.microsoft.com/office/drawing/2014/main" val="4240590054"/>
                    </a:ext>
                  </a:extLst>
                </a:gridCol>
                <a:gridCol w="987552">
                  <a:extLst>
                    <a:ext uri="{9D8B030D-6E8A-4147-A177-3AD203B41FA5}">
                      <a16:colId xmlns:a16="http://schemas.microsoft.com/office/drawing/2014/main" val="1198099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2650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- 2021-10-12 11:03:54</a:t>
                      </a:r>
                      <a:r>
                        <a:rPr kumimoji="0" lang="en-US" sz="1000" b="0" i="0" u="none" strike="noStrike" kern="1200" cap="none" spc="0" normalizeH="0" baseline="0" noProof="0">
                          <a:ln>
                            <a:noFill/>
                          </a:ln>
                          <a:solidFill>
                            <a:prstClr val="black"/>
                          </a:solidFill>
                          <a:effectLst/>
                          <a:uLnTx/>
                          <a:uFillTx/>
                          <a:latin typeface="+mn-lt"/>
                          <a:ea typeface="+mn-ea"/>
                          <a:cs typeface="+mn-cs"/>
                        </a:rPr>
                        <a:t>
 We had a ball teaming up with the phillies to host a Wiffle Ball Derby at Citizens Bank Park!
Swipe ⬅ to see #TEAMPHLY and our agency partners Acrisure at the event. ⚾️
#wiffleball #citizensbankpark #baseballseason #philliesbaseball #philliesnation #mlbbaseball #insurance #insuranceagents #insurancebrokers #insurancecompany #insuranceindustry #specialtyinsurance #proprertyandcasualty #commercialinsurance #insurancecarrier #insurancecoverage #insuranceproducts #insuranceservices #insuranceplans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11/03/2021 14:40:57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26686374"/>
                  </a:ext>
                </a:extLst>
              </a:tr>
            </a:tbl>
          </a:graphicData>
        </a:graphic>
      </p:graphicFrame>
      <p:sp>
        <p:nvSpPr>
          <p:cNvPr id="4" name="Text Placeholder 3">
            <a:extLst>
              <a:ext uri="{FF2B5EF4-FFF2-40B4-BE49-F238E27FC236}">
                <a16:creationId xmlns:a16="http://schemas.microsoft.com/office/drawing/2014/main" id="{EFFB7B95-0D25-4E3D-B8AE-6C9E4DDAE8E5}"/>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393341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CC1C2-074C-4AE9-A670-D00C8F743603}"/>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47A8E064-62EC-49F1-BBDD-09E4EDAB10A3}"/>
              </a:ext>
            </a:extLst>
          </p:cNvPr>
          <p:cNvGraphicFramePr>
            <a:graphicFrameLocks noGrp="1"/>
          </p:cNvGraphicFramePr>
          <p:nvPr>
            <p:ph type="tbl" sz="quarter" idx="13"/>
            <p:extLst>
              <p:ext uri="{D42A27DB-BD31-4B8C-83A1-F6EECF244321}">
                <p14:modId xmlns:p14="http://schemas.microsoft.com/office/powerpoint/2010/main" val="3017446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6818155"/>
                    </a:ext>
                  </a:extLst>
                </a:gridCol>
                <a:gridCol w="987552">
                  <a:extLst>
                    <a:ext uri="{9D8B030D-6E8A-4147-A177-3AD203B41FA5}">
                      <a16:colId xmlns:a16="http://schemas.microsoft.com/office/drawing/2014/main" val="1387721330"/>
                    </a:ext>
                  </a:extLst>
                </a:gridCol>
                <a:gridCol w="987552">
                  <a:extLst>
                    <a:ext uri="{9D8B030D-6E8A-4147-A177-3AD203B41FA5}">
                      <a16:colId xmlns:a16="http://schemas.microsoft.com/office/drawing/2014/main" val="394432898"/>
                    </a:ext>
                  </a:extLst>
                </a:gridCol>
                <a:gridCol w="987552">
                  <a:extLst>
                    <a:ext uri="{9D8B030D-6E8A-4147-A177-3AD203B41FA5}">
                      <a16:colId xmlns:a16="http://schemas.microsoft.com/office/drawing/2014/main" val="2852276589"/>
                    </a:ext>
                  </a:extLst>
                </a:gridCol>
                <a:gridCol w="987552">
                  <a:extLst>
                    <a:ext uri="{9D8B030D-6E8A-4147-A177-3AD203B41FA5}">
                      <a16:colId xmlns:a16="http://schemas.microsoft.com/office/drawing/2014/main" val="252273265"/>
                    </a:ext>
                  </a:extLst>
                </a:gridCol>
                <a:gridCol w="987552">
                  <a:extLst>
                    <a:ext uri="{9D8B030D-6E8A-4147-A177-3AD203B41FA5}">
                      <a16:colId xmlns:a16="http://schemas.microsoft.com/office/drawing/2014/main" val="493046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83162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- 2021-10-22 15:59:31</a:t>
                      </a:r>
                      <a:r>
                        <a:rPr kumimoji="0" lang="en-US" sz="1000" b="0" i="0" u="none" strike="noStrike" kern="1200" cap="none" spc="0" normalizeH="0" baseline="0" noProof="0">
                          <a:ln>
                            <a:noFill/>
                          </a:ln>
                          <a:solidFill>
                            <a:prstClr val="black"/>
                          </a:solidFill>
                          <a:effectLst/>
                          <a:uLnTx/>
                          <a:uFillTx/>
                          <a:latin typeface="+mn-lt"/>
                          <a:ea typeface="+mn-ea"/>
                          <a:cs typeface="+mn-cs"/>
                        </a:rPr>
                        <a:t>
 It’s good to have goals, especially when the goal is to support a good cause! We teamed up with our agency partner jkjinc to compete in the starfinderfoundation Insurance Cup! The annual #soccertournament benefits hundreds of Philadelphia's underserved youth. All money raised supports Starfinder's soccer, mentoring, and leadership development programs for children and teens. ⚽️🥅
#TEAMPHLY #charityevent #fundraisingevent #communitysupport #charitable #charitablegiving #501c3 #notforprofit #communitymatters #insuranceagents #insurancebrokers #insurancecompany #insuranceindustry #specialtyinsurance #proprertyandcasualty #commercialinsurance #insurancecarrier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11/03/2021 14:40:57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3327120"/>
                  </a:ext>
                </a:extLst>
              </a:tr>
            </a:tbl>
          </a:graphicData>
        </a:graphic>
      </p:graphicFrame>
      <p:sp>
        <p:nvSpPr>
          <p:cNvPr id="4" name="Text Placeholder 3">
            <a:extLst>
              <a:ext uri="{FF2B5EF4-FFF2-40B4-BE49-F238E27FC236}">
                <a16:creationId xmlns:a16="http://schemas.microsoft.com/office/drawing/2014/main" id="{CF5DC126-BECF-4657-9041-BDAB55CD7E0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214080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3D064-B1FA-432E-8D51-FB6A580A026C}"/>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B155E268-F1C0-4799-A391-03726B4783CC}"/>
              </a:ext>
            </a:extLst>
          </p:cNvPr>
          <p:cNvGraphicFramePr>
            <a:graphicFrameLocks noGrp="1"/>
          </p:cNvGraphicFramePr>
          <p:nvPr>
            <p:ph type="tbl" sz="quarter" idx="13"/>
            <p:extLst>
              <p:ext uri="{D42A27DB-BD31-4B8C-83A1-F6EECF244321}">
                <p14:modId xmlns:p14="http://schemas.microsoft.com/office/powerpoint/2010/main" val="3082675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35475920"/>
                    </a:ext>
                  </a:extLst>
                </a:gridCol>
                <a:gridCol w="987552">
                  <a:extLst>
                    <a:ext uri="{9D8B030D-6E8A-4147-A177-3AD203B41FA5}">
                      <a16:colId xmlns:a16="http://schemas.microsoft.com/office/drawing/2014/main" val="4249572043"/>
                    </a:ext>
                  </a:extLst>
                </a:gridCol>
                <a:gridCol w="987552">
                  <a:extLst>
                    <a:ext uri="{9D8B030D-6E8A-4147-A177-3AD203B41FA5}">
                      <a16:colId xmlns:a16="http://schemas.microsoft.com/office/drawing/2014/main" val="2179278999"/>
                    </a:ext>
                  </a:extLst>
                </a:gridCol>
                <a:gridCol w="987552">
                  <a:extLst>
                    <a:ext uri="{9D8B030D-6E8A-4147-A177-3AD203B41FA5}">
                      <a16:colId xmlns:a16="http://schemas.microsoft.com/office/drawing/2014/main" val="2122310392"/>
                    </a:ext>
                  </a:extLst>
                </a:gridCol>
                <a:gridCol w="987552">
                  <a:extLst>
                    <a:ext uri="{9D8B030D-6E8A-4147-A177-3AD203B41FA5}">
                      <a16:colId xmlns:a16="http://schemas.microsoft.com/office/drawing/2014/main" val="3395801634"/>
                    </a:ext>
                  </a:extLst>
                </a:gridCol>
                <a:gridCol w="987552">
                  <a:extLst>
                    <a:ext uri="{9D8B030D-6E8A-4147-A177-3AD203B41FA5}">
                      <a16:colId xmlns:a16="http://schemas.microsoft.com/office/drawing/2014/main" val="1121391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2600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- 2021-10-07 20:12:21</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RedZone program for the 2021 – 2022 season! Throughout the season, PHLY is partnering with the Eagles to highlight #nonprofits doing great work in the community before each home game. Congratulations to simonsheart, The Affordable Homes Group, and hug_wraps for being highlighted at this week's game! 👏🏽🏈
Learn more about our partnership with the Eagles ➡ 𝐛𝐢𝐭.𝐥𝐲/𝟐𝐘𝐍𝐓𝐑𝐲𝟒 ⬅
#philadelphiaeagles #nflredzone #philadelphiaeaglesfootball #eaglesnation #flyeaglesfly🦅  #nflfootball #nflsundays #nflgame #footballseasonishere #phillyfootball #nonprofitsupport #causes #csr #nfp #nonprofitsofinstagram #charitywork #supportnonprofits #goodcauses #communityservice #insurancecompany #insuranceindustry #insurancebusiness #insurancework #propertyandcasualty #commercialinsurance #specialtyinsurance #insuranceservices #insurancecompany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11/03/2021 14:40:57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7535069"/>
                  </a:ext>
                </a:extLst>
              </a:tr>
            </a:tbl>
          </a:graphicData>
        </a:graphic>
      </p:graphicFrame>
      <p:sp>
        <p:nvSpPr>
          <p:cNvPr id="4" name="Text Placeholder 3">
            <a:extLst>
              <a:ext uri="{FF2B5EF4-FFF2-40B4-BE49-F238E27FC236}">
                <a16:creationId xmlns:a16="http://schemas.microsoft.com/office/drawing/2014/main" id="{D3CE9BAA-06F2-4749-8A9E-C37A3077178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9483529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6DD18-DE10-4BD1-84B8-FE21DF6B84AD}"/>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59873F22-4B79-4BC4-848B-CF63C76FC467}"/>
              </a:ext>
            </a:extLst>
          </p:cNvPr>
          <p:cNvGraphicFramePr>
            <a:graphicFrameLocks noGrp="1"/>
          </p:cNvGraphicFramePr>
          <p:nvPr>
            <p:ph type="tbl" sz="quarter" idx="13"/>
            <p:extLst>
              <p:ext uri="{D42A27DB-BD31-4B8C-83A1-F6EECF244321}">
                <p14:modId xmlns:p14="http://schemas.microsoft.com/office/powerpoint/2010/main" val="3281219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71227544"/>
                    </a:ext>
                  </a:extLst>
                </a:gridCol>
                <a:gridCol w="905256">
                  <a:extLst>
                    <a:ext uri="{9D8B030D-6E8A-4147-A177-3AD203B41FA5}">
                      <a16:colId xmlns:a16="http://schemas.microsoft.com/office/drawing/2014/main" val="3685381989"/>
                    </a:ext>
                  </a:extLst>
                </a:gridCol>
                <a:gridCol w="411480">
                  <a:extLst>
                    <a:ext uri="{9D8B030D-6E8A-4147-A177-3AD203B41FA5}">
                      <a16:colId xmlns:a16="http://schemas.microsoft.com/office/drawing/2014/main" val="2256388573"/>
                    </a:ext>
                  </a:extLst>
                </a:gridCol>
                <a:gridCol w="905256">
                  <a:extLst>
                    <a:ext uri="{9D8B030D-6E8A-4147-A177-3AD203B41FA5}">
                      <a16:colId xmlns:a16="http://schemas.microsoft.com/office/drawing/2014/main" val="2196187726"/>
                    </a:ext>
                  </a:extLst>
                </a:gridCol>
                <a:gridCol w="905256">
                  <a:extLst>
                    <a:ext uri="{9D8B030D-6E8A-4147-A177-3AD203B41FA5}">
                      <a16:colId xmlns:a16="http://schemas.microsoft.com/office/drawing/2014/main" val="87644963"/>
                    </a:ext>
                  </a:extLst>
                </a:gridCol>
                <a:gridCol w="905256">
                  <a:extLst>
                    <a:ext uri="{9D8B030D-6E8A-4147-A177-3AD203B41FA5}">
                      <a16:colId xmlns:a16="http://schemas.microsoft.com/office/drawing/2014/main" val="3276811495"/>
                    </a:ext>
                  </a:extLst>
                </a:gridCol>
                <a:gridCol w="905256">
                  <a:extLst>
                    <a:ext uri="{9D8B030D-6E8A-4147-A177-3AD203B41FA5}">
                      <a16:colId xmlns:a16="http://schemas.microsoft.com/office/drawing/2014/main" val="783480985"/>
                    </a:ext>
                  </a:extLst>
                </a:gridCol>
                <a:gridCol w="905256">
                  <a:extLst>
                    <a:ext uri="{9D8B030D-6E8A-4147-A177-3AD203B41FA5}">
                      <a16:colId xmlns:a16="http://schemas.microsoft.com/office/drawing/2014/main" val="1962006494"/>
                    </a:ext>
                  </a:extLst>
                </a:gridCol>
                <a:gridCol w="905256">
                  <a:extLst>
                    <a:ext uri="{9D8B030D-6E8A-4147-A177-3AD203B41FA5}">
                      <a16:colId xmlns:a16="http://schemas.microsoft.com/office/drawing/2014/main" val="158875708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804327954"/>
                  </a:ext>
                </a:extLst>
              </a:tr>
              <a:tr h="370840">
                <a:tc>
                  <a:txBody>
                    <a:bodyPr/>
                    <a:lstStyle/>
                    <a:p>
                      <a:r>
                        <a:rPr lang="en-US" sz="1000"/>
                        <a:t>22</a:t>
                      </a:r>
                    </a:p>
                  </a:txBody>
                  <a:tcPr/>
                </a:tc>
                <a:tc>
                  <a:txBody>
                    <a:bodyPr/>
                    <a:lstStyle/>
                    <a:p>
                      <a:r>
                        <a:rPr lang="en-US" sz="1000"/>
                        <a:t>0.7598 %</a:t>
                      </a:r>
                    </a:p>
                  </a:txBody>
                  <a:tcPr/>
                </a:tc>
                <a:tc>
                  <a:txBody>
                    <a:bodyPr/>
                    <a:lstStyle/>
                    <a:p>
                      <a:r>
                        <a:rPr lang="en-US" sz="1000"/>
                        <a:t>0.23</a:t>
                      </a:r>
                    </a:p>
                  </a:txBody>
                  <a:tcPr/>
                </a:tc>
                <a:tc>
                  <a:txBody>
                    <a:bodyPr/>
                    <a:lstStyle/>
                    <a:p>
                      <a:r>
                        <a:rPr lang="en-US" sz="1000"/>
                        <a:t>107.05</a:t>
                      </a:r>
                    </a:p>
                  </a:txBody>
                  <a:tcPr/>
                </a:tc>
                <a:tc>
                  <a:txBody>
                    <a:bodyPr/>
                    <a:lstStyle/>
                    <a:p>
                      <a:r>
                        <a:rPr lang="en-US" sz="1000"/>
                        <a:t>105.64</a:t>
                      </a:r>
                    </a:p>
                  </a:txBody>
                  <a:tcPr/>
                </a:tc>
                <a:tc>
                  <a:txBody>
                    <a:bodyPr/>
                    <a:lstStyle/>
                    <a:p>
                      <a:r>
                        <a:rPr lang="en-US" sz="1000"/>
                        <a:t>79.41</a:t>
                      </a:r>
                    </a:p>
                  </a:txBody>
                  <a:tcPr/>
                </a:tc>
                <a:tc>
                  <a:txBody>
                    <a:bodyPr/>
                    <a:lstStyle/>
                    <a:p>
                      <a:r>
                        <a:rPr lang="en-US" sz="1000"/>
                        <a:t>79.18</a:t>
                      </a:r>
                    </a:p>
                  </a:txBody>
                  <a:tcPr/>
                </a:tc>
                <a:tc>
                  <a:txBody>
                    <a:bodyPr/>
                    <a:lstStyle/>
                    <a:p>
                      <a:r>
                        <a:rPr lang="en-US" sz="1000"/>
                        <a:t>2355</a:t>
                      </a:r>
                    </a:p>
                  </a:txBody>
                  <a:tcPr/>
                </a:tc>
                <a:tc>
                  <a:txBody>
                    <a:bodyPr/>
                    <a:lstStyle/>
                    <a:p>
                      <a:r>
                        <a:rPr lang="en-US" sz="1000"/>
                        <a:t>1747</a:t>
                      </a:r>
                    </a:p>
                  </a:txBody>
                  <a:tcPr/>
                </a:tc>
                <a:extLst>
                  <a:ext uri="{0D108BD9-81ED-4DB2-BD59-A6C34878D82A}">
                    <a16:rowId xmlns:a16="http://schemas.microsoft.com/office/drawing/2014/main" val="4199896554"/>
                  </a:ext>
                </a:extLst>
              </a:tr>
            </a:tbl>
          </a:graphicData>
        </a:graphic>
      </p:graphicFrame>
      <p:sp>
        <p:nvSpPr>
          <p:cNvPr id="4" name="Text Placeholder 3">
            <a:extLst>
              <a:ext uri="{FF2B5EF4-FFF2-40B4-BE49-F238E27FC236}">
                <a16:creationId xmlns:a16="http://schemas.microsoft.com/office/drawing/2014/main" id="{34443B40-4AA2-4666-834A-70B0A0F3C22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7936934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D50A7-1653-4AB0-AF7C-943AAE638787}"/>
              </a:ext>
            </a:extLst>
          </p:cNvPr>
          <p:cNvSpPr>
            <a:spLocks noGrp="1"/>
          </p:cNvSpPr>
          <p:nvPr>
            <p:ph type="title"/>
          </p:nvPr>
        </p:nvSpPr>
        <p:spPr/>
        <p:txBody>
          <a:bodyPr/>
          <a:lstStyle/>
          <a:p>
            <a:r>
              <a:rPr lang="en-US"/>
              <a:t>Instagram Stories Table  | Philadelphia Insurance - 1 of 3</a:t>
            </a:r>
          </a:p>
        </p:txBody>
      </p:sp>
      <p:graphicFrame>
        <p:nvGraphicFramePr>
          <p:cNvPr id="5" name="Table Placeholder 4">
            <a:extLst>
              <a:ext uri="{FF2B5EF4-FFF2-40B4-BE49-F238E27FC236}">
                <a16:creationId xmlns:a16="http://schemas.microsoft.com/office/drawing/2014/main" id="{30211ACB-F038-4A2D-A98A-294B6DB2B340}"/>
              </a:ext>
            </a:extLst>
          </p:cNvPr>
          <p:cNvGraphicFramePr>
            <a:graphicFrameLocks noGrp="1"/>
          </p:cNvGraphicFramePr>
          <p:nvPr>
            <p:ph type="tbl" sz="quarter" idx="13"/>
            <p:extLst>
              <p:ext uri="{D42A27DB-BD31-4B8C-83A1-F6EECF244321}">
                <p14:modId xmlns:p14="http://schemas.microsoft.com/office/powerpoint/2010/main" val="4092211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46844184"/>
                    </a:ext>
                  </a:extLst>
                </a:gridCol>
                <a:gridCol w="1316736">
                  <a:extLst>
                    <a:ext uri="{9D8B030D-6E8A-4147-A177-3AD203B41FA5}">
                      <a16:colId xmlns:a16="http://schemas.microsoft.com/office/drawing/2014/main" val="2050061877"/>
                    </a:ext>
                  </a:extLst>
                </a:gridCol>
                <a:gridCol w="658368">
                  <a:extLst>
                    <a:ext uri="{9D8B030D-6E8A-4147-A177-3AD203B41FA5}">
                      <a16:colId xmlns:a16="http://schemas.microsoft.com/office/drawing/2014/main" val="2990601746"/>
                    </a:ext>
                  </a:extLst>
                </a:gridCol>
                <a:gridCol w="658368">
                  <a:extLst>
                    <a:ext uri="{9D8B030D-6E8A-4147-A177-3AD203B41FA5}">
                      <a16:colId xmlns:a16="http://schemas.microsoft.com/office/drawing/2014/main" val="3461984772"/>
                    </a:ext>
                  </a:extLst>
                </a:gridCol>
                <a:gridCol w="658368">
                  <a:extLst>
                    <a:ext uri="{9D8B030D-6E8A-4147-A177-3AD203B41FA5}">
                      <a16:colId xmlns:a16="http://schemas.microsoft.com/office/drawing/2014/main" val="813489857"/>
                    </a:ext>
                  </a:extLst>
                </a:gridCol>
                <a:gridCol w="658368">
                  <a:extLst>
                    <a:ext uri="{9D8B030D-6E8A-4147-A177-3AD203B41FA5}">
                      <a16:colId xmlns:a16="http://schemas.microsoft.com/office/drawing/2014/main" val="3227368170"/>
                    </a:ext>
                  </a:extLst>
                </a:gridCol>
                <a:gridCol w="658368">
                  <a:extLst>
                    <a:ext uri="{9D8B030D-6E8A-4147-A177-3AD203B41FA5}">
                      <a16:colId xmlns:a16="http://schemas.microsoft.com/office/drawing/2014/main" val="2476496016"/>
                    </a:ext>
                  </a:extLst>
                </a:gridCol>
                <a:gridCol w="658368">
                  <a:extLst>
                    <a:ext uri="{9D8B030D-6E8A-4147-A177-3AD203B41FA5}">
                      <a16:colId xmlns:a16="http://schemas.microsoft.com/office/drawing/2014/main" val="145989549"/>
                    </a:ext>
                  </a:extLst>
                </a:gridCol>
                <a:gridCol w="658368">
                  <a:extLst>
                    <a:ext uri="{9D8B030D-6E8A-4147-A177-3AD203B41FA5}">
                      <a16:colId xmlns:a16="http://schemas.microsoft.com/office/drawing/2014/main" val="781405953"/>
                    </a:ext>
                  </a:extLst>
                </a:gridCol>
                <a:gridCol w="658368">
                  <a:extLst>
                    <a:ext uri="{9D8B030D-6E8A-4147-A177-3AD203B41FA5}">
                      <a16:colId xmlns:a16="http://schemas.microsoft.com/office/drawing/2014/main" val="1208396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44066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- 2021-10-28 16:47:23</a:t>
                      </a:r>
                      <a:r>
                        <a:rPr kumimoji="0" lang="en-US" sz="1000" b="0" i="0" u="none" strike="noStrike" kern="1200" cap="none" spc="0" normalizeH="0" baseline="0" noProof="0">
                          <a:ln>
                            <a:noFill/>
                          </a:ln>
                          <a:solidFill>
                            <a:prstClr val="black"/>
                          </a:solidFill>
                          <a:effectLst/>
                          <a:uLnTx/>
                          <a:uFillTx/>
                          <a:latin typeface="+mn-lt"/>
                          <a:ea typeface="+mn-ea"/>
                          <a:cs typeface="+mn-cs"/>
                        </a:rPr>
                        <a:t>
 TAP TO CAST YOUR VOTE AND HELP US PICK OUR WINNING PUMPKINS ⬆️ THERE’S STILL TIME TO VOTE!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https://quintly-image-storage.s3.amazonaws.com/c303562b672a3318c686cfcc37b7e67a/51ce42db2458e7635e58313204498f81.jpg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16:30:27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562499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- 2021-10-28 16:39:59</a:t>
                      </a:r>
                      <a:r>
                        <a:rPr kumimoji="0" lang="en-US" sz="1000" b="0" i="0" u="none" strike="noStrike" kern="1200" cap="none" spc="0" normalizeH="0" baseline="0" noProof="0">
                          <a:ln>
                            <a:noFill/>
                          </a:ln>
                          <a:solidFill>
                            <a:prstClr val="black"/>
                          </a:solidFill>
                          <a:effectLst/>
                          <a:uLnTx/>
                          <a:uFillTx/>
                          <a:latin typeface="+mn-lt"/>
                          <a:ea typeface="+mn-ea"/>
                          <a:cs typeface="+mn-cs"/>
                        </a:rPr>
                        <a:t>
 TAP TO SEE PHOTOS FROM TODAY’S EVENT! @MYPHILLYPARK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https://quintly-image-storage.s3.amazonaws.com/c303562b672a3318c686cfcc37b7e67a/54f89c2400bcb1740aac2f4ccaedf22e.jpg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16:30:27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185129806"/>
                  </a:ext>
                </a:extLst>
              </a:tr>
            </a:tbl>
          </a:graphicData>
        </a:graphic>
      </p:graphicFrame>
      <p:sp>
        <p:nvSpPr>
          <p:cNvPr id="4" name="Text Placeholder 3">
            <a:extLst>
              <a:ext uri="{FF2B5EF4-FFF2-40B4-BE49-F238E27FC236}">
                <a16:creationId xmlns:a16="http://schemas.microsoft.com/office/drawing/2014/main" id="{89C424DE-49EE-4E69-BFC2-605F9FC075D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988481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D3C79-B2D3-40D9-AAD5-B65F86727ABC}"/>
              </a:ext>
            </a:extLst>
          </p:cNvPr>
          <p:cNvSpPr>
            <a:spLocks noGrp="1"/>
          </p:cNvSpPr>
          <p:nvPr>
            <p:ph type="title"/>
          </p:nvPr>
        </p:nvSpPr>
        <p:spPr/>
        <p:txBody>
          <a:bodyPr/>
          <a:lstStyle/>
          <a:p>
            <a:r>
              <a:rPr lang="en-US"/>
              <a:t>Instagram Stories Table  | Philadelphia Insurance - 2 of 3</a:t>
            </a:r>
          </a:p>
        </p:txBody>
      </p:sp>
      <p:graphicFrame>
        <p:nvGraphicFramePr>
          <p:cNvPr id="5" name="Table Placeholder 4">
            <a:extLst>
              <a:ext uri="{FF2B5EF4-FFF2-40B4-BE49-F238E27FC236}">
                <a16:creationId xmlns:a16="http://schemas.microsoft.com/office/drawing/2014/main" id="{E2F5593D-7524-4C0C-9FA8-3786304F004C}"/>
              </a:ext>
            </a:extLst>
          </p:cNvPr>
          <p:cNvGraphicFramePr>
            <a:graphicFrameLocks noGrp="1"/>
          </p:cNvGraphicFramePr>
          <p:nvPr>
            <p:ph type="tbl" sz="quarter" idx="13"/>
            <p:extLst>
              <p:ext uri="{D42A27DB-BD31-4B8C-83A1-F6EECF244321}">
                <p14:modId xmlns:p14="http://schemas.microsoft.com/office/powerpoint/2010/main" val="3298744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17750623"/>
                    </a:ext>
                  </a:extLst>
                </a:gridCol>
                <a:gridCol w="1316736">
                  <a:extLst>
                    <a:ext uri="{9D8B030D-6E8A-4147-A177-3AD203B41FA5}">
                      <a16:colId xmlns:a16="http://schemas.microsoft.com/office/drawing/2014/main" val="2708928893"/>
                    </a:ext>
                  </a:extLst>
                </a:gridCol>
                <a:gridCol w="658368">
                  <a:extLst>
                    <a:ext uri="{9D8B030D-6E8A-4147-A177-3AD203B41FA5}">
                      <a16:colId xmlns:a16="http://schemas.microsoft.com/office/drawing/2014/main" val="511199500"/>
                    </a:ext>
                  </a:extLst>
                </a:gridCol>
                <a:gridCol w="658368">
                  <a:extLst>
                    <a:ext uri="{9D8B030D-6E8A-4147-A177-3AD203B41FA5}">
                      <a16:colId xmlns:a16="http://schemas.microsoft.com/office/drawing/2014/main" val="602778150"/>
                    </a:ext>
                  </a:extLst>
                </a:gridCol>
                <a:gridCol w="658368">
                  <a:extLst>
                    <a:ext uri="{9D8B030D-6E8A-4147-A177-3AD203B41FA5}">
                      <a16:colId xmlns:a16="http://schemas.microsoft.com/office/drawing/2014/main" val="2500266342"/>
                    </a:ext>
                  </a:extLst>
                </a:gridCol>
                <a:gridCol w="658368">
                  <a:extLst>
                    <a:ext uri="{9D8B030D-6E8A-4147-A177-3AD203B41FA5}">
                      <a16:colId xmlns:a16="http://schemas.microsoft.com/office/drawing/2014/main" val="3963643241"/>
                    </a:ext>
                  </a:extLst>
                </a:gridCol>
                <a:gridCol w="658368">
                  <a:extLst>
                    <a:ext uri="{9D8B030D-6E8A-4147-A177-3AD203B41FA5}">
                      <a16:colId xmlns:a16="http://schemas.microsoft.com/office/drawing/2014/main" val="3316896768"/>
                    </a:ext>
                  </a:extLst>
                </a:gridCol>
                <a:gridCol w="658368">
                  <a:extLst>
                    <a:ext uri="{9D8B030D-6E8A-4147-A177-3AD203B41FA5}">
                      <a16:colId xmlns:a16="http://schemas.microsoft.com/office/drawing/2014/main" val="2611373466"/>
                    </a:ext>
                  </a:extLst>
                </a:gridCol>
                <a:gridCol w="658368">
                  <a:extLst>
                    <a:ext uri="{9D8B030D-6E8A-4147-A177-3AD203B41FA5}">
                      <a16:colId xmlns:a16="http://schemas.microsoft.com/office/drawing/2014/main" val="1592663297"/>
                    </a:ext>
                  </a:extLst>
                </a:gridCol>
                <a:gridCol w="658368">
                  <a:extLst>
                    <a:ext uri="{9D8B030D-6E8A-4147-A177-3AD203B41FA5}">
                      <a16:colId xmlns:a16="http://schemas.microsoft.com/office/drawing/2014/main" val="3385247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50229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- 2021-10-28 16:35:59</a:t>
                      </a:r>
                      <a:r>
                        <a:rPr kumimoji="0" lang="en-US" sz="1000" b="0" i="0" u="none" strike="noStrike" kern="1200" cap="none" spc="0" normalizeH="0" baseline="0" noProof="0">
                          <a:ln>
                            <a:noFill/>
                          </a:ln>
                          <a:solidFill>
                            <a:prstClr val="black"/>
                          </a:solidFill>
                          <a:effectLst/>
                          <a:uLnTx/>
                          <a:uFillTx/>
                          <a:latin typeface="+mn-lt"/>
                          <a:ea typeface="+mn-ea"/>
                          <a:cs typeface="+mn-cs"/>
                        </a:rPr>
                        <a:t>
 FROM KANSAS CITY TO DENVER AND PHILADELPHIA, #TEAMPHLY SUCCESSFULLY PLANTED 200+ TREES IN COMMUNITIES IN NEED @MYPHILLYPARK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https://quintly-image-storage.s3.amazonaws.com/c303562b672a3318c686cfcc37b7e67a/f21f56af0f10dcc205b8c9b5435789cb.jpg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16:30:27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69136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- 2021-10-28 16:31:06</a:t>
                      </a:r>
                      <a:r>
                        <a:rPr kumimoji="0" lang="en-US" sz="1000" b="0" i="0" u="none" strike="noStrike" kern="1200" cap="none" spc="0" normalizeH="0" baseline="0" noProof="0">
                          <a:ln>
                            <a:noFill/>
                          </a:ln>
                          <a:solidFill>
                            <a:prstClr val="black"/>
                          </a:solidFill>
                          <a:effectLst/>
                          <a:uLnTx/>
                          <a:uFillTx/>
                          <a:latin typeface="+mn-lt"/>
                          <a:ea typeface="+mn-ea"/>
                          <a:cs typeface="+mn-cs"/>
                        </a:rPr>
                        <a:t>
 #TEAMPHLY DURING OUR FINAL WEEK WE’RE PLANTING TREES IN #PHILADELPHIA’S FAIRMOUNT PARK @MYPHILLYPARK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https://quintly-image-storage.s3.amazonaws.com/c303562b672a3318c686cfcc37b7e67a/00476a83a7c8f550d512e810ac71e3e7.jpg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16:30:27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3608332"/>
                  </a:ext>
                </a:extLst>
              </a:tr>
            </a:tbl>
          </a:graphicData>
        </a:graphic>
      </p:graphicFrame>
      <p:sp>
        <p:nvSpPr>
          <p:cNvPr id="4" name="Text Placeholder 3">
            <a:extLst>
              <a:ext uri="{FF2B5EF4-FFF2-40B4-BE49-F238E27FC236}">
                <a16:creationId xmlns:a16="http://schemas.microsoft.com/office/drawing/2014/main" id="{314193DB-8610-4620-AB05-6E2C590C031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2660571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CEC25-5E84-49CF-9FBE-BEA56700A547}"/>
              </a:ext>
            </a:extLst>
          </p:cNvPr>
          <p:cNvSpPr>
            <a:spLocks noGrp="1"/>
          </p:cNvSpPr>
          <p:nvPr>
            <p:ph type="title"/>
          </p:nvPr>
        </p:nvSpPr>
        <p:spPr/>
        <p:txBody>
          <a:bodyPr/>
          <a:lstStyle/>
          <a:p>
            <a:r>
              <a:rPr lang="en-US"/>
              <a:t>Instagram Stories Table  | Philadelphia Insurance - 3 of 3</a:t>
            </a:r>
          </a:p>
        </p:txBody>
      </p:sp>
      <p:graphicFrame>
        <p:nvGraphicFramePr>
          <p:cNvPr id="5" name="Table Placeholder 4">
            <a:extLst>
              <a:ext uri="{FF2B5EF4-FFF2-40B4-BE49-F238E27FC236}">
                <a16:creationId xmlns:a16="http://schemas.microsoft.com/office/drawing/2014/main" id="{A9E39783-86E4-402D-8E86-90295DD1B377}"/>
              </a:ext>
            </a:extLst>
          </p:cNvPr>
          <p:cNvGraphicFramePr>
            <a:graphicFrameLocks noGrp="1"/>
          </p:cNvGraphicFramePr>
          <p:nvPr>
            <p:ph type="tbl" sz="quarter" idx="13"/>
            <p:extLst>
              <p:ext uri="{D42A27DB-BD31-4B8C-83A1-F6EECF244321}">
                <p14:modId xmlns:p14="http://schemas.microsoft.com/office/powerpoint/2010/main" val="4272837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60105989"/>
                    </a:ext>
                  </a:extLst>
                </a:gridCol>
                <a:gridCol w="1316736">
                  <a:extLst>
                    <a:ext uri="{9D8B030D-6E8A-4147-A177-3AD203B41FA5}">
                      <a16:colId xmlns:a16="http://schemas.microsoft.com/office/drawing/2014/main" val="1436116795"/>
                    </a:ext>
                  </a:extLst>
                </a:gridCol>
                <a:gridCol w="658368">
                  <a:extLst>
                    <a:ext uri="{9D8B030D-6E8A-4147-A177-3AD203B41FA5}">
                      <a16:colId xmlns:a16="http://schemas.microsoft.com/office/drawing/2014/main" val="1782259401"/>
                    </a:ext>
                  </a:extLst>
                </a:gridCol>
                <a:gridCol w="658368">
                  <a:extLst>
                    <a:ext uri="{9D8B030D-6E8A-4147-A177-3AD203B41FA5}">
                      <a16:colId xmlns:a16="http://schemas.microsoft.com/office/drawing/2014/main" val="2415127756"/>
                    </a:ext>
                  </a:extLst>
                </a:gridCol>
                <a:gridCol w="658368">
                  <a:extLst>
                    <a:ext uri="{9D8B030D-6E8A-4147-A177-3AD203B41FA5}">
                      <a16:colId xmlns:a16="http://schemas.microsoft.com/office/drawing/2014/main" val="1910663012"/>
                    </a:ext>
                  </a:extLst>
                </a:gridCol>
                <a:gridCol w="658368">
                  <a:extLst>
                    <a:ext uri="{9D8B030D-6E8A-4147-A177-3AD203B41FA5}">
                      <a16:colId xmlns:a16="http://schemas.microsoft.com/office/drawing/2014/main" val="1216077406"/>
                    </a:ext>
                  </a:extLst>
                </a:gridCol>
                <a:gridCol w="658368">
                  <a:extLst>
                    <a:ext uri="{9D8B030D-6E8A-4147-A177-3AD203B41FA5}">
                      <a16:colId xmlns:a16="http://schemas.microsoft.com/office/drawing/2014/main" val="2182686938"/>
                    </a:ext>
                  </a:extLst>
                </a:gridCol>
                <a:gridCol w="658368">
                  <a:extLst>
                    <a:ext uri="{9D8B030D-6E8A-4147-A177-3AD203B41FA5}">
                      <a16:colId xmlns:a16="http://schemas.microsoft.com/office/drawing/2014/main" val="2102477922"/>
                    </a:ext>
                  </a:extLst>
                </a:gridCol>
                <a:gridCol w="658368">
                  <a:extLst>
                    <a:ext uri="{9D8B030D-6E8A-4147-A177-3AD203B41FA5}">
                      <a16:colId xmlns:a16="http://schemas.microsoft.com/office/drawing/2014/main" val="4222025272"/>
                    </a:ext>
                  </a:extLst>
                </a:gridCol>
                <a:gridCol w="658368">
                  <a:extLst>
                    <a:ext uri="{9D8B030D-6E8A-4147-A177-3AD203B41FA5}">
                      <a16:colId xmlns:a16="http://schemas.microsoft.com/office/drawing/2014/main" val="3914199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6757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- 2021-10-28 12:12:23</a:t>
                      </a:r>
                      <a:r>
                        <a:rPr kumimoji="0" lang="en-US" sz="1000" b="0" i="0" u="none" strike="noStrike" kern="1200" cap="none" spc="0" normalizeH="0" baseline="0" noProof="0">
                          <a:ln>
                            <a:noFill/>
                          </a:ln>
                          <a:solidFill>
                            <a:prstClr val="black"/>
                          </a:solidFill>
                          <a:effectLst/>
                          <a:uLnTx/>
                          <a:uFillTx/>
                          <a:latin typeface="+mn-lt"/>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https://quintly-image-storage.s3.amazonaws.com/c303562b672a3318c686cfcc37b7e67a/a18689d27da560c0a3f8248c25619eb0.jpg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10/29/2021 11:39:41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87168156"/>
                  </a:ext>
                </a:extLst>
              </a:tr>
            </a:tbl>
          </a:graphicData>
        </a:graphic>
      </p:graphicFrame>
      <p:sp>
        <p:nvSpPr>
          <p:cNvPr id="4" name="Text Placeholder 3">
            <a:extLst>
              <a:ext uri="{FF2B5EF4-FFF2-40B4-BE49-F238E27FC236}">
                <a16:creationId xmlns:a16="http://schemas.microsoft.com/office/drawing/2014/main" id="{DD8A0C35-C70F-41E7-BC09-58E6BD65B84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1366843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1420</Words>
  <Application>Microsoft Office PowerPoint</Application>
  <PresentationFormat>On-screen Show (4:3)</PresentationFormat>
  <Paragraphs>573</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3</vt:lpstr>
      <vt:lpstr>Instagram Stories Table  | Philadelphia Insurance - 2 of 3</vt:lpstr>
      <vt:lpstr>Instagram Stories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2021-11-03T23:31:55Z</dcterms:created>
  <dcterms:modified xsi:type="dcterms:W3CDTF">2021-11-03T23:32:56Z</dcterms:modified>
</cp:coreProperties>
</file>