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44470</c:v>
                </c:pt>
              </c:numCache>
            </c:numRef>
          </c:cat>
          <c:val>
            <c:numRef>
              <c:f>Sheet1!$B$2</c:f>
              <c:numCache>
                <c:formatCode>General</c:formatCode>
                <c:ptCount val="1"/>
                <c:pt idx="0">
                  <c:v>422</c:v>
                </c:pt>
              </c:numCache>
            </c:numRef>
          </c:val>
          <c:extLst>
            <c:ext xmlns:c16="http://schemas.microsoft.com/office/drawing/2014/chart" uri="{C3380CC4-5D6E-409C-BE32-E72D297353CC}">
              <c16:uniqueId val="{00000000-2B97-4890-8C6E-2FA50FC2BF3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44470</c:v>
                </c:pt>
              </c:numCache>
            </c:numRef>
          </c:cat>
          <c:val>
            <c:numRef>
              <c:f>Sheet1!$C$2</c:f>
              <c:numCache>
                <c:formatCode>General</c:formatCode>
                <c:ptCount val="1"/>
                <c:pt idx="0">
                  <c:v>450</c:v>
                </c:pt>
              </c:numCache>
            </c:numRef>
          </c:val>
          <c:extLst>
            <c:ext xmlns:c16="http://schemas.microsoft.com/office/drawing/2014/chart" uri="{C3380CC4-5D6E-409C-BE32-E72D297353CC}">
              <c16:uniqueId val="{00000001-2B97-4890-8C6E-2FA50FC2BF3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44470</c:v>
                </c:pt>
              </c:numCache>
            </c:numRef>
          </c:cat>
          <c:val>
            <c:numRef>
              <c:f>Sheet1!$D$2</c:f>
              <c:numCache>
                <c:formatCode>General</c:formatCode>
                <c:ptCount val="1"/>
                <c:pt idx="0">
                  <c:v>18270</c:v>
                </c:pt>
              </c:numCache>
            </c:numRef>
          </c:val>
          <c:extLst>
            <c:ext xmlns:c16="http://schemas.microsoft.com/office/drawing/2014/chart" uri="{C3380CC4-5D6E-409C-BE32-E72D297353CC}">
              <c16:uniqueId val="{00000002-2B97-4890-8C6E-2FA50FC2BF3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44470</c:v>
                </c:pt>
              </c:numCache>
            </c:numRef>
          </c:cat>
          <c:val>
            <c:numRef>
              <c:f>Sheet1!$E$2</c:f>
              <c:numCache>
                <c:formatCode>General</c:formatCode>
                <c:ptCount val="1"/>
                <c:pt idx="0">
                  <c:v>223</c:v>
                </c:pt>
              </c:numCache>
            </c:numRef>
          </c:val>
          <c:extLst>
            <c:ext xmlns:c16="http://schemas.microsoft.com/office/drawing/2014/chart" uri="{C3380CC4-5D6E-409C-BE32-E72D297353CC}">
              <c16:uniqueId val="{00000003-2B97-4890-8C6E-2FA50FC2BF3D}"/>
            </c:ext>
          </c:extLst>
        </c:ser>
        <c:dLbls>
          <c:showLegendKey val="0"/>
          <c:showVal val="0"/>
          <c:showCatName val="0"/>
          <c:showSerName val="0"/>
          <c:showPercent val="0"/>
          <c:showBubbleSize val="0"/>
        </c:dLbls>
        <c:gapWidth val="219"/>
        <c:overlap val="-27"/>
        <c:axId val="395735480"/>
        <c:axId val="395735808"/>
      </c:barChart>
      <c:dateAx>
        <c:axId val="39573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35808"/>
        <c:crosses val="autoZero"/>
        <c:auto val="1"/>
        <c:lblOffset val="100"/>
        <c:baseTimeUnit val="days"/>
      </c:dateAx>
      <c:valAx>
        <c:axId val="39573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3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2</c:v>
                </c:pt>
                <c:pt idx="7">
                  <c:v>1</c:v>
                </c:pt>
                <c:pt idx="8">
                  <c:v>6</c:v>
                </c:pt>
                <c:pt idx="9">
                  <c:v>2</c:v>
                </c:pt>
                <c:pt idx="10">
                  <c:v>-1</c:v>
                </c:pt>
              </c:numCache>
            </c:numRef>
          </c:val>
          <c:extLst>
            <c:ext xmlns:c16="http://schemas.microsoft.com/office/drawing/2014/chart" uri="{C3380CC4-5D6E-409C-BE32-E72D297353CC}">
              <c16:uniqueId val="{00000000-BE8D-424F-B1BA-F97392F68C59}"/>
            </c:ext>
          </c:extLst>
        </c:ser>
        <c:dLbls>
          <c:showLegendKey val="0"/>
          <c:showVal val="0"/>
          <c:showCatName val="0"/>
          <c:showSerName val="0"/>
          <c:showPercent val="0"/>
          <c:showBubbleSize val="0"/>
        </c:dLbls>
        <c:gapWidth val="219"/>
        <c:overlap val="-27"/>
        <c:axId val="402676960"/>
        <c:axId val="402678928"/>
      </c:barChart>
      <c:dateAx>
        <c:axId val="40267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78928"/>
        <c:crosses val="autoZero"/>
        <c:auto val="1"/>
        <c:lblOffset val="100"/>
        <c:baseTimeUnit val="months"/>
      </c:dateAx>
      <c:valAx>
        <c:axId val="40267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7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7</c:v>
                </c:pt>
                <c:pt idx="8">
                  <c:v>6</c:v>
                </c:pt>
                <c:pt idx="9">
                  <c:v>5</c:v>
                </c:pt>
                <c:pt idx="10">
                  <c:v>1</c:v>
                </c:pt>
                <c:pt idx="11">
                  <c:v>0</c:v>
                </c:pt>
              </c:numCache>
            </c:numRef>
          </c:val>
          <c:extLst>
            <c:ext xmlns:c16="http://schemas.microsoft.com/office/drawing/2014/chart" uri="{C3380CC4-5D6E-409C-BE32-E72D297353CC}">
              <c16:uniqueId val="{00000000-46A2-43E2-9313-6BC81BE800E0}"/>
            </c:ext>
          </c:extLst>
        </c:ser>
        <c:dLbls>
          <c:showLegendKey val="0"/>
          <c:showVal val="0"/>
          <c:showCatName val="0"/>
          <c:showSerName val="0"/>
          <c:showPercent val="0"/>
          <c:showBubbleSize val="0"/>
        </c:dLbls>
        <c:gapWidth val="219"/>
        <c:overlap val="-27"/>
        <c:axId val="402672696"/>
        <c:axId val="402674336"/>
      </c:barChart>
      <c:dateAx>
        <c:axId val="40267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74336"/>
        <c:crosses val="autoZero"/>
        <c:auto val="1"/>
        <c:lblOffset val="100"/>
        <c:baseTimeUnit val="months"/>
      </c:dateAx>
      <c:valAx>
        <c:axId val="40267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7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123</c:v>
                </c:pt>
                <c:pt idx="8">
                  <c:v>99</c:v>
                </c:pt>
                <c:pt idx="9">
                  <c:v>92</c:v>
                </c:pt>
                <c:pt idx="10">
                  <c:v>1</c:v>
                </c:pt>
                <c:pt idx="11">
                  <c:v>0</c:v>
                </c:pt>
              </c:numCache>
            </c:numRef>
          </c:val>
          <c:extLst>
            <c:ext xmlns:c16="http://schemas.microsoft.com/office/drawing/2014/chart" uri="{C3380CC4-5D6E-409C-BE32-E72D297353CC}">
              <c16:uniqueId val="{00000000-037B-4A39-922A-25CEAE3AAE54}"/>
            </c:ext>
          </c:extLst>
        </c:ser>
        <c:dLbls>
          <c:showLegendKey val="0"/>
          <c:showVal val="0"/>
          <c:showCatName val="0"/>
          <c:showSerName val="0"/>
          <c:showPercent val="0"/>
          <c:showBubbleSize val="0"/>
        </c:dLbls>
        <c:gapWidth val="219"/>
        <c:overlap val="-27"/>
        <c:axId val="402685816"/>
        <c:axId val="402686472"/>
      </c:barChart>
      <c:catAx>
        <c:axId val="40268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86472"/>
        <c:crosses val="autoZero"/>
        <c:auto val="1"/>
        <c:lblAlgn val="ctr"/>
        <c:lblOffset val="100"/>
        <c:noMultiLvlLbl val="0"/>
      </c:catAx>
      <c:valAx>
        <c:axId val="40268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8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pt idx="7">
                  <c:v>5100</c:v>
                </c:pt>
                <c:pt idx="8">
                  <c:v>1678</c:v>
                </c:pt>
                <c:pt idx="9">
                  <c:v>1862</c:v>
                </c:pt>
                <c:pt idx="10">
                  <c:v>12</c:v>
                </c:pt>
              </c:numCache>
            </c:numRef>
          </c:val>
          <c:extLst>
            <c:ext xmlns:c16="http://schemas.microsoft.com/office/drawing/2014/chart" uri="{C3380CC4-5D6E-409C-BE32-E72D297353CC}">
              <c16:uniqueId val="{00000000-DE46-4488-AC27-E9CA7BD8A0ED}"/>
            </c:ext>
          </c:extLst>
        </c:ser>
        <c:dLbls>
          <c:showLegendKey val="0"/>
          <c:showVal val="0"/>
          <c:showCatName val="0"/>
          <c:showSerName val="0"/>
          <c:showPercent val="0"/>
          <c:showBubbleSize val="0"/>
        </c:dLbls>
        <c:gapWidth val="219"/>
        <c:overlap val="-27"/>
        <c:axId val="402484072"/>
        <c:axId val="402485056"/>
      </c:barChart>
      <c:dateAx>
        <c:axId val="40248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5056"/>
        <c:crosses val="autoZero"/>
        <c:auto val="1"/>
        <c:lblOffset val="100"/>
        <c:baseTimeUnit val="months"/>
      </c:dateAx>
      <c:valAx>
        <c:axId val="40248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3</c:v>
                </c:pt>
                <c:pt idx="8">
                  <c:v>-1</c:v>
                </c:pt>
                <c:pt idx="9">
                  <c:v>-1</c:v>
                </c:pt>
                <c:pt idx="10">
                  <c:v>0</c:v>
                </c:pt>
              </c:numCache>
            </c:numRef>
          </c:val>
          <c:extLst>
            <c:ext xmlns:c16="http://schemas.microsoft.com/office/drawing/2014/chart" uri="{C3380CC4-5D6E-409C-BE32-E72D297353CC}">
              <c16:uniqueId val="{00000000-667D-43BD-89A4-FCB17289FADD}"/>
            </c:ext>
          </c:extLst>
        </c:ser>
        <c:dLbls>
          <c:showLegendKey val="0"/>
          <c:showVal val="0"/>
          <c:showCatName val="0"/>
          <c:showSerName val="0"/>
          <c:showPercent val="0"/>
          <c:showBubbleSize val="0"/>
        </c:dLbls>
        <c:gapWidth val="219"/>
        <c:overlap val="-27"/>
        <c:axId val="406863248"/>
        <c:axId val="406863576"/>
      </c:barChart>
      <c:dateAx>
        <c:axId val="40686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3576"/>
        <c:crosses val="autoZero"/>
        <c:auto val="1"/>
        <c:lblOffset val="100"/>
        <c:baseTimeUnit val="months"/>
      </c:dateAx>
      <c:valAx>
        <c:axId val="40686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10</c:v>
                </c:pt>
                <c:pt idx="7">
                  <c:v>3</c:v>
                </c:pt>
                <c:pt idx="8">
                  <c:v>8</c:v>
                </c:pt>
                <c:pt idx="9">
                  <c:v>2</c:v>
                </c:pt>
                <c:pt idx="10">
                  <c:v>0</c:v>
                </c:pt>
                <c:pt idx="11">
                  <c:v>0</c:v>
                </c:pt>
              </c:numCache>
            </c:numRef>
          </c:val>
          <c:extLst>
            <c:ext xmlns:c16="http://schemas.microsoft.com/office/drawing/2014/chart" uri="{C3380CC4-5D6E-409C-BE32-E72D297353CC}">
              <c16:uniqueId val="{00000000-1B63-42DC-AF61-0DB197987EE7}"/>
            </c:ext>
          </c:extLst>
        </c:ser>
        <c:dLbls>
          <c:showLegendKey val="0"/>
          <c:showVal val="0"/>
          <c:showCatName val="0"/>
          <c:showSerName val="0"/>
          <c:showPercent val="0"/>
          <c:showBubbleSize val="0"/>
        </c:dLbls>
        <c:gapWidth val="219"/>
        <c:overlap val="-27"/>
        <c:axId val="406860296"/>
        <c:axId val="406860624"/>
      </c:barChart>
      <c:dateAx>
        <c:axId val="40686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0624"/>
        <c:crosses val="autoZero"/>
        <c:auto val="1"/>
        <c:lblOffset val="100"/>
        <c:baseTimeUnit val="months"/>
      </c:dateAx>
      <c:valAx>
        <c:axId val="40686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142</c:v>
                </c:pt>
                <c:pt idx="7">
                  <c:v>50</c:v>
                </c:pt>
                <c:pt idx="8">
                  <c:v>130</c:v>
                </c:pt>
                <c:pt idx="9">
                  <c:v>41</c:v>
                </c:pt>
                <c:pt idx="10">
                  <c:v>0</c:v>
                </c:pt>
                <c:pt idx="11">
                  <c:v>0</c:v>
                </c:pt>
              </c:numCache>
            </c:numRef>
          </c:val>
          <c:extLst>
            <c:ext xmlns:c16="http://schemas.microsoft.com/office/drawing/2014/chart" uri="{C3380CC4-5D6E-409C-BE32-E72D297353CC}">
              <c16:uniqueId val="{00000000-F7D9-461E-9D1F-9C6053C9EAE9}"/>
            </c:ext>
          </c:extLst>
        </c:ser>
        <c:dLbls>
          <c:showLegendKey val="0"/>
          <c:showVal val="0"/>
          <c:showCatName val="0"/>
          <c:showSerName val="0"/>
          <c:showPercent val="0"/>
          <c:showBubbleSize val="0"/>
        </c:dLbls>
        <c:gapWidth val="219"/>
        <c:overlap val="-27"/>
        <c:axId val="406871448"/>
        <c:axId val="406868168"/>
      </c:barChart>
      <c:catAx>
        <c:axId val="40687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8168"/>
        <c:crosses val="autoZero"/>
        <c:auto val="1"/>
        <c:lblAlgn val="ctr"/>
        <c:lblOffset val="100"/>
        <c:noMultiLvlLbl val="0"/>
      </c:catAx>
      <c:valAx>
        <c:axId val="40686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7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44</c:v>
                </c:pt>
                <c:pt idx="8">
                  <c:v>72</c:v>
                </c:pt>
                <c:pt idx="9">
                  <c:v>145</c:v>
                </c:pt>
                <c:pt idx="10">
                  <c:v>13</c:v>
                </c:pt>
              </c:numCache>
            </c:numRef>
          </c:val>
          <c:extLst>
            <c:ext xmlns:c16="http://schemas.microsoft.com/office/drawing/2014/chart" uri="{C3380CC4-5D6E-409C-BE32-E72D297353CC}">
              <c16:uniqueId val="{00000000-E5C2-43ED-954D-771240056D75}"/>
            </c:ext>
          </c:extLst>
        </c:ser>
        <c:dLbls>
          <c:showLegendKey val="0"/>
          <c:showVal val="0"/>
          <c:showCatName val="0"/>
          <c:showSerName val="0"/>
          <c:showPercent val="0"/>
          <c:showBubbleSize val="0"/>
        </c:dLbls>
        <c:gapWidth val="219"/>
        <c:overlap val="-27"/>
        <c:axId val="467576296"/>
        <c:axId val="467579904"/>
      </c:barChart>
      <c:dateAx>
        <c:axId val="46757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79904"/>
        <c:crosses val="autoZero"/>
        <c:auto val="1"/>
        <c:lblOffset val="100"/>
        <c:baseTimeUnit val="months"/>
      </c:dateAx>
      <c:valAx>
        <c:axId val="46757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7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23</c:v>
                </c:pt>
                <c:pt idx="1">
                  <c:v>31</c:v>
                </c:pt>
                <c:pt idx="2">
                  <c:v>32</c:v>
                </c:pt>
                <c:pt idx="3">
                  <c:v>44</c:v>
                </c:pt>
                <c:pt idx="4">
                  <c:v>16</c:v>
                </c:pt>
                <c:pt idx="5">
                  <c:v>19</c:v>
                </c:pt>
                <c:pt idx="6">
                  <c:v>30</c:v>
                </c:pt>
                <c:pt idx="7">
                  <c:v>27</c:v>
                </c:pt>
                <c:pt idx="8">
                  <c:v>44</c:v>
                </c:pt>
                <c:pt idx="9">
                  <c:v>19</c:v>
                </c:pt>
                <c:pt idx="10">
                  <c:v>13</c:v>
                </c:pt>
              </c:numCache>
            </c:numRef>
          </c:val>
          <c:extLst>
            <c:ext xmlns:c16="http://schemas.microsoft.com/office/drawing/2014/chart" uri="{C3380CC4-5D6E-409C-BE32-E72D297353CC}">
              <c16:uniqueId val="{00000000-D348-4F4D-82FB-CA494B3089AA}"/>
            </c:ext>
          </c:extLst>
        </c:ser>
        <c:dLbls>
          <c:showLegendKey val="0"/>
          <c:showVal val="0"/>
          <c:showCatName val="0"/>
          <c:showSerName val="0"/>
          <c:showPercent val="0"/>
          <c:showBubbleSize val="0"/>
        </c:dLbls>
        <c:gapWidth val="219"/>
        <c:overlap val="-27"/>
        <c:axId val="467579576"/>
        <c:axId val="402678272"/>
      </c:barChart>
      <c:catAx>
        <c:axId val="46757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78272"/>
        <c:crosses val="autoZero"/>
        <c:auto val="1"/>
        <c:lblAlgn val="ctr"/>
        <c:lblOffset val="100"/>
        <c:noMultiLvlLbl val="0"/>
      </c:catAx>
      <c:valAx>
        <c:axId val="40267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7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258</c:v>
                </c:pt>
                <c:pt idx="1">
                  <c:v>382</c:v>
                </c:pt>
                <c:pt idx="2">
                  <c:v>417</c:v>
                </c:pt>
                <c:pt idx="3">
                  <c:v>661</c:v>
                </c:pt>
                <c:pt idx="4">
                  <c:v>212</c:v>
                </c:pt>
                <c:pt idx="5">
                  <c:v>288</c:v>
                </c:pt>
                <c:pt idx="6">
                  <c:v>426</c:v>
                </c:pt>
                <c:pt idx="7">
                  <c:v>380</c:v>
                </c:pt>
                <c:pt idx="8">
                  <c:v>666</c:v>
                </c:pt>
                <c:pt idx="9">
                  <c:v>290</c:v>
                </c:pt>
                <c:pt idx="10">
                  <c:v>13</c:v>
                </c:pt>
              </c:numCache>
            </c:numRef>
          </c:val>
          <c:extLst>
            <c:ext xmlns:c16="http://schemas.microsoft.com/office/drawing/2014/chart" uri="{C3380CC4-5D6E-409C-BE32-E72D297353CC}">
              <c16:uniqueId val="{00000000-55D9-4895-9F6A-0EA7B74BD48D}"/>
            </c:ext>
          </c:extLst>
        </c:ser>
        <c:dLbls>
          <c:showLegendKey val="0"/>
          <c:showVal val="0"/>
          <c:showCatName val="0"/>
          <c:showSerName val="0"/>
          <c:showPercent val="0"/>
          <c:showBubbleSize val="0"/>
        </c:dLbls>
        <c:gapWidth val="219"/>
        <c:overlap val="-27"/>
        <c:axId val="469824568"/>
        <c:axId val="469822600"/>
      </c:barChart>
      <c:catAx>
        <c:axId val="46982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22600"/>
        <c:crosses val="autoZero"/>
        <c:auto val="1"/>
        <c:lblAlgn val="ctr"/>
        <c:lblOffset val="100"/>
        <c:noMultiLvlLbl val="0"/>
      </c:catAx>
      <c:valAx>
        <c:axId val="46982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2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22470</c:v>
                </c:pt>
                <c:pt idx="9">
                  <c:v>27213</c:v>
                </c:pt>
                <c:pt idx="10">
                  <c:v>22328</c:v>
                </c:pt>
                <c:pt idx="11">
                  <c:v>921</c:v>
                </c:pt>
              </c:numCache>
            </c:numRef>
          </c:val>
          <c:extLst>
            <c:ext xmlns:c16="http://schemas.microsoft.com/office/drawing/2014/chart" uri="{C3380CC4-5D6E-409C-BE32-E72D297353CC}">
              <c16:uniqueId val="{00000000-0621-4296-A842-35BE36814070}"/>
            </c:ext>
          </c:extLst>
        </c:ser>
        <c:dLbls>
          <c:showLegendKey val="0"/>
          <c:showVal val="0"/>
          <c:showCatName val="0"/>
          <c:showSerName val="0"/>
          <c:showPercent val="0"/>
          <c:showBubbleSize val="0"/>
        </c:dLbls>
        <c:gapWidth val="219"/>
        <c:overlap val="-27"/>
        <c:axId val="469817024"/>
        <c:axId val="469817680"/>
      </c:barChart>
      <c:catAx>
        <c:axId val="46981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17680"/>
        <c:crosses val="autoZero"/>
        <c:auto val="1"/>
        <c:lblAlgn val="ctr"/>
        <c:lblOffset val="100"/>
        <c:noMultiLvlLbl val="0"/>
      </c:catAx>
      <c:valAx>
        <c:axId val="46981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1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5</c:v>
                </c:pt>
                <c:pt idx="8">
                  <c:v>5</c:v>
                </c:pt>
                <c:pt idx="9">
                  <c:v>2</c:v>
                </c:pt>
                <c:pt idx="10">
                  <c:v>0</c:v>
                </c:pt>
              </c:numCache>
            </c:numRef>
          </c:val>
          <c:extLst>
            <c:ext xmlns:c16="http://schemas.microsoft.com/office/drawing/2014/chart" uri="{C3380CC4-5D6E-409C-BE32-E72D297353CC}">
              <c16:uniqueId val="{00000000-8D2F-4BDF-B12D-8EE4C96F4B25}"/>
            </c:ext>
          </c:extLst>
        </c:ser>
        <c:dLbls>
          <c:showLegendKey val="0"/>
          <c:showVal val="0"/>
          <c:showCatName val="0"/>
          <c:showSerName val="0"/>
          <c:showPercent val="0"/>
          <c:showBubbleSize val="0"/>
        </c:dLbls>
        <c:gapWidth val="219"/>
        <c:overlap val="-27"/>
        <c:axId val="469847200"/>
        <c:axId val="469846544"/>
      </c:barChart>
      <c:dateAx>
        <c:axId val="46984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46544"/>
        <c:crosses val="autoZero"/>
        <c:auto val="1"/>
        <c:lblOffset val="100"/>
        <c:baseTimeUnit val="months"/>
      </c:dateAx>
      <c:valAx>
        <c:axId val="46984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4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11</c:v>
                </c:pt>
                <c:pt idx="8">
                  <c:v>9</c:v>
                </c:pt>
                <c:pt idx="9">
                  <c:v>9</c:v>
                </c:pt>
                <c:pt idx="10">
                  <c:v>4</c:v>
                </c:pt>
                <c:pt idx="11">
                  <c:v>0</c:v>
                </c:pt>
              </c:numCache>
            </c:numRef>
          </c:val>
          <c:extLst>
            <c:ext xmlns:c16="http://schemas.microsoft.com/office/drawing/2014/chart" uri="{C3380CC4-5D6E-409C-BE32-E72D297353CC}">
              <c16:uniqueId val="{00000000-0768-43A8-B9C1-ACFED3591386}"/>
            </c:ext>
          </c:extLst>
        </c:ser>
        <c:dLbls>
          <c:showLegendKey val="0"/>
          <c:showVal val="0"/>
          <c:showCatName val="0"/>
          <c:showSerName val="0"/>
          <c:showPercent val="0"/>
          <c:showBubbleSize val="0"/>
        </c:dLbls>
        <c:gapWidth val="219"/>
        <c:overlap val="-27"/>
        <c:axId val="474454984"/>
        <c:axId val="474458592"/>
      </c:barChart>
      <c:dateAx>
        <c:axId val="47445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58592"/>
        <c:crosses val="autoZero"/>
        <c:auto val="1"/>
        <c:lblOffset val="100"/>
        <c:baseTimeUnit val="months"/>
      </c:dateAx>
      <c:valAx>
        <c:axId val="47445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5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159</c:v>
                </c:pt>
                <c:pt idx="8">
                  <c:v>136</c:v>
                </c:pt>
                <c:pt idx="9">
                  <c:v>158</c:v>
                </c:pt>
                <c:pt idx="10">
                  <c:v>4</c:v>
                </c:pt>
                <c:pt idx="11">
                  <c:v>0</c:v>
                </c:pt>
              </c:numCache>
            </c:numRef>
          </c:val>
          <c:extLst>
            <c:ext xmlns:c16="http://schemas.microsoft.com/office/drawing/2014/chart" uri="{C3380CC4-5D6E-409C-BE32-E72D297353CC}">
              <c16:uniqueId val="{00000000-B079-479F-981A-2F0510BB902A}"/>
            </c:ext>
          </c:extLst>
        </c:ser>
        <c:dLbls>
          <c:showLegendKey val="0"/>
          <c:showVal val="0"/>
          <c:showCatName val="0"/>
          <c:showSerName val="0"/>
          <c:showPercent val="0"/>
          <c:showBubbleSize val="0"/>
        </c:dLbls>
        <c:gapWidth val="219"/>
        <c:overlap val="-27"/>
        <c:axId val="474461216"/>
        <c:axId val="474460232"/>
      </c:barChart>
      <c:catAx>
        <c:axId val="47446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0232"/>
        <c:crosses val="autoZero"/>
        <c:auto val="1"/>
        <c:lblAlgn val="ctr"/>
        <c:lblOffset val="100"/>
        <c:noMultiLvlLbl val="0"/>
      </c:catAx>
      <c:valAx>
        <c:axId val="47446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99032-7A4A-4263-A486-F0B6B1EF705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1F9DE79D-1C17-49DD-9E98-C067CA1AA65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3117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CBDD8-EECE-40F3-B41A-A62D7AA75E2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5A1CB22-F528-48E4-A6AF-ABB677F64415}"/>
              </a:ext>
            </a:extLst>
          </p:cNvPr>
          <p:cNvGraphicFramePr>
            <a:graphicFrameLocks noGrp="1"/>
          </p:cNvGraphicFramePr>
          <p:nvPr>
            <p:ph type="chart" sz="quarter" idx="13"/>
            <p:extLst>
              <p:ext uri="{D42A27DB-BD31-4B8C-83A1-F6EECF244321}">
                <p14:modId xmlns:p14="http://schemas.microsoft.com/office/powerpoint/2010/main" val="620285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2761A-F8CD-48B6-B802-030E63B684A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D474C40-642D-44B5-A9E7-278E496D7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105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D44B-713E-4900-969E-57E96D7C9C20}"/>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9C99DCD7-2379-4216-99B8-5813498CF448}"/>
              </a:ext>
            </a:extLst>
          </p:cNvPr>
          <p:cNvGraphicFramePr>
            <a:graphicFrameLocks noGrp="1"/>
          </p:cNvGraphicFramePr>
          <p:nvPr>
            <p:ph type="tbl" sz="quarter" idx="13"/>
            <p:extLst>
              <p:ext uri="{D42A27DB-BD31-4B8C-83A1-F6EECF244321}">
                <p14:modId xmlns:p14="http://schemas.microsoft.com/office/powerpoint/2010/main" val="1358273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39265956"/>
                    </a:ext>
                  </a:extLst>
                </a:gridCol>
                <a:gridCol w="905256">
                  <a:extLst>
                    <a:ext uri="{9D8B030D-6E8A-4147-A177-3AD203B41FA5}">
                      <a16:colId xmlns:a16="http://schemas.microsoft.com/office/drawing/2014/main" val="1260258658"/>
                    </a:ext>
                  </a:extLst>
                </a:gridCol>
                <a:gridCol w="905256">
                  <a:extLst>
                    <a:ext uri="{9D8B030D-6E8A-4147-A177-3AD203B41FA5}">
                      <a16:colId xmlns:a16="http://schemas.microsoft.com/office/drawing/2014/main" val="3145154126"/>
                    </a:ext>
                  </a:extLst>
                </a:gridCol>
                <a:gridCol w="905256">
                  <a:extLst>
                    <a:ext uri="{9D8B030D-6E8A-4147-A177-3AD203B41FA5}">
                      <a16:colId xmlns:a16="http://schemas.microsoft.com/office/drawing/2014/main" val="1311024660"/>
                    </a:ext>
                  </a:extLst>
                </a:gridCol>
                <a:gridCol w="905256">
                  <a:extLst>
                    <a:ext uri="{9D8B030D-6E8A-4147-A177-3AD203B41FA5}">
                      <a16:colId xmlns:a16="http://schemas.microsoft.com/office/drawing/2014/main" val="1064899917"/>
                    </a:ext>
                  </a:extLst>
                </a:gridCol>
                <a:gridCol w="905256">
                  <a:extLst>
                    <a:ext uri="{9D8B030D-6E8A-4147-A177-3AD203B41FA5}">
                      <a16:colId xmlns:a16="http://schemas.microsoft.com/office/drawing/2014/main" val="1857855778"/>
                    </a:ext>
                  </a:extLst>
                </a:gridCol>
                <a:gridCol w="905256">
                  <a:extLst>
                    <a:ext uri="{9D8B030D-6E8A-4147-A177-3AD203B41FA5}">
                      <a16:colId xmlns:a16="http://schemas.microsoft.com/office/drawing/2014/main" val="1986851271"/>
                    </a:ext>
                  </a:extLst>
                </a:gridCol>
                <a:gridCol w="905256">
                  <a:extLst>
                    <a:ext uri="{9D8B030D-6E8A-4147-A177-3AD203B41FA5}">
                      <a16:colId xmlns:a16="http://schemas.microsoft.com/office/drawing/2014/main" val="4260314668"/>
                    </a:ext>
                  </a:extLst>
                </a:gridCol>
                <a:gridCol w="905256">
                  <a:extLst>
                    <a:ext uri="{9D8B030D-6E8A-4147-A177-3AD203B41FA5}">
                      <a16:colId xmlns:a16="http://schemas.microsoft.com/office/drawing/2014/main" val="14902024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88412595"/>
                  </a:ext>
                </a:extLst>
              </a:tr>
              <a:tr h="370840">
                <a:tc>
                  <a:txBody>
                    <a:bodyPr/>
                    <a:lstStyle/>
                    <a:p>
                      <a:r>
                        <a:rPr lang="en-US" sz="1000"/>
                        <a:t>422</a:t>
                      </a:r>
                    </a:p>
                  </a:txBody>
                  <a:tcPr/>
                </a:tc>
                <a:tc>
                  <a:txBody>
                    <a:bodyPr/>
                    <a:lstStyle/>
                    <a:p>
                      <a:r>
                        <a:rPr lang="en-US" sz="1000"/>
                        <a:t>2</a:t>
                      </a:r>
                    </a:p>
                  </a:txBody>
                  <a:tcPr/>
                </a:tc>
                <a:tc>
                  <a:txBody>
                    <a:bodyPr/>
                    <a:lstStyle/>
                    <a:p>
                      <a:r>
                        <a:rPr lang="en-US" sz="1000"/>
                        <a:t>17</a:t>
                      </a:r>
                    </a:p>
                  </a:txBody>
                  <a:tcPr/>
                </a:tc>
                <a:tc>
                  <a:txBody>
                    <a:bodyPr/>
                    <a:lstStyle/>
                    <a:p>
                      <a:r>
                        <a:rPr lang="en-US" sz="1000"/>
                        <a:t>74</a:t>
                      </a:r>
                    </a:p>
                  </a:txBody>
                  <a:tcPr/>
                </a:tc>
                <a:tc>
                  <a:txBody>
                    <a:bodyPr/>
                    <a:lstStyle/>
                    <a:p>
                      <a:r>
                        <a:rPr lang="en-US" sz="1000"/>
                        <a:t>4</a:t>
                      </a:r>
                    </a:p>
                  </a:txBody>
                  <a:tcPr/>
                </a:tc>
                <a:tc>
                  <a:txBody>
                    <a:bodyPr/>
                    <a:lstStyle/>
                    <a:p>
                      <a:r>
                        <a:rPr lang="en-US" sz="1000"/>
                        <a:t>14</a:t>
                      </a:r>
                    </a:p>
                  </a:txBody>
                  <a:tcPr/>
                </a:tc>
                <a:tc>
                  <a:txBody>
                    <a:bodyPr/>
                    <a:lstStyle/>
                    <a:p>
                      <a:r>
                        <a:rPr lang="en-US" sz="1000"/>
                        <a:t>1</a:t>
                      </a:r>
                    </a:p>
                  </a:txBody>
                  <a:tcPr/>
                </a:tc>
                <a:tc>
                  <a:txBody>
                    <a:bodyPr/>
                    <a:lstStyle/>
                    <a:p>
                      <a:r>
                        <a:rPr lang="en-US" sz="1000"/>
                        <a:t>1.2855 %</a:t>
                      </a:r>
                    </a:p>
                  </a:txBody>
                  <a:tcPr/>
                </a:tc>
                <a:tc>
                  <a:txBody>
                    <a:bodyPr/>
                    <a:lstStyle/>
                    <a:p>
                      <a:r>
                        <a:rPr lang="en-US" sz="1000"/>
                        <a:t>0.0 %</a:t>
                      </a:r>
                    </a:p>
                  </a:txBody>
                  <a:tcPr/>
                </a:tc>
                <a:extLst>
                  <a:ext uri="{0D108BD9-81ED-4DB2-BD59-A6C34878D82A}">
                    <a16:rowId xmlns:a16="http://schemas.microsoft.com/office/drawing/2014/main" val="86485223"/>
                  </a:ext>
                </a:extLst>
              </a:tr>
            </a:tbl>
          </a:graphicData>
        </a:graphic>
      </p:graphicFrame>
      <p:sp>
        <p:nvSpPr>
          <p:cNvPr id="4" name="Text Placeholder 3">
            <a:extLst>
              <a:ext uri="{FF2B5EF4-FFF2-40B4-BE49-F238E27FC236}">
                <a16:creationId xmlns:a16="http://schemas.microsoft.com/office/drawing/2014/main" id="{24365AF5-E324-4EFF-BABC-2FFC56A600A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47674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5137B-A61D-4026-AF0A-7578FBAE5257}"/>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05CFBD2A-68F3-4C4E-979F-1B6C73663976}"/>
              </a:ext>
            </a:extLst>
          </p:cNvPr>
          <p:cNvGraphicFramePr>
            <a:graphicFrameLocks noGrp="1"/>
          </p:cNvGraphicFramePr>
          <p:nvPr>
            <p:ph type="chart" sz="quarter" idx="13"/>
            <p:extLst>
              <p:ext uri="{D42A27DB-BD31-4B8C-83A1-F6EECF244321}">
                <p14:modId xmlns:p14="http://schemas.microsoft.com/office/powerpoint/2010/main" val="3224129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51DF3-D8CB-4396-9C9B-1E288E26D79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67B6E29-E9A4-47B6-9E47-D6EA3C889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223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A915E-FC37-4B70-8BBB-77E92A233C93}"/>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B3D20BF-6567-4527-BAC1-B29D923769EF}"/>
              </a:ext>
            </a:extLst>
          </p:cNvPr>
          <p:cNvGraphicFramePr>
            <a:graphicFrameLocks noGrp="1"/>
          </p:cNvGraphicFramePr>
          <p:nvPr>
            <p:ph type="chart" sz="quarter" idx="13"/>
            <p:extLst>
              <p:ext uri="{D42A27DB-BD31-4B8C-83A1-F6EECF244321}">
                <p14:modId xmlns:p14="http://schemas.microsoft.com/office/powerpoint/2010/main" val="2433388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EFAFE-0656-417A-9CD9-AB78B201827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2B4D3F9-AEDD-406D-B3D0-DE9FDE08D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129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11435-FE23-4524-B97D-4484AC1B9C8B}"/>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419CC7D-310C-4328-B7CE-02841E3DDDAA}"/>
              </a:ext>
            </a:extLst>
          </p:cNvPr>
          <p:cNvGraphicFramePr>
            <a:graphicFrameLocks noGrp="1"/>
          </p:cNvGraphicFramePr>
          <p:nvPr>
            <p:ph type="chart" sz="quarter" idx="13"/>
            <p:extLst>
              <p:ext uri="{D42A27DB-BD31-4B8C-83A1-F6EECF244321}">
                <p14:modId xmlns:p14="http://schemas.microsoft.com/office/powerpoint/2010/main" val="147717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5BDB7C-1FDA-483C-AFD8-608BC1F073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DE00E2D-E84F-49FB-AB6F-5A25204B2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912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8A95-DC0A-4A5C-8C46-2F984A958A6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C88498E-3C8D-4FD2-927F-D1BF00EC8B6E}"/>
              </a:ext>
            </a:extLst>
          </p:cNvPr>
          <p:cNvGraphicFramePr>
            <a:graphicFrameLocks noGrp="1"/>
          </p:cNvGraphicFramePr>
          <p:nvPr>
            <p:ph type="chart" sz="quarter" idx="13"/>
            <p:extLst>
              <p:ext uri="{D42A27DB-BD31-4B8C-83A1-F6EECF244321}">
                <p14:modId xmlns:p14="http://schemas.microsoft.com/office/powerpoint/2010/main" val="3006837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7F8B69-63E9-4FFF-AFCF-F86991F4161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1FA73DA-D529-4A4F-996F-934747B336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0916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79D9-C160-4DB4-9224-C73D1FD0320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1404EB6D-195F-4247-9F06-B39D3D06146B}"/>
              </a:ext>
            </a:extLst>
          </p:cNvPr>
          <p:cNvGraphicFramePr>
            <a:graphicFrameLocks noGrp="1"/>
          </p:cNvGraphicFramePr>
          <p:nvPr>
            <p:ph type="tbl" sz="quarter" idx="13"/>
            <p:extLst>
              <p:ext uri="{D42A27DB-BD31-4B8C-83A1-F6EECF244321}">
                <p14:modId xmlns:p14="http://schemas.microsoft.com/office/powerpoint/2010/main" val="3218833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3099420"/>
                    </a:ext>
                  </a:extLst>
                </a:gridCol>
                <a:gridCol w="822960">
                  <a:extLst>
                    <a:ext uri="{9D8B030D-6E8A-4147-A177-3AD203B41FA5}">
                      <a16:colId xmlns:a16="http://schemas.microsoft.com/office/drawing/2014/main" val="681122171"/>
                    </a:ext>
                  </a:extLst>
                </a:gridCol>
                <a:gridCol w="822960">
                  <a:extLst>
                    <a:ext uri="{9D8B030D-6E8A-4147-A177-3AD203B41FA5}">
                      <a16:colId xmlns:a16="http://schemas.microsoft.com/office/drawing/2014/main" val="1537516045"/>
                    </a:ext>
                  </a:extLst>
                </a:gridCol>
                <a:gridCol w="822960">
                  <a:extLst>
                    <a:ext uri="{9D8B030D-6E8A-4147-A177-3AD203B41FA5}">
                      <a16:colId xmlns:a16="http://schemas.microsoft.com/office/drawing/2014/main" val="634697531"/>
                    </a:ext>
                  </a:extLst>
                </a:gridCol>
                <a:gridCol w="822960">
                  <a:extLst>
                    <a:ext uri="{9D8B030D-6E8A-4147-A177-3AD203B41FA5}">
                      <a16:colId xmlns:a16="http://schemas.microsoft.com/office/drawing/2014/main" val="3310183469"/>
                    </a:ext>
                  </a:extLst>
                </a:gridCol>
                <a:gridCol w="822960">
                  <a:extLst>
                    <a:ext uri="{9D8B030D-6E8A-4147-A177-3AD203B41FA5}">
                      <a16:colId xmlns:a16="http://schemas.microsoft.com/office/drawing/2014/main" val="4179588825"/>
                    </a:ext>
                  </a:extLst>
                </a:gridCol>
                <a:gridCol w="822960">
                  <a:extLst>
                    <a:ext uri="{9D8B030D-6E8A-4147-A177-3AD203B41FA5}">
                      <a16:colId xmlns:a16="http://schemas.microsoft.com/office/drawing/2014/main" val="49784786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38593125"/>
                  </a:ext>
                </a:extLst>
              </a:tr>
              <a:tr h="370840">
                <a:tc>
                  <a:txBody>
                    <a:bodyPr/>
                    <a:lstStyle/>
                    <a:p>
                      <a:r>
                        <a:rPr lang="en-US" sz="1000" b="1"/>
                        <a:t>Tokio Marine America - 2021-10-07 16:40:39</a:t>
                      </a:r>
                      <a:r>
                        <a:rPr lang="en-US" sz="1000"/>
                        <a:t>
 Our Pasadena team participated in the San Gabriel Valley #Walk2EndAlz this weekend! Not only did they walk for the cause, but the team also raised ,435. Check out their pictures from the event, and check out our team page as we continue to fundraise nationwide: https://bit.ly/3npv1jn</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3.5629 %</a:t>
                      </a:r>
                    </a:p>
                  </a:txBody>
                  <a:tcPr/>
                </a:tc>
                <a:tc>
                  <a:txBody>
                    <a:bodyPr/>
                    <a:lstStyle/>
                    <a:p>
                      <a:r>
                        <a:rPr lang="en-US" sz="1000"/>
                        <a:t>Album</a:t>
                      </a:r>
                    </a:p>
                  </a:txBody>
                  <a:tcPr/>
                </a:tc>
                <a:extLst>
                  <a:ext uri="{0D108BD9-81ED-4DB2-BD59-A6C34878D82A}">
                    <a16:rowId xmlns:a16="http://schemas.microsoft.com/office/drawing/2014/main" val="4250247837"/>
                  </a:ext>
                </a:extLst>
              </a:tr>
              <a:tr h="370840">
                <a:tc>
                  <a:txBody>
                    <a:bodyPr/>
                    <a:lstStyle/>
                    <a:p>
                      <a:r>
                        <a:rPr lang="en-US" sz="1000" b="1"/>
                        <a:t>Tokio Marine America - 2021-10-28 16:58:17</a:t>
                      </a:r>
                      <a:r>
                        <a:rPr lang="en-US" sz="1000"/>
                        <a:t>
 Another week, another walk! TMA employees recently participated in both the Plano and New York #Walk2EndAlz events. Show off that #EndAlz purple! 💜</a:t>
                      </a:r>
                    </a:p>
                  </a:txBody>
                  <a:tcPr/>
                </a:tc>
                <a:tc>
                  <a:txBody>
                    <a:bodyPr/>
                    <a:lstStyle/>
                    <a:p>
                      <a:r>
                        <a:rPr lang="en-US" sz="1000"/>
                        <a:t>15</a:t>
                      </a:r>
                    </a:p>
                  </a:txBody>
                  <a:tcPr/>
                </a:tc>
                <a:tc>
                  <a:txBody>
                    <a:bodyPr/>
                    <a:lstStyle/>
                    <a:p>
                      <a:r>
                        <a:rPr lang="en-US" sz="1000"/>
                        <a:t>12</a:t>
                      </a:r>
                    </a:p>
                  </a:txBody>
                  <a:tcPr/>
                </a:tc>
                <a:tc>
                  <a:txBody>
                    <a:bodyPr/>
                    <a:lstStyle/>
                    <a:p>
                      <a:r>
                        <a:rPr lang="en-US" sz="1000"/>
                        <a:t>2</a:t>
                      </a:r>
                    </a:p>
                  </a:txBody>
                  <a:tcPr/>
                </a:tc>
                <a:tc>
                  <a:txBody>
                    <a:bodyPr/>
                    <a:lstStyle/>
                    <a:p>
                      <a:r>
                        <a:rPr lang="en-US" sz="1000"/>
                        <a:t>1</a:t>
                      </a:r>
                    </a:p>
                  </a:txBody>
                  <a:tcPr/>
                </a:tc>
                <a:tc>
                  <a:txBody>
                    <a:bodyPr/>
                    <a:lstStyle/>
                    <a:p>
                      <a:r>
                        <a:rPr lang="en-US" sz="1000"/>
                        <a:t>3.5545 %</a:t>
                      </a:r>
                    </a:p>
                  </a:txBody>
                  <a:tcPr/>
                </a:tc>
                <a:tc>
                  <a:txBody>
                    <a:bodyPr/>
                    <a:lstStyle/>
                    <a:p>
                      <a:r>
                        <a:rPr lang="en-US" sz="1000"/>
                        <a:t>Album</a:t>
                      </a:r>
                    </a:p>
                  </a:txBody>
                  <a:tcPr/>
                </a:tc>
                <a:extLst>
                  <a:ext uri="{0D108BD9-81ED-4DB2-BD59-A6C34878D82A}">
                    <a16:rowId xmlns:a16="http://schemas.microsoft.com/office/drawing/2014/main" val="4059854846"/>
                  </a:ext>
                </a:extLst>
              </a:tr>
              <a:tr h="370840">
                <a:tc>
                  <a:txBody>
                    <a:bodyPr/>
                    <a:lstStyle/>
                    <a:p>
                      <a:r>
                        <a:rPr lang="en-US" sz="1000" b="1"/>
                        <a:t>Tokio Marine America - 2021-10-29 16:17:15</a:t>
                      </a:r>
                      <a:r>
                        <a:rPr lang="en-US" sz="1000"/>
                        <a:t>
 Curiouser and curiouser! We always love to see the costumes our team chooses each year for Halloween. Take a look at some of our favorites from last year as we anticipate the big day! 🎃
#HappyHalloween #HaloweenCostumes #AliceInWonderland</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2.6066 %</a:t>
                      </a:r>
                    </a:p>
                  </a:txBody>
                  <a:tcPr/>
                </a:tc>
                <a:tc>
                  <a:txBody>
                    <a:bodyPr/>
                    <a:lstStyle/>
                    <a:p>
                      <a:r>
                        <a:rPr lang="en-US" sz="1000"/>
                        <a:t>Album</a:t>
                      </a:r>
                    </a:p>
                  </a:txBody>
                  <a:tcPr/>
                </a:tc>
                <a:extLst>
                  <a:ext uri="{0D108BD9-81ED-4DB2-BD59-A6C34878D82A}">
                    <a16:rowId xmlns:a16="http://schemas.microsoft.com/office/drawing/2014/main" val="1944294003"/>
                  </a:ext>
                </a:extLst>
              </a:tr>
            </a:tbl>
          </a:graphicData>
        </a:graphic>
      </p:graphicFrame>
      <p:sp>
        <p:nvSpPr>
          <p:cNvPr id="4" name="Text Placeholder 3">
            <a:extLst>
              <a:ext uri="{FF2B5EF4-FFF2-40B4-BE49-F238E27FC236}">
                <a16:creationId xmlns:a16="http://schemas.microsoft.com/office/drawing/2014/main" id="{DD44B1AF-93B5-4931-86A3-903E248F804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99345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A41B-F76E-479B-9423-51589D48E23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68205195-7956-4EE5-A4CF-2AADDCD4AC29}"/>
              </a:ext>
            </a:extLst>
          </p:cNvPr>
          <p:cNvGraphicFramePr>
            <a:graphicFrameLocks noGrp="1"/>
          </p:cNvGraphicFramePr>
          <p:nvPr>
            <p:ph type="tbl" sz="quarter" idx="13"/>
            <p:extLst>
              <p:ext uri="{D42A27DB-BD31-4B8C-83A1-F6EECF244321}">
                <p14:modId xmlns:p14="http://schemas.microsoft.com/office/powerpoint/2010/main" val="411439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19196783"/>
                    </a:ext>
                  </a:extLst>
                </a:gridCol>
                <a:gridCol w="576072">
                  <a:extLst>
                    <a:ext uri="{9D8B030D-6E8A-4147-A177-3AD203B41FA5}">
                      <a16:colId xmlns:a16="http://schemas.microsoft.com/office/drawing/2014/main" val="3597929224"/>
                    </a:ext>
                  </a:extLst>
                </a:gridCol>
                <a:gridCol w="576072">
                  <a:extLst>
                    <a:ext uri="{9D8B030D-6E8A-4147-A177-3AD203B41FA5}">
                      <a16:colId xmlns:a16="http://schemas.microsoft.com/office/drawing/2014/main" val="2929446418"/>
                    </a:ext>
                  </a:extLst>
                </a:gridCol>
                <a:gridCol w="576072">
                  <a:extLst>
                    <a:ext uri="{9D8B030D-6E8A-4147-A177-3AD203B41FA5}">
                      <a16:colId xmlns:a16="http://schemas.microsoft.com/office/drawing/2014/main" val="3719585640"/>
                    </a:ext>
                  </a:extLst>
                </a:gridCol>
                <a:gridCol w="576072">
                  <a:extLst>
                    <a:ext uri="{9D8B030D-6E8A-4147-A177-3AD203B41FA5}">
                      <a16:colId xmlns:a16="http://schemas.microsoft.com/office/drawing/2014/main" val="3288423906"/>
                    </a:ext>
                  </a:extLst>
                </a:gridCol>
                <a:gridCol w="576072">
                  <a:extLst>
                    <a:ext uri="{9D8B030D-6E8A-4147-A177-3AD203B41FA5}">
                      <a16:colId xmlns:a16="http://schemas.microsoft.com/office/drawing/2014/main" val="1075943199"/>
                    </a:ext>
                  </a:extLst>
                </a:gridCol>
                <a:gridCol w="576072">
                  <a:extLst>
                    <a:ext uri="{9D8B030D-6E8A-4147-A177-3AD203B41FA5}">
                      <a16:colId xmlns:a16="http://schemas.microsoft.com/office/drawing/2014/main" val="3047362354"/>
                    </a:ext>
                  </a:extLst>
                </a:gridCol>
                <a:gridCol w="576072">
                  <a:extLst>
                    <a:ext uri="{9D8B030D-6E8A-4147-A177-3AD203B41FA5}">
                      <a16:colId xmlns:a16="http://schemas.microsoft.com/office/drawing/2014/main" val="2235875016"/>
                    </a:ext>
                  </a:extLst>
                </a:gridCol>
                <a:gridCol w="576072">
                  <a:extLst>
                    <a:ext uri="{9D8B030D-6E8A-4147-A177-3AD203B41FA5}">
                      <a16:colId xmlns:a16="http://schemas.microsoft.com/office/drawing/2014/main" val="4257606938"/>
                    </a:ext>
                  </a:extLst>
                </a:gridCol>
                <a:gridCol w="576072">
                  <a:extLst>
                    <a:ext uri="{9D8B030D-6E8A-4147-A177-3AD203B41FA5}">
                      <a16:colId xmlns:a16="http://schemas.microsoft.com/office/drawing/2014/main" val="782246955"/>
                    </a:ext>
                  </a:extLst>
                </a:gridCol>
                <a:gridCol w="576072">
                  <a:extLst>
                    <a:ext uri="{9D8B030D-6E8A-4147-A177-3AD203B41FA5}">
                      <a16:colId xmlns:a16="http://schemas.microsoft.com/office/drawing/2014/main" val="3873095932"/>
                    </a:ext>
                  </a:extLst>
                </a:gridCol>
                <a:gridCol w="576072">
                  <a:extLst>
                    <a:ext uri="{9D8B030D-6E8A-4147-A177-3AD203B41FA5}">
                      <a16:colId xmlns:a16="http://schemas.microsoft.com/office/drawing/2014/main" val="204551289"/>
                    </a:ext>
                  </a:extLst>
                </a:gridCol>
                <a:gridCol w="576072">
                  <a:extLst>
                    <a:ext uri="{9D8B030D-6E8A-4147-A177-3AD203B41FA5}">
                      <a16:colId xmlns:a16="http://schemas.microsoft.com/office/drawing/2014/main" val="144707798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10529843"/>
                  </a:ext>
                </a:extLst>
              </a:tr>
              <a:tr h="370840">
                <a:tc>
                  <a:txBody>
                    <a:bodyPr/>
                    <a:lstStyle/>
                    <a:p>
                      <a:r>
                        <a:rPr lang="en-US" sz="1000"/>
                        <a:t>223</a:t>
                      </a:r>
                    </a:p>
                  </a:txBody>
                  <a:tcPr/>
                </a:tc>
                <a:tc>
                  <a:txBody>
                    <a:bodyPr/>
                    <a:lstStyle/>
                    <a:p>
                      <a:r>
                        <a:rPr lang="en-US" sz="1000"/>
                        <a:t>-1</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27</a:t>
                      </a:r>
                    </a:p>
                  </a:txBody>
                  <a:tcPr/>
                </a:tc>
                <a:tc>
                  <a:txBody>
                    <a:bodyPr/>
                    <a:lstStyle/>
                    <a:p>
                      <a:r>
                        <a:rPr lang="en-US" sz="1000"/>
                        <a:t>0</a:t>
                      </a:r>
                    </a:p>
                  </a:txBody>
                  <a:tcPr/>
                </a:tc>
                <a:tc>
                  <a:txBody>
                    <a:bodyPr/>
                    <a:lstStyle/>
                    <a:p>
                      <a:r>
                        <a:rPr lang="en-US" sz="1000"/>
                        <a:t>1</a:t>
                      </a:r>
                    </a:p>
                  </a:txBody>
                  <a:tcPr/>
                </a:tc>
                <a:tc>
                  <a:txBody>
                    <a:bodyPr/>
                    <a:lstStyle/>
                    <a:p>
                      <a:r>
                        <a:rPr lang="en-US" sz="1000"/>
                        <a:t>1.1491 %</a:t>
                      </a:r>
                    </a:p>
                  </a:txBody>
                  <a:tcPr/>
                </a:tc>
                <a:tc>
                  <a:txBody>
                    <a:bodyPr/>
                    <a:lstStyle/>
                    <a:p>
                      <a:r>
                        <a:rPr lang="en-US" sz="1000"/>
                        <a:t>0.0 %</a:t>
                      </a:r>
                    </a:p>
                  </a:txBody>
                  <a:tcPr/>
                </a:tc>
                <a:extLst>
                  <a:ext uri="{0D108BD9-81ED-4DB2-BD59-A6C34878D82A}">
                    <a16:rowId xmlns:a16="http://schemas.microsoft.com/office/drawing/2014/main" val="2261065399"/>
                  </a:ext>
                </a:extLst>
              </a:tr>
            </a:tbl>
          </a:graphicData>
        </a:graphic>
      </p:graphicFrame>
      <p:sp>
        <p:nvSpPr>
          <p:cNvPr id="4" name="Text Placeholder 3">
            <a:extLst>
              <a:ext uri="{FF2B5EF4-FFF2-40B4-BE49-F238E27FC236}">
                <a16:creationId xmlns:a16="http://schemas.microsoft.com/office/drawing/2014/main" id="{4995B462-7A5B-4AB6-9AF9-38F0FDBE56C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12001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95A52-C2FD-4CBB-926D-B45E04DEC9C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14A6309-3D68-4297-BD23-3B24818B5D4B}"/>
              </a:ext>
            </a:extLst>
          </p:cNvPr>
          <p:cNvGraphicFramePr>
            <a:graphicFrameLocks noGrp="1"/>
          </p:cNvGraphicFramePr>
          <p:nvPr>
            <p:ph type="chart" sz="quarter" idx="13"/>
            <p:extLst>
              <p:ext uri="{D42A27DB-BD31-4B8C-83A1-F6EECF244321}">
                <p14:modId xmlns:p14="http://schemas.microsoft.com/office/powerpoint/2010/main" val="3261961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EA4A9-AE6D-4B9B-B395-CD5B67DD5A5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447D8AC-9141-4244-9109-8BEA7016B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810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A221-66BA-413E-B4EA-611D523A973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89293E1-191A-46E0-9691-3EEBD1B4C0D4}"/>
              </a:ext>
            </a:extLst>
          </p:cNvPr>
          <p:cNvGraphicFramePr>
            <a:graphicFrameLocks noGrp="1"/>
          </p:cNvGraphicFramePr>
          <p:nvPr>
            <p:ph type="chart" sz="quarter" idx="13"/>
            <p:extLst>
              <p:ext uri="{D42A27DB-BD31-4B8C-83A1-F6EECF244321}">
                <p14:modId xmlns:p14="http://schemas.microsoft.com/office/powerpoint/2010/main" val="3801809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EF194-F1CD-482F-AF11-396BB2681FB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D69DC4C-ECDB-4C66-919F-F9F9BC2DC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597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A06F-0111-40FA-A705-633ED91C1AA5}"/>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5754FE5-5E88-4B16-91F6-1AEF633C4F71}"/>
              </a:ext>
            </a:extLst>
          </p:cNvPr>
          <p:cNvGraphicFramePr>
            <a:graphicFrameLocks noGrp="1"/>
          </p:cNvGraphicFramePr>
          <p:nvPr>
            <p:ph type="chart" sz="quarter" idx="13"/>
            <p:extLst>
              <p:ext uri="{D42A27DB-BD31-4B8C-83A1-F6EECF244321}">
                <p14:modId xmlns:p14="http://schemas.microsoft.com/office/powerpoint/2010/main" val="2182775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958A04-3EE6-4728-8993-A256E5BF569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C05C8C6-78A6-4F07-B84D-2513EF3C16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727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A6B5-0186-40BE-A5A0-87AADDE65AD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BCC8F37-9582-4068-A64E-1ED21B21EA51}"/>
              </a:ext>
            </a:extLst>
          </p:cNvPr>
          <p:cNvGraphicFramePr>
            <a:graphicFrameLocks noGrp="1"/>
          </p:cNvGraphicFramePr>
          <p:nvPr>
            <p:ph type="tbl" sz="quarter" idx="13"/>
            <p:extLst>
              <p:ext uri="{D42A27DB-BD31-4B8C-83A1-F6EECF244321}">
                <p14:modId xmlns:p14="http://schemas.microsoft.com/office/powerpoint/2010/main" val="845381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31290346"/>
                    </a:ext>
                  </a:extLst>
                </a:gridCol>
                <a:gridCol w="493776">
                  <a:extLst>
                    <a:ext uri="{9D8B030D-6E8A-4147-A177-3AD203B41FA5}">
                      <a16:colId xmlns:a16="http://schemas.microsoft.com/office/drawing/2014/main" val="3113857372"/>
                    </a:ext>
                  </a:extLst>
                </a:gridCol>
                <a:gridCol w="1069848">
                  <a:extLst>
                    <a:ext uri="{9D8B030D-6E8A-4147-A177-3AD203B41FA5}">
                      <a16:colId xmlns:a16="http://schemas.microsoft.com/office/drawing/2014/main" val="81224463"/>
                    </a:ext>
                  </a:extLst>
                </a:gridCol>
                <a:gridCol w="1069848">
                  <a:extLst>
                    <a:ext uri="{9D8B030D-6E8A-4147-A177-3AD203B41FA5}">
                      <a16:colId xmlns:a16="http://schemas.microsoft.com/office/drawing/2014/main" val="1518682275"/>
                    </a:ext>
                  </a:extLst>
                </a:gridCol>
                <a:gridCol w="1069848">
                  <a:extLst>
                    <a:ext uri="{9D8B030D-6E8A-4147-A177-3AD203B41FA5}">
                      <a16:colId xmlns:a16="http://schemas.microsoft.com/office/drawing/2014/main" val="4232709046"/>
                    </a:ext>
                  </a:extLst>
                </a:gridCol>
                <a:gridCol w="1069848">
                  <a:extLst>
                    <a:ext uri="{9D8B030D-6E8A-4147-A177-3AD203B41FA5}">
                      <a16:colId xmlns:a16="http://schemas.microsoft.com/office/drawing/2014/main" val="3004707166"/>
                    </a:ext>
                  </a:extLst>
                </a:gridCol>
                <a:gridCol w="1069848">
                  <a:extLst>
                    <a:ext uri="{9D8B030D-6E8A-4147-A177-3AD203B41FA5}">
                      <a16:colId xmlns:a16="http://schemas.microsoft.com/office/drawing/2014/main" val="301178265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397575782"/>
                  </a:ext>
                </a:extLst>
              </a:tr>
              <a:tr h="370840">
                <a:tc>
                  <a:txBody>
                    <a:bodyPr/>
                    <a:lstStyle/>
                    <a:p>
                      <a:r>
                        <a:rPr lang="en-US" sz="1000" b="1"/>
                        <a:t>@TokioMAmerica - 2021-10-05 16:35:03</a:t>
                      </a:r>
                      <a:r>
                        <a:rPr lang="en-US" sz="1000"/>
                        <a:t>
 It's #CustomerServiceWeek, but TMA brings the #PowerofService all year round. Our motto #AnshinInAction means we put the safety, security, and peace of mind of our customers first. https://t.co/DTa67QDTFi</a:t>
                      </a:r>
                    </a:p>
                  </a:txBody>
                  <a:tcPr/>
                </a:tc>
                <a:tc>
                  <a:txBody>
                    <a:bodyPr/>
                    <a:lstStyle/>
                    <a:p>
                      <a:r>
                        <a:rPr lang="en-US" sz="1000"/>
                        <a:t>10/20/2021 02:40:06</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2.2523 %</a:t>
                      </a:r>
                    </a:p>
                  </a:txBody>
                  <a:tcPr/>
                </a:tc>
                <a:extLst>
                  <a:ext uri="{0D108BD9-81ED-4DB2-BD59-A6C34878D82A}">
                    <a16:rowId xmlns:a16="http://schemas.microsoft.com/office/drawing/2014/main" val="137139320"/>
                  </a:ext>
                </a:extLst>
              </a:tr>
              <a:tr h="370840">
                <a:tc>
                  <a:txBody>
                    <a:bodyPr/>
                    <a:lstStyle/>
                    <a:p>
                      <a:r>
                        <a:rPr lang="en-US" sz="1000" b="1"/>
                        <a:t>@TokioMAmerica - 2021-10-13 12:30:17</a:t>
                      </a:r>
                      <a:r>
                        <a:rPr lang="en-US" sz="1000"/>
                        <a:t>
 TMA works hard to protect the 3 R's of every motor carrier business: revenue, reputation, and retained risk. If you're an #inlandmarine expert, consider applying for one of our open #underwriting positions: https://t.co/JfkCgzN6MJ https://t.co/THUMuBmtXB</a:t>
                      </a:r>
                    </a:p>
                  </a:txBody>
                  <a:tcPr/>
                </a:tc>
                <a:tc>
                  <a:txBody>
                    <a:bodyPr/>
                    <a:lstStyle/>
                    <a:p>
                      <a:r>
                        <a:rPr lang="en-US" sz="1000"/>
                        <a:t>10/20/2021 02:40:06</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2.2321 %</a:t>
                      </a:r>
                    </a:p>
                  </a:txBody>
                  <a:tcPr/>
                </a:tc>
                <a:extLst>
                  <a:ext uri="{0D108BD9-81ED-4DB2-BD59-A6C34878D82A}">
                    <a16:rowId xmlns:a16="http://schemas.microsoft.com/office/drawing/2014/main" val="844178074"/>
                  </a:ext>
                </a:extLst>
              </a:tr>
              <a:tr h="370840">
                <a:tc>
                  <a:txBody>
                    <a:bodyPr/>
                    <a:lstStyle/>
                    <a:p>
                      <a:r>
                        <a:rPr lang="en-US" sz="1000" b="1"/>
                        <a:t>@TokioMAmerica - 2021-10-06 16:27:16</a:t>
                      </a:r>
                      <a:r>
                        <a:rPr lang="en-US" sz="1000"/>
                        <a:t>
 This #CustomerServiceWeek, join a company that puts customer service first. Apply for our open Business Analyst position:  https://t.co/Ht03vsRPpQ
#PowerofService #CustomerServiceWeek #AnshinInAction https://t.co/lMxV5QZHhX</a:t>
                      </a:r>
                    </a:p>
                  </a:txBody>
                  <a:tcPr/>
                </a:tc>
                <a:tc>
                  <a:txBody>
                    <a:bodyPr/>
                    <a:lstStyle/>
                    <a:p>
                      <a:r>
                        <a:rPr lang="en-US" sz="1000"/>
                        <a:t>10/20/2021 02:40:06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1.7937 %</a:t>
                      </a:r>
                    </a:p>
                  </a:txBody>
                  <a:tcPr/>
                </a:tc>
                <a:extLst>
                  <a:ext uri="{0D108BD9-81ED-4DB2-BD59-A6C34878D82A}">
                    <a16:rowId xmlns:a16="http://schemas.microsoft.com/office/drawing/2014/main" val="1950544994"/>
                  </a:ext>
                </a:extLst>
              </a:tr>
            </a:tbl>
          </a:graphicData>
        </a:graphic>
      </p:graphicFrame>
      <p:sp>
        <p:nvSpPr>
          <p:cNvPr id="4" name="Text Placeholder 3">
            <a:extLst>
              <a:ext uri="{FF2B5EF4-FFF2-40B4-BE49-F238E27FC236}">
                <a16:creationId xmlns:a16="http://schemas.microsoft.com/office/drawing/2014/main" id="{9AC4A42A-0588-4FFF-B2AE-276307CC672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49095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AC6B2-6543-41EB-AC36-CF3A10C4333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FE8959A5-7D38-4C14-ACEA-AAA977FBBCC9}"/>
              </a:ext>
            </a:extLst>
          </p:cNvPr>
          <p:cNvGraphicFramePr>
            <a:graphicFrameLocks noGrp="1"/>
          </p:cNvGraphicFramePr>
          <p:nvPr>
            <p:ph type="tbl" sz="quarter" idx="13"/>
            <p:extLst>
              <p:ext uri="{D42A27DB-BD31-4B8C-83A1-F6EECF244321}">
                <p14:modId xmlns:p14="http://schemas.microsoft.com/office/powerpoint/2010/main" val="17070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88013637"/>
                    </a:ext>
                  </a:extLst>
                </a:gridCol>
                <a:gridCol w="658368">
                  <a:extLst>
                    <a:ext uri="{9D8B030D-6E8A-4147-A177-3AD203B41FA5}">
                      <a16:colId xmlns:a16="http://schemas.microsoft.com/office/drawing/2014/main" val="2810373515"/>
                    </a:ext>
                  </a:extLst>
                </a:gridCol>
                <a:gridCol w="658368">
                  <a:extLst>
                    <a:ext uri="{9D8B030D-6E8A-4147-A177-3AD203B41FA5}">
                      <a16:colId xmlns:a16="http://schemas.microsoft.com/office/drawing/2014/main" val="3161720323"/>
                    </a:ext>
                  </a:extLst>
                </a:gridCol>
                <a:gridCol w="658368">
                  <a:extLst>
                    <a:ext uri="{9D8B030D-6E8A-4147-A177-3AD203B41FA5}">
                      <a16:colId xmlns:a16="http://schemas.microsoft.com/office/drawing/2014/main" val="4209593780"/>
                    </a:ext>
                  </a:extLst>
                </a:gridCol>
                <a:gridCol w="658368">
                  <a:extLst>
                    <a:ext uri="{9D8B030D-6E8A-4147-A177-3AD203B41FA5}">
                      <a16:colId xmlns:a16="http://schemas.microsoft.com/office/drawing/2014/main" val="4146708923"/>
                    </a:ext>
                  </a:extLst>
                </a:gridCol>
                <a:gridCol w="658368">
                  <a:extLst>
                    <a:ext uri="{9D8B030D-6E8A-4147-A177-3AD203B41FA5}">
                      <a16:colId xmlns:a16="http://schemas.microsoft.com/office/drawing/2014/main" val="3463913347"/>
                    </a:ext>
                  </a:extLst>
                </a:gridCol>
                <a:gridCol w="658368">
                  <a:extLst>
                    <a:ext uri="{9D8B030D-6E8A-4147-A177-3AD203B41FA5}">
                      <a16:colId xmlns:a16="http://schemas.microsoft.com/office/drawing/2014/main" val="589605423"/>
                    </a:ext>
                  </a:extLst>
                </a:gridCol>
                <a:gridCol w="658368">
                  <a:extLst>
                    <a:ext uri="{9D8B030D-6E8A-4147-A177-3AD203B41FA5}">
                      <a16:colId xmlns:a16="http://schemas.microsoft.com/office/drawing/2014/main" val="1645301575"/>
                    </a:ext>
                  </a:extLst>
                </a:gridCol>
                <a:gridCol w="658368">
                  <a:extLst>
                    <a:ext uri="{9D8B030D-6E8A-4147-A177-3AD203B41FA5}">
                      <a16:colId xmlns:a16="http://schemas.microsoft.com/office/drawing/2014/main" val="3294747231"/>
                    </a:ext>
                  </a:extLst>
                </a:gridCol>
                <a:gridCol w="658368">
                  <a:extLst>
                    <a:ext uri="{9D8B030D-6E8A-4147-A177-3AD203B41FA5}">
                      <a16:colId xmlns:a16="http://schemas.microsoft.com/office/drawing/2014/main" val="1589426861"/>
                    </a:ext>
                  </a:extLst>
                </a:gridCol>
                <a:gridCol w="658368">
                  <a:extLst>
                    <a:ext uri="{9D8B030D-6E8A-4147-A177-3AD203B41FA5}">
                      <a16:colId xmlns:a16="http://schemas.microsoft.com/office/drawing/2014/main" val="420292490"/>
                    </a:ext>
                  </a:extLst>
                </a:gridCol>
                <a:gridCol w="658368">
                  <a:extLst>
                    <a:ext uri="{9D8B030D-6E8A-4147-A177-3AD203B41FA5}">
                      <a16:colId xmlns:a16="http://schemas.microsoft.com/office/drawing/2014/main" val="18492391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088932004"/>
                  </a:ext>
                </a:extLst>
              </a:tr>
              <a:tr h="370840">
                <a:tc>
                  <a:txBody>
                    <a:bodyPr/>
                    <a:lstStyle/>
                    <a:p>
                      <a:r>
                        <a:rPr lang="en-US" sz="1000"/>
                        <a:t>18270</a:t>
                      </a:r>
                    </a:p>
                  </a:txBody>
                  <a:tcPr/>
                </a:tc>
                <a:tc>
                  <a:txBody>
                    <a:bodyPr/>
                    <a:lstStyle/>
                    <a:p>
                      <a:r>
                        <a:rPr lang="en-US" sz="1000"/>
                        <a:t>145</a:t>
                      </a:r>
                    </a:p>
                  </a:txBody>
                  <a:tcPr/>
                </a:tc>
                <a:tc>
                  <a:txBody>
                    <a:bodyPr/>
                    <a:lstStyle/>
                    <a:p>
                      <a:r>
                        <a:rPr lang="en-US" sz="1000"/>
                        <a:t>15</a:t>
                      </a:r>
                    </a:p>
                  </a:txBody>
                  <a:tcPr/>
                </a:tc>
                <a:tc>
                  <a:txBody>
                    <a:bodyPr/>
                    <a:lstStyle/>
                    <a:p>
                      <a:r>
                        <a:rPr lang="en-US" sz="1000"/>
                        <a:t>276</a:t>
                      </a:r>
                    </a:p>
                  </a:txBody>
                  <a:tcPr/>
                </a:tc>
                <a:tc>
                  <a:txBody>
                    <a:bodyPr/>
                    <a:lstStyle/>
                    <a:p>
                      <a:r>
                        <a:rPr lang="en-US" sz="1000"/>
                        <a:t>18.4</a:t>
                      </a:r>
                    </a:p>
                  </a:txBody>
                  <a:tcPr/>
                </a:tc>
                <a:tc>
                  <a:txBody>
                    <a:bodyPr/>
                    <a:lstStyle/>
                    <a:p>
                      <a:r>
                        <a:rPr lang="en-US" sz="1000"/>
                        <a:t>9</a:t>
                      </a:r>
                    </a:p>
                  </a:txBody>
                  <a:tcPr/>
                </a:tc>
                <a:tc>
                  <a:txBody>
                    <a:bodyPr/>
                    <a:lstStyle/>
                    <a:p>
                      <a:r>
                        <a:rPr lang="en-US" sz="1000"/>
                        <a:t>5</a:t>
                      </a:r>
                    </a:p>
                  </a:txBody>
                  <a:tcPr/>
                </a:tc>
                <a:tc>
                  <a:txBody>
                    <a:bodyPr/>
                    <a:lstStyle/>
                    <a:p>
                      <a:r>
                        <a:rPr lang="en-US" sz="1000"/>
                        <a:t>276</a:t>
                      </a:r>
                    </a:p>
                  </a:txBody>
                  <a:tcPr/>
                </a:tc>
                <a:tc>
                  <a:txBody>
                    <a:bodyPr/>
                    <a:lstStyle/>
                    <a:p>
                      <a:r>
                        <a:rPr lang="en-US" sz="1000"/>
                        <a:t>14879</a:t>
                      </a:r>
                    </a:p>
                  </a:txBody>
                  <a:tcPr/>
                </a:tc>
                <a:tc>
                  <a:txBody>
                    <a:bodyPr/>
                    <a:lstStyle/>
                    <a:p>
                      <a:r>
                        <a:rPr lang="en-US" sz="1000"/>
                        <a:t>991.93333333333</a:t>
                      </a:r>
                    </a:p>
                  </a:txBody>
                  <a:tcPr/>
                </a:tc>
                <a:tc>
                  <a:txBody>
                    <a:bodyPr/>
                    <a:lstStyle/>
                    <a:p>
                      <a:r>
                        <a:rPr lang="en-US" sz="1000"/>
                        <a:t>3.5033846600445 %</a:t>
                      </a:r>
                    </a:p>
                  </a:txBody>
                  <a:tcPr/>
                </a:tc>
                <a:tc>
                  <a:txBody>
                    <a:bodyPr/>
                    <a:lstStyle/>
                    <a:p>
                      <a:r>
                        <a:rPr lang="en-US" sz="1000"/>
                        <a:t>0</a:t>
                      </a:r>
                    </a:p>
                  </a:txBody>
                  <a:tcPr/>
                </a:tc>
                <a:extLst>
                  <a:ext uri="{0D108BD9-81ED-4DB2-BD59-A6C34878D82A}">
                    <a16:rowId xmlns:a16="http://schemas.microsoft.com/office/drawing/2014/main" val="4290263555"/>
                  </a:ext>
                </a:extLst>
              </a:tr>
            </a:tbl>
          </a:graphicData>
        </a:graphic>
      </p:graphicFrame>
      <p:sp>
        <p:nvSpPr>
          <p:cNvPr id="4" name="Text Placeholder 3">
            <a:extLst>
              <a:ext uri="{FF2B5EF4-FFF2-40B4-BE49-F238E27FC236}">
                <a16:creationId xmlns:a16="http://schemas.microsoft.com/office/drawing/2014/main" id="{48738CB4-F419-4D6C-9741-55D44582F40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10650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85229-69AE-4A0A-805C-A32F243D275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07D97F4-CBCD-407C-BD44-18CE516DE09B}"/>
              </a:ext>
            </a:extLst>
          </p:cNvPr>
          <p:cNvGraphicFramePr>
            <a:graphicFrameLocks noGrp="1"/>
          </p:cNvGraphicFramePr>
          <p:nvPr>
            <p:ph type="chart" sz="quarter" idx="13"/>
            <p:extLst>
              <p:ext uri="{D42A27DB-BD31-4B8C-83A1-F6EECF244321}">
                <p14:modId xmlns:p14="http://schemas.microsoft.com/office/powerpoint/2010/main" val="792226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2B597-CE02-40BB-8DA4-46E9D80658E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121A6FA-5763-4224-BF72-E3E1B3A628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295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6527-32F9-4423-892B-16BCBAC2F08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E248B85-E53E-4652-8409-BEE3D5A707CC}"/>
              </a:ext>
            </a:extLst>
          </p:cNvPr>
          <p:cNvGraphicFramePr>
            <a:graphicFrameLocks noGrp="1"/>
          </p:cNvGraphicFramePr>
          <p:nvPr>
            <p:ph type="chart" sz="quarter" idx="13"/>
            <p:extLst>
              <p:ext uri="{D42A27DB-BD31-4B8C-83A1-F6EECF244321}">
                <p14:modId xmlns:p14="http://schemas.microsoft.com/office/powerpoint/2010/main" val="174606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A6B80C-E5C1-4928-B77E-A9DDE22C0AC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1FB561F-903C-4DD3-9AD7-7A08B3A463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392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40379-2D7D-44BC-9DD6-4A9E125AD2A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CF9B5DDE-5692-4DC2-A30C-CE618FA6BF11}"/>
              </a:ext>
            </a:extLst>
          </p:cNvPr>
          <p:cNvGraphicFramePr>
            <a:graphicFrameLocks noGrp="1"/>
          </p:cNvGraphicFramePr>
          <p:nvPr>
            <p:ph type="chart" sz="quarter" idx="13"/>
            <p:extLst>
              <p:ext uri="{D42A27DB-BD31-4B8C-83A1-F6EECF244321}">
                <p14:modId xmlns:p14="http://schemas.microsoft.com/office/powerpoint/2010/main" val="4086016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84E6A-9284-4C83-8BEA-E50F6AFA76D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D2B615A-541A-49E2-ACCC-FF39F3014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3807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240E-4B98-41A8-A4D4-A7A7AF29183F}"/>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8867D8F-6F22-45E3-85C5-61549242766E}"/>
              </a:ext>
            </a:extLst>
          </p:cNvPr>
          <p:cNvGraphicFramePr>
            <a:graphicFrameLocks noGrp="1"/>
          </p:cNvGraphicFramePr>
          <p:nvPr>
            <p:ph type="chart" sz="quarter" idx="13"/>
            <p:extLst>
              <p:ext uri="{D42A27DB-BD31-4B8C-83A1-F6EECF244321}">
                <p14:modId xmlns:p14="http://schemas.microsoft.com/office/powerpoint/2010/main" val="1631261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8AE8AA-1D76-41D4-B518-2BE4EC88C90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490023F-5C87-4703-A03B-E51225E8E4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230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BE81-6067-43AD-94D0-AC70A6ABA7E3}"/>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3F32A25B-943F-49D9-B3B3-7E4A112914C3}"/>
              </a:ext>
            </a:extLst>
          </p:cNvPr>
          <p:cNvGraphicFramePr>
            <a:graphicFrameLocks noGrp="1"/>
          </p:cNvGraphicFramePr>
          <p:nvPr>
            <p:ph type="tbl" sz="quarter" idx="13"/>
            <p:extLst>
              <p:ext uri="{D42A27DB-BD31-4B8C-83A1-F6EECF244321}">
                <p14:modId xmlns:p14="http://schemas.microsoft.com/office/powerpoint/2010/main" val="43043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85769249"/>
                    </a:ext>
                  </a:extLst>
                </a:gridCol>
                <a:gridCol w="740664">
                  <a:extLst>
                    <a:ext uri="{9D8B030D-6E8A-4147-A177-3AD203B41FA5}">
                      <a16:colId xmlns:a16="http://schemas.microsoft.com/office/drawing/2014/main" val="1473797665"/>
                    </a:ext>
                  </a:extLst>
                </a:gridCol>
                <a:gridCol w="740664">
                  <a:extLst>
                    <a:ext uri="{9D8B030D-6E8A-4147-A177-3AD203B41FA5}">
                      <a16:colId xmlns:a16="http://schemas.microsoft.com/office/drawing/2014/main" val="2759404774"/>
                    </a:ext>
                  </a:extLst>
                </a:gridCol>
                <a:gridCol w="740664">
                  <a:extLst>
                    <a:ext uri="{9D8B030D-6E8A-4147-A177-3AD203B41FA5}">
                      <a16:colId xmlns:a16="http://schemas.microsoft.com/office/drawing/2014/main" val="2767775449"/>
                    </a:ext>
                  </a:extLst>
                </a:gridCol>
                <a:gridCol w="740664">
                  <a:extLst>
                    <a:ext uri="{9D8B030D-6E8A-4147-A177-3AD203B41FA5}">
                      <a16:colId xmlns:a16="http://schemas.microsoft.com/office/drawing/2014/main" val="1923100628"/>
                    </a:ext>
                  </a:extLst>
                </a:gridCol>
                <a:gridCol w="740664">
                  <a:extLst>
                    <a:ext uri="{9D8B030D-6E8A-4147-A177-3AD203B41FA5}">
                      <a16:colId xmlns:a16="http://schemas.microsoft.com/office/drawing/2014/main" val="117124935"/>
                    </a:ext>
                  </a:extLst>
                </a:gridCol>
                <a:gridCol w="740664">
                  <a:extLst>
                    <a:ext uri="{9D8B030D-6E8A-4147-A177-3AD203B41FA5}">
                      <a16:colId xmlns:a16="http://schemas.microsoft.com/office/drawing/2014/main" val="2641904103"/>
                    </a:ext>
                  </a:extLst>
                </a:gridCol>
                <a:gridCol w="740664">
                  <a:extLst>
                    <a:ext uri="{9D8B030D-6E8A-4147-A177-3AD203B41FA5}">
                      <a16:colId xmlns:a16="http://schemas.microsoft.com/office/drawing/2014/main" val="1155984972"/>
                    </a:ext>
                  </a:extLst>
                </a:gridCol>
                <a:gridCol w="740664">
                  <a:extLst>
                    <a:ext uri="{9D8B030D-6E8A-4147-A177-3AD203B41FA5}">
                      <a16:colId xmlns:a16="http://schemas.microsoft.com/office/drawing/2014/main" val="180041761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925024808"/>
                  </a:ext>
                </a:extLst>
              </a:tr>
              <a:tr h="370840">
                <a:tc>
                  <a:txBody>
                    <a:bodyPr/>
                    <a:lstStyle/>
                    <a:p>
                      <a:r>
                        <a:rPr lang="en-US" sz="1000" b="1"/>
                        <a:t>Tokio Marine America - 2021-10-07 16:43:11</a:t>
                      </a:r>
                      <a:r>
                        <a:rPr lang="en-US" sz="1000"/>
                        <a:t>
 Our Pasadena team participated in the San Gabriel Valley #Walk2EndAlz this weekend! Not only did they walk for the cause, but the team also raised ,435. Check out our team page as we continue to fundraise nationwide: https://bit.ly/3npv1jn
#EndAlz #alzheimersawareness #alzheimersdisease #alzheimersassociation</a:t>
                      </a:r>
                    </a:p>
                  </a:txBody>
                  <a:tcPr/>
                </a:tc>
                <a:tc>
                  <a:txBody>
                    <a:bodyPr/>
                    <a:lstStyle/>
                    <a:p>
                      <a:r>
                        <a:rPr lang="en-US" sz="1000"/>
                        <a:t>Image</a:t>
                      </a:r>
                    </a:p>
                  </a:txBody>
                  <a:tcPr/>
                </a:tc>
                <a:tc>
                  <a:txBody>
                    <a:bodyPr/>
                    <a:lstStyle/>
                    <a:p>
                      <a:r>
                        <a:rPr lang="en-US" sz="1000"/>
                        <a:t>39</a:t>
                      </a:r>
                    </a:p>
                  </a:txBody>
                  <a:tcPr/>
                </a:tc>
                <a:tc>
                  <a:txBody>
                    <a:bodyPr/>
                    <a:lstStyle/>
                    <a:p>
                      <a:r>
                        <a:rPr lang="en-US" sz="1000"/>
                        <a:t>3</a:t>
                      </a:r>
                    </a:p>
                  </a:txBody>
                  <a:tcPr/>
                </a:tc>
                <a:tc>
                  <a:txBody>
                    <a:bodyPr/>
                    <a:lstStyle/>
                    <a:p>
                      <a:r>
                        <a:rPr lang="en-US" sz="1000"/>
                        <a:t>0</a:t>
                      </a:r>
                    </a:p>
                  </a:txBody>
                  <a:tcPr/>
                </a:tc>
                <a:tc>
                  <a:txBody>
                    <a:bodyPr/>
                    <a:lstStyle/>
                    <a:p>
                      <a:r>
                        <a:rPr lang="en-US" sz="1000"/>
                        <a:t>60</a:t>
                      </a:r>
                    </a:p>
                  </a:txBody>
                  <a:tcPr/>
                </a:tc>
                <a:tc>
                  <a:txBody>
                    <a:bodyPr/>
                    <a:lstStyle/>
                    <a:p>
                      <a:r>
                        <a:rPr lang="en-US" sz="1000"/>
                        <a:t>6.0390763765542</a:t>
                      </a:r>
                    </a:p>
                  </a:txBody>
                  <a:tcPr/>
                </a:tc>
                <a:tc>
                  <a:txBody>
                    <a:bodyPr/>
                    <a:lstStyle/>
                    <a:p>
                      <a:r>
                        <a:rPr lang="en-US" sz="1000"/>
                        <a:t>1689</a:t>
                      </a:r>
                    </a:p>
                  </a:txBody>
                  <a:tcPr/>
                </a:tc>
                <a:tc>
                  <a:txBody>
                    <a:bodyPr/>
                    <a:lstStyle/>
                    <a:p>
                      <a:r>
                        <a:rPr lang="en-US" sz="1000"/>
                        <a:t>n/a</a:t>
                      </a:r>
                    </a:p>
                  </a:txBody>
                  <a:tcPr/>
                </a:tc>
                <a:extLst>
                  <a:ext uri="{0D108BD9-81ED-4DB2-BD59-A6C34878D82A}">
                    <a16:rowId xmlns:a16="http://schemas.microsoft.com/office/drawing/2014/main" val="3799688409"/>
                  </a:ext>
                </a:extLst>
              </a:tr>
              <a:tr h="370840">
                <a:tc>
                  <a:txBody>
                    <a:bodyPr/>
                    <a:lstStyle/>
                    <a:p>
                      <a:r>
                        <a:rPr lang="en-US" sz="1000" b="1"/>
                        <a:t>Tokio Marine America - 2021-10-28 17:00:12</a:t>
                      </a:r>
                      <a:r>
                        <a:rPr lang="en-US" sz="1000"/>
                        <a:t>
 Another week, another walk! TMA employees recently participated in both the Plano and New York #Walk2EndAlz events. Show off that #EndAlz purple! 💜
#alzheimersawareness #alzheimersdisease #alzheimersassociation</a:t>
                      </a:r>
                    </a:p>
                  </a:txBody>
                  <a:tcPr/>
                </a:tc>
                <a:tc>
                  <a:txBody>
                    <a:bodyPr/>
                    <a:lstStyle/>
                    <a:p>
                      <a:r>
                        <a:rPr lang="en-US" sz="1000"/>
                        <a:t>Image</a:t>
                      </a:r>
                    </a:p>
                  </a:txBody>
                  <a:tcPr/>
                </a:tc>
                <a:tc>
                  <a:txBody>
                    <a:bodyPr/>
                    <a:lstStyle/>
                    <a:p>
                      <a:r>
                        <a:rPr lang="en-US" sz="1000"/>
                        <a:t>33</a:t>
                      </a:r>
                    </a:p>
                  </a:txBody>
                  <a:tcPr/>
                </a:tc>
                <a:tc>
                  <a:txBody>
                    <a:bodyPr/>
                    <a:lstStyle/>
                    <a:p>
                      <a:r>
                        <a:rPr lang="en-US" sz="1000"/>
                        <a:t>4</a:t>
                      </a:r>
                    </a:p>
                  </a:txBody>
                  <a:tcPr/>
                </a:tc>
                <a:tc>
                  <a:txBody>
                    <a:bodyPr/>
                    <a:lstStyle/>
                    <a:p>
                      <a:r>
                        <a:rPr lang="en-US" sz="1000"/>
                        <a:t>0</a:t>
                      </a:r>
                    </a:p>
                  </a:txBody>
                  <a:tcPr/>
                </a:tc>
                <a:tc>
                  <a:txBody>
                    <a:bodyPr/>
                    <a:lstStyle/>
                    <a:p>
                      <a:r>
                        <a:rPr lang="en-US" sz="1000"/>
                        <a:t>34</a:t>
                      </a:r>
                    </a:p>
                  </a:txBody>
                  <a:tcPr/>
                </a:tc>
                <a:tc>
                  <a:txBody>
                    <a:bodyPr/>
                    <a:lstStyle/>
                    <a:p>
                      <a:r>
                        <a:rPr lang="en-US" sz="1000"/>
                        <a:t>5.2945563012677</a:t>
                      </a:r>
                    </a:p>
                  </a:txBody>
                  <a:tcPr/>
                </a:tc>
                <a:tc>
                  <a:txBody>
                    <a:bodyPr/>
                    <a:lstStyle/>
                    <a:p>
                      <a:r>
                        <a:rPr lang="en-US" sz="1000"/>
                        <a:t>1341</a:t>
                      </a:r>
                    </a:p>
                  </a:txBody>
                  <a:tcPr/>
                </a:tc>
                <a:tc>
                  <a:txBody>
                    <a:bodyPr/>
                    <a:lstStyle/>
                    <a:p>
                      <a:r>
                        <a:rPr lang="en-US" sz="1000"/>
                        <a:t>n/a</a:t>
                      </a:r>
                    </a:p>
                  </a:txBody>
                  <a:tcPr/>
                </a:tc>
                <a:extLst>
                  <a:ext uri="{0D108BD9-81ED-4DB2-BD59-A6C34878D82A}">
                    <a16:rowId xmlns:a16="http://schemas.microsoft.com/office/drawing/2014/main" val="3613538037"/>
                  </a:ext>
                </a:extLst>
              </a:tr>
              <a:tr h="370840">
                <a:tc>
                  <a:txBody>
                    <a:bodyPr/>
                    <a:lstStyle/>
                    <a:p>
                      <a:r>
                        <a:rPr lang="en-US" sz="1000" b="1"/>
                        <a:t>Tokio Marine America - 2021-10-15 16:00:50</a:t>
                      </a:r>
                      <a:r>
                        <a:rPr lang="en-US" sz="1000"/>
                        <a:t>
 It's not just cats and dogs that find a home at Pasadena Humane. Find rescue guinea pigs, rabbits, mice, and more on the pasadenahumane.org website. 
For the month of October, TMA will be supporting this local charity.
#TMAnshin #customerservice #customerexperience #customerservicematters #customersatisifaction</a:t>
                      </a:r>
                    </a:p>
                  </a:txBody>
                  <a:tcPr/>
                </a:tc>
                <a:tc>
                  <a:txBody>
                    <a:bodyPr/>
                    <a:lstStyle/>
                    <a:p>
                      <a:r>
                        <a:rPr lang="en-US" sz="1000"/>
                        <a:t>Image</a:t>
                      </a:r>
                    </a:p>
                  </a:txBody>
                  <a:tcPr/>
                </a:tc>
                <a:tc>
                  <a:txBody>
                    <a:bodyPr/>
                    <a:lstStyle/>
                    <a:p>
                      <a:r>
                        <a:rPr lang="en-US" sz="1000"/>
                        <a:t>30</a:t>
                      </a:r>
                    </a:p>
                  </a:txBody>
                  <a:tcPr/>
                </a:tc>
                <a:tc>
                  <a:txBody>
                    <a:bodyPr/>
                    <a:lstStyle/>
                    <a:p>
                      <a:r>
                        <a:rPr lang="en-US" sz="1000"/>
                        <a:t>1</a:t>
                      </a:r>
                    </a:p>
                  </a:txBody>
                  <a:tcPr/>
                </a:tc>
                <a:tc>
                  <a:txBody>
                    <a:bodyPr/>
                    <a:lstStyle/>
                    <a:p>
                      <a:r>
                        <a:rPr lang="en-US" sz="1000"/>
                        <a:t>1</a:t>
                      </a:r>
                    </a:p>
                  </a:txBody>
                  <a:tcPr/>
                </a:tc>
                <a:tc>
                  <a:txBody>
                    <a:bodyPr/>
                    <a:lstStyle/>
                    <a:p>
                      <a:r>
                        <a:rPr lang="en-US" sz="1000"/>
                        <a:t>13</a:t>
                      </a:r>
                    </a:p>
                  </a:txBody>
                  <a:tcPr/>
                </a:tc>
                <a:tc>
                  <a:txBody>
                    <a:bodyPr/>
                    <a:lstStyle/>
                    <a:p>
                      <a:r>
                        <a:rPr lang="en-US" sz="1000"/>
                        <a:t>3.4668721109399</a:t>
                      </a:r>
                    </a:p>
                  </a:txBody>
                  <a:tcPr/>
                </a:tc>
                <a:tc>
                  <a:txBody>
                    <a:bodyPr/>
                    <a:lstStyle/>
                    <a:p>
                      <a:r>
                        <a:rPr lang="en-US" sz="1000"/>
                        <a:t>1298</a:t>
                      </a:r>
                    </a:p>
                  </a:txBody>
                  <a:tcPr/>
                </a:tc>
                <a:tc>
                  <a:txBody>
                    <a:bodyPr/>
                    <a:lstStyle/>
                    <a:p>
                      <a:r>
                        <a:rPr lang="en-US" sz="1000"/>
                        <a:t>n/a</a:t>
                      </a:r>
                    </a:p>
                  </a:txBody>
                  <a:tcPr/>
                </a:tc>
                <a:extLst>
                  <a:ext uri="{0D108BD9-81ED-4DB2-BD59-A6C34878D82A}">
                    <a16:rowId xmlns:a16="http://schemas.microsoft.com/office/drawing/2014/main" val="1149106140"/>
                  </a:ext>
                </a:extLst>
              </a:tr>
            </a:tbl>
          </a:graphicData>
        </a:graphic>
      </p:graphicFrame>
      <p:sp>
        <p:nvSpPr>
          <p:cNvPr id="4" name="Text Placeholder 3">
            <a:extLst>
              <a:ext uri="{FF2B5EF4-FFF2-40B4-BE49-F238E27FC236}">
                <a16:creationId xmlns:a16="http://schemas.microsoft.com/office/drawing/2014/main" id="{E44A8B88-462C-40AC-BD87-F29F6E3208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79805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B2E85-EAB9-46B2-8D74-C3340D980B8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0933B61-02A5-4249-89A8-ECB3FB55A09D}"/>
              </a:ext>
            </a:extLst>
          </p:cNvPr>
          <p:cNvGraphicFramePr>
            <a:graphicFrameLocks noGrp="1"/>
          </p:cNvGraphicFramePr>
          <p:nvPr>
            <p:ph type="tbl" sz="quarter" idx="13"/>
            <p:extLst>
              <p:ext uri="{D42A27DB-BD31-4B8C-83A1-F6EECF244321}">
                <p14:modId xmlns:p14="http://schemas.microsoft.com/office/powerpoint/2010/main" val="350111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1315764"/>
                    </a:ext>
                  </a:extLst>
                </a:gridCol>
                <a:gridCol w="658368">
                  <a:extLst>
                    <a:ext uri="{9D8B030D-6E8A-4147-A177-3AD203B41FA5}">
                      <a16:colId xmlns:a16="http://schemas.microsoft.com/office/drawing/2014/main" val="945374952"/>
                    </a:ext>
                  </a:extLst>
                </a:gridCol>
                <a:gridCol w="658368">
                  <a:extLst>
                    <a:ext uri="{9D8B030D-6E8A-4147-A177-3AD203B41FA5}">
                      <a16:colId xmlns:a16="http://schemas.microsoft.com/office/drawing/2014/main" val="1453438900"/>
                    </a:ext>
                  </a:extLst>
                </a:gridCol>
                <a:gridCol w="658368">
                  <a:extLst>
                    <a:ext uri="{9D8B030D-6E8A-4147-A177-3AD203B41FA5}">
                      <a16:colId xmlns:a16="http://schemas.microsoft.com/office/drawing/2014/main" val="640044581"/>
                    </a:ext>
                  </a:extLst>
                </a:gridCol>
                <a:gridCol w="658368">
                  <a:extLst>
                    <a:ext uri="{9D8B030D-6E8A-4147-A177-3AD203B41FA5}">
                      <a16:colId xmlns:a16="http://schemas.microsoft.com/office/drawing/2014/main" val="1456839232"/>
                    </a:ext>
                  </a:extLst>
                </a:gridCol>
                <a:gridCol w="658368">
                  <a:extLst>
                    <a:ext uri="{9D8B030D-6E8A-4147-A177-3AD203B41FA5}">
                      <a16:colId xmlns:a16="http://schemas.microsoft.com/office/drawing/2014/main" val="4077023043"/>
                    </a:ext>
                  </a:extLst>
                </a:gridCol>
                <a:gridCol w="658368">
                  <a:extLst>
                    <a:ext uri="{9D8B030D-6E8A-4147-A177-3AD203B41FA5}">
                      <a16:colId xmlns:a16="http://schemas.microsoft.com/office/drawing/2014/main" val="1422534455"/>
                    </a:ext>
                  </a:extLst>
                </a:gridCol>
                <a:gridCol w="658368">
                  <a:extLst>
                    <a:ext uri="{9D8B030D-6E8A-4147-A177-3AD203B41FA5}">
                      <a16:colId xmlns:a16="http://schemas.microsoft.com/office/drawing/2014/main" val="3965882927"/>
                    </a:ext>
                  </a:extLst>
                </a:gridCol>
                <a:gridCol w="658368">
                  <a:extLst>
                    <a:ext uri="{9D8B030D-6E8A-4147-A177-3AD203B41FA5}">
                      <a16:colId xmlns:a16="http://schemas.microsoft.com/office/drawing/2014/main" val="542518432"/>
                    </a:ext>
                  </a:extLst>
                </a:gridCol>
                <a:gridCol w="658368">
                  <a:extLst>
                    <a:ext uri="{9D8B030D-6E8A-4147-A177-3AD203B41FA5}">
                      <a16:colId xmlns:a16="http://schemas.microsoft.com/office/drawing/2014/main" val="11525577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16753806"/>
                  </a:ext>
                </a:extLst>
              </a:tr>
              <a:tr h="370840">
                <a:tc>
                  <a:txBody>
                    <a:bodyPr/>
                    <a:lstStyle/>
                    <a:p>
                      <a:r>
                        <a:rPr lang="en-US" sz="1000"/>
                        <a:t>tmamerica</a:t>
                      </a:r>
                    </a:p>
                  </a:txBody>
                  <a:tcPr/>
                </a:tc>
                <a:tc>
                  <a:txBody>
                    <a:bodyPr/>
                    <a:lstStyle/>
                    <a:p>
                      <a:r>
                        <a:rPr lang="en-US" sz="1000"/>
                        <a:t>450</a:t>
                      </a:r>
                    </a:p>
                  </a:txBody>
                  <a:tcPr/>
                </a:tc>
                <a:tc>
                  <a:txBody>
                    <a:bodyPr/>
                    <a:lstStyle/>
                    <a:p>
                      <a:r>
                        <a:rPr lang="en-US" sz="1000"/>
                        <a:t>2</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156</a:t>
                      </a:r>
                    </a:p>
                  </a:txBody>
                  <a:tcPr/>
                </a:tc>
                <a:tc>
                  <a:txBody>
                    <a:bodyPr/>
                    <a:lstStyle/>
                    <a:p>
                      <a:r>
                        <a:rPr lang="en-US" sz="1000"/>
                        <a:t>2</a:t>
                      </a:r>
                    </a:p>
                  </a:txBody>
                  <a:tcPr/>
                </a:tc>
                <a:tc>
                  <a:txBody>
                    <a:bodyPr/>
                    <a:lstStyle/>
                    <a:p>
                      <a:r>
                        <a:rPr lang="en-US" sz="1000"/>
                        <a:t>2.1993 %</a:t>
                      </a:r>
                    </a:p>
                  </a:txBody>
                  <a:tcPr/>
                </a:tc>
                <a:extLst>
                  <a:ext uri="{0D108BD9-81ED-4DB2-BD59-A6C34878D82A}">
                    <a16:rowId xmlns:a16="http://schemas.microsoft.com/office/drawing/2014/main" val="3758782505"/>
                  </a:ext>
                </a:extLst>
              </a:tr>
            </a:tbl>
          </a:graphicData>
        </a:graphic>
      </p:graphicFrame>
      <p:sp>
        <p:nvSpPr>
          <p:cNvPr id="4" name="Text Placeholder 3">
            <a:extLst>
              <a:ext uri="{FF2B5EF4-FFF2-40B4-BE49-F238E27FC236}">
                <a16:creationId xmlns:a16="http://schemas.microsoft.com/office/drawing/2014/main" id="{974A2F8C-F3A8-47F3-B98E-92A1A83147C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95344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C7626-1F58-4DC9-9283-981339AC805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7C1E76A2-B5DC-44F5-9EE4-361E55052F9F}"/>
              </a:ext>
            </a:extLst>
          </p:cNvPr>
          <p:cNvGraphicFramePr>
            <a:graphicFrameLocks noGrp="1"/>
          </p:cNvGraphicFramePr>
          <p:nvPr>
            <p:ph type="chart" sz="quarter" idx="13"/>
            <p:extLst>
              <p:ext uri="{D42A27DB-BD31-4B8C-83A1-F6EECF244321}">
                <p14:modId xmlns:p14="http://schemas.microsoft.com/office/powerpoint/2010/main" val="2884980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D9A58-9745-4CAF-9F55-3891630E9B6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4208CF9-8DFE-46B5-8DCF-0BC1BF90B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12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8FF9D-18F5-45CB-ACCD-A4EFBF9F35C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C52ABE1-0A17-4894-ABFE-0E7366E2C716}"/>
              </a:ext>
            </a:extLst>
          </p:cNvPr>
          <p:cNvGraphicFramePr>
            <a:graphicFrameLocks noGrp="1"/>
          </p:cNvGraphicFramePr>
          <p:nvPr>
            <p:ph type="chart" sz="quarter" idx="13"/>
            <p:extLst>
              <p:ext uri="{D42A27DB-BD31-4B8C-83A1-F6EECF244321}">
                <p14:modId xmlns:p14="http://schemas.microsoft.com/office/powerpoint/2010/main" val="3420837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A611F-C858-438C-B94E-A3418AA2FE7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978FF03-1D23-493B-83E7-E4E4A43320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962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6C2A8-9714-4789-9FC4-32402E24A08B}"/>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FA7D6870-C125-485B-8152-ABFE304E1879}"/>
              </a:ext>
            </a:extLst>
          </p:cNvPr>
          <p:cNvGraphicFramePr>
            <a:graphicFrameLocks noGrp="1"/>
          </p:cNvGraphicFramePr>
          <p:nvPr>
            <p:ph type="chart" sz="quarter" idx="13"/>
            <p:extLst>
              <p:ext uri="{D42A27DB-BD31-4B8C-83A1-F6EECF244321}">
                <p14:modId xmlns:p14="http://schemas.microsoft.com/office/powerpoint/2010/main" val="454016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FE560-2215-4E28-B7B4-34A071A3921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7B8B300-7345-4436-85D7-C16BCD1972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330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3388-E5FD-43CD-9F08-D4C9234BA619}"/>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A76F7940-F022-4638-BB9E-5F436DD4B05F}"/>
              </a:ext>
            </a:extLst>
          </p:cNvPr>
          <p:cNvGraphicFramePr>
            <a:graphicFrameLocks noGrp="1"/>
          </p:cNvGraphicFramePr>
          <p:nvPr>
            <p:ph type="tbl" sz="quarter" idx="13"/>
            <p:extLst>
              <p:ext uri="{D42A27DB-BD31-4B8C-83A1-F6EECF244321}">
                <p14:modId xmlns:p14="http://schemas.microsoft.com/office/powerpoint/2010/main" val="24683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8420805"/>
                    </a:ext>
                  </a:extLst>
                </a:gridCol>
                <a:gridCol w="1810512">
                  <a:extLst>
                    <a:ext uri="{9D8B030D-6E8A-4147-A177-3AD203B41FA5}">
                      <a16:colId xmlns:a16="http://schemas.microsoft.com/office/drawing/2014/main" val="854385567"/>
                    </a:ext>
                  </a:extLst>
                </a:gridCol>
                <a:gridCol w="822960">
                  <a:extLst>
                    <a:ext uri="{9D8B030D-6E8A-4147-A177-3AD203B41FA5}">
                      <a16:colId xmlns:a16="http://schemas.microsoft.com/office/drawing/2014/main" val="3447882452"/>
                    </a:ext>
                  </a:extLst>
                </a:gridCol>
                <a:gridCol w="822960">
                  <a:extLst>
                    <a:ext uri="{9D8B030D-6E8A-4147-A177-3AD203B41FA5}">
                      <a16:colId xmlns:a16="http://schemas.microsoft.com/office/drawing/2014/main" val="2375829613"/>
                    </a:ext>
                  </a:extLst>
                </a:gridCol>
                <a:gridCol w="822960">
                  <a:extLst>
                    <a:ext uri="{9D8B030D-6E8A-4147-A177-3AD203B41FA5}">
                      <a16:colId xmlns:a16="http://schemas.microsoft.com/office/drawing/2014/main" val="343701115"/>
                    </a:ext>
                  </a:extLst>
                </a:gridCol>
                <a:gridCol w="822960">
                  <a:extLst>
                    <a:ext uri="{9D8B030D-6E8A-4147-A177-3AD203B41FA5}">
                      <a16:colId xmlns:a16="http://schemas.microsoft.com/office/drawing/2014/main" val="3841720807"/>
                    </a:ext>
                  </a:extLst>
                </a:gridCol>
                <a:gridCol w="822960">
                  <a:extLst>
                    <a:ext uri="{9D8B030D-6E8A-4147-A177-3AD203B41FA5}">
                      <a16:colId xmlns:a16="http://schemas.microsoft.com/office/drawing/2014/main" val="1416548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28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- 2021-10-28 17:03:51</a:t>
                      </a:r>
                      <a:r>
                        <a:rPr kumimoji="0" lang="en-US" sz="1000" b="0" i="0" u="none" strike="noStrike" kern="1200" cap="none" spc="0" normalizeH="0" baseline="0" noProof="0">
                          <a:ln>
                            <a:noFill/>
                          </a:ln>
                          <a:solidFill>
                            <a:prstClr val="black"/>
                          </a:solidFill>
                          <a:effectLst/>
                          <a:uLnTx/>
                          <a:uFillTx/>
                          <a:latin typeface="+mn-lt"/>
                          <a:ea typeface="+mn-ea"/>
                          <a:cs typeface="+mn-cs"/>
                        </a:rPr>
                        <a:t>
 Another week, another walk! TMA employees recently participated in both the Plano and New York #Walk2EndAlz events. Show off that #EndAlz purple! 💜
#alzheimers #alzheimersawareness #alzheimerswalk #alzheimersassociation #corporatesocialresponsibility #csr #endalz💜 #endalzheimers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249273073_949679302290220_6634980190008006739_n.jpg?_nc_cat=109&amp;ccb=1-5&amp;_nc_sid=8ae9d6&amp;_nc_ohc=xRDlP8KwJtkAX9RFkBZ&amp;_nc_ht=scontent-lga3-2.cdninstagram.com&amp;edm=AL-3X8kEAAAA&amp;oh=842e66fea1523d6984cec6b7b9cacaf8&amp;oe=618738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2146717"/>
                  </a:ext>
                </a:extLst>
              </a:tr>
            </a:tbl>
          </a:graphicData>
        </a:graphic>
      </p:graphicFrame>
      <p:sp>
        <p:nvSpPr>
          <p:cNvPr id="4" name="Text Placeholder 3">
            <a:extLst>
              <a:ext uri="{FF2B5EF4-FFF2-40B4-BE49-F238E27FC236}">
                <a16:creationId xmlns:a16="http://schemas.microsoft.com/office/drawing/2014/main" id="{1829EE7A-DB23-4D19-98BB-F97E1526059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92111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C2FD1-11C4-4D86-A301-8BD4D4B28866}"/>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BB084CA6-58BE-45E6-813B-4107324C7D3C}"/>
              </a:ext>
            </a:extLst>
          </p:cNvPr>
          <p:cNvGraphicFramePr>
            <a:graphicFrameLocks noGrp="1"/>
          </p:cNvGraphicFramePr>
          <p:nvPr>
            <p:ph type="tbl" sz="quarter" idx="13"/>
            <p:extLst>
              <p:ext uri="{D42A27DB-BD31-4B8C-83A1-F6EECF244321}">
                <p14:modId xmlns:p14="http://schemas.microsoft.com/office/powerpoint/2010/main" val="3538445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8506639"/>
                    </a:ext>
                  </a:extLst>
                </a:gridCol>
                <a:gridCol w="1810512">
                  <a:extLst>
                    <a:ext uri="{9D8B030D-6E8A-4147-A177-3AD203B41FA5}">
                      <a16:colId xmlns:a16="http://schemas.microsoft.com/office/drawing/2014/main" val="650958357"/>
                    </a:ext>
                  </a:extLst>
                </a:gridCol>
                <a:gridCol w="822960">
                  <a:extLst>
                    <a:ext uri="{9D8B030D-6E8A-4147-A177-3AD203B41FA5}">
                      <a16:colId xmlns:a16="http://schemas.microsoft.com/office/drawing/2014/main" val="286156658"/>
                    </a:ext>
                  </a:extLst>
                </a:gridCol>
                <a:gridCol w="822960">
                  <a:extLst>
                    <a:ext uri="{9D8B030D-6E8A-4147-A177-3AD203B41FA5}">
                      <a16:colId xmlns:a16="http://schemas.microsoft.com/office/drawing/2014/main" val="810915774"/>
                    </a:ext>
                  </a:extLst>
                </a:gridCol>
                <a:gridCol w="822960">
                  <a:extLst>
                    <a:ext uri="{9D8B030D-6E8A-4147-A177-3AD203B41FA5}">
                      <a16:colId xmlns:a16="http://schemas.microsoft.com/office/drawing/2014/main" val="181218094"/>
                    </a:ext>
                  </a:extLst>
                </a:gridCol>
                <a:gridCol w="822960">
                  <a:extLst>
                    <a:ext uri="{9D8B030D-6E8A-4147-A177-3AD203B41FA5}">
                      <a16:colId xmlns:a16="http://schemas.microsoft.com/office/drawing/2014/main" val="3351784362"/>
                    </a:ext>
                  </a:extLst>
                </a:gridCol>
                <a:gridCol w="822960">
                  <a:extLst>
                    <a:ext uri="{9D8B030D-6E8A-4147-A177-3AD203B41FA5}">
                      <a16:colId xmlns:a16="http://schemas.microsoft.com/office/drawing/2014/main" val="927221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434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- 2021-10-29 16:34:34</a:t>
                      </a:r>
                      <a:r>
                        <a:rPr kumimoji="0" lang="en-US" sz="1000" b="0" i="0" u="none" strike="noStrike" kern="1200" cap="none" spc="0" normalizeH="0" baseline="0" noProof="0">
                          <a:ln>
                            <a:noFill/>
                          </a:ln>
                          <a:solidFill>
                            <a:prstClr val="black"/>
                          </a:solidFill>
                          <a:effectLst/>
                          <a:uLnTx/>
                          <a:uFillTx/>
                          <a:latin typeface="+mn-lt"/>
                          <a:ea typeface="+mn-ea"/>
                          <a:cs typeface="+mn-cs"/>
                        </a:rPr>
                        <a:t>
 October 31st is well on its way! To celebrate, we’re looking at last year’s fa-boo-loud Halloween costumes. Check it out!
#halloween #halloweencostume #halloween2021 #aliceinwonderland #harrypottercostume #whereswaldo #petcostume #petcostumes #dogcostume #dogcostumes #wonderwoman #wonderwomancosplay #wonderwomancostume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249658034_1104442817033180_230183373879264369_n.jpg?_nc_cat=107&amp;ccb=1-5&amp;_nc_sid=8ae9d6&amp;_nc_ohc=QPABOQ-DyxYAX9Xqheh&amp;_nc_ht=scontent-lga3-2.cdninstagram.com&amp;edm=AL-3X8kEAAAA&amp;oh=a1bb4682d7dc226b8c9182bbb42df0ca&amp;oe=6187184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5685065"/>
                  </a:ext>
                </a:extLst>
              </a:tr>
            </a:tbl>
          </a:graphicData>
        </a:graphic>
      </p:graphicFrame>
      <p:sp>
        <p:nvSpPr>
          <p:cNvPr id="4" name="Text Placeholder 3">
            <a:extLst>
              <a:ext uri="{FF2B5EF4-FFF2-40B4-BE49-F238E27FC236}">
                <a16:creationId xmlns:a16="http://schemas.microsoft.com/office/drawing/2014/main" id="{03CA47F0-9F69-43DA-BF4A-99B8E38EA42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13292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EEBA-0D75-43D5-911D-4AEA3953741D}"/>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4E020CFC-3644-4BDE-878F-0ED39024FC5E}"/>
              </a:ext>
            </a:extLst>
          </p:cNvPr>
          <p:cNvGraphicFramePr>
            <a:graphicFrameLocks noGrp="1"/>
          </p:cNvGraphicFramePr>
          <p:nvPr>
            <p:ph type="tbl" sz="quarter" idx="13"/>
            <p:extLst>
              <p:ext uri="{D42A27DB-BD31-4B8C-83A1-F6EECF244321}">
                <p14:modId xmlns:p14="http://schemas.microsoft.com/office/powerpoint/2010/main" val="346654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7796964"/>
                    </a:ext>
                  </a:extLst>
                </a:gridCol>
                <a:gridCol w="1810512">
                  <a:extLst>
                    <a:ext uri="{9D8B030D-6E8A-4147-A177-3AD203B41FA5}">
                      <a16:colId xmlns:a16="http://schemas.microsoft.com/office/drawing/2014/main" val="3330105401"/>
                    </a:ext>
                  </a:extLst>
                </a:gridCol>
                <a:gridCol w="822960">
                  <a:extLst>
                    <a:ext uri="{9D8B030D-6E8A-4147-A177-3AD203B41FA5}">
                      <a16:colId xmlns:a16="http://schemas.microsoft.com/office/drawing/2014/main" val="482983046"/>
                    </a:ext>
                  </a:extLst>
                </a:gridCol>
                <a:gridCol w="822960">
                  <a:extLst>
                    <a:ext uri="{9D8B030D-6E8A-4147-A177-3AD203B41FA5}">
                      <a16:colId xmlns:a16="http://schemas.microsoft.com/office/drawing/2014/main" val="2251279985"/>
                    </a:ext>
                  </a:extLst>
                </a:gridCol>
                <a:gridCol w="822960">
                  <a:extLst>
                    <a:ext uri="{9D8B030D-6E8A-4147-A177-3AD203B41FA5}">
                      <a16:colId xmlns:a16="http://schemas.microsoft.com/office/drawing/2014/main" val="2087839951"/>
                    </a:ext>
                  </a:extLst>
                </a:gridCol>
                <a:gridCol w="822960">
                  <a:extLst>
                    <a:ext uri="{9D8B030D-6E8A-4147-A177-3AD203B41FA5}">
                      <a16:colId xmlns:a16="http://schemas.microsoft.com/office/drawing/2014/main" val="4094848303"/>
                    </a:ext>
                  </a:extLst>
                </a:gridCol>
                <a:gridCol w="822960">
                  <a:extLst>
                    <a:ext uri="{9D8B030D-6E8A-4147-A177-3AD203B41FA5}">
                      <a16:colId xmlns:a16="http://schemas.microsoft.com/office/drawing/2014/main" val="28066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857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- 2021-10-07 16:45:08</a:t>
                      </a:r>
                      <a:r>
                        <a:rPr kumimoji="0" lang="en-US" sz="1000" b="0" i="0" u="none" strike="noStrike" kern="1200" cap="none" spc="0" normalizeH="0" baseline="0" noProof="0">
                          <a:ln>
                            <a:noFill/>
                          </a:ln>
                          <a:solidFill>
                            <a:prstClr val="black"/>
                          </a:solidFill>
                          <a:effectLst/>
                          <a:uLnTx/>
                          <a:uFillTx/>
                          <a:latin typeface="+mn-lt"/>
                          <a:ea typeface="+mn-ea"/>
                          <a:cs typeface="+mn-cs"/>
                        </a:rPr>
                        <a:t>
 Our Pasadena team participated in the San Gabriel Valley #Walk2EndAlz this weekend! Not only did they walk for the cause, but the team also raised ,435. Check out their pictures from the event! 
#ENDALZ #alzheimers #alzheimer #alzheimersawareness #pasadena #pasadenacalifornia #walktoendalzheimers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244633872_237341798313997_8609340552374525408_n.jpg?_nc_cat=103&amp;ccb=1-5&amp;_nc_sid=8ae9d6&amp;_nc_ohc=OTULWQexqHgAX8huNcN&amp;_nc_ht=scontent-lga3-2.cdninstagram.com&amp;edm=AL-3X8kEAAAA&amp;oh=91f741b41d2985f7827239e6e3923be3&amp;oe=6187A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75316"/>
                  </a:ext>
                </a:extLst>
              </a:tr>
            </a:tbl>
          </a:graphicData>
        </a:graphic>
      </p:graphicFrame>
      <p:sp>
        <p:nvSpPr>
          <p:cNvPr id="4" name="Text Placeholder 3">
            <a:extLst>
              <a:ext uri="{FF2B5EF4-FFF2-40B4-BE49-F238E27FC236}">
                <a16:creationId xmlns:a16="http://schemas.microsoft.com/office/drawing/2014/main" id="{2EF937B3-1869-4C13-9388-42F52095A29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38904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878</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2021-11-03T22:26:45Z</dcterms:created>
  <dcterms:modified xsi:type="dcterms:W3CDTF">2021-11-03T22:27:27Z</dcterms:modified>
</cp:coreProperties>
</file>