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6" r:id="rId29"/>
    <p:sldId id="287" r:id="rId30"/>
    <p:sldId id="288" r:id="rId31"/>
    <p:sldId id="290" r:id="rId32"/>
    <p:sldId id="291"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44470</c:v>
                </c:pt>
              </c:numCache>
            </c:numRef>
          </c:cat>
          <c:val>
            <c:numRef>
              <c:f>Sheet1!$B$2</c:f>
              <c:numCache>
                <c:formatCode>General</c:formatCode>
                <c:ptCount val="1"/>
                <c:pt idx="0">
                  <c:v>1755</c:v>
                </c:pt>
              </c:numCache>
            </c:numRef>
          </c:val>
          <c:extLst>
            <c:ext xmlns:c16="http://schemas.microsoft.com/office/drawing/2014/chart" uri="{C3380CC4-5D6E-409C-BE32-E72D297353CC}">
              <c16:uniqueId val="{00000000-E363-4345-84CB-51F4D815EE6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44470</c:v>
                </c:pt>
              </c:numCache>
            </c:numRef>
          </c:cat>
          <c:val>
            <c:numRef>
              <c:f>Sheet1!$C$2</c:f>
              <c:numCache>
                <c:formatCode>General</c:formatCode>
                <c:ptCount val="1"/>
                <c:pt idx="0">
                  <c:v>2664</c:v>
                </c:pt>
              </c:numCache>
            </c:numRef>
          </c:val>
          <c:extLst>
            <c:ext xmlns:c16="http://schemas.microsoft.com/office/drawing/2014/chart" uri="{C3380CC4-5D6E-409C-BE32-E72D297353CC}">
              <c16:uniqueId val="{00000001-E363-4345-84CB-51F4D815EE6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44470</c:v>
                </c:pt>
              </c:numCache>
            </c:numRef>
          </c:cat>
          <c:val>
            <c:numRef>
              <c:f>Sheet1!$D$2</c:f>
              <c:numCache>
                <c:formatCode>General</c:formatCode>
                <c:ptCount val="1"/>
                <c:pt idx="0">
                  <c:v>3421</c:v>
                </c:pt>
              </c:numCache>
            </c:numRef>
          </c:val>
          <c:extLst>
            <c:ext xmlns:c16="http://schemas.microsoft.com/office/drawing/2014/chart" uri="{C3380CC4-5D6E-409C-BE32-E72D297353CC}">
              <c16:uniqueId val="{00000002-E363-4345-84CB-51F4D815EE6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44470</c:v>
                </c:pt>
              </c:numCache>
            </c:numRef>
          </c:cat>
          <c:val>
            <c:numRef>
              <c:f>Sheet1!$E$2</c:f>
              <c:numCache>
                <c:formatCode>General</c:formatCode>
                <c:ptCount val="1"/>
                <c:pt idx="0">
                  <c:v>1206</c:v>
                </c:pt>
              </c:numCache>
            </c:numRef>
          </c:val>
          <c:extLst>
            <c:ext xmlns:c16="http://schemas.microsoft.com/office/drawing/2014/chart" uri="{C3380CC4-5D6E-409C-BE32-E72D297353CC}">
              <c16:uniqueId val="{00000003-E363-4345-84CB-51F4D815EE69}"/>
            </c:ext>
          </c:extLst>
        </c:ser>
        <c:dLbls>
          <c:showLegendKey val="0"/>
          <c:showVal val="0"/>
          <c:showCatName val="0"/>
          <c:showSerName val="0"/>
          <c:showPercent val="0"/>
          <c:showBubbleSize val="0"/>
        </c:dLbls>
        <c:gapWidth val="219"/>
        <c:overlap val="-27"/>
        <c:axId val="379847144"/>
        <c:axId val="379846488"/>
      </c:barChart>
      <c:dateAx>
        <c:axId val="37984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46488"/>
        <c:crosses val="autoZero"/>
        <c:auto val="1"/>
        <c:lblOffset val="100"/>
        <c:baseTimeUnit val="days"/>
      </c:dateAx>
      <c:valAx>
        <c:axId val="37984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4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-1</c:v>
                </c:pt>
              </c:numCache>
            </c:numRef>
          </c:val>
          <c:extLst>
            <c:ext xmlns:c16="http://schemas.microsoft.com/office/drawing/2014/chart" uri="{C3380CC4-5D6E-409C-BE32-E72D297353CC}">
              <c16:uniqueId val="{00000000-41B0-4DFF-B34E-6B1351B34451}"/>
            </c:ext>
          </c:extLst>
        </c:ser>
        <c:dLbls>
          <c:showLegendKey val="0"/>
          <c:showVal val="0"/>
          <c:showCatName val="0"/>
          <c:showSerName val="0"/>
          <c:showPercent val="0"/>
          <c:showBubbleSize val="0"/>
        </c:dLbls>
        <c:gapWidth val="219"/>
        <c:overlap val="-27"/>
        <c:axId val="380535128"/>
        <c:axId val="62040504"/>
      </c:barChart>
      <c:dateAx>
        <c:axId val="38053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40504"/>
        <c:crosses val="autoZero"/>
        <c:auto val="1"/>
        <c:lblOffset val="100"/>
        <c:baseTimeUnit val="months"/>
      </c:dateAx>
      <c:valAx>
        <c:axId val="6204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3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27</c:v>
                </c:pt>
                <c:pt idx="11">
                  <c:v>0</c:v>
                </c:pt>
              </c:numCache>
            </c:numRef>
          </c:val>
          <c:extLst>
            <c:ext xmlns:c16="http://schemas.microsoft.com/office/drawing/2014/chart" uri="{C3380CC4-5D6E-409C-BE32-E72D297353CC}">
              <c16:uniqueId val="{00000000-42AF-4589-9474-ECBD1F2BFCC8}"/>
            </c:ext>
          </c:extLst>
        </c:ser>
        <c:dLbls>
          <c:showLegendKey val="0"/>
          <c:showVal val="0"/>
          <c:showCatName val="0"/>
          <c:showSerName val="0"/>
          <c:showPercent val="0"/>
          <c:showBubbleSize val="0"/>
        </c:dLbls>
        <c:gapWidth val="219"/>
        <c:overlap val="-27"/>
        <c:axId val="385706616"/>
        <c:axId val="385712520"/>
      </c:barChart>
      <c:dateAx>
        <c:axId val="38570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12520"/>
        <c:crosses val="autoZero"/>
        <c:auto val="1"/>
        <c:lblOffset val="100"/>
        <c:baseTimeUnit val="months"/>
      </c:dateAx>
      <c:valAx>
        <c:axId val="38571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0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90</c:v>
                </c:pt>
                <c:pt idx="10">
                  <c:v>64</c:v>
                </c:pt>
                <c:pt idx="11">
                  <c:v>0</c:v>
                </c:pt>
              </c:numCache>
            </c:numRef>
          </c:val>
          <c:extLst>
            <c:ext xmlns:c16="http://schemas.microsoft.com/office/drawing/2014/chart" uri="{C3380CC4-5D6E-409C-BE32-E72D297353CC}">
              <c16:uniqueId val="{00000000-E7E1-4C47-9D4B-635D04000136}"/>
            </c:ext>
          </c:extLst>
        </c:ser>
        <c:dLbls>
          <c:showLegendKey val="0"/>
          <c:showVal val="0"/>
          <c:showCatName val="0"/>
          <c:showSerName val="0"/>
          <c:showPercent val="0"/>
          <c:showBubbleSize val="0"/>
        </c:dLbls>
        <c:gapWidth val="219"/>
        <c:overlap val="-27"/>
        <c:axId val="385711536"/>
        <c:axId val="385712848"/>
      </c:barChart>
      <c:catAx>
        <c:axId val="38571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12848"/>
        <c:crosses val="autoZero"/>
        <c:auto val="1"/>
        <c:lblAlgn val="ctr"/>
        <c:lblOffset val="100"/>
        <c:noMultiLvlLbl val="0"/>
      </c:catAx>
      <c:valAx>
        <c:axId val="38571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1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pt idx="8">
                  <c:v>4655</c:v>
                </c:pt>
                <c:pt idx="9">
                  <c:v>6086</c:v>
                </c:pt>
                <c:pt idx="10">
                  <c:v>109</c:v>
                </c:pt>
              </c:numCache>
            </c:numRef>
          </c:val>
          <c:extLst>
            <c:ext xmlns:c16="http://schemas.microsoft.com/office/drawing/2014/chart" uri="{C3380CC4-5D6E-409C-BE32-E72D297353CC}">
              <c16:uniqueId val="{00000000-BE3D-403B-982A-9DF53CFEA885}"/>
            </c:ext>
          </c:extLst>
        </c:ser>
        <c:dLbls>
          <c:showLegendKey val="0"/>
          <c:showVal val="0"/>
          <c:showCatName val="0"/>
          <c:showSerName val="0"/>
          <c:showPercent val="0"/>
          <c:showBubbleSize val="0"/>
        </c:dLbls>
        <c:gapWidth val="219"/>
        <c:overlap val="-27"/>
        <c:axId val="385715472"/>
        <c:axId val="385718424"/>
      </c:barChart>
      <c:dateAx>
        <c:axId val="38571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18424"/>
        <c:crosses val="autoZero"/>
        <c:auto val="1"/>
        <c:lblOffset val="100"/>
        <c:baseTimeUnit val="months"/>
      </c:dateAx>
      <c:valAx>
        <c:axId val="38571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1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0</c:v>
                </c:pt>
              </c:numCache>
            </c:numRef>
          </c:val>
          <c:extLst>
            <c:ext xmlns:c16="http://schemas.microsoft.com/office/drawing/2014/chart" uri="{C3380CC4-5D6E-409C-BE32-E72D297353CC}">
              <c16:uniqueId val="{00000000-F448-4854-8860-FE7A17503E97}"/>
            </c:ext>
          </c:extLst>
        </c:ser>
        <c:dLbls>
          <c:showLegendKey val="0"/>
          <c:showVal val="0"/>
          <c:showCatName val="0"/>
          <c:showSerName val="0"/>
          <c:showPercent val="0"/>
          <c:showBubbleSize val="0"/>
        </c:dLbls>
        <c:gapWidth val="219"/>
        <c:overlap val="-27"/>
        <c:axId val="441472840"/>
        <c:axId val="441473496"/>
      </c:barChart>
      <c:dateAx>
        <c:axId val="44147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73496"/>
        <c:crosses val="autoZero"/>
        <c:auto val="1"/>
        <c:lblOffset val="100"/>
        <c:baseTimeUnit val="months"/>
      </c:dateAx>
      <c:valAx>
        <c:axId val="44147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7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0</c:v>
                </c:pt>
                <c:pt idx="11">
                  <c:v>0</c:v>
                </c:pt>
              </c:numCache>
            </c:numRef>
          </c:val>
          <c:extLst>
            <c:ext xmlns:c16="http://schemas.microsoft.com/office/drawing/2014/chart" uri="{C3380CC4-5D6E-409C-BE32-E72D297353CC}">
              <c16:uniqueId val="{00000000-A7A7-4EEC-86C3-5B82A10DD00E}"/>
            </c:ext>
          </c:extLst>
        </c:ser>
        <c:dLbls>
          <c:showLegendKey val="0"/>
          <c:showVal val="0"/>
          <c:showCatName val="0"/>
          <c:showSerName val="0"/>
          <c:showPercent val="0"/>
          <c:showBubbleSize val="0"/>
        </c:dLbls>
        <c:gapWidth val="219"/>
        <c:overlap val="-27"/>
        <c:axId val="441474808"/>
        <c:axId val="441482024"/>
      </c:barChart>
      <c:dateAx>
        <c:axId val="441474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82024"/>
        <c:crosses val="autoZero"/>
        <c:auto val="1"/>
        <c:lblOffset val="100"/>
        <c:baseTimeUnit val="months"/>
      </c:dateAx>
      <c:valAx>
        <c:axId val="44148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7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29</c:v>
                </c:pt>
                <c:pt idx="10">
                  <c:v>1</c:v>
                </c:pt>
                <c:pt idx="11">
                  <c:v>0</c:v>
                </c:pt>
              </c:numCache>
            </c:numRef>
          </c:val>
          <c:extLst>
            <c:ext xmlns:c16="http://schemas.microsoft.com/office/drawing/2014/chart" uri="{C3380CC4-5D6E-409C-BE32-E72D297353CC}">
              <c16:uniqueId val="{00000000-E2A1-4D03-B325-F11D250EAE6D}"/>
            </c:ext>
          </c:extLst>
        </c:ser>
        <c:dLbls>
          <c:showLegendKey val="0"/>
          <c:showVal val="0"/>
          <c:showCatName val="0"/>
          <c:showSerName val="0"/>
          <c:showPercent val="0"/>
          <c:showBubbleSize val="0"/>
        </c:dLbls>
        <c:gapWidth val="219"/>
        <c:overlap val="-27"/>
        <c:axId val="441477760"/>
        <c:axId val="441479728"/>
      </c:barChart>
      <c:catAx>
        <c:axId val="44147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79728"/>
        <c:crosses val="autoZero"/>
        <c:auto val="1"/>
        <c:lblAlgn val="ctr"/>
        <c:lblOffset val="100"/>
        <c:noMultiLvlLbl val="0"/>
      </c:catAx>
      <c:valAx>
        <c:axId val="44147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7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4</c:v>
                </c:pt>
              </c:numCache>
            </c:numRef>
          </c:val>
          <c:extLst>
            <c:ext xmlns:c16="http://schemas.microsoft.com/office/drawing/2014/chart" uri="{C3380CC4-5D6E-409C-BE32-E72D297353CC}">
              <c16:uniqueId val="{00000000-2202-47D2-81BB-3248B699FCA8}"/>
            </c:ext>
          </c:extLst>
        </c:ser>
        <c:dLbls>
          <c:showLegendKey val="0"/>
          <c:showVal val="0"/>
          <c:showCatName val="0"/>
          <c:showSerName val="0"/>
          <c:showPercent val="0"/>
          <c:showBubbleSize val="0"/>
        </c:dLbls>
        <c:gapWidth val="219"/>
        <c:overlap val="-27"/>
        <c:axId val="379446152"/>
        <c:axId val="379446808"/>
      </c:barChart>
      <c:dateAx>
        <c:axId val="379446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46808"/>
        <c:crosses val="autoZero"/>
        <c:auto val="1"/>
        <c:lblOffset val="100"/>
        <c:baseTimeUnit val="months"/>
      </c:dateAx>
      <c:valAx>
        <c:axId val="37944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4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31</c:v>
                </c:pt>
                <c:pt idx="1">
                  <c:v>29</c:v>
                </c:pt>
                <c:pt idx="2">
                  <c:v>37</c:v>
                </c:pt>
                <c:pt idx="3">
                  <c:v>54</c:v>
                </c:pt>
                <c:pt idx="4">
                  <c:v>21</c:v>
                </c:pt>
                <c:pt idx="5">
                  <c:v>36</c:v>
                </c:pt>
                <c:pt idx="6">
                  <c:v>42</c:v>
                </c:pt>
                <c:pt idx="7">
                  <c:v>35</c:v>
                </c:pt>
                <c:pt idx="8">
                  <c:v>86</c:v>
                </c:pt>
                <c:pt idx="9">
                  <c:v>26</c:v>
                </c:pt>
                <c:pt idx="10">
                  <c:v>76</c:v>
                </c:pt>
              </c:numCache>
            </c:numRef>
          </c:val>
          <c:extLst>
            <c:ext xmlns:c16="http://schemas.microsoft.com/office/drawing/2014/chart" uri="{C3380CC4-5D6E-409C-BE32-E72D297353CC}">
              <c16:uniqueId val="{00000000-02A7-49D0-BD86-4B8E39A7FE49}"/>
            </c:ext>
          </c:extLst>
        </c:ser>
        <c:dLbls>
          <c:showLegendKey val="0"/>
          <c:showVal val="0"/>
          <c:showCatName val="0"/>
          <c:showSerName val="0"/>
          <c:showPercent val="0"/>
          <c:showBubbleSize val="0"/>
        </c:dLbls>
        <c:gapWidth val="219"/>
        <c:overlap val="-27"/>
        <c:axId val="379442544"/>
        <c:axId val="379440248"/>
      </c:barChart>
      <c:catAx>
        <c:axId val="37944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40248"/>
        <c:crosses val="autoZero"/>
        <c:auto val="1"/>
        <c:lblAlgn val="ctr"/>
        <c:lblOffset val="100"/>
        <c:noMultiLvlLbl val="0"/>
      </c:catAx>
      <c:valAx>
        <c:axId val="37944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4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279</c:v>
                </c:pt>
                <c:pt idx="1">
                  <c:v>208</c:v>
                </c:pt>
                <c:pt idx="2">
                  <c:v>334</c:v>
                </c:pt>
                <c:pt idx="3">
                  <c:v>382</c:v>
                </c:pt>
                <c:pt idx="4">
                  <c:v>169</c:v>
                </c:pt>
                <c:pt idx="5">
                  <c:v>292</c:v>
                </c:pt>
                <c:pt idx="6">
                  <c:v>343</c:v>
                </c:pt>
                <c:pt idx="7">
                  <c:v>355</c:v>
                </c:pt>
                <c:pt idx="8">
                  <c:v>430</c:v>
                </c:pt>
                <c:pt idx="9">
                  <c:v>212</c:v>
                </c:pt>
                <c:pt idx="10">
                  <c:v>76</c:v>
                </c:pt>
              </c:numCache>
            </c:numRef>
          </c:val>
          <c:extLst>
            <c:ext xmlns:c16="http://schemas.microsoft.com/office/drawing/2014/chart" uri="{C3380CC4-5D6E-409C-BE32-E72D297353CC}">
              <c16:uniqueId val="{00000000-713A-41A2-9F4C-74434A863A31}"/>
            </c:ext>
          </c:extLst>
        </c:ser>
        <c:dLbls>
          <c:showLegendKey val="0"/>
          <c:showVal val="0"/>
          <c:showCatName val="0"/>
          <c:showSerName val="0"/>
          <c:showPercent val="0"/>
          <c:showBubbleSize val="0"/>
        </c:dLbls>
        <c:gapWidth val="219"/>
        <c:overlap val="-27"/>
        <c:axId val="379460912"/>
        <c:axId val="385709896"/>
      </c:barChart>
      <c:catAx>
        <c:axId val="37946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09896"/>
        <c:crosses val="autoZero"/>
        <c:auto val="1"/>
        <c:lblAlgn val="ctr"/>
        <c:lblOffset val="100"/>
        <c:noMultiLvlLbl val="0"/>
      </c:catAx>
      <c:valAx>
        <c:axId val="38570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6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1573</c:v>
                </c:pt>
              </c:numCache>
            </c:numRef>
          </c:val>
          <c:extLst>
            <c:ext xmlns:c16="http://schemas.microsoft.com/office/drawing/2014/chart" uri="{C3380CC4-5D6E-409C-BE32-E72D297353CC}">
              <c16:uniqueId val="{00000000-B5EF-4B35-B409-1E4A437C773F}"/>
            </c:ext>
          </c:extLst>
        </c:ser>
        <c:dLbls>
          <c:showLegendKey val="0"/>
          <c:showVal val="0"/>
          <c:showCatName val="0"/>
          <c:showSerName val="0"/>
          <c:showPercent val="0"/>
          <c:showBubbleSize val="0"/>
        </c:dLbls>
        <c:gapWidth val="219"/>
        <c:overlap val="-27"/>
        <c:axId val="441479072"/>
        <c:axId val="441480384"/>
      </c:barChart>
      <c:catAx>
        <c:axId val="44147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80384"/>
        <c:crosses val="autoZero"/>
        <c:auto val="1"/>
        <c:lblAlgn val="ctr"/>
        <c:lblOffset val="100"/>
        <c:noMultiLvlLbl val="0"/>
      </c:catAx>
      <c:valAx>
        <c:axId val="44148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7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-1</c:v>
                </c:pt>
              </c:numCache>
            </c:numRef>
          </c:val>
          <c:extLst>
            <c:ext xmlns:c16="http://schemas.microsoft.com/office/drawing/2014/chart" uri="{C3380CC4-5D6E-409C-BE32-E72D297353CC}">
              <c16:uniqueId val="{00000000-D947-4DD3-A91A-5A1D245F6BA9}"/>
            </c:ext>
          </c:extLst>
        </c:ser>
        <c:dLbls>
          <c:showLegendKey val="0"/>
          <c:showVal val="0"/>
          <c:showCatName val="0"/>
          <c:showSerName val="0"/>
          <c:showPercent val="0"/>
          <c:showBubbleSize val="0"/>
        </c:dLbls>
        <c:gapWidth val="219"/>
        <c:overlap val="-27"/>
        <c:axId val="453105672"/>
        <c:axId val="453100424"/>
      </c:barChart>
      <c:dateAx>
        <c:axId val="45310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00424"/>
        <c:crosses val="autoZero"/>
        <c:auto val="1"/>
        <c:lblOffset val="100"/>
        <c:baseTimeUnit val="months"/>
      </c:dateAx>
      <c:valAx>
        <c:axId val="45310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0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42</c:v>
                </c:pt>
                <c:pt idx="9">
                  <c:v>102</c:v>
                </c:pt>
                <c:pt idx="10">
                  <c:v>51</c:v>
                </c:pt>
                <c:pt idx="11">
                  <c:v>0</c:v>
                </c:pt>
              </c:numCache>
            </c:numRef>
          </c:val>
          <c:extLst>
            <c:ext xmlns:c16="http://schemas.microsoft.com/office/drawing/2014/chart" uri="{C3380CC4-5D6E-409C-BE32-E72D297353CC}">
              <c16:uniqueId val="{00000000-5053-43A7-A4CD-066FC95AEB23}"/>
            </c:ext>
          </c:extLst>
        </c:ser>
        <c:dLbls>
          <c:showLegendKey val="0"/>
          <c:showVal val="0"/>
          <c:showCatName val="0"/>
          <c:showSerName val="0"/>
          <c:showPercent val="0"/>
          <c:showBubbleSize val="0"/>
        </c:dLbls>
        <c:gapWidth val="219"/>
        <c:overlap val="-27"/>
        <c:axId val="453110920"/>
        <c:axId val="453086648"/>
      </c:barChart>
      <c:dateAx>
        <c:axId val="45311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86648"/>
        <c:crosses val="autoZero"/>
        <c:auto val="1"/>
        <c:lblOffset val="100"/>
        <c:baseTimeUnit val="months"/>
      </c:dateAx>
      <c:valAx>
        <c:axId val="45308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1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681</c:v>
                </c:pt>
                <c:pt idx="7">
                  <c:v>284</c:v>
                </c:pt>
                <c:pt idx="8">
                  <c:v>212</c:v>
                </c:pt>
                <c:pt idx="9">
                  <c:v>1028</c:v>
                </c:pt>
                <c:pt idx="10">
                  <c:v>103</c:v>
                </c:pt>
                <c:pt idx="11">
                  <c:v>0</c:v>
                </c:pt>
              </c:numCache>
            </c:numRef>
          </c:val>
          <c:extLst>
            <c:ext xmlns:c16="http://schemas.microsoft.com/office/drawing/2014/chart" uri="{C3380CC4-5D6E-409C-BE32-E72D297353CC}">
              <c16:uniqueId val="{00000000-5853-4012-86BE-BD0C9A60544F}"/>
            </c:ext>
          </c:extLst>
        </c:ser>
        <c:dLbls>
          <c:showLegendKey val="0"/>
          <c:showVal val="0"/>
          <c:showCatName val="0"/>
          <c:showSerName val="0"/>
          <c:showPercent val="0"/>
          <c:showBubbleSize val="0"/>
        </c:dLbls>
        <c:gapWidth val="219"/>
        <c:overlap val="-27"/>
        <c:axId val="453089272"/>
        <c:axId val="453084024"/>
      </c:barChart>
      <c:catAx>
        <c:axId val="45308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84024"/>
        <c:crosses val="autoZero"/>
        <c:auto val="1"/>
        <c:lblAlgn val="ctr"/>
        <c:lblOffset val="100"/>
        <c:noMultiLvlLbl val="0"/>
      </c:catAx>
      <c:valAx>
        <c:axId val="45308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8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C983C-EC29-4723-BA3A-DDCEFB20EA6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BA255F3-33C7-4F1F-BDFB-F6F0CF7A806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01719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610B4-6DFD-44FD-B806-9B11936B0C1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F537951-2E1F-4512-A751-8927D77613D2}"/>
              </a:ext>
            </a:extLst>
          </p:cNvPr>
          <p:cNvGraphicFramePr>
            <a:graphicFrameLocks noGrp="1"/>
          </p:cNvGraphicFramePr>
          <p:nvPr>
            <p:ph type="chart" sz="quarter" idx="13"/>
            <p:extLst>
              <p:ext uri="{D42A27DB-BD31-4B8C-83A1-F6EECF244321}">
                <p14:modId xmlns:p14="http://schemas.microsoft.com/office/powerpoint/2010/main" val="1339000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280EAC-A760-4A51-8E2A-0C77420F098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F96EC53-4942-4819-BBD2-7EE51C9575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809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10467-15FD-4FCD-A49D-B9A608590EA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1BA987E-8872-4717-954D-28811980431E}"/>
              </a:ext>
            </a:extLst>
          </p:cNvPr>
          <p:cNvGraphicFramePr>
            <a:graphicFrameLocks noGrp="1"/>
          </p:cNvGraphicFramePr>
          <p:nvPr>
            <p:ph type="tbl" sz="quarter" idx="13"/>
            <p:extLst>
              <p:ext uri="{D42A27DB-BD31-4B8C-83A1-F6EECF244321}">
                <p14:modId xmlns:p14="http://schemas.microsoft.com/office/powerpoint/2010/main" val="1058616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50336167"/>
                    </a:ext>
                  </a:extLst>
                </a:gridCol>
                <a:gridCol w="905256">
                  <a:extLst>
                    <a:ext uri="{9D8B030D-6E8A-4147-A177-3AD203B41FA5}">
                      <a16:colId xmlns:a16="http://schemas.microsoft.com/office/drawing/2014/main" val="1310257518"/>
                    </a:ext>
                  </a:extLst>
                </a:gridCol>
                <a:gridCol w="905256">
                  <a:extLst>
                    <a:ext uri="{9D8B030D-6E8A-4147-A177-3AD203B41FA5}">
                      <a16:colId xmlns:a16="http://schemas.microsoft.com/office/drawing/2014/main" val="790591706"/>
                    </a:ext>
                  </a:extLst>
                </a:gridCol>
                <a:gridCol w="905256">
                  <a:extLst>
                    <a:ext uri="{9D8B030D-6E8A-4147-A177-3AD203B41FA5}">
                      <a16:colId xmlns:a16="http://schemas.microsoft.com/office/drawing/2014/main" val="486903581"/>
                    </a:ext>
                  </a:extLst>
                </a:gridCol>
                <a:gridCol w="905256">
                  <a:extLst>
                    <a:ext uri="{9D8B030D-6E8A-4147-A177-3AD203B41FA5}">
                      <a16:colId xmlns:a16="http://schemas.microsoft.com/office/drawing/2014/main" val="2607314626"/>
                    </a:ext>
                  </a:extLst>
                </a:gridCol>
                <a:gridCol w="905256">
                  <a:extLst>
                    <a:ext uri="{9D8B030D-6E8A-4147-A177-3AD203B41FA5}">
                      <a16:colId xmlns:a16="http://schemas.microsoft.com/office/drawing/2014/main" val="610518674"/>
                    </a:ext>
                  </a:extLst>
                </a:gridCol>
                <a:gridCol w="905256">
                  <a:extLst>
                    <a:ext uri="{9D8B030D-6E8A-4147-A177-3AD203B41FA5}">
                      <a16:colId xmlns:a16="http://schemas.microsoft.com/office/drawing/2014/main" val="1607396950"/>
                    </a:ext>
                  </a:extLst>
                </a:gridCol>
                <a:gridCol w="905256">
                  <a:extLst>
                    <a:ext uri="{9D8B030D-6E8A-4147-A177-3AD203B41FA5}">
                      <a16:colId xmlns:a16="http://schemas.microsoft.com/office/drawing/2014/main" val="1744512470"/>
                    </a:ext>
                  </a:extLst>
                </a:gridCol>
                <a:gridCol w="905256">
                  <a:extLst>
                    <a:ext uri="{9D8B030D-6E8A-4147-A177-3AD203B41FA5}">
                      <a16:colId xmlns:a16="http://schemas.microsoft.com/office/drawing/2014/main" val="226996784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47983529"/>
                  </a:ext>
                </a:extLst>
              </a:tr>
              <a:tr h="370840">
                <a:tc>
                  <a:txBody>
                    <a:bodyPr/>
                    <a:lstStyle/>
                    <a:p>
                      <a:r>
                        <a:rPr lang="en-US" sz="1000"/>
                        <a:t>1755</a:t>
                      </a:r>
                    </a:p>
                  </a:txBody>
                  <a:tcPr/>
                </a:tc>
                <a:tc>
                  <a:txBody>
                    <a:bodyPr/>
                    <a:lstStyle/>
                    <a:p>
                      <a:r>
                        <a:rPr lang="en-US" sz="1000"/>
                        <a:t>0</a:t>
                      </a:r>
                    </a:p>
                  </a:txBody>
                  <a:tcPr/>
                </a:tc>
                <a:tc>
                  <a:txBody>
                    <a:bodyPr/>
                    <a:lstStyle/>
                    <a:p>
                      <a:r>
                        <a:rPr lang="en-US" sz="1000"/>
                        <a:t>14</a:t>
                      </a:r>
                    </a:p>
                  </a:txBody>
                  <a:tcPr/>
                </a:tc>
                <a:tc>
                  <a:txBody>
                    <a:bodyPr/>
                    <a:lstStyle/>
                    <a:p>
                      <a:r>
                        <a:rPr lang="en-US" sz="1000"/>
                        <a:t>86</a:t>
                      </a:r>
                    </a:p>
                  </a:txBody>
                  <a:tcPr/>
                </a:tc>
                <a:tc>
                  <a:txBody>
                    <a:bodyPr/>
                    <a:lstStyle/>
                    <a:p>
                      <a:r>
                        <a:rPr lang="en-US" sz="1000"/>
                        <a:t>1</a:t>
                      </a:r>
                    </a:p>
                  </a:txBody>
                  <a:tcPr/>
                </a:tc>
                <a:tc>
                  <a:txBody>
                    <a:bodyPr/>
                    <a:lstStyle/>
                    <a:p>
                      <a:r>
                        <a:rPr lang="en-US" sz="1000"/>
                        <a:t>3</a:t>
                      </a:r>
                    </a:p>
                  </a:txBody>
                  <a:tcPr/>
                </a:tc>
                <a:tc>
                  <a:txBody>
                    <a:bodyPr/>
                    <a:lstStyle/>
                    <a:p>
                      <a:r>
                        <a:rPr lang="en-US" sz="1000"/>
                        <a:t>2</a:t>
                      </a:r>
                    </a:p>
                  </a:txBody>
                  <a:tcPr/>
                </a:tc>
                <a:tc>
                  <a:txBody>
                    <a:bodyPr/>
                    <a:lstStyle/>
                    <a:p>
                      <a:r>
                        <a:rPr lang="en-US" sz="1000"/>
                        <a:t>0.3663 %</a:t>
                      </a:r>
                    </a:p>
                  </a:txBody>
                  <a:tcPr/>
                </a:tc>
                <a:tc>
                  <a:txBody>
                    <a:bodyPr/>
                    <a:lstStyle/>
                    <a:p>
                      <a:r>
                        <a:rPr lang="en-US" sz="1000"/>
                        <a:t>0.0 %</a:t>
                      </a:r>
                    </a:p>
                  </a:txBody>
                  <a:tcPr/>
                </a:tc>
                <a:extLst>
                  <a:ext uri="{0D108BD9-81ED-4DB2-BD59-A6C34878D82A}">
                    <a16:rowId xmlns:a16="http://schemas.microsoft.com/office/drawing/2014/main" val="868396963"/>
                  </a:ext>
                </a:extLst>
              </a:tr>
            </a:tbl>
          </a:graphicData>
        </a:graphic>
      </p:graphicFrame>
      <p:sp>
        <p:nvSpPr>
          <p:cNvPr id="4" name="Text Placeholder 3">
            <a:extLst>
              <a:ext uri="{FF2B5EF4-FFF2-40B4-BE49-F238E27FC236}">
                <a16:creationId xmlns:a16="http://schemas.microsoft.com/office/drawing/2014/main" id="{33365BDA-3352-4455-8ACE-713282A2DD8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76533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B2ED7-1071-4D51-BDAD-56C9BFD3ADD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ADA689CB-A035-40DE-BC20-4E0952ABC203}"/>
              </a:ext>
            </a:extLst>
          </p:cNvPr>
          <p:cNvGraphicFramePr>
            <a:graphicFrameLocks noGrp="1"/>
          </p:cNvGraphicFramePr>
          <p:nvPr>
            <p:ph type="chart" sz="quarter" idx="13"/>
            <p:extLst>
              <p:ext uri="{D42A27DB-BD31-4B8C-83A1-F6EECF244321}">
                <p14:modId xmlns:p14="http://schemas.microsoft.com/office/powerpoint/2010/main" val="501489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2A1CB1-0627-41E1-B694-89865F8CAB1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93039DC-CA88-47F0-9D81-E04A84CA2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935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C0547-6148-4678-98C9-C6518445D3D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7CD17610-A38B-4714-A1DF-31C416B8E015}"/>
              </a:ext>
            </a:extLst>
          </p:cNvPr>
          <p:cNvGraphicFramePr>
            <a:graphicFrameLocks noGrp="1"/>
          </p:cNvGraphicFramePr>
          <p:nvPr>
            <p:ph type="chart" sz="quarter" idx="13"/>
            <p:extLst>
              <p:ext uri="{D42A27DB-BD31-4B8C-83A1-F6EECF244321}">
                <p14:modId xmlns:p14="http://schemas.microsoft.com/office/powerpoint/2010/main" val="3231254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1A70C5-0810-4C99-A9EC-EB95F86A85E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9CAF922-975F-4EEF-9CB9-C748F270F5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483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6C067-D449-427B-938F-1E6A2C2B2ED4}"/>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97B6F91F-7AD2-4B0B-A12C-F35A520705BD}"/>
              </a:ext>
            </a:extLst>
          </p:cNvPr>
          <p:cNvGraphicFramePr>
            <a:graphicFrameLocks noGrp="1"/>
          </p:cNvGraphicFramePr>
          <p:nvPr>
            <p:ph type="chart" sz="quarter" idx="13"/>
            <p:extLst>
              <p:ext uri="{D42A27DB-BD31-4B8C-83A1-F6EECF244321}">
                <p14:modId xmlns:p14="http://schemas.microsoft.com/office/powerpoint/2010/main" val="2736842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CD6ED-99BA-4C14-BDA0-38676C51F42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67CD0A7-CF12-445E-9DFA-2CB6785E3B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4517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4F34-72DA-4A93-89FA-01315880FEAB}"/>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A8E215DC-E952-4CFF-948D-03ED2E7A58A7}"/>
              </a:ext>
            </a:extLst>
          </p:cNvPr>
          <p:cNvGraphicFramePr>
            <a:graphicFrameLocks noGrp="1"/>
          </p:cNvGraphicFramePr>
          <p:nvPr>
            <p:ph type="chart" sz="quarter" idx="13"/>
            <p:extLst>
              <p:ext uri="{D42A27DB-BD31-4B8C-83A1-F6EECF244321}">
                <p14:modId xmlns:p14="http://schemas.microsoft.com/office/powerpoint/2010/main" val="1822061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494EA-865B-4856-9915-5B17EA47A09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0B87CE4-942F-489E-B476-4D2015580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2068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689F-ED87-4D37-863E-28A32EB04478}"/>
              </a:ext>
            </a:extLst>
          </p:cNvPr>
          <p:cNvSpPr>
            <a:spLocks noGrp="1"/>
          </p:cNvSpPr>
          <p:nvPr>
            <p:ph type="title"/>
          </p:nvPr>
        </p:nvSpPr>
        <p:spPr/>
        <p:txBody>
          <a:bodyPr/>
          <a:lstStyle/>
          <a:p>
            <a:r>
              <a:rPr lang="en-US"/>
              <a:t>Facebook Own Posts Table | FICOH - 1 of 3</a:t>
            </a:r>
          </a:p>
        </p:txBody>
      </p:sp>
      <p:graphicFrame>
        <p:nvGraphicFramePr>
          <p:cNvPr id="5" name="Table Placeholder 4">
            <a:extLst>
              <a:ext uri="{FF2B5EF4-FFF2-40B4-BE49-F238E27FC236}">
                <a16:creationId xmlns:a16="http://schemas.microsoft.com/office/drawing/2014/main" id="{DC434ABA-0431-4CA8-81DD-778E26FA1E56}"/>
              </a:ext>
            </a:extLst>
          </p:cNvPr>
          <p:cNvGraphicFramePr>
            <a:graphicFrameLocks noGrp="1"/>
          </p:cNvGraphicFramePr>
          <p:nvPr>
            <p:ph type="tbl" sz="quarter" idx="13"/>
            <p:extLst>
              <p:ext uri="{D42A27DB-BD31-4B8C-83A1-F6EECF244321}">
                <p14:modId xmlns:p14="http://schemas.microsoft.com/office/powerpoint/2010/main" val="1452210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4038009"/>
                    </a:ext>
                  </a:extLst>
                </a:gridCol>
                <a:gridCol w="822960">
                  <a:extLst>
                    <a:ext uri="{9D8B030D-6E8A-4147-A177-3AD203B41FA5}">
                      <a16:colId xmlns:a16="http://schemas.microsoft.com/office/drawing/2014/main" val="2043185923"/>
                    </a:ext>
                  </a:extLst>
                </a:gridCol>
                <a:gridCol w="822960">
                  <a:extLst>
                    <a:ext uri="{9D8B030D-6E8A-4147-A177-3AD203B41FA5}">
                      <a16:colId xmlns:a16="http://schemas.microsoft.com/office/drawing/2014/main" val="2509669750"/>
                    </a:ext>
                  </a:extLst>
                </a:gridCol>
                <a:gridCol w="822960">
                  <a:extLst>
                    <a:ext uri="{9D8B030D-6E8A-4147-A177-3AD203B41FA5}">
                      <a16:colId xmlns:a16="http://schemas.microsoft.com/office/drawing/2014/main" val="3973863658"/>
                    </a:ext>
                  </a:extLst>
                </a:gridCol>
                <a:gridCol w="822960">
                  <a:extLst>
                    <a:ext uri="{9D8B030D-6E8A-4147-A177-3AD203B41FA5}">
                      <a16:colId xmlns:a16="http://schemas.microsoft.com/office/drawing/2014/main" val="238653809"/>
                    </a:ext>
                  </a:extLst>
                </a:gridCol>
                <a:gridCol w="822960">
                  <a:extLst>
                    <a:ext uri="{9D8B030D-6E8A-4147-A177-3AD203B41FA5}">
                      <a16:colId xmlns:a16="http://schemas.microsoft.com/office/drawing/2014/main" val="3261984738"/>
                    </a:ext>
                  </a:extLst>
                </a:gridCol>
                <a:gridCol w="822960">
                  <a:extLst>
                    <a:ext uri="{9D8B030D-6E8A-4147-A177-3AD203B41FA5}">
                      <a16:colId xmlns:a16="http://schemas.microsoft.com/office/drawing/2014/main" val="470113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641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- 2021-10-12 18:00:36</a:t>
                      </a:r>
                      <a:r>
                        <a:rPr kumimoji="0" lang="en-US" sz="1000" b="0" i="0" u="none" strike="noStrike" kern="1200" cap="none" spc="0" normalizeH="0" baseline="0" noProof="0">
                          <a:ln>
                            <a:noFill/>
                          </a:ln>
                          <a:solidFill>
                            <a:prstClr val="black"/>
                          </a:solidFill>
                          <a:effectLst/>
                          <a:uLnTx/>
                          <a:uFillTx/>
                          <a:latin typeface="+mn-lt"/>
                          <a:ea typeface="+mn-ea"/>
                          <a:cs typeface="+mn-cs"/>
                        </a:rPr>
                        <a:t>
 FICOH has donated ,000 to the Hawaii Red Cross  in 2021 to support the nonprofit’s emergency response efforts and Sound the Alarm campaign. https://bit.ly/2YJJT1K
The Sound the Alarm campaign continues to save lives in Hawaii and across the nation,” said Mark Yoda, FICOH president and CEO. “This inspires FICOH to support the program financially. It has also inspired many of our associates to volunteer their time with the campaign over the past several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1166624"/>
                  </a:ext>
                </a:extLst>
              </a:tr>
            </a:tbl>
          </a:graphicData>
        </a:graphic>
      </p:graphicFrame>
      <p:sp>
        <p:nvSpPr>
          <p:cNvPr id="4" name="Text Placeholder 3">
            <a:extLst>
              <a:ext uri="{FF2B5EF4-FFF2-40B4-BE49-F238E27FC236}">
                <a16:creationId xmlns:a16="http://schemas.microsoft.com/office/drawing/2014/main" id="{64490E7C-6FEE-40AD-BF1B-169A22F9B50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03146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81379-960A-420C-A3AE-3105AD139261}"/>
              </a:ext>
            </a:extLst>
          </p:cNvPr>
          <p:cNvSpPr>
            <a:spLocks noGrp="1"/>
          </p:cNvSpPr>
          <p:nvPr>
            <p:ph type="title"/>
          </p:nvPr>
        </p:nvSpPr>
        <p:spPr/>
        <p:txBody>
          <a:bodyPr/>
          <a:lstStyle/>
          <a:p>
            <a:r>
              <a:rPr lang="en-US"/>
              <a:t>Facebook Own Posts Table | FICOH - 2 of 3</a:t>
            </a:r>
          </a:p>
        </p:txBody>
      </p:sp>
      <p:graphicFrame>
        <p:nvGraphicFramePr>
          <p:cNvPr id="5" name="Table Placeholder 4">
            <a:extLst>
              <a:ext uri="{FF2B5EF4-FFF2-40B4-BE49-F238E27FC236}">
                <a16:creationId xmlns:a16="http://schemas.microsoft.com/office/drawing/2014/main" id="{6E7D8AF6-7A3E-441A-8353-51CF9FCEC4F8}"/>
              </a:ext>
            </a:extLst>
          </p:cNvPr>
          <p:cNvGraphicFramePr>
            <a:graphicFrameLocks noGrp="1"/>
          </p:cNvGraphicFramePr>
          <p:nvPr>
            <p:ph type="tbl" sz="quarter" idx="13"/>
            <p:extLst>
              <p:ext uri="{D42A27DB-BD31-4B8C-83A1-F6EECF244321}">
                <p14:modId xmlns:p14="http://schemas.microsoft.com/office/powerpoint/2010/main" val="407602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6154347"/>
                    </a:ext>
                  </a:extLst>
                </a:gridCol>
                <a:gridCol w="822960">
                  <a:extLst>
                    <a:ext uri="{9D8B030D-6E8A-4147-A177-3AD203B41FA5}">
                      <a16:colId xmlns:a16="http://schemas.microsoft.com/office/drawing/2014/main" val="2567604250"/>
                    </a:ext>
                  </a:extLst>
                </a:gridCol>
                <a:gridCol w="822960">
                  <a:extLst>
                    <a:ext uri="{9D8B030D-6E8A-4147-A177-3AD203B41FA5}">
                      <a16:colId xmlns:a16="http://schemas.microsoft.com/office/drawing/2014/main" val="987091051"/>
                    </a:ext>
                  </a:extLst>
                </a:gridCol>
                <a:gridCol w="822960">
                  <a:extLst>
                    <a:ext uri="{9D8B030D-6E8A-4147-A177-3AD203B41FA5}">
                      <a16:colId xmlns:a16="http://schemas.microsoft.com/office/drawing/2014/main" val="3815663281"/>
                    </a:ext>
                  </a:extLst>
                </a:gridCol>
                <a:gridCol w="822960">
                  <a:extLst>
                    <a:ext uri="{9D8B030D-6E8A-4147-A177-3AD203B41FA5}">
                      <a16:colId xmlns:a16="http://schemas.microsoft.com/office/drawing/2014/main" val="2692212682"/>
                    </a:ext>
                  </a:extLst>
                </a:gridCol>
                <a:gridCol w="822960">
                  <a:extLst>
                    <a:ext uri="{9D8B030D-6E8A-4147-A177-3AD203B41FA5}">
                      <a16:colId xmlns:a16="http://schemas.microsoft.com/office/drawing/2014/main" val="3106676396"/>
                    </a:ext>
                  </a:extLst>
                </a:gridCol>
                <a:gridCol w="822960">
                  <a:extLst>
                    <a:ext uri="{9D8B030D-6E8A-4147-A177-3AD203B41FA5}">
                      <a16:colId xmlns:a16="http://schemas.microsoft.com/office/drawing/2014/main" val="3791702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698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- 2021-10-25 22:00:53</a:t>
                      </a:r>
                      <a:r>
                        <a:rPr kumimoji="0" lang="en-US" sz="1000" b="0" i="0" u="none" strike="noStrike" kern="1200" cap="none" spc="0" normalizeH="0" baseline="0" noProof="0">
                          <a:ln>
                            <a:noFill/>
                          </a:ln>
                          <a:solidFill>
                            <a:prstClr val="black"/>
                          </a:solidFill>
                          <a:effectLst/>
                          <a:uLnTx/>
                          <a:uFillTx/>
                          <a:latin typeface="+mn-lt"/>
                          <a:ea typeface="+mn-ea"/>
                          <a:cs typeface="+mn-cs"/>
                        </a:rPr>
                        <a:t>
 Bottles 4 College is an organization spearheaded by Genshu Price, a 13-year-old Hawaii kid, who is on a mission to collect recyclable bottles &amp; cans to fund college tuition for Hawaii kids. This month, FICOH and the First Insurance Center tenants held a collection drive to support his mission. Here are the results: 4,111 cans &amp; bottles ♻️ 5.58 raised 🎓
Keep up the great work, Bottles 4 College ! Mahalo for letting us be a part of this.
To see how you can get involved, check out the Bottles4College website: bottles4college.weebly.com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80019791"/>
                  </a:ext>
                </a:extLst>
              </a:tr>
            </a:tbl>
          </a:graphicData>
        </a:graphic>
      </p:graphicFrame>
      <p:sp>
        <p:nvSpPr>
          <p:cNvPr id="4" name="Text Placeholder 3">
            <a:extLst>
              <a:ext uri="{FF2B5EF4-FFF2-40B4-BE49-F238E27FC236}">
                <a16:creationId xmlns:a16="http://schemas.microsoft.com/office/drawing/2014/main" id="{8DD07E0A-2791-451C-BFFF-F6D1B0750EC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12367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11B2-B984-4E72-A200-C555C8FD153B}"/>
              </a:ext>
            </a:extLst>
          </p:cNvPr>
          <p:cNvSpPr>
            <a:spLocks noGrp="1"/>
          </p:cNvSpPr>
          <p:nvPr>
            <p:ph type="title"/>
          </p:nvPr>
        </p:nvSpPr>
        <p:spPr/>
        <p:txBody>
          <a:bodyPr/>
          <a:lstStyle/>
          <a:p>
            <a:r>
              <a:rPr lang="en-US"/>
              <a:t>Facebook Own Posts Table | FICOH - 3 of 3</a:t>
            </a:r>
          </a:p>
        </p:txBody>
      </p:sp>
      <p:graphicFrame>
        <p:nvGraphicFramePr>
          <p:cNvPr id="5" name="Table Placeholder 4">
            <a:extLst>
              <a:ext uri="{FF2B5EF4-FFF2-40B4-BE49-F238E27FC236}">
                <a16:creationId xmlns:a16="http://schemas.microsoft.com/office/drawing/2014/main" id="{096FE7EF-71C4-4498-8E03-415CBD640878}"/>
              </a:ext>
            </a:extLst>
          </p:cNvPr>
          <p:cNvGraphicFramePr>
            <a:graphicFrameLocks noGrp="1"/>
          </p:cNvGraphicFramePr>
          <p:nvPr>
            <p:ph type="tbl" sz="quarter" idx="13"/>
            <p:extLst>
              <p:ext uri="{D42A27DB-BD31-4B8C-83A1-F6EECF244321}">
                <p14:modId xmlns:p14="http://schemas.microsoft.com/office/powerpoint/2010/main" val="1063428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01525780"/>
                    </a:ext>
                  </a:extLst>
                </a:gridCol>
                <a:gridCol w="822960">
                  <a:extLst>
                    <a:ext uri="{9D8B030D-6E8A-4147-A177-3AD203B41FA5}">
                      <a16:colId xmlns:a16="http://schemas.microsoft.com/office/drawing/2014/main" val="2631117165"/>
                    </a:ext>
                  </a:extLst>
                </a:gridCol>
                <a:gridCol w="822960">
                  <a:extLst>
                    <a:ext uri="{9D8B030D-6E8A-4147-A177-3AD203B41FA5}">
                      <a16:colId xmlns:a16="http://schemas.microsoft.com/office/drawing/2014/main" val="1472595083"/>
                    </a:ext>
                  </a:extLst>
                </a:gridCol>
                <a:gridCol w="822960">
                  <a:extLst>
                    <a:ext uri="{9D8B030D-6E8A-4147-A177-3AD203B41FA5}">
                      <a16:colId xmlns:a16="http://schemas.microsoft.com/office/drawing/2014/main" val="363344412"/>
                    </a:ext>
                  </a:extLst>
                </a:gridCol>
                <a:gridCol w="822960">
                  <a:extLst>
                    <a:ext uri="{9D8B030D-6E8A-4147-A177-3AD203B41FA5}">
                      <a16:colId xmlns:a16="http://schemas.microsoft.com/office/drawing/2014/main" val="2469251917"/>
                    </a:ext>
                  </a:extLst>
                </a:gridCol>
                <a:gridCol w="822960">
                  <a:extLst>
                    <a:ext uri="{9D8B030D-6E8A-4147-A177-3AD203B41FA5}">
                      <a16:colId xmlns:a16="http://schemas.microsoft.com/office/drawing/2014/main" val="1735148302"/>
                    </a:ext>
                  </a:extLst>
                </a:gridCol>
                <a:gridCol w="822960">
                  <a:extLst>
                    <a:ext uri="{9D8B030D-6E8A-4147-A177-3AD203B41FA5}">
                      <a16:colId xmlns:a16="http://schemas.microsoft.com/office/drawing/2014/main" val="159355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914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- 2021-10-26 18:00:56</a:t>
                      </a:r>
                      <a:r>
                        <a:rPr kumimoji="0" lang="en-US" sz="1000" b="0" i="0" u="none" strike="noStrike" kern="1200" cap="none" spc="0" normalizeH="0" baseline="0" noProof="0">
                          <a:ln>
                            <a:noFill/>
                          </a:ln>
                          <a:solidFill>
                            <a:prstClr val="black"/>
                          </a:solidFill>
                          <a:effectLst/>
                          <a:uLnTx/>
                          <a:uFillTx/>
                          <a:latin typeface="+mn-lt"/>
                          <a:ea typeface="+mn-ea"/>
                          <a:cs typeface="+mn-cs"/>
                        </a:rPr>
                        <a:t>
 FICOH has donated ,000 to the American Heart Association - Hawaii in 2021, continuing its multi-year commitment to supporting cardiovascular research, education and care. Learn more: https://bit.ly/2Zpf5Ef 
“The Heart Association is leading the fight against heart disease and stroke, Hawaii’s number one and number three causes of death,” said Mark Yoda, FICOH president and CEO. “We are proud to support its lifesaving work and the active contributions it makes to the health and wellness of our employees, families, and the local community as a whole.”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4365737"/>
                  </a:ext>
                </a:extLst>
              </a:tr>
            </a:tbl>
          </a:graphicData>
        </a:graphic>
      </p:graphicFrame>
      <p:sp>
        <p:nvSpPr>
          <p:cNvPr id="4" name="Text Placeholder 3">
            <a:extLst>
              <a:ext uri="{FF2B5EF4-FFF2-40B4-BE49-F238E27FC236}">
                <a16:creationId xmlns:a16="http://schemas.microsoft.com/office/drawing/2014/main" id="{134CEA10-FB1C-472E-BC45-22D93CF1D9F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97872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74EB8-7610-4282-8653-AA01ABC79C9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FA6517A0-BFF7-46C4-9E19-3714954471E1}"/>
              </a:ext>
            </a:extLst>
          </p:cNvPr>
          <p:cNvGraphicFramePr>
            <a:graphicFrameLocks noGrp="1"/>
          </p:cNvGraphicFramePr>
          <p:nvPr>
            <p:ph type="tbl" sz="quarter" idx="13"/>
            <p:extLst>
              <p:ext uri="{D42A27DB-BD31-4B8C-83A1-F6EECF244321}">
                <p14:modId xmlns:p14="http://schemas.microsoft.com/office/powerpoint/2010/main" val="3790081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34047578"/>
                    </a:ext>
                  </a:extLst>
                </a:gridCol>
                <a:gridCol w="576072">
                  <a:extLst>
                    <a:ext uri="{9D8B030D-6E8A-4147-A177-3AD203B41FA5}">
                      <a16:colId xmlns:a16="http://schemas.microsoft.com/office/drawing/2014/main" val="3949049939"/>
                    </a:ext>
                  </a:extLst>
                </a:gridCol>
                <a:gridCol w="576072">
                  <a:extLst>
                    <a:ext uri="{9D8B030D-6E8A-4147-A177-3AD203B41FA5}">
                      <a16:colId xmlns:a16="http://schemas.microsoft.com/office/drawing/2014/main" val="3334013899"/>
                    </a:ext>
                  </a:extLst>
                </a:gridCol>
                <a:gridCol w="576072">
                  <a:extLst>
                    <a:ext uri="{9D8B030D-6E8A-4147-A177-3AD203B41FA5}">
                      <a16:colId xmlns:a16="http://schemas.microsoft.com/office/drawing/2014/main" val="595325113"/>
                    </a:ext>
                  </a:extLst>
                </a:gridCol>
                <a:gridCol w="576072">
                  <a:extLst>
                    <a:ext uri="{9D8B030D-6E8A-4147-A177-3AD203B41FA5}">
                      <a16:colId xmlns:a16="http://schemas.microsoft.com/office/drawing/2014/main" val="1603349070"/>
                    </a:ext>
                  </a:extLst>
                </a:gridCol>
                <a:gridCol w="576072">
                  <a:extLst>
                    <a:ext uri="{9D8B030D-6E8A-4147-A177-3AD203B41FA5}">
                      <a16:colId xmlns:a16="http://schemas.microsoft.com/office/drawing/2014/main" val="2136363424"/>
                    </a:ext>
                  </a:extLst>
                </a:gridCol>
                <a:gridCol w="576072">
                  <a:extLst>
                    <a:ext uri="{9D8B030D-6E8A-4147-A177-3AD203B41FA5}">
                      <a16:colId xmlns:a16="http://schemas.microsoft.com/office/drawing/2014/main" val="3232162132"/>
                    </a:ext>
                  </a:extLst>
                </a:gridCol>
                <a:gridCol w="576072">
                  <a:extLst>
                    <a:ext uri="{9D8B030D-6E8A-4147-A177-3AD203B41FA5}">
                      <a16:colId xmlns:a16="http://schemas.microsoft.com/office/drawing/2014/main" val="1258231179"/>
                    </a:ext>
                  </a:extLst>
                </a:gridCol>
                <a:gridCol w="576072">
                  <a:extLst>
                    <a:ext uri="{9D8B030D-6E8A-4147-A177-3AD203B41FA5}">
                      <a16:colId xmlns:a16="http://schemas.microsoft.com/office/drawing/2014/main" val="3188928067"/>
                    </a:ext>
                  </a:extLst>
                </a:gridCol>
                <a:gridCol w="576072">
                  <a:extLst>
                    <a:ext uri="{9D8B030D-6E8A-4147-A177-3AD203B41FA5}">
                      <a16:colId xmlns:a16="http://schemas.microsoft.com/office/drawing/2014/main" val="1350060707"/>
                    </a:ext>
                  </a:extLst>
                </a:gridCol>
                <a:gridCol w="576072">
                  <a:extLst>
                    <a:ext uri="{9D8B030D-6E8A-4147-A177-3AD203B41FA5}">
                      <a16:colId xmlns:a16="http://schemas.microsoft.com/office/drawing/2014/main" val="1403224270"/>
                    </a:ext>
                  </a:extLst>
                </a:gridCol>
                <a:gridCol w="576072">
                  <a:extLst>
                    <a:ext uri="{9D8B030D-6E8A-4147-A177-3AD203B41FA5}">
                      <a16:colId xmlns:a16="http://schemas.microsoft.com/office/drawing/2014/main" val="2593009894"/>
                    </a:ext>
                  </a:extLst>
                </a:gridCol>
                <a:gridCol w="576072">
                  <a:extLst>
                    <a:ext uri="{9D8B030D-6E8A-4147-A177-3AD203B41FA5}">
                      <a16:colId xmlns:a16="http://schemas.microsoft.com/office/drawing/2014/main" val="160146375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00587395"/>
                  </a:ext>
                </a:extLst>
              </a:tr>
              <a:tr h="370840">
                <a:tc>
                  <a:txBody>
                    <a:bodyPr/>
                    <a:lstStyle/>
                    <a:p>
                      <a:r>
                        <a:rPr lang="en-US" sz="1000"/>
                        <a:t>1206</a:t>
                      </a:r>
                    </a:p>
                  </a:txBody>
                  <a:tcPr/>
                </a:tc>
                <a:tc>
                  <a:txBody>
                    <a:bodyPr/>
                    <a:lstStyle/>
                    <a:p>
                      <a:r>
                        <a:rPr lang="en-US" sz="1000"/>
                        <a:t>1</a:t>
                      </a:r>
                    </a:p>
                  </a:txBody>
                  <a:tcPr/>
                </a:tc>
                <a:tc>
                  <a:txBody>
                    <a:bodyPr/>
                    <a:lstStyle/>
                    <a:p>
                      <a:r>
                        <a:rPr lang="en-US" sz="1000"/>
                        <a:t>25</a:t>
                      </a:r>
                    </a:p>
                  </a:txBody>
                  <a:tcPr/>
                </a:tc>
                <a:tc>
                  <a:txBody>
                    <a:bodyPr/>
                    <a:lstStyle/>
                    <a:p>
                      <a:r>
                        <a:rPr lang="en-US" sz="1000"/>
                        <a:t>21</a:t>
                      </a:r>
                    </a:p>
                  </a:txBody>
                  <a:tcPr/>
                </a:tc>
                <a:tc>
                  <a:txBody>
                    <a:bodyPr/>
                    <a:lstStyle/>
                    <a:p>
                      <a:r>
                        <a:rPr lang="en-US" sz="1000"/>
                        <a:t>3</a:t>
                      </a:r>
                    </a:p>
                  </a:txBody>
                  <a:tcPr/>
                </a:tc>
                <a:tc>
                  <a:txBody>
                    <a:bodyPr/>
                    <a:lstStyle/>
                    <a:p>
                      <a:r>
                        <a:rPr lang="en-US" sz="1000"/>
                        <a:t>1</a:t>
                      </a:r>
                    </a:p>
                  </a:txBody>
                  <a:tcPr/>
                </a:tc>
                <a:tc>
                  <a:txBody>
                    <a:bodyPr/>
                    <a:lstStyle/>
                    <a:p>
                      <a:r>
                        <a:rPr lang="en-US" sz="1000"/>
                        <a:t>8</a:t>
                      </a:r>
                    </a:p>
                  </a:txBody>
                  <a:tcPr/>
                </a:tc>
                <a:tc>
                  <a:txBody>
                    <a:bodyPr/>
                    <a:lstStyle/>
                    <a:p>
                      <a:r>
                        <a:rPr lang="en-US" sz="1000"/>
                        <a:t>7</a:t>
                      </a:r>
                    </a:p>
                  </a:txBody>
                  <a:tcPr/>
                </a:tc>
                <a:tc>
                  <a:txBody>
                    <a:bodyPr/>
                    <a:lstStyle/>
                    <a:p>
                      <a:r>
                        <a:rPr lang="en-US" sz="1000"/>
                        <a:t>22</a:t>
                      </a:r>
                    </a:p>
                  </a:txBody>
                  <a:tcPr/>
                </a:tc>
                <a:tc>
                  <a:txBody>
                    <a:bodyPr/>
                    <a:lstStyle/>
                    <a:p>
                      <a:r>
                        <a:rPr lang="en-US" sz="1000"/>
                        <a:t>0</a:t>
                      </a:r>
                    </a:p>
                  </a:txBody>
                  <a:tcPr/>
                </a:tc>
                <a:tc>
                  <a:txBody>
                    <a:bodyPr/>
                    <a:lstStyle/>
                    <a:p>
                      <a:r>
                        <a:rPr lang="en-US" sz="1000"/>
                        <a:t>3</a:t>
                      </a:r>
                    </a:p>
                  </a:txBody>
                  <a:tcPr/>
                </a:tc>
                <a:tc>
                  <a:txBody>
                    <a:bodyPr/>
                    <a:lstStyle/>
                    <a:p>
                      <a:r>
                        <a:rPr lang="en-US" sz="1000"/>
                        <a:t>0.1146 %</a:t>
                      </a:r>
                    </a:p>
                  </a:txBody>
                  <a:tcPr/>
                </a:tc>
                <a:tc>
                  <a:txBody>
                    <a:bodyPr/>
                    <a:lstStyle/>
                    <a:p>
                      <a:r>
                        <a:rPr lang="en-US" sz="1000"/>
                        <a:t>0.0 %</a:t>
                      </a:r>
                    </a:p>
                  </a:txBody>
                  <a:tcPr/>
                </a:tc>
                <a:extLst>
                  <a:ext uri="{0D108BD9-81ED-4DB2-BD59-A6C34878D82A}">
                    <a16:rowId xmlns:a16="http://schemas.microsoft.com/office/drawing/2014/main" val="2792480727"/>
                  </a:ext>
                </a:extLst>
              </a:tr>
            </a:tbl>
          </a:graphicData>
        </a:graphic>
      </p:graphicFrame>
      <p:sp>
        <p:nvSpPr>
          <p:cNvPr id="4" name="Text Placeholder 3">
            <a:extLst>
              <a:ext uri="{FF2B5EF4-FFF2-40B4-BE49-F238E27FC236}">
                <a16:creationId xmlns:a16="http://schemas.microsoft.com/office/drawing/2014/main" id="{4418F973-66D3-4CD5-8483-81DC290D363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96808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EAEF-2F0F-474D-AE39-BAB4099216FE}"/>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1DF4026-BAA1-4537-B9AF-500B0EC63E56}"/>
              </a:ext>
            </a:extLst>
          </p:cNvPr>
          <p:cNvGraphicFramePr>
            <a:graphicFrameLocks noGrp="1"/>
          </p:cNvGraphicFramePr>
          <p:nvPr>
            <p:ph type="chart" sz="quarter" idx="13"/>
            <p:extLst>
              <p:ext uri="{D42A27DB-BD31-4B8C-83A1-F6EECF244321}">
                <p14:modId xmlns:p14="http://schemas.microsoft.com/office/powerpoint/2010/main" val="1579842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BBBF2B-C87C-4D0A-9856-0F26FC40F61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32D9B2C-FFB0-4C09-9CF1-A48F86B05A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938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16DEB-909E-47AE-8161-050DD035A4F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C6F596E-5FD2-4213-9993-50C38460A803}"/>
              </a:ext>
            </a:extLst>
          </p:cNvPr>
          <p:cNvGraphicFramePr>
            <a:graphicFrameLocks noGrp="1"/>
          </p:cNvGraphicFramePr>
          <p:nvPr>
            <p:ph type="chart" sz="quarter" idx="13"/>
            <p:extLst>
              <p:ext uri="{D42A27DB-BD31-4B8C-83A1-F6EECF244321}">
                <p14:modId xmlns:p14="http://schemas.microsoft.com/office/powerpoint/2010/main" val="938474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5B13B1-D94D-46BE-9490-4B6A1F9EE68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EFF2226-1A2E-40E5-B17C-1277931499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607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DD37C-41CB-472E-A367-C96C09297B7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D2937321-5E35-4FFB-B827-690D49442DFC}"/>
              </a:ext>
            </a:extLst>
          </p:cNvPr>
          <p:cNvGraphicFramePr>
            <a:graphicFrameLocks noGrp="1"/>
          </p:cNvGraphicFramePr>
          <p:nvPr>
            <p:ph type="chart" sz="quarter" idx="13"/>
            <p:extLst>
              <p:ext uri="{D42A27DB-BD31-4B8C-83A1-F6EECF244321}">
                <p14:modId xmlns:p14="http://schemas.microsoft.com/office/powerpoint/2010/main" val="1968143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F37111-48D8-4669-8D59-248ABBD0A15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60F7F1B-20BD-44DE-A74A-B778AA65A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668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B2B49-2DB9-4D23-8FA2-AB83E1B6F48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D5976BC-21A0-497B-A1C4-F8235C625334}"/>
              </a:ext>
            </a:extLst>
          </p:cNvPr>
          <p:cNvGraphicFramePr>
            <a:graphicFrameLocks noGrp="1"/>
          </p:cNvGraphicFramePr>
          <p:nvPr>
            <p:ph type="tbl" sz="quarter" idx="13"/>
            <p:extLst>
              <p:ext uri="{D42A27DB-BD31-4B8C-83A1-F6EECF244321}">
                <p14:modId xmlns:p14="http://schemas.microsoft.com/office/powerpoint/2010/main" val="306478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86074852"/>
                    </a:ext>
                  </a:extLst>
                </a:gridCol>
                <a:gridCol w="493776">
                  <a:extLst>
                    <a:ext uri="{9D8B030D-6E8A-4147-A177-3AD203B41FA5}">
                      <a16:colId xmlns:a16="http://schemas.microsoft.com/office/drawing/2014/main" val="3365253582"/>
                    </a:ext>
                  </a:extLst>
                </a:gridCol>
                <a:gridCol w="1069848">
                  <a:extLst>
                    <a:ext uri="{9D8B030D-6E8A-4147-A177-3AD203B41FA5}">
                      <a16:colId xmlns:a16="http://schemas.microsoft.com/office/drawing/2014/main" val="1046920120"/>
                    </a:ext>
                  </a:extLst>
                </a:gridCol>
                <a:gridCol w="1069848">
                  <a:extLst>
                    <a:ext uri="{9D8B030D-6E8A-4147-A177-3AD203B41FA5}">
                      <a16:colId xmlns:a16="http://schemas.microsoft.com/office/drawing/2014/main" val="3341040962"/>
                    </a:ext>
                  </a:extLst>
                </a:gridCol>
                <a:gridCol w="1069848">
                  <a:extLst>
                    <a:ext uri="{9D8B030D-6E8A-4147-A177-3AD203B41FA5}">
                      <a16:colId xmlns:a16="http://schemas.microsoft.com/office/drawing/2014/main" val="2757155236"/>
                    </a:ext>
                  </a:extLst>
                </a:gridCol>
                <a:gridCol w="1069848">
                  <a:extLst>
                    <a:ext uri="{9D8B030D-6E8A-4147-A177-3AD203B41FA5}">
                      <a16:colId xmlns:a16="http://schemas.microsoft.com/office/drawing/2014/main" val="3644549207"/>
                    </a:ext>
                  </a:extLst>
                </a:gridCol>
                <a:gridCol w="1069848">
                  <a:extLst>
                    <a:ext uri="{9D8B030D-6E8A-4147-A177-3AD203B41FA5}">
                      <a16:colId xmlns:a16="http://schemas.microsoft.com/office/drawing/2014/main" val="144768663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737728334"/>
                  </a:ext>
                </a:extLst>
              </a:tr>
              <a:tr h="370840">
                <a:tc>
                  <a:txBody>
                    <a:bodyPr/>
                    <a:lstStyle/>
                    <a:p>
                      <a:r>
                        <a:rPr lang="en-US" sz="1000" b="1"/>
                        <a:t>@FirstInsHI - 2021-10-08 14:02:24</a:t>
                      </a:r>
                      <a:r>
                        <a:rPr lang="en-US" sz="1000"/>
                        <a:t>
 Happy #AlohaFriday! Looking for something to do this weekend? FICOH is a proud supporter of the @bishopmuseum’s new exhibit, “Expedition Dinosaur: Rise of the Mammals!”🦖 Check it out from 9 am–5 pm
Learn more: https://t.co/btZWSoXcX3 https://t.co/dQ2WiWMZkF</a:t>
                      </a:r>
                    </a:p>
                  </a:txBody>
                  <a:tcPr/>
                </a:tc>
                <a:tc>
                  <a:txBody>
                    <a:bodyPr/>
                    <a:lstStyle/>
                    <a:p>
                      <a:r>
                        <a:rPr lang="en-US" sz="1000"/>
                        <a:t>10/10/2021 02:38:20</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7</a:t>
                      </a:r>
                    </a:p>
                  </a:txBody>
                  <a:tcPr/>
                </a:tc>
                <a:tc>
                  <a:txBody>
                    <a:bodyPr/>
                    <a:lstStyle/>
                    <a:p>
                      <a:r>
                        <a:rPr lang="en-US" sz="1000"/>
                        <a:t>0.5814 %</a:t>
                      </a:r>
                    </a:p>
                  </a:txBody>
                  <a:tcPr/>
                </a:tc>
                <a:extLst>
                  <a:ext uri="{0D108BD9-81ED-4DB2-BD59-A6C34878D82A}">
                    <a16:rowId xmlns:a16="http://schemas.microsoft.com/office/drawing/2014/main" val="1265900222"/>
                  </a:ext>
                </a:extLst>
              </a:tr>
              <a:tr h="370840">
                <a:tc>
                  <a:txBody>
                    <a:bodyPr/>
                    <a:lstStyle/>
                    <a:p>
                      <a:r>
                        <a:rPr lang="en-US" sz="1000" b="1"/>
                        <a:t>@FirstInsHI - 2021-10-29 16:43:32</a:t>
                      </a:r>
                      <a:r>
                        <a:rPr lang="en-US" sz="1000"/>
                        <a:t>
 Our giveaway closes today at 5pm. Head over to our IG to enter! The winner will receive 4 tickets to the @bishopmuseum's dinosaur exhibit AND a 0 gift card to @HighwayInn! https://t.co/6TIsBqlZDd</a:t>
                      </a:r>
                    </a:p>
                  </a:txBody>
                  <a:tcPr/>
                </a:tc>
                <a:tc>
                  <a:txBody>
                    <a:bodyPr/>
                    <a:lstStyle/>
                    <a:p>
                      <a:r>
                        <a:rPr lang="en-US" sz="1000"/>
                        <a:t>10/29/2021 20:39:38</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0.4146 %</a:t>
                      </a:r>
                    </a:p>
                  </a:txBody>
                  <a:tcPr/>
                </a:tc>
                <a:extLst>
                  <a:ext uri="{0D108BD9-81ED-4DB2-BD59-A6C34878D82A}">
                    <a16:rowId xmlns:a16="http://schemas.microsoft.com/office/drawing/2014/main" val="1680782833"/>
                  </a:ext>
                </a:extLst>
              </a:tr>
              <a:tr h="370840">
                <a:tc>
                  <a:txBody>
                    <a:bodyPr/>
                    <a:lstStyle/>
                    <a:p>
                      <a:r>
                        <a:rPr lang="en-US" sz="1000" b="1"/>
                        <a:t>@FirstInsHI - 2021-10-15 15:25:03</a:t>
                      </a:r>
                      <a:r>
                        <a:rPr lang="en-US" sz="1000"/>
                        <a:t>
 Want free tickets to the @bishopmuseum's "Expedition Dinosaur: Rise of the Mammals" exhibit? Head over to our Instagram (@FirstInsHI) on Monday to see how you could win them! 🦖 https://t.co/jOpk9PuHpl</a:t>
                      </a:r>
                    </a:p>
                  </a:txBody>
                  <a:tcPr/>
                </a:tc>
                <a:tc>
                  <a:txBody>
                    <a:bodyPr/>
                    <a:lstStyle/>
                    <a:p>
                      <a:r>
                        <a:rPr lang="en-US" sz="1000"/>
                        <a:t>10/21/2021 02:39:48</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0.3314 %</a:t>
                      </a:r>
                    </a:p>
                  </a:txBody>
                  <a:tcPr/>
                </a:tc>
                <a:extLst>
                  <a:ext uri="{0D108BD9-81ED-4DB2-BD59-A6C34878D82A}">
                    <a16:rowId xmlns:a16="http://schemas.microsoft.com/office/drawing/2014/main" val="3776129187"/>
                  </a:ext>
                </a:extLst>
              </a:tr>
            </a:tbl>
          </a:graphicData>
        </a:graphic>
      </p:graphicFrame>
      <p:sp>
        <p:nvSpPr>
          <p:cNvPr id="4" name="Text Placeholder 3">
            <a:extLst>
              <a:ext uri="{FF2B5EF4-FFF2-40B4-BE49-F238E27FC236}">
                <a16:creationId xmlns:a16="http://schemas.microsoft.com/office/drawing/2014/main" id="{77D6B30A-2A1D-46AB-B15A-7278CE8191B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47737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0C0E-1C8F-4148-97B0-7122240E817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77165E9-2C65-4AE8-AC4B-DFC9C74FA21E}"/>
              </a:ext>
            </a:extLst>
          </p:cNvPr>
          <p:cNvGraphicFramePr>
            <a:graphicFrameLocks noGrp="1"/>
          </p:cNvGraphicFramePr>
          <p:nvPr>
            <p:ph type="tbl" sz="quarter" idx="13"/>
            <p:extLst>
              <p:ext uri="{D42A27DB-BD31-4B8C-83A1-F6EECF244321}">
                <p14:modId xmlns:p14="http://schemas.microsoft.com/office/powerpoint/2010/main" val="109772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41739238"/>
                    </a:ext>
                  </a:extLst>
                </a:gridCol>
                <a:gridCol w="576072">
                  <a:extLst>
                    <a:ext uri="{9D8B030D-6E8A-4147-A177-3AD203B41FA5}">
                      <a16:colId xmlns:a16="http://schemas.microsoft.com/office/drawing/2014/main" val="98657056"/>
                    </a:ext>
                  </a:extLst>
                </a:gridCol>
                <a:gridCol w="576072">
                  <a:extLst>
                    <a:ext uri="{9D8B030D-6E8A-4147-A177-3AD203B41FA5}">
                      <a16:colId xmlns:a16="http://schemas.microsoft.com/office/drawing/2014/main" val="2330425386"/>
                    </a:ext>
                  </a:extLst>
                </a:gridCol>
                <a:gridCol w="576072">
                  <a:extLst>
                    <a:ext uri="{9D8B030D-6E8A-4147-A177-3AD203B41FA5}">
                      <a16:colId xmlns:a16="http://schemas.microsoft.com/office/drawing/2014/main" val="3108025689"/>
                    </a:ext>
                  </a:extLst>
                </a:gridCol>
                <a:gridCol w="576072">
                  <a:extLst>
                    <a:ext uri="{9D8B030D-6E8A-4147-A177-3AD203B41FA5}">
                      <a16:colId xmlns:a16="http://schemas.microsoft.com/office/drawing/2014/main" val="4290259645"/>
                    </a:ext>
                  </a:extLst>
                </a:gridCol>
                <a:gridCol w="576072">
                  <a:extLst>
                    <a:ext uri="{9D8B030D-6E8A-4147-A177-3AD203B41FA5}">
                      <a16:colId xmlns:a16="http://schemas.microsoft.com/office/drawing/2014/main" val="2698107410"/>
                    </a:ext>
                  </a:extLst>
                </a:gridCol>
                <a:gridCol w="576072">
                  <a:extLst>
                    <a:ext uri="{9D8B030D-6E8A-4147-A177-3AD203B41FA5}">
                      <a16:colId xmlns:a16="http://schemas.microsoft.com/office/drawing/2014/main" val="1834062438"/>
                    </a:ext>
                  </a:extLst>
                </a:gridCol>
                <a:gridCol w="576072">
                  <a:extLst>
                    <a:ext uri="{9D8B030D-6E8A-4147-A177-3AD203B41FA5}">
                      <a16:colId xmlns:a16="http://schemas.microsoft.com/office/drawing/2014/main" val="3247107928"/>
                    </a:ext>
                  </a:extLst>
                </a:gridCol>
                <a:gridCol w="576072">
                  <a:extLst>
                    <a:ext uri="{9D8B030D-6E8A-4147-A177-3AD203B41FA5}">
                      <a16:colId xmlns:a16="http://schemas.microsoft.com/office/drawing/2014/main" val="2892689186"/>
                    </a:ext>
                  </a:extLst>
                </a:gridCol>
                <a:gridCol w="576072">
                  <a:extLst>
                    <a:ext uri="{9D8B030D-6E8A-4147-A177-3AD203B41FA5}">
                      <a16:colId xmlns:a16="http://schemas.microsoft.com/office/drawing/2014/main" val="3596412648"/>
                    </a:ext>
                  </a:extLst>
                </a:gridCol>
                <a:gridCol w="576072">
                  <a:extLst>
                    <a:ext uri="{9D8B030D-6E8A-4147-A177-3AD203B41FA5}">
                      <a16:colId xmlns:a16="http://schemas.microsoft.com/office/drawing/2014/main" val="3893301440"/>
                    </a:ext>
                  </a:extLst>
                </a:gridCol>
                <a:gridCol w="576072">
                  <a:extLst>
                    <a:ext uri="{9D8B030D-6E8A-4147-A177-3AD203B41FA5}">
                      <a16:colId xmlns:a16="http://schemas.microsoft.com/office/drawing/2014/main" val="1762742652"/>
                    </a:ext>
                  </a:extLst>
                </a:gridCol>
                <a:gridCol w="576072">
                  <a:extLst>
                    <a:ext uri="{9D8B030D-6E8A-4147-A177-3AD203B41FA5}">
                      <a16:colId xmlns:a16="http://schemas.microsoft.com/office/drawing/2014/main" val="195139893"/>
                    </a:ext>
                  </a:extLst>
                </a:gridCol>
                <a:gridCol w="576072">
                  <a:extLst>
                    <a:ext uri="{9D8B030D-6E8A-4147-A177-3AD203B41FA5}">
                      <a16:colId xmlns:a16="http://schemas.microsoft.com/office/drawing/2014/main" val="3116948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634286723"/>
                  </a:ext>
                </a:extLst>
              </a:tr>
              <a:tr h="370840">
                <a:tc>
                  <a:txBody>
                    <a:bodyPr/>
                    <a:lstStyle/>
                    <a:p>
                      <a:r>
                        <a:rPr lang="en-US" sz="1000"/>
                        <a:t>3421</a:t>
                      </a:r>
                    </a:p>
                  </a:txBody>
                  <a:tcPr/>
                </a:tc>
                <a:tc>
                  <a:txBody>
                    <a:bodyPr/>
                    <a:lstStyle/>
                    <a:p>
                      <a:r>
                        <a:rPr lang="en-US" sz="1000"/>
                        <a:t>13</a:t>
                      </a:r>
                    </a:p>
                  </a:txBody>
                  <a:tcPr/>
                </a:tc>
                <a:tc>
                  <a:txBody>
                    <a:bodyPr/>
                    <a:lstStyle/>
                    <a:p>
                      <a:r>
                        <a:rPr lang="en-US" sz="1000"/>
                        <a:t>8</a:t>
                      </a:r>
                    </a:p>
                  </a:txBody>
                  <a:tcPr/>
                </a:tc>
                <a:tc>
                  <a:txBody>
                    <a:bodyPr/>
                    <a:lstStyle/>
                    <a:p>
                      <a:r>
                        <a:rPr lang="en-US" sz="1000"/>
                        <a:t>207</a:t>
                      </a:r>
                    </a:p>
                  </a:txBody>
                  <a:tcPr/>
                </a:tc>
                <a:tc>
                  <a:txBody>
                    <a:bodyPr/>
                    <a:lstStyle/>
                    <a:p>
                      <a:r>
                        <a:rPr lang="en-US" sz="1000"/>
                        <a:t>25.875</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320</a:t>
                      </a:r>
                    </a:p>
                  </a:txBody>
                  <a:tcPr/>
                </a:tc>
                <a:tc>
                  <a:txBody>
                    <a:bodyPr/>
                    <a:lstStyle/>
                    <a:p>
                      <a:r>
                        <a:rPr lang="en-US" sz="1000"/>
                        <a:t>40</a:t>
                      </a:r>
                    </a:p>
                  </a:txBody>
                  <a:tcPr/>
                </a:tc>
                <a:tc>
                  <a:txBody>
                    <a:bodyPr/>
                    <a:lstStyle/>
                    <a:p>
                      <a:r>
                        <a:rPr lang="en-US" sz="1000"/>
                        <a:t>7928</a:t>
                      </a:r>
                    </a:p>
                  </a:txBody>
                  <a:tcPr/>
                </a:tc>
                <a:tc>
                  <a:txBody>
                    <a:bodyPr/>
                    <a:lstStyle/>
                    <a:p>
                      <a:r>
                        <a:rPr lang="en-US" sz="1000"/>
                        <a:t>991</a:t>
                      </a:r>
                    </a:p>
                  </a:txBody>
                  <a:tcPr/>
                </a:tc>
                <a:tc>
                  <a:txBody>
                    <a:bodyPr/>
                    <a:lstStyle/>
                    <a:p>
                      <a:r>
                        <a:rPr lang="en-US" sz="1000"/>
                        <a:t>6.5804008776478 %</a:t>
                      </a:r>
                    </a:p>
                  </a:txBody>
                  <a:tcPr/>
                </a:tc>
                <a:tc>
                  <a:txBody>
                    <a:bodyPr/>
                    <a:lstStyle/>
                    <a:p>
                      <a:r>
                        <a:rPr lang="en-US" sz="1000"/>
                        <a:t>0</a:t>
                      </a:r>
                    </a:p>
                  </a:txBody>
                  <a:tcPr/>
                </a:tc>
                <a:extLst>
                  <a:ext uri="{0D108BD9-81ED-4DB2-BD59-A6C34878D82A}">
                    <a16:rowId xmlns:a16="http://schemas.microsoft.com/office/drawing/2014/main" val="1921828694"/>
                  </a:ext>
                </a:extLst>
              </a:tr>
            </a:tbl>
          </a:graphicData>
        </a:graphic>
      </p:graphicFrame>
      <p:sp>
        <p:nvSpPr>
          <p:cNvPr id="4" name="Text Placeholder 3">
            <a:extLst>
              <a:ext uri="{FF2B5EF4-FFF2-40B4-BE49-F238E27FC236}">
                <a16:creationId xmlns:a16="http://schemas.microsoft.com/office/drawing/2014/main" id="{46CC2871-50D8-47B3-97E4-2A5449570F6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67135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E46E8-9937-44F3-B766-F28CAF0EFC8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1E82548-4CB7-45F8-9BD2-5A9011CC196D}"/>
              </a:ext>
            </a:extLst>
          </p:cNvPr>
          <p:cNvGraphicFramePr>
            <a:graphicFrameLocks noGrp="1"/>
          </p:cNvGraphicFramePr>
          <p:nvPr>
            <p:ph type="chart" sz="quarter" idx="13"/>
            <p:extLst>
              <p:ext uri="{D42A27DB-BD31-4B8C-83A1-F6EECF244321}">
                <p14:modId xmlns:p14="http://schemas.microsoft.com/office/powerpoint/2010/main" val="3460230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FDD0E2-5E34-4E11-9127-C0D41FA1EDE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92AB96D-AE9F-4F56-96C0-5B5838EA9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6285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C78D5-8F51-471B-A493-3805AA867BD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B5CDC11-246B-4EB0-BE15-6ACCF08B1AD9}"/>
              </a:ext>
            </a:extLst>
          </p:cNvPr>
          <p:cNvGraphicFramePr>
            <a:graphicFrameLocks noGrp="1"/>
          </p:cNvGraphicFramePr>
          <p:nvPr>
            <p:ph type="chart" sz="quarter" idx="13"/>
            <p:extLst>
              <p:ext uri="{D42A27DB-BD31-4B8C-83A1-F6EECF244321}">
                <p14:modId xmlns:p14="http://schemas.microsoft.com/office/powerpoint/2010/main" val="1674290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90ECC-8294-4305-8C31-AF3CC5241D4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37BA78A-15F9-4C18-A671-691329C06C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1637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B1387-14B7-4610-9D2D-E7453BDB9E41}"/>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79061E3C-BAF7-4EC0-AA2C-F136DA5A1046}"/>
              </a:ext>
            </a:extLst>
          </p:cNvPr>
          <p:cNvGraphicFramePr>
            <a:graphicFrameLocks noGrp="1"/>
          </p:cNvGraphicFramePr>
          <p:nvPr>
            <p:ph type="chart" sz="quarter" idx="13"/>
            <p:extLst>
              <p:ext uri="{D42A27DB-BD31-4B8C-83A1-F6EECF244321}">
                <p14:modId xmlns:p14="http://schemas.microsoft.com/office/powerpoint/2010/main" val="4258123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26E5D-A10C-47E0-875B-CF550521E0B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F03D931-67CE-43DC-B43D-FB735EE22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157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D2D8-D2E2-46EF-9B9A-9CD08A2BC0EC}"/>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1948D980-5F8F-4483-AB6B-32CF16560D8B}"/>
              </a:ext>
            </a:extLst>
          </p:cNvPr>
          <p:cNvGraphicFramePr>
            <a:graphicFrameLocks noGrp="1"/>
          </p:cNvGraphicFramePr>
          <p:nvPr>
            <p:ph type="chart" sz="quarter" idx="13"/>
            <p:extLst>
              <p:ext uri="{D42A27DB-BD31-4B8C-83A1-F6EECF244321}">
                <p14:modId xmlns:p14="http://schemas.microsoft.com/office/powerpoint/2010/main" val="1708189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6ABD49-167E-486A-9650-EFF1E438044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EFE09C1-BEE5-4C47-BC24-558C34D3D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0851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EE17-B19E-412A-AFB7-018B4357E51A}"/>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6CABF830-C863-4703-ABA2-28F89D0F93D8}"/>
              </a:ext>
            </a:extLst>
          </p:cNvPr>
          <p:cNvGraphicFramePr>
            <a:graphicFrameLocks noGrp="1"/>
          </p:cNvGraphicFramePr>
          <p:nvPr>
            <p:ph type="tbl" sz="quarter" idx="13"/>
            <p:extLst>
              <p:ext uri="{D42A27DB-BD31-4B8C-83A1-F6EECF244321}">
                <p14:modId xmlns:p14="http://schemas.microsoft.com/office/powerpoint/2010/main" val="267537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47488456"/>
                    </a:ext>
                  </a:extLst>
                </a:gridCol>
                <a:gridCol w="740664">
                  <a:extLst>
                    <a:ext uri="{9D8B030D-6E8A-4147-A177-3AD203B41FA5}">
                      <a16:colId xmlns:a16="http://schemas.microsoft.com/office/drawing/2014/main" val="3895893937"/>
                    </a:ext>
                  </a:extLst>
                </a:gridCol>
                <a:gridCol w="740664">
                  <a:extLst>
                    <a:ext uri="{9D8B030D-6E8A-4147-A177-3AD203B41FA5}">
                      <a16:colId xmlns:a16="http://schemas.microsoft.com/office/drawing/2014/main" val="2099672974"/>
                    </a:ext>
                  </a:extLst>
                </a:gridCol>
                <a:gridCol w="740664">
                  <a:extLst>
                    <a:ext uri="{9D8B030D-6E8A-4147-A177-3AD203B41FA5}">
                      <a16:colId xmlns:a16="http://schemas.microsoft.com/office/drawing/2014/main" val="448491094"/>
                    </a:ext>
                  </a:extLst>
                </a:gridCol>
                <a:gridCol w="740664">
                  <a:extLst>
                    <a:ext uri="{9D8B030D-6E8A-4147-A177-3AD203B41FA5}">
                      <a16:colId xmlns:a16="http://schemas.microsoft.com/office/drawing/2014/main" val="469373266"/>
                    </a:ext>
                  </a:extLst>
                </a:gridCol>
                <a:gridCol w="740664">
                  <a:extLst>
                    <a:ext uri="{9D8B030D-6E8A-4147-A177-3AD203B41FA5}">
                      <a16:colId xmlns:a16="http://schemas.microsoft.com/office/drawing/2014/main" val="1668409477"/>
                    </a:ext>
                  </a:extLst>
                </a:gridCol>
                <a:gridCol w="740664">
                  <a:extLst>
                    <a:ext uri="{9D8B030D-6E8A-4147-A177-3AD203B41FA5}">
                      <a16:colId xmlns:a16="http://schemas.microsoft.com/office/drawing/2014/main" val="3272149081"/>
                    </a:ext>
                  </a:extLst>
                </a:gridCol>
                <a:gridCol w="740664">
                  <a:extLst>
                    <a:ext uri="{9D8B030D-6E8A-4147-A177-3AD203B41FA5}">
                      <a16:colId xmlns:a16="http://schemas.microsoft.com/office/drawing/2014/main" val="2253681542"/>
                    </a:ext>
                  </a:extLst>
                </a:gridCol>
                <a:gridCol w="740664">
                  <a:extLst>
                    <a:ext uri="{9D8B030D-6E8A-4147-A177-3AD203B41FA5}">
                      <a16:colId xmlns:a16="http://schemas.microsoft.com/office/drawing/2014/main" val="142480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2910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- 2021-10-12 15:11:11</a:t>
                      </a:r>
                      <a:r>
                        <a:rPr kumimoji="0" lang="en-US" sz="1000" b="0" i="0" u="none" strike="noStrike" kern="1200" cap="none" spc="0" normalizeH="0" baseline="0" noProof="0">
                          <a:ln>
                            <a:noFill/>
                          </a:ln>
                          <a:solidFill>
                            <a:prstClr val="black"/>
                          </a:solidFill>
                          <a:effectLst/>
                          <a:uLnTx/>
                          <a:uFillTx/>
                          <a:latin typeface="+mn-lt"/>
                          <a:ea typeface="+mn-ea"/>
                          <a:cs typeface="+mn-cs"/>
                        </a:rPr>
                        <a:t>
 FICOH has donated ,000 to the Hawaii Red Cross in 2021 to support the nonprofit’s emergency response efforts and Sound the Alarm campaign. https://bit.ly/2YJJT1K
"The Sound the Alarm campaign continues to save lives in Hawaii and across the nation,” said Mark Yoda, FICOH president and CEO. “This inspires FICOH to support the program financially. It has also inspired many of our associates to volunteer their time with the campaign over the past several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5.0734312416555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1023881"/>
                  </a:ext>
                </a:extLst>
              </a:tr>
            </a:tbl>
          </a:graphicData>
        </a:graphic>
      </p:graphicFrame>
      <p:sp>
        <p:nvSpPr>
          <p:cNvPr id="4" name="Text Placeholder 3">
            <a:extLst>
              <a:ext uri="{FF2B5EF4-FFF2-40B4-BE49-F238E27FC236}">
                <a16:creationId xmlns:a16="http://schemas.microsoft.com/office/drawing/2014/main" id="{A0226570-1DEF-473A-934A-E506A0F3359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1406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3ECD-C458-48C4-8322-71711FA22002}"/>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3F1917FF-1C4F-4ED0-9AEF-03C878073BEA}"/>
              </a:ext>
            </a:extLst>
          </p:cNvPr>
          <p:cNvGraphicFramePr>
            <a:graphicFrameLocks noGrp="1"/>
          </p:cNvGraphicFramePr>
          <p:nvPr>
            <p:ph type="tbl" sz="quarter" idx="13"/>
            <p:extLst>
              <p:ext uri="{D42A27DB-BD31-4B8C-83A1-F6EECF244321}">
                <p14:modId xmlns:p14="http://schemas.microsoft.com/office/powerpoint/2010/main" val="117984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17951417"/>
                    </a:ext>
                  </a:extLst>
                </a:gridCol>
                <a:gridCol w="740664">
                  <a:extLst>
                    <a:ext uri="{9D8B030D-6E8A-4147-A177-3AD203B41FA5}">
                      <a16:colId xmlns:a16="http://schemas.microsoft.com/office/drawing/2014/main" val="956450915"/>
                    </a:ext>
                  </a:extLst>
                </a:gridCol>
                <a:gridCol w="740664">
                  <a:extLst>
                    <a:ext uri="{9D8B030D-6E8A-4147-A177-3AD203B41FA5}">
                      <a16:colId xmlns:a16="http://schemas.microsoft.com/office/drawing/2014/main" val="3239588545"/>
                    </a:ext>
                  </a:extLst>
                </a:gridCol>
                <a:gridCol w="740664">
                  <a:extLst>
                    <a:ext uri="{9D8B030D-6E8A-4147-A177-3AD203B41FA5}">
                      <a16:colId xmlns:a16="http://schemas.microsoft.com/office/drawing/2014/main" val="1370854545"/>
                    </a:ext>
                  </a:extLst>
                </a:gridCol>
                <a:gridCol w="740664">
                  <a:extLst>
                    <a:ext uri="{9D8B030D-6E8A-4147-A177-3AD203B41FA5}">
                      <a16:colId xmlns:a16="http://schemas.microsoft.com/office/drawing/2014/main" val="2059119286"/>
                    </a:ext>
                  </a:extLst>
                </a:gridCol>
                <a:gridCol w="740664">
                  <a:extLst>
                    <a:ext uri="{9D8B030D-6E8A-4147-A177-3AD203B41FA5}">
                      <a16:colId xmlns:a16="http://schemas.microsoft.com/office/drawing/2014/main" val="918168877"/>
                    </a:ext>
                  </a:extLst>
                </a:gridCol>
                <a:gridCol w="740664">
                  <a:extLst>
                    <a:ext uri="{9D8B030D-6E8A-4147-A177-3AD203B41FA5}">
                      <a16:colId xmlns:a16="http://schemas.microsoft.com/office/drawing/2014/main" val="544837790"/>
                    </a:ext>
                  </a:extLst>
                </a:gridCol>
                <a:gridCol w="740664">
                  <a:extLst>
                    <a:ext uri="{9D8B030D-6E8A-4147-A177-3AD203B41FA5}">
                      <a16:colId xmlns:a16="http://schemas.microsoft.com/office/drawing/2014/main" val="1477891849"/>
                    </a:ext>
                  </a:extLst>
                </a:gridCol>
                <a:gridCol w="740664">
                  <a:extLst>
                    <a:ext uri="{9D8B030D-6E8A-4147-A177-3AD203B41FA5}">
                      <a16:colId xmlns:a16="http://schemas.microsoft.com/office/drawing/2014/main" val="212669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7355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- 2021-10-05 19:05:40</a:t>
                      </a:r>
                      <a:r>
                        <a:rPr kumimoji="0" lang="en-US" sz="1000" b="0" i="0" u="none" strike="noStrike" kern="1200" cap="none" spc="0" normalizeH="0" baseline="0" noProof="0">
                          <a:ln>
                            <a:noFill/>
                          </a:ln>
                          <a:solidFill>
                            <a:prstClr val="black"/>
                          </a:solidFill>
                          <a:effectLst/>
                          <a:uLnTx/>
                          <a:uFillTx/>
                          <a:latin typeface="+mn-lt"/>
                          <a:ea typeface="+mn-ea"/>
                          <a:cs typeface="+mn-cs"/>
                        </a:rPr>
                        <a:t>
 #TeamFICOH supports the #Walk2EndAlz. Comment “💜” if you do too!
In addition to participating in the Alzheimer's Association® Hawaii  virtual walk next month, we’ve joined forces with our #TokioMarine sister companies, Philadelphia Insurance Companies, Tokio Marine America and TMNA Services to form a national team! 
Help us raise funds and support: https://bit.ly/3mqBbxw 
 #ENDALZ #alzheimers #alzheimer #alzheimersawareness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6.6390041493776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8003527"/>
                  </a:ext>
                </a:extLst>
              </a:tr>
            </a:tbl>
          </a:graphicData>
        </a:graphic>
      </p:graphicFrame>
      <p:sp>
        <p:nvSpPr>
          <p:cNvPr id="4" name="Text Placeholder 3">
            <a:extLst>
              <a:ext uri="{FF2B5EF4-FFF2-40B4-BE49-F238E27FC236}">
                <a16:creationId xmlns:a16="http://schemas.microsoft.com/office/drawing/2014/main" id="{6C9A27F8-6B7A-45F2-A14D-89A0A90AEA5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67452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3EF4-6140-4C28-A302-A205320DA634}"/>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42E8F3C8-0BD2-4092-B025-E0EE71AE9CF5}"/>
              </a:ext>
            </a:extLst>
          </p:cNvPr>
          <p:cNvGraphicFramePr>
            <a:graphicFrameLocks noGrp="1"/>
          </p:cNvGraphicFramePr>
          <p:nvPr>
            <p:ph type="tbl" sz="quarter" idx="13"/>
            <p:extLst>
              <p:ext uri="{D42A27DB-BD31-4B8C-83A1-F6EECF244321}">
                <p14:modId xmlns:p14="http://schemas.microsoft.com/office/powerpoint/2010/main" val="2593036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87861747"/>
                    </a:ext>
                  </a:extLst>
                </a:gridCol>
                <a:gridCol w="740664">
                  <a:extLst>
                    <a:ext uri="{9D8B030D-6E8A-4147-A177-3AD203B41FA5}">
                      <a16:colId xmlns:a16="http://schemas.microsoft.com/office/drawing/2014/main" val="2192662403"/>
                    </a:ext>
                  </a:extLst>
                </a:gridCol>
                <a:gridCol w="740664">
                  <a:extLst>
                    <a:ext uri="{9D8B030D-6E8A-4147-A177-3AD203B41FA5}">
                      <a16:colId xmlns:a16="http://schemas.microsoft.com/office/drawing/2014/main" val="2004836869"/>
                    </a:ext>
                  </a:extLst>
                </a:gridCol>
                <a:gridCol w="740664">
                  <a:extLst>
                    <a:ext uri="{9D8B030D-6E8A-4147-A177-3AD203B41FA5}">
                      <a16:colId xmlns:a16="http://schemas.microsoft.com/office/drawing/2014/main" val="2463901165"/>
                    </a:ext>
                  </a:extLst>
                </a:gridCol>
                <a:gridCol w="740664">
                  <a:extLst>
                    <a:ext uri="{9D8B030D-6E8A-4147-A177-3AD203B41FA5}">
                      <a16:colId xmlns:a16="http://schemas.microsoft.com/office/drawing/2014/main" val="3124293206"/>
                    </a:ext>
                  </a:extLst>
                </a:gridCol>
                <a:gridCol w="740664">
                  <a:extLst>
                    <a:ext uri="{9D8B030D-6E8A-4147-A177-3AD203B41FA5}">
                      <a16:colId xmlns:a16="http://schemas.microsoft.com/office/drawing/2014/main" val="753343143"/>
                    </a:ext>
                  </a:extLst>
                </a:gridCol>
                <a:gridCol w="740664">
                  <a:extLst>
                    <a:ext uri="{9D8B030D-6E8A-4147-A177-3AD203B41FA5}">
                      <a16:colId xmlns:a16="http://schemas.microsoft.com/office/drawing/2014/main" val="796866054"/>
                    </a:ext>
                  </a:extLst>
                </a:gridCol>
                <a:gridCol w="740664">
                  <a:extLst>
                    <a:ext uri="{9D8B030D-6E8A-4147-A177-3AD203B41FA5}">
                      <a16:colId xmlns:a16="http://schemas.microsoft.com/office/drawing/2014/main" val="981215167"/>
                    </a:ext>
                  </a:extLst>
                </a:gridCol>
                <a:gridCol w="740664">
                  <a:extLst>
                    <a:ext uri="{9D8B030D-6E8A-4147-A177-3AD203B41FA5}">
                      <a16:colId xmlns:a16="http://schemas.microsoft.com/office/drawing/2014/main" val="41020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6214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- 2021-10-26 15:06:51</a:t>
                      </a:r>
                      <a:r>
                        <a:rPr kumimoji="0" lang="en-US" sz="1000" b="0" i="0" u="none" strike="noStrike" kern="1200" cap="none" spc="0" normalizeH="0" baseline="0" noProof="0">
                          <a:ln>
                            <a:noFill/>
                          </a:ln>
                          <a:solidFill>
                            <a:prstClr val="black"/>
                          </a:solidFill>
                          <a:effectLst/>
                          <a:uLnTx/>
                          <a:uFillTx/>
                          <a:latin typeface="+mn-lt"/>
                          <a:ea typeface="+mn-ea"/>
                          <a:cs typeface="+mn-cs"/>
                        </a:rPr>
                        <a:t>
 FICOH has donated ,000 to the American Heart Association-Hawaii in 2021, continuing its multi-year commitment to supporting cardiovascular research, education and care.
“The Heart Association is leading the fight against heart disease and stroke, Hawaii’s number one and number three causes of death,” said Mark Yoda, FICOH president and CEO. “We are proud to support its lifesaving work and the active contributions it makes to the health and wellness of our employees, families, and the local community as a whole.”
#wellness #research #americanheartassociation #philanthrophy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5.4842473745624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0760025"/>
                  </a:ext>
                </a:extLst>
              </a:tr>
            </a:tbl>
          </a:graphicData>
        </a:graphic>
      </p:graphicFrame>
      <p:sp>
        <p:nvSpPr>
          <p:cNvPr id="4" name="Text Placeholder 3">
            <a:extLst>
              <a:ext uri="{FF2B5EF4-FFF2-40B4-BE49-F238E27FC236}">
                <a16:creationId xmlns:a16="http://schemas.microsoft.com/office/drawing/2014/main" id="{299A7306-7BC4-4726-94E0-1A8E771E2A4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084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A12A-D27B-4EEA-8593-DCBAC9D9960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0D560FA-2064-4319-88F5-8DB97509F10B}"/>
              </a:ext>
            </a:extLst>
          </p:cNvPr>
          <p:cNvGraphicFramePr>
            <a:graphicFrameLocks noGrp="1"/>
          </p:cNvGraphicFramePr>
          <p:nvPr>
            <p:ph type="tbl" sz="quarter" idx="13"/>
            <p:extLst>
              <p:ext uri="{D42A27DB-BD31-4B8C-83A1-F6EECF244321}">
                <p14:modId xmlns:p14="http://schemas.microsoft.com/office/powerpoint/2010/main" val="1824421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93393070"/>
                    </a:ext>
                  </a:extLst>
                </a:gridCol>
                <a:gridCol w="740664">
                  <a:extLst>
                    <a:ext uri="{9D8B030D-6E8A-4147-A177-3AD203B41FA5}">
                      <a16:colId xmlns:a16="http://schemas.microsoft.com/office/drawing/2014/main" val="658896831"/>
                    </a:ext>
                  </a:extLst>
                </a:gridCol>
                <a:gridCol w="740664">
                  <a:extLst>
                    <a:ext uri="{9D8B030D-6E8A-4147-A177-3AD203B41FA5}">
                      <a16:colId xmlns:a16="http://schemas.microsoft.com/office/drawing/2014/main" val="3274063286"/>
                    </a:ext>
                  </a:extLst>
                </a:gridCol>
                <a:gridCol w="740664">
                  <a:extLst>
                    <a:ext uri="{9D8B030D-6E8A-4147-A177-3AD203B41FA5}">
                      <a16:colId xmlns:a16="http://schemas.microsoft.com/office/drawing/2014/main" val="693018211"/>
                    </a:ext>
                  </a:extLst>
                </a:gridCol>
                <a:gridCol w="740664">
                  <a:extLst>
                    <a:ext uri="{9D8B030D-6E8A-4147-A177-3AD203B41FA5}">
                      <a16:colId xmlns:a16="http://schemas.microsoft.com/office/drawing/2014/main" val="2345908207"/>
                    </a:ext>
                  </a:extLst>
                </a:gridCol>
                <a:gridCol w="740664">
                  <a:extLst>
                    <a:ext uri="{9D8B030D-6E8A-4147-A177-3AD203B41FA5}">
                      <a16:colId xmlns:a16="http://schemas.microsoft.com/office/drawing/2014/main" val="727947802"/>
                    </a:ext>
                  </a:extLst>
                </a:gridCol>
                <a:gridCol w="740664">
                  <a:extLst>
                    <a:ext uri="{9D8B030D-6E8A-4147-A177-3AD203B41FA5}">
                      <a16:colId xmlns:a16="http://schemas.microsoft.com/office/drawing/2014/main" val="966374529"/>
                    </a:ext>
                  </a:extLst>
                </a:gridCol>
                <a:gridCol w="740664">
                  <a:extLst>
                    <a:ext uri="{9D8B030D-6E8A-4147-A177-3AD203B41FA5}">
                      <a16:colId xmlns:a16="http://schemas.microsoft.com/office/drawing/2014/main" val="3286038827"/>
                    </a:ext>
                  </a:extLst>
                </a:gridCol>
                <a:gridCol w="740664">
                  <a:extLst>
                    <a:ext uri="{9D8B030D-6E8A-4147-A177-3AD203B41FA5}">
                      <a16:colId xmlns:a16="http://schemas.microsoft.com/office/drawing/2014/main" val="35230379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27077010"/>
                  </a:ext>
                </a:extLst>
              </a:tr>
              <a:tr h="370840">
                <a:tc>
                  <a:txBody>
                    <a:bodyPr/>
                    <a:lstStyle/>
                    <a:p>
                      <a:r>
                        <a:rPr lang="en-US" sz="1000"/>
                        <a:t>firstinshi</a:t>
                      </a:r>
                    </a:p>
                  </a:txBody>
                  <a:tcPr/>
                </a:tc>
                <a:tc>
                  <a:txBody>
                    <a:bodyPr/>
                    <a:lstStyle/>
                    <a:p>
                      <a:r>
                        <a:rPr lang="en-US" sz="1000"/>
                        <a:t>2664</a:t>
                      </a:r>
                    </a:p>
                  </a:txBody>
                  <a:tcPr/>
                </a:tc>
                <a:tc>
                  <a:txBody>
                    <a:bodyPr/>
                    <a:lstStyle/>
                    <a:p>
                      <a:r>
                        <a:rPr lang="en-US" sz="1000"/>
                        <a:t>30</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10</a:t>
                      </a:r>
                    </a:p>
                  </a:txBody>
                  <a:tcPr/>
                </a:tc>
                <a:tc>
                  <a:txBody>
                    <a:bodyPr/>
                    <a:lstStyle/>
                    <a:p>
                      <a:r>
                        <a:rPr lang="en-US" sz="1000"/>
                        <a:t>461</a:t>
                      </a:r>
                    </a:p>
                  </a:txBody>
                  <a:tcPr/>
                </a:tc>
                <a:tc>
                  <a:txBody>
                    <a:bodyPr/>
                    <a:lstStyle/>
                    <a:p>
                      <a:r>
                        <a:rPr lang="en-US" sz="1000"/>
                        <a:t>567</a:t>
                      </a:r>
                    </a:p>
                  </a:txBody>
                  <a:tcPr/>
                </a:tc>
                <a:extLst>
                  <a:ext uri="{0D108BD9-81ED-4DB2-BD59-A6C34878D82A}">
                    <a16:rowId xmlns:a16="http://schemas.microsoft.com/office/drawing/2014/main" val="683128013"/>
                  </a:ext>
                </a:extLst>
              </a:tr>
            </a:tbl>
          </a:graphicData>
        </a:graphic>
      </p:graphicFrame>
      <p:sp>
        <p:nvSpPr>
          <p:cNvPr id="4" name="Text Placeholder 3">
            <a:extLst>
              <a:ext uri="{FF2B5EF4-FFF2-40B4-BE49-F238E27FC236}">
                <a16:creationId xmlns:a16="http://schemas.microsoft.com/office/drawing/2014/main" id="{924EC9E5-A5E7-4BF4-B796-8A6AF1F9C60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57451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433F-93DD-45CC-B56D-34FF9303610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0C9E0AA-867D-410C-AD9E-9EDAEB323329}"/>
              </a:ext>
            </a:extLst>
          </p:cNvPr>
          <p:cNvGraphicFramePr>
            <a:graphicFrameLocks noGrp="1"/>
          </p:cNvGraphicFramePr>
          <p:nvPr>
            <p:ph type="chart" sz="quarter" idx="13"/>
            <p:extLst>
              <p:ext uri="{D42A27DB-BD31-4B8C-83A1-F6EECF244321}">
                <p14:modId xmlns:p14="http://schemas.microsoft.com/office/powerpoint/2010/main" val="4155159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1996B-8890-4184-A0C0-2061C3C2C64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E5BB40D-94DA-407D-87AD-43A2EFDA35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6493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FEA1-4DA9-4A0B-B31B-142470DCF7D7}"/>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FEF63472-97D5-4283-9373-0F6B8F75DD9F}"/>
              </a:ext>
            </a:extLst>
          </p:cNvPr>
          <p:cNvGraphicFramePr>
            <a:graphicFrameLocks noGrp="1"/>
          </p:cNvGraphicFramePr>
          <p:nvPr>
            <p:ph type="chart" sz="quarter" idx="13"/>
            <p:extLst>
              <p:ext uri="{D42A27DB-BD31-4B8C-83A1-F6EECF244321}">
                <p14:modId xmlns:p14="http://schemas.microsoft.com/office/powerpoint/2010/main" val="2280497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97F1A0-EE72-4D14-9203-200984E19F8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309434B-E2C3-45C6-A09D-E99999B06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76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87B1B-3D38-4736-B42B-474C31F807F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41499849-8FC0-47A6-8A51-BC322A783E00}"/>
              </a:ext>
            </a:extLst>
          </p:cNvPr>
          <p:cNvGraphicFramePr>
            <a:graphicFrameLocks noGrp="1"/>
          </p:cNvGraphicFramePr>
          <p:nvPr>
            <p:ph type="chart" sz="quarter" idx="13"/>
            <p:extLst>
              <p:ext uri="{D42A27DB-BD31-4B8C-83A1-F6EECF244321}">
                <p14:modId xmlns:p14="http://schemas.microsoft.com/office/powerpoint/2010/main" val="353497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DF01A-E9F8-4C1A-9E0A-B697BE0C477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BBF3A45-00B1-447B-B911-147618F1BC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742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2C3B6-6D99-4C35-B346-29A867B7F826}"/>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9DF53ED4-7860-4005-8B07-457B76CF6A62}"/>
              </a:ext>
            </a:extLst>
          </p:cNvPr>
          <p:cNvGraphicFramePr>
            <a:graphicFrameLocks noGrp="1"/>
          </p:cNvGraphicFramePr>
          <p:nvPr>
            <p:ph type="tbl" sz="quarter" idx="13"/>
            <p:extLst>
              <p:ext uri="{D42A27DB-BD31-4B8C-83A1-F6EECF244321}">
                <p14:modId xmlns:p14="http://schemas.microsoft.com/office/powerpoint/2010/main" val="3712644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88601271"/>
                    </a:ext>
                  </a:extLst>
                </a:gridCol>
                <a:gridCol w="987552">
                  <a:extLst>
                    <a:ext uri="{9D8B030D-6E8A-4147-A177-3AD203B41FA5}">
                      <a16:colId xmlns:a16="http://schemas.microsoft.com/office/drawing/2014/main" val="1417755561"/>
                    </a:ext>
                  </a:extLst>
                </a:gridCol>
                <a:gridCol w="987552">
                  <a:extLst>
                    <a:ext uri="{9D8B030D-6E8A-4147-A177-3AD203B41FA5}">
                      <a16:colId xmlns:a16="http://schemas.microsoft.com/office/drawing/2014/main" val="3561829898"/>
                    </a:ext>
                  </a:extLst>
                </a:gridCol>
                <a:gridCol w="987552">
                  <a:extLst>
                    <a:ext uri="{9D8B030D-6E8A-4147-A177-3AD203B41FA5}">
                      <a16:colId xmlns:a16="http://schemas.microsoft.com/office/drawing/2014/main" val="2336020867"/>
                    </a:ext>
                  </a:extLst>
                </a:gridCol>
                <a:gridCol w="987552">
                  <a:extLst>
                    <a:ext uri="{9D8B030D-6E8A-4147-A177-3AD203B41FA5}">
                      <a16:colId xmlns:a16="http://schemas.microsoft.com/office/drawing/2014/main" val="1119970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900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- 2021-10-18 17:11:11</a:t>
                      </a:r>
                      <a:r>
                        <a:rPr kumimoji="0" lang="en-US" sz="1000" b="0" i="0" u="none" strike="noStrike" kern="1200" cap="none" spc="0" normalizeH="0" baseline="0" noProof="0">
                          <a:ln>
                            <a:noFill/>
                          </a:ln>
                          <a:solidFill>
                            <a:prstClr val="black"/>
                          </a:solidFill>
                          <a:effectLst/>
                          <a:uLnTx/>
                          <a:uFillTx/>
                          <a:latin typeface="+mn-lt"/>
                          <a:ea typeface="+mn-ea"/>
                          <a:cs typeface="+mn-cs"/>
                        </a:rPr>
                        <a:t>
 Caution!⚠️ Dinosaurs have been spotted at the Bishop Museum! Want to see them up close? We’re giving away 4 tickets to the Bishop Museum’s “Expedition: Rise of the Mammals” exhibit. 🦖 Take a trip back to the Cretaceous era, a time when some of the most iconic dinosaurs ruled the Earth. When you’re done with your dinosaur encounter, enjoy a meal on us at Highway Inn.
Here’s how to enter:
1.  Like this post
2.  Follow firstinshi, bishopmuseum and myhighwayinn
3.  Tag a friend or family member who you want to go with in the comments
We will select one winner on October 29. The winner will be contacted via Direct Message and will have 48 hours to claim their prize. Multiple entries are welcomed, limit one tag per comment. Click on the link in our profile for complete contest rules and details.
#giveaway #contest #free #dinosaur #entertowin #hawaii #hawaiigiveaway #honolulu #hawaiianfood #highwayinn #museum #foodgiveaway #foodies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6537667"/>
                  </a:ext>
                </a:extLst>
              </a:tr>
            </a:tbl>
          </a:graphicData>
        </a:graphic>
      </p:graphicFrame>
      <p:sp>
        <p:nvSpPr>
          <p:cNvPr id="4" name="Text Placeholder 3">
            <a:extLst>
              <a:ext uri="{FF2B5EF4-FFF2-40B4-BE49-F238E27FC236}">
                <a16:creationId xmlns:a16="http://schemas.microsoft.com/office/drawing/2014/main" id="{43FB0E38-50F2-489F-AD52-665975BA0D4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55306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25D2-E6A9-4CA6-A2D8-0101A92EC4FA}"/>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A9761379-B3F2-416D-A478-D2DCD970A456}"/>
              </a:ext>
            </a:extLst>
          </p:cNvPr>
          <p:cNvGraphicFramePr>
            <a:graphicFrameLocks noGrp="1"/>
          </p:cNvGraphicFramePr>
          <p:nvPr>
            <p:ph type="tbl" sz="quarter" idx="13"/>
            <p:extLst>
              <p:ext uri="{D42A27DB-BD31-4B8C-83A1-F6EECF244321}">
                <p14:modId xmlns:p14="http://schemas.microsoft.com/office/powerpoint/2010/main" val="96941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91701669"/>
                    </a:ext>
                  </a:extLst>
                </a:gridCol>
                <a:gridCol w="987552">
                  <a:extLst>
                    <a:ext uri="{9D8B030D-6E8A-4147-A177-3AD203B41FA5}">
                      <a16:colId xmlns:a16="http://schemas.microsoft.com/office/drawing/2014/main" val="1778115299"/>
                    </a:ext>
                  </a:extLst>
                </a:gridCol>
                <a:gridCol w="987552">
                  <a:extLst>
                    <a:ext uri="{9D8B030D-6E8A-4147-A177-3AD203B41FA5}">
                      <a16:colId xmlns:a16="http://schemas.microsoft.com/office/drawing/2014/main" val="1306493901"/>
                    </a:ext>
                  </a:extLst>
                </a:gridCol>
                <a:gridCol w="987552">
                  <a:extLst>
                    <a:ext uri="{9D8B030D-6E8A-4147-A177-3AD203B41FA5}">
                      <a16:colId xmlns:a16="http://schemas.microsoft.com/office/drawing/2014/main" val="2204040511"/>
                    </a:ext>
                  </a:extLst>
                </a:gridCol>
                <a:gridCol w="987552">
                  <a:extLst>
                    <a:ext uri="{9D8B030D-6E8A-4147-A177-3AD203B41FA5}">
                      <a16:colId xmlns:a16="http://schemas.microsoft.com/office/drawing/2014/main" val="4043728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42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- 2021-10-05 21:49:30</a:t>
                      </a:r>
                      <a:r>
                        <a:rPr kumimoji="0" lang="en-US" sz="1000" b="0" i="0" u="none" strike="noStrike" kern="1200" cap="none" spc="0" normalizeH="0" baseline="0" noProof="0">
                          <a:ln>
                            <a:noFill/>
                          </a:ln>
                          <a:solidFill>
                            <a:prstClr val="black"/>
                          </a:solidFill>
                          <a:effectLst/>
                          <a:uLnTx/>
                          <a:uFillTx/>
                          <a:latin typeface="+mn-lt"/>
                          <a:ea typeface="+mn-ea"/>
                          <a:cs typeface="+mn-cs"/>
                        </a:rPr>
                        <a:t>
 #TeamFICOH supports the #Walk2EndAlz. Comment “💜” if you do too!
In addition to participating in alzhawaii’s virtual walk next month, we’ve joined forces with our tokiomarine sister companies, phlyinsurance, tmamerica, tmna_services, to form a national team! Help us raise funds and support: https://bit.ly/3mqBbxw
#ENDALZ #alzheimers #alzheimer #alzheimersawareness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640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- 2021-10-22 19:45:05</a:t>
                      </a:r>
                      <a:r>
                        <a:rPr kumimoji="0" lang="en-US" sz="1000" b="0" i="0" u="none" strike="noStrike" kern="1200" cap="none" spc="0" normalizeH="0" baseline="0" noProof="0">
                          <a:ln>
                            <a:noFill/>
                          </a:ln>
                          <a:solidFill>
                            <a:prstClr val="black"/>
                          </a:solidFill>
                          <a:effectLst/>
                          <a:uLnTx/>
                          <a:uFillTx/>
                          <a:latin typeface="+mn-lt"/>
                          <a:ea typeface="+mn-ea"/>
                          <a:cs typeface="+mn-cs"/>
                        </a:rPr>
                        <a:t>
 Spider webs 🕸, vampires🧛‍♂️, werewolves🐺, candy🍬, potions🧪, and black cats🐈! Check out these photos from days 3-8 of our #13DaysofFICOHFrights photo challenge for our agents and 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1689168"/>
                  </a:ext>
                </a:extLst>
              </a:tr>
            </a:tbl>
          </a:graphicData>
        </a:graphic>
      </p:graphicFrame>
      <p:sp>
        <p:nvSpPr>
          <p:cNvPr id="4" name="Text Placeholder 3">
            <a:extLst>
              <a:ext uri="{FF2B5EF4-FFF2-40B4-BE49-F238E27FC236}">
                <a16:creationId xmlns:a16="http://schemas.microsoft.com/office/drawing/2014/main" id="{F3E91DAA-A68A-4D26-AE9A-7E9F6642474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8679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1DA22-BF29-4D07-BB9C-807A71355BAA}"/>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16D7DC7E-1735-44A5-A613-A1A86A9AEF27}"/>
              </a:ext>
            </a:extLst>
          </p:cNvPr>
          <p:cNvGraphicFramePr>
            <a:graphicFrameLocks noGrp="1"/>
          </p:cNvGraphicFramePr>
          <p:nvPr>
            <p:ph type="tbl" sz="quarter" idx="13"/>
            <p:extLst>
              <p:ext uri="{D42A27DB-BD31-4B8C-83A1-F6EECF244321}">
                <p14:modId xmlns:p14="http://schemas.microsoft.com/office/powerpoint/2010/main" val="331600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38469361"/>
                    </a:ext>
                  </a:extLst>
                </a:gridCol>
                <a:gridCol w="658368">
                  <a:extLst>
                    <a:ext uri="{9D8B030D-6E8A-4147-A177-3AD203B41FA5}">
                      <a16:colId xmlns:a16="http://schemas.microsoft.com/office/drawing/2014/main" val="982065489"/>
                    </a:ext>
                  </a:extLst>
                </a:gridCol>
                <a:gridCol w="658368">
                  <a:extLst>
                    <a:ext uri="{9D8B030D-6E8A-4147-A177-3AD203B41FA5}">
                      <a16:colId xmlns:a16="http://schemas.microsoft.com/office/drawing/2014/main" val="4162757352"/>
                    </a:ext>
                  </a:extLst>
                </a:gridCol>
                <a:gridCol w="329184">
                  <a:extLst>
                    <a:ext uri="{9D8B030D-6E8A-4147-A177-3AD203B41FA5}">
                      <a16:colId xmlns:a16="http://schemas.microsoft.com/office/drawing/2014/main" val="376931057"/>
                    </a:ext>
                  </a:extLst>
                </a:gridCol>
                <a:gridCol w="329184">
                  <a:extLst>
                    <a:ext uri="{9D8B030D-6E8A-4147-A177-3AD203B41FA5}">
                      <a16:colId xmlns:a16="http://schemas.microsoft.com/office/drawing/2014/main" val="1863634188"/>
                    </a:ext>
                  </a:extLst>
                </a:gridCol>
                <a:gridCol w="658368">
                  <a:extLst>
                    <a:ext uri="{9D8B030D-6E8A-4147-A177-3AD203B41FA5}">
                      <a16:colId xmlns:a16="http://schemas.microsoft.com/office/drawing/2014/main" val="1677742099"/>
                    </a:ext>
                  </a:extLst>
                </a:gridCol>
                <a:gridCol w="658368">
                  <a:extLst>
                    <a:ext uri="{9D8B030D-6E8A-4147-A177-3AD203B41FA5}">
                      <a16:colId xmlns:a16="http://schemas.microsoft.com/office/drawing/2014/main" val="2104400620"/>
                    </a:ext>
                  </a:extLst>
                </a:gridCol>
                <a:gridCol w="658368">
                  <a:extLst>
                    <a:ext uri="{9D8B030D-6E8A-4147-A177-3AD203B41FA5}">
                      <a16:colId xmlns:a16="http://schemas.microsoft.com/office/drawing/2014/main" val="2686703857"/>
                    </a:ext>
                  </a:extLst>
                </a:gridCol>
                <a:gridCol w="658368">
                  <a:extLst>
                    <a:ext uri="{9D8B030D-6E8A-4147-A177-3AD203B41FA5}">
                      <a16:colId xmlns:a16="http://schemas.microsoft.com/office/drawing/2014/main" val="1111156558"/>
                    </a:ext>
                  </a:extLst>
                </a:gridCol>
                <a:gridCol w="658368">
                  <a:extLst>
                    <a:ext uri="{9D8B030D-6E8A-4147-A177-3AD203B41FA5}">
                      <a16:colId xmlns:a16="http://schemas.microsoft.com/office/drawing/2014/main" val="711017862"/>
                    </a:ext>
                  </a:extLst>
                </a:gridCol>
                <a:gridCol w="658368">
                  <a:extLst>
                    <a:ext uri="{9D8B030D-6E8A-4147-A177-3AD203B41FA5}">
                      <a16:colId xmlns:a16="http://schemas.microsoft.com/office/drawing/2014/main" val="1030477032"/>
                    </a:ext>
                  </a:extLst>
                </a:gridCol>
                <a:gridCol w="658368">
                  <a:extLst>
                    <a:ext uri="{9D8B030D-6E8A-4147-A177-3AD203B41FA5}">
                      <a16:colId xmlns:a16="http://schemas.microsoft.com/office/drawing/2014/main" val="280059148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500308884"/>
                  </a:ext>
                </a:extLst>
              </a:tr>
              <a:tr h="370840">
                <a:tc>
                  <a:txBody>
                    <a:bodyPr/>
                    <a:lstStyle/>
                    <a:p>
                      <a:r>
                        <a:rPr lang="en-US" sz="1000"/>
                        <a:t>firstinshi</a:t>
                      </a:r>
                    </a:p>
                  </a:txBody>
                  <a:tcPr/>
                </a:tc>
                <a:tc>
                  <a:txBody>
                    <a:bodyPr/>
                    <a:lstStyle/>
                    <a:p>
                      <a:r>
                        <a:rPr lang="en-US" sz="1000"/>
                        <a:t>24</a:t>
                      </a:r>
                    </a:p>
                  </a:txBody>
                  <a:tcPr/>
                </a:tc>
                <a:tc>
                  <a:txBody>
                    <a:bodyPr/>
                    <a:lstStyle/>
                    <a:p>
                      <a:r>
                        <a:rPr lang="en-US" sz="1000"/>
                        <a:t>0.6882 %</a:t>
                      </a:r>
                    </a:p>
                  </a:txBody>
                  <a:tcPr/>
                </a:tc>
                <a:tc>
                  <a:txBody>
                    <a:bodyPr/>
                    <a:lstStyle/>
                    <a:p>
                      <a:r>
                        <a:rPr lang="en-US" sz="1000"/>
                        <a:t>12.29</a:t>
                      </a:r>
                    </a:p>
                  </a:txBody>
                  <a:tcPr/>
                </a:tc>
                <a:tc>
                  <a:txBody>
                    <a:bodyPr/>
                    <a:lstStyle/>
                    <a:p>
                      <a:r>
                        <a:rPr lang="en-US" sz="1000"/>
                        <a:t>0.29</a:t>
                      </a:r>
                    </a:p>
                  </a:txBody>
                  <a:tcPr/>
                </a:tc>
                <a:tc>
                  <a:txBody>
                    <a:bodyPr/>
                    <a:lstStyle/>
                    <a:p>
                      <a:r>
                        <a:rPr lang="en-US" sz="1000"/>
                        <a:t>92.04</a:t>
                      </a:r>
                    </a:p>
                  </a:txBody>
                  <a:tcPr/>
                </a:tc>
                <a:tc>
                  <a:txBody>
                    <a:bodyPr/>
                    <a:lstStyle/>
                    <a:p>
                      <a:r>
                        <a:rPr lang="en-US" sz="1000"/>
                        <a:t>91.12</a:t>
                      </a:r>
                    </a:p>
                  </a:txBody>
                  <a:tcPr/>
                </a:tc>
                <a:tc>
                  <a:txBody>
                    <a:bodyPr/>
                    <a:lstStyle/>
                    <a:p>
                      <a:r>
                        <a:rPr lang="en-US" sz="1000"/>
                        <a:t>62.04</a:t>
                      </a:r>
                    </a:p>
                  </a:txBody>
                  <a:tcPr/>
                </a:tc>
                <a:tc>
                  <a:txBody>
                    <a:bodyPr/>
                    <a:lstStyle/>
                    <a:p>
                      <a:r>
                        <a:rPr lang="en-US" sz="1000"/>
                        <a:t>61.75</a:t>
                      </a:r>
                    </a:p>
                  </a:txBody>
                  <a:tcPr/>
                </a:tc>
                <a:tc>
                  <a:txBody>
                    <a:bodyPr/>
                    <a:lstStyle/>
                    <a:p>
                      <a:r>
                        <a:rPr lang="en-US" sz="1000"/>
                        <a:t>2209</a:t>
                      </a:r>
                    </a:p>
                  </a:txBody>
                  <a:tcPr/>
                </a:tc>
                <a:tc>
                  <a:txBody>
                    <a:bodyPr/>
                    <a:lstStyle/>
                    <a:p>
                      <a:r>
                        <a:rPr lang="en-US" sz="1000"/>
                        <a:t>295</a:t>
                      </a:r>
                    </a:p>
                  </a:txBody>
                  <a:tcPr/>
                </a:tc>
                <a:tc>
                  <a:txBody>
                    <a:bodyPr/>
                    <a:lstStyle/>
                    <a:p>
                      <a:r>
                        <a:rPr lang="en-US" sz="1000"/>
                        <a:t>1489</a:t>
                      </a:r>
                    </a:p>
                  </a:txBody>
                  <a:tcPr/>
                </a:tc>
                <a:extLst>
                  <a:ext uri="{0D108BD9-81ED-4DB2-BD59-A6C34878D82A}">
                    <a16:rowId xmlns:a16="http://schemas.microsoft.com/office/drawing/2014/main" val="2088114204"/>
                  </a:ext>
                </a:extLst>
              </a:tr>
            </a:tbl>
          </a:graphicData>
        </a:graphic>
      </p:graphicFrame>
      <p:sp>
        <p:nvSpPr>
          <p:cNvPr id="4" name="Text Placeholder 3">
            <a:extLst>
              <a:ext uri="{FF2B5EF4-FFF2-40B4-BE49-F238E27FC236}">
                <a16:creationId xmlns:a16="http://schemas.microsoft.com/office/drawing/2014/main" id="{770B8C8D-AF4B-41B6-8A73-5D33B14CE2D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181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46C8-1F09-415C-9C7E-0CE4627F91A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0A900B3-7B09-4841-BE90-0511A43AB418}"/>
              </a:ext>
            </a:extLst>
          </p:cNvPr>
          <p:cNvGraphicFramePr>
            <a:graphicFrameLocks noGrp="1"/>
          </p:cNvGraphicFramePr>
          <p:nvPr>
            <p:ph type="tbl" sz="quarter" idx="13"/>
            <p:extLst>
              <p:ext uri="{D42A27DB-BD31-4B8C-83A1-F6EECF244321}">
                <p14:modId xmlns:p14="http://schemas.microsoft.com/office/powerpoint/2010/main" val="179901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73823186"/>
                    </a:ext>
                  </a:extLst>
                </a:gridCol>
                <a:gridCol w="1316736">
                  <a:extLst>
                    <a:ext uri="{9D8B030D-6E8A-4147-A177-3AD203B41FA5}">
                      <a16:colId xmlns:a16="http://schemas.microsoft.com/office/drawing/2014/main" val="1454805688"/>
                    </a:ext>
                  </a:extLst>
                </a:gridCol>
                <a:gridCol w="658368">
                  <a:extLst>
                    <a:ext uri="{9D8B030D-6E8A-4147-A177-3AD203B41FA5}">
                      <a16:colId xmlns:a16="http://schemas.microsoft.com/office/drawing/2014/main" val="3429499214"/>
                    </a:ext>
                  </a:extLst>
                </a:gridCol>
                <a:gridCol w="658368">
                  <a:extLst>
                    <a:ext uri="{9D8B030D-6E8A-4147-A177-3AD203B41FA5}">
                      <a16:colId xmlns:a16="http://schemas.microsoft.com/office/drawing/2014/main" val="902021036"/>
                    </a:ext>
                  </a:extLst>
                </a:gridCol>
                <a:gridCol w="658368">
                  <a:extLst>
                    <a:ext uri="{9D8B030D-6E8A-4147-A177-3AD203B41FA5}">
                      <a16:colId xmlns:a16="http://schemas.microsoft.com/office/drawing/2014/main" val="4248176433"/>
                    </a:ext>
                  </a:extLst>
                </a:gridCol>
                <a:gridCol w="658368">
                  <a:extLst>
                    <a:ext uri="{9D8B030D-6E8A-4147-A177-3AD203B41FA5}">
                      <a16:colId xmlns:a16="http://schemas.microsoft.com/office/drawing/2014/main" val="573374849"/>
                    </a:ext>
                  </a:extLst>
                </a:gridCol>
                <a:gridCol w="658368">
                  <a:extLst>
                    <a:ext uri="{9D8B030D-6E8A-4147-A177-3AD203B41FA5}">
                      <a16:colId xmlns:a16="http://schemas.microsoft.com/office/drawing/2014/main" val="211844164"/>
                    </a:ext>
                  </a:extLst>
                </a:gridCol>
                <a:gridCol w="658368">
                  <a:extLst>
                    <a:ext uri="{9D8B030D-6E8A-4147-A177-3AD203B41FA5}">
                      <a16:colId xmlns:a16="http://schemas.microsoft.com/office/drawing/2014/main" val="4065912857"/>
                    </a:ext>
                  </a:extLst>
                </a:gridCol>
                <a:gridCol w="658368">
                  <a:extLst>
                    <a:ext uri="{9D8B030D-6E8A-4147-A177-3AD203B41FA5}">
                      <a16:colId xmlns:a16="http://schemas.microsoft.com/office/drawing/2014/main" val="19458921"/>
                    </a:ext>
                  </a:extLst>
                </a:gridCol>
                <a:gridCol w="658368">
                  <a:extLst>
                    <a:ext uri="{9D8B030D-6E8A-4147-A177-3AD203B41FA5}">
                      <a16:colId xmlns:a16="http://schemas.microsoft.com/office/drawing/2014/main" val="408679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6632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- 2021-10-29 15:50:16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https://quintly-image-storage.s3.amazonaws.com/42a5b893a9726451877e4ab7634db126/30fd859ec14c8d91cad8287e3c5a2400.jpg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10/30/2021 15:36:49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1889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- 2021-10-29 15:33:51</a:t>
                      </a:r>
                      <a:r>
                        <a:rPr kumimoji="0" lang="en-US" sz="1000" b="0" i="0" u="none" strike="noStrike" kern="1200" cap="none" spc="0" normalizeH="0" baseline="0" noProof="0">
                          <a:ln>
                            <a:noFill/>
                          </a:ln>
                          <a:solidFill>
                            <a:prstClr val="black"/>
                          </a:solidFill>
                          <a:effectLst/>
                          <a:uLnTx/>
                          <a:uFillTx/>
                          <a:latin typeface="+mn-lt"/>
                          <a:ea typeface="+mn-ea"/>
                          <a:cs typeface="+mn-cs"/>
                        </a:rPr>
                        <a:t>
 GIVEAWAY CLOSES AT 5 PM TODAY! @BISHOPMUSEUM 
@MYHIGHWAYINN  MULTIPLE ENTRIES WELCOMED!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https://quintly-image-storage.s3.amazonaws.com/42a5b893a9726451877e4ab7634db126/0f7384f9bc88157ea7e1c467009eb3cb.jpg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10/30/2021 14:43:38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181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- 2021-10-28 20:00:44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https://quintly-image-storage.s3.amazonaws.com/42a5b893a9726451877e4ab7634db126/341ffb32e3020a165f53792b75504299.jpg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20:00:40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61230744"/>
                  </a:ext>
                </a:extLst>
              </a:tr>
            </a:tbl>
          </a:graphicData>
        </a:graphic>
      </p:graphicFrame>
      <p:sp>
        <p:nvSpPr>
          <p:cNvPr id="4" name="Text Placeholder 3">
            <a:extLst>
              <a:ext uri="{FF2B5EF4-FFF2-40B4-BE49-F238E27FC236}">
                <a16:creationId xmlns:a16="http://schemas.microsoft.com/office/drawing/2014/main" id="{E217C695-EEAE-4A1D-AC78-C70CED58287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12929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5756-F2A7-4174-B395-342E3E49CD18}"/>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08D3693E-0082-4DF9-9D0D-2B9D390F5ABF}"/>
              </a:ext>
            </a:extLst>
          </p:cNvPr>
          <p:cNvGraphicFramePr>
            <a:graphicFrameLocks noGrp="1"/>
          </p:cNvGraphicFramePr>
          <p:nvPr>
            <p:ph type="tbl" sz="quarter" idx="13"/>
            <p:extLst>
              <p:ext uri="{D42A27DB-BD31-4B8C-83A1-F6EECF244321}">
                <p14:modId xmlns:p14="http://schemas.microsoft.com/office/powerpoint/2010/main" val="108166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67893463"/>
                    </a:ext>
                  </a:extLst>
                </a:gridCol>
                <a:gridCol w="1316736">
                  <a:extLst>
                    <a:ext uri="{9D8B030D-6E8A-4147-A177-3AD203B41FA5}">
                      <a16:colId xmlns:a16="http://schemas.microsoft.com/office/drawing/2014/main" val="4232878640"/>
                    </a:ext>
                  </a:extLst>
                </a:gridCol>
                <a:gridCol w="658368">
                  <a:extLst>
                    <a:ext uri="{9D8B030D-6E8A-4147-A177-3AD203B41FA5}">
                      <a16:colId xmlns:a16="http://schemas.microsoft.com/office/drawing/2014/main" val="150351763"/>
                    </a:ext>
                  </a:extLst>
                </a:gridCol>
                <a:gridCol w="658368">
                  <a:extLst>
                    <a:ext uri="{9D8B030D-6E8A-4147-A177-3AD203B41FA5}">
                      <a16:colId xmlns:a16="http://schemas.microsoft.com/office/drawing/2014/main" val="1405532913"/>
                    </a:ext>
                  </a:extLst>
                </a:gridCol>
                <a:gridCol w="658368">
                  <a:extLst>
                    <a:ext uri="{9D8B030D-6E8A-4147-A177-3AD203B41FA5}">
                      <a16:colId xmlns:a16="http://schemas.microsoft.com/office/drawing/2014/main" val="733574491"/>
                    </a:ext>
                  </a:extLst>
                </a:gridCol>
                <a:gridCol w="658368">
                  <a:extLst>
                    <a:ext uri="{9D8B030D-6E8A-4147-A177-3AD203B41FA5}">
                      <a16:colId xmlns:a16="http://schemas.microsoft.com/office/drawing/2014/main" val="1310341444"/>
                    </a:ext>
                  </a:extLst>
                </a:gridCol>
                <a:gridCol w="658368">
                  <a:extLst>
                    <a:ext uri="{9D8B030D-6E8A-4147-A177-3AD203B41FA5}">
                      <a16:colId xmlns:a16="http://schemas.microsoft.com/office/drawing/2014/main" val="2795812391"/>
                    </a:ext>
                  </a:extLst>
                </a:gridCol>
                <a:gridCol w="658368">
                  <a:extLst>
                    <a:ext uri="{9D8B030D-6E8A-4147-A177-3AD203B41FA5}">
                      <a16:colId xmlns:a16="http://schemas.microsoft.com/office/drawing/2014/main" val="2215221295"/>
                    </a:ext>
                  </a:extLst>
                </a:gridCol>
                <a:gridCol w="658368">
                  <a:extLst>
                    <a:ext uri="{9D8B030D-6E8A-4147-A177-3AD203B41FA5}">
                      <a16:colId xmlns:a16="http://schemas.microsoft.com/office/drawing/2014/main" val="106278170"/>
                    </a:ext>
                  </a:extLst>
                </a:gridCol>
                <a:gridCol w="658368">
                  <a:extLst>
                    <a:ext uri="{9D8B030D-6E8A-4147-A177-3AD203B41FA5}">
                      <a16:colId xmlns:a16="http://schemas.microsoft.com/office/drawing/2014/main" val="16424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8308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- 2021-10-28 00:31:05</a:t>
                      </a:r>
                      <a:r>
                        <a:rPr kumimoji="0" lang="en-US" sz="1000" b="0" i="0" u="none" strike="noStrike" kern="1200" cap="none" spc="0" normalizeH="0" baseline="0" noProof="0">
                          <a:ln>
                            <a:noFill/>
                          </a:ln>
                          <a:solidFill>
                            <a:prstClr val="black"/>
                          </a:solidFill>
                          <a:effectLst/>
                          <a:uLnTx/>
                          <a:uFillTx/>
                          <a:latin typeface="+mn-lt"/>
                          <a:ea typeface="+mn-ea"/>
                          <a:cs typeface="+mn-cs"/>
                        </a:rPr>
                        <a:t>
 I MULTIPLE ENTRIES ARE WELCOMED! 2 MORE DAYS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https://quintly-image-storage.s3.amazonaws.com/42a5b893a9726451877e4ab7634db126/1b317edf5acde5256b1fc83b20ea088f.jpg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00:30:40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848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- 2021-10-27 20:23:49</a:t>
                      </a:r>
                      <a:r>
                        <a:rPr kumimoji="0" lang="en-US" sz="1000" b="0" i="0" u="none" strike="noStrike" kern="1200" cap="none" spc="0" normalizeH="0" baseline="0" noProof="0">
                          <a:ln>
                            <a:noFill/>
                          </a:ln>
                          <a:solidFill>
                            <a:prstClr val="black"/>
                          </a:solidFill>
                          <a:effectLst/>
                          <a:uLnTx/>
                          <a:uFillTx/>
                          <a:latin typeface="+mn-lt"/>
                          <a:ea typeface="+mn-ea"/>
                          <a:cs typeface="+mn-cs"/>
                        </a:rPr>
                        <a:t>
 Want a 0 gift card to @myhighwayinn?? Click our profile to see how you could 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https://quintly-image-storage.s3.amazonaws.com/42a5b893a9726451877e4ab7634db126/3d5fb9a951394975d407d2c8d26e77e6.jpg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10/28/2021 20:00:40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02375963"/>
                  </a:ext>
                </a:extLst>
              </a:tr>
            </a:tbl>
          </a:graphicData>
        </a:graphic>
      </p:graphicFrame>
      <p:sp>
        <p:nvSpPr>
          <p:cNvPr id="4" name="Text Placeholder 3">
            <a:extLst>
              <a:ext uri="{FF2B5EF4-FFF2-40B4-BE49-F238E27FC236}">
                <a16:creationId xmlns:a16="http://schemas.microsoft.com/office/drawing/2014/main" id="{A7C578F1-6A6E-4DE9-BBC5-2EB0D0D0A24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1549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957</Words>
  <Application>Microsoft Office PowerPoint</Application>
  <PresentationFormat>On-screen Show (4:3)</PresentationFormat>
  <Paragraphs>412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 - 1 of 3</vt:lpstr>
      <vt:lpstr>Facebook Own Posts Table | FICOH - 2 of 3</vt:lpstr>
      <vt:lpstr>Facebook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 - 1 of 2</vt:lpstr>
      <vt:lpstr>Instagram Top Instagram Posts Table | FICOH - 2 of 2</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2021-11-03T20:50:13Z</dcterms:created>
  <dcterms:modified xsi:type="dcterms:W3CDTF">2021-11-03T20:50:54Z</dcterms:modified>
</cp:coreProperties>
</file>