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145</c:v>
                </c:pt>
              </c:numCache>
            </c:numRef>
          </c:val>
          <c:extLst>
            <c:ext xmlns:c16="http://schemas.microsoft.com/office/drawing/2014/chart" uri="{C3380CC4-5D6E-409C-BE32-E72D297353CC}">
              <c16:uniqueId val="{00000000-9E56-4D46-A53C-2F193A14A50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477</c:v>
                </c:pt>
              </c:numCache>
            </c:numRef>
          </c:val>
          <c:extLst>
            <c:ext xmlns:c16="http://schemas.microsoft.com/office/drawing/2014/chart" uri="{C3380CC4-5D6E-409C-BE32-E72D297353CC}">
              <c16:uniqueId val="{00000001-9E56-4D46-A53C-2F193A14A50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6481</c:v>
                </c:pt>
              </c:numCache>
            </c:numRef>
          </c:val>
          <c:extLst>
            <c:ext xmlns:c16="http://schemas.microsoft.com/office/drawing/2014/chart" uri="{C3380CC4-5D6E-409C-BE32-E72D297353CC}">
              <c16:uniqueId val="{00000002-9E56-4D46-A53C-2F193A14A50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44440</c:v>
                </c:pt>
              </c:numCache>
            </c:numRef>
          </c:cat>
          <c:val>
            <c:numRef>
              <c:f>Sheet1!$E$2</c:f>
              <c:numCache>
                <c:formatCode>General</c:formatCode>
                <c:ptCount val="1"/>
                <c:pt idx="0">
                  <c:v>182</c:v>
                </c:pt>
              </c:numCache>
            </c:numRef>
          </c:val>
          <c:extLst>
            <c:ext xmlns:c16="http://schemas.microsoft.com/office/drawing/2014/chart" uri="{C3380CC4-5D6E-409C-BE32-E72D297353CC}">
              <c16:uniqueId val="{00000003-9E56-4D46-A53C-2F193A14A50E}"/>
            </c:ext>
          </c:extLst>
        </c:ser>
        <c:dLbls>
          <c:showLegendKey val="0"/>
          <c:showVal val="0"/>
          <c:showCatName val="0"/>
          <c:showSerName val="0"/>
          <c:showPercent val="0"/>
          <c:showBubbleSize val="0"/>
        </c:dLbls>
        <c:gapWidth val="219"/>
        <c:overlap val="-27"/>
        <c:axId val="324533680"/>
        <c:axId val="66823824"/>
      </c:barChart>
      <c:dateAx>
        <c:axId val="32453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823824"/>
        <c:crosses val="autoZero"/>
        <c:auto val="1"/>
        <c:lblOffset val="100"/>
        <c:baseTimeUnit val="days"/>
      </c:dateAx>
      <c:valAx>
        <c:axId val="6682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53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7</c:v>
                </c:pt>
                <c:pt idx="1">
                  <c:v>5</c:v>
                </c:pt>
                <c:pt idx="2">
                  <c:v>6</c:v>
                </c:pt>
                <c:pt idx="3">
                  <c:v>3</c:v>
                </c:pt>
                <c:pt idx="4">
                  <c:v>3</c:v>
                </c:pt>
                <c:pt idx="5">
                  <c:v>4</c:v>
                </c:pt>
                <c:pt idx="6">
                  <c:v>7</c:v>
                </c:pt>
                <c:pt idx="7">
                  <c:v>2</c:v>
                </c:pt>
                <c:pt idx="8">
                  <c:v>3</c:v>
                </c:pt>
              </c:numCache>
            </c:numRef>
          </c:val>
          <c:extLst>
            <c:ext xmlns:c16="http://schemas.microsoft.com/office/drawing/2014/chart" uri="{C3380CC4-5D6E-409C-BE32-E72D297353CC}">
              <c16:uniqueId val="{00000000-33EA-401A-85D3-189560DE270F}"/>
            </c:ext>
          </c:extLst>
        </c:ser>
        <c:dLbls>
          <c:showLegendKey val="0"/>
          <c:showVal val="0"/>
          <c:showCatName val="0"/>
          <c:showSerName val="0"/>
          <c:showPercent val="0"/>
          <c:showBubbleSize val="0"/>
        </c:dLbls>
        <c:gapWidth val="219"/>
        <c:overlap val="-27"/>
        <c:axId val="380734952"/>
        <c:axId val="329586008"/>
      </c:barChart>
      <c:dateAx>
        <c:axId val="38073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586008"/>
        <c:crosses val="autoZero"/>
        <c:auto val="1"/>
        <c:lblOffset val="100"/>
        <c:baseTimeUnit val="months"/>
      </c:dateAx>
      <c:valAx>
        <c:axId val="32958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73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6</c:v>
                </c:pt>
                <c:pt idx="1">
                  <c:v>5</c:v>
                </c:pt>
                <c:pt idx="2">
                  <c:v>9</c:v>
                </c:pt>
                <c:pt idx="3">
                  <c:v>7</c:v>
                </c:pt>
                <c:pt idx="4">
                  <c:v>7</c:v>
                </c:pt>
                <c:pt idx="5">
                  <c:v>14</c:v>
                </c:pt>
                <c:pt idx="6">
                  <c:v>7</c:v>
                </c:pt>
                <c:pt idx="7">
                  <c:v>3</c:v>
                </c:pt>
                <c:pt idx="8">
                  <c:v>4</c:v>
                </c:pt>
              </c:numCache>
            </c:numRef>
          </c:val>
          <c:extLst>
            <c:ext xmlns:c16="http://schemas.microsoft.com/office/drawing/2014/chart" uri="{C3380CC4-5D6E-409C-BE32-E72D297353CC}">
              <c16:uniqueId val="{00000000-5966-4D38-9E45-31F0CC216EF6}"/>
            </c:ext>
          </c:extLst>
        </c:ser>
        <c:dLbls>
          <c:showLegendKey val="0"/>
          <c:showVal val="0"/>
          <c:showCatName val="0"/>
          <c:showSerName val="0"/>
          <c:showPercent val="0"/>
          <c:showBubbleSize val="0"/>
        </c:dLbls>
        <c:gapWidth val="219"/>
        <c:overlap val="-27"/>
        <c:axId val="384119632"/>
        <c:axId val="384123896"/>
      </c:barChart>
      <c:dateAx>
        <c:axId val="384119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3896"/>
        <c:crosses val="autoZero"/>
        <c:auto val="1"/>
        <c:lblOffset val="100"/>
        <c:baseTimeUnit val="months"/>
      </c:dateAx>
      <c:valAx>
        <c:axId val="38412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26</c:v>
                </c:pt>
                <c:pt idx="1">
                  <c:v>20</c:v>
                </c:pt>
                <c:pt idx="2">
                  <c:v>65</c:v>
                </c:pt>
                <c:pt idx="3">
                  <c:v>14</c:v>
                </c:pt>
                <c:pt idx="4">
                  <c:v>53</c:v>
                </c:pt>
                <c:pt idx="5">
                  <c:v>14</c:v>
                </c:pt>
                <c:pt idx="6">
                  <c:v>29</c:v>
                </c:pt>
                <c:pt idx="7">
                  <c:v>3</c:v>
                </c:pt>
                <c:pt idx="8">
                  <c:v>8</c:v>
                </c:pt>
              </c:numCache>
            </c:numRef>
          </c:val>
          <c:extLst>
            <c:ext xmlns:c16="http://schemas.microsoft.com/office/drawing/2014/chart" uri="{C3380CC4-5D6E-409C-BE32-E72D297353CC}">
              <c16:uniqueId val="{00000000-23EB-4CC3-8D68-B3051A3F8A6A}"/>
            </c:ext>
          </c:extLst>
        </c:ser>
        <c:dLbls>
          <c:showLegendKey val="0"/>
          <c:showVal val="0"/>
          <c:showCatName val="0"/>
          <c:showSerName val="0"/>
          <c:showPercent val="0"/>
          <c:showBubbleSize val="0"/>
        </c:dLbls>
        <c:gapWidth val="219"/>
        <c:overlap val="-27"/>
        <c:axId val="385099984"/>
        <c:axId val="385094408"/>
      </c:barChart>
      <c:catAx>
        <c:axId val="38509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4408"/>
        <c:crosses val="autoZero"/>
        <c:auto val="1"/>
        <c:lblAlgn val="ctr"/>
        <c:lblOffset val="100"/>
        <c:noMultiLvlLbl val="0"/>
      </c:catAx>
      <c:valAx>
        <c:axId val="38509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09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-2</c:v>
                </c:pt>
                <c:pt idx="1">
                  <c:v>0</c:v>
                </c:pt>
                <c:pt idx="2">
                  <c:v>1</c:v>
                </c:pt>
                <c:pt idx="3">
                  <c:v>-1</c:v>
                </c:pt>
                <c:pt idx="4">
                  <c:v>0</c:v>
                </c:pt>
                <c:pt idx="5">
                  <c:v>-4</c:v>
                </c:pt>
                <c:pt idx="6">
                  <c:v>2</c:v>
                </c:pt>
                <c:pt idx="7">
                  <c:v>0</c:v>
                </c:pt>
                <c:pt idx="8">
                  <c:v>0</c:v>
                </c:pt>
              </c:numCache>
            </c:numRef>
          </c:val>
          <c:extLst>
            <c:ext xmlns:c16="http://schemas.microsoft.com/office/drawing/2014/chart" uri="{C3380CC4-5D6E-409C-BE32-E72D297353CC}">
              <c16:uniqueId val="{00000000-A1CF-4AE6-9CE4-2E6E52FA10D0}"/>
            </c:ext>
          </c:extLst>
        </c:ser>
        <c:dLbls>
          <c:showLegendKey val="0"/>
          <c:showVal val="0"/>
          <c:showCatName val="0"/>
          <c:showSerName val="0"/>
          <c:showPercent val="0"/>
          <c:showBubbleSize val="0"/>
        </c:dLbls>
        <c:gapWidth val="219"/>
        <c:overlap val="-27"/>
        <c:axId val="393975040"/>
        <c:axId val="393970776"/>
      </c:barChart>
      <c:dateAx>
        <c:axId val="39397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0776"/>
        <c:crosses val="autoZero"/>
        <c:auto val="1"/>
        <c:lblOffset val="100"/>
        <c:baseTimeUnit val="months"/>
      </c:dateAx>
      <c:valAx>
        <c:axId val="39397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1</c:v>
                </c:pt>
                <c:pt idx="1">
                  <c:v>1</c:v>
                </c:pt>
                <c:pt idx="2">
                  <c:v>2</c:v>
                </c:pt>
                <c:pt idx="3">
                  <c:v>3</c:v>
                </c:pt>
                <c:pt idx="4">
                  <c:v>1</c:v>
                </c:pt>
                <c:pt idx="5">
                  <c:v>0</c:v>
                </c:pt>
                <c:pt idx="6">
                  <c:v>1</c:v>
                </c:pt>
                <c:pt idx="7">
                  <c:v>1</c:v>
                </c:pt>
                <c:pt idx="8">
                  <c:v>1</c:v>
                </c:pt>
              </c:numCache>
            </c:numRef>
          </c:val>
          <c:extLst>
            <c:ext xmlns:c16="http://schemas.microsoft.com/office/drawing/2014/chart" uri="{C3380CC4-5D6E-409C-BE32-E72D297353CC}">
              <c16:uniqueId val="{00000000-D6B2-430E-B6A9-E5E0AC5486E9}"/>
            </c:ext>
          </c:extLst>
        </c:ser>
        <c:dLbls>
          <c:showLegendKey val="0"/>
          <c:showVal val="0"/>
          <c:showCatName val="0"/>
          <c:showSerName val="0"/>
          <c:showPercent val="0"/>
          <c:showBubbleSize val="0"/>
        </c:dLbls>
        <c:gapWidth val="219"/>
        <c:overlap val="-27"/>
        <c:axId val="393977992"/>
        <c:axId val="393975696"/>
      </c:barChart>
      <c:dateAx>
        <c:axId val="393977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5696"/>
        <c:crosses val="autoZero"/>
        <c:auto val="1"/>
        <c:lblOffset val="100"/>
        <c:baseTimeUnit val="months"/>
      </c:dateAx>
      <c:valAx>
        <c:axId val="39397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77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c:v>
                </c:pt>
                <c:pt idx="1">
                  <c:v>3</c:v>
                </c:pt>
                <c:pt idx="2">
                  <c:v>12</c:v>
                </c:pt>
                <c:pt idx="3">
                  <c:v>3</c:v>
                </c:pt>
                <c:pt idx="4">
                  <c:v>11</c:v>
                </c:pt>
                <c:pt idx="5">
                  <c:v>0</c:v>
                </c:pt>
                <c:pt idx="6">
                  <c:v>1</c:v>
                </c:pt>
                <c:pt idx="7">
                  <c:v>7</c:v>
                </c:pt>
                <c:pt idx="8">
                  <c:v>4</c:v>
                </c:pt>
              </c:numCache>
            </c:numRef>
          </c:val>
          <c:extLst>
            <c:ext xmlns:c16="http://schemas.microsoft.com/office/drawing/2014/chart" uri="{C3380CC4-5D6E-409C-BE32-E72D297353CC}">
              <c16:uniqueId val="{00000000-0FFC-4FA7-9219-CA9BEDC0C1FB}"/>
            </c:ext>
          </c:extLst>
        </c:ser>
        <c:dLbls>
          <c:showLegendKey val="0"/>
          <c:showVal val="0"/>
          <c:showCatName val="0"/>
          <c:showSerName val="0"/>
          <c:showPercent val="0"/>
          <c:showBubbleSize val="0"/>
        </c:dLbls>
        <c:gapWidth val="219"/>
        <c:overlap val="-27"/>
        <c:axId val="433927848"/>
        <c:axId val="433926536"/>
      </c:barChart>
      <c:catAx>
        <c:axId val="43392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26536"/>
        <c:crosses val="autoZero"/>
        <c:auto val="1"/>
        <c:lblAlgn val="ctr"/>
        <c:lblOffset val="100"/>
        <c:noMultiLvlLbl val="0"/>
      </c:catAx>
      <c:valAx>
        <c:axId val="43392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2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84</c:v>
                </c:pt>
                <c:pt idx="1">
                  <c:v>107</c:v>
                </c:pt>
                <c:pt idx="2">
                  <c:v>108</c:v>
                </c:pt>
                <c:pt idx="3">
                  <c:v>120</c:v>
                </c:pt>
                <c:pt idx="4">
                  <c:v>106</c:v>
                </c:pt>
                <c:pt idx="5">
                  <c:v>121</c:v>
                </c:pt>
                <c:pt idx="6">
                  <c:v>82</c:v>
                </c:pt>
                <c:pt idx="7">
                  <c:v>69</c:v>
                </c:pt>
                <c:pt idx="8">
                  <c:v>91</c:v>
                </c:pt>
              </c:numCache>
            </c:numRef>
          </c:val>
          <c:extLst>
            <c:ext xmlns:c16="http://schemas.microsoft.com/office/drawing/2014/chart" uri="{C3380CC4-5D6E-409C-BE32-E72D297353CC}">
              <c16:uniqueId val="{00000000-350E-41F5-B2AD-321462836B7F}"/>
            </c:ext>
          </c:extLst>
        </c:ser>
        <c:dLbls>
          <c:showLegendKey val="0"/>
          <c:showVal val="0"/>
          <c:showCatName val="0"/>
          <c:showSerName val="0"/>
          <c:showPercent val="0"/>
          <c:showBubbleSize val="0"/>
        </c:dLbls>
        <c:gapWidth val="219"/>
        <c:overlap val="-27"/>
        <c:axId val="442330704"/>
        <c:axId val="442335296"/>
      </c:barChart>
      <c:dateAx>
        <c:axId val="442330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35296"/>
        <c:crosses val="autoZero"/>
        <c:auto val="1"/>
        <c:lblOffset val="100"/>
        <c:baseTimeUnit val="months"/>
      </c:dateAx>
      <c:valAx>
        <c:axId val="44233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3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39</c:v>
                </c:pt>
                <c:pt idx="1">
                  <c:v>29</c:v>
                </c:pt>
                <c:pt idx="2">
                  <c:v>60</c:v>
                </c:pt>
                <c:pt idx="3">
                  <c:v>44</c:v>
                </c:pt>
                <c:pt idx="4">
                  <c:v>35</c:v>
                </c:pt>
                <c:pt idx="5">
                  <c:v>45</c:v>
                </c:pt>
                <c:pt idx="6">
                  <c:v>27</c:v>
                </c:pt>
                <c:pt idx="7">
                  <c:v>67</c:v>
                </c:pt>
                <c:pt idx="8">
                  <c:v>22</c:v>
                </c:pt>
              </c:numCache>
            </c:numRef>
          </c:val>
          <c:extLst>
            <c:ext xmlns:c16="http://schemas.microsoft.com/office/drawing/2014/chart" uri="{C3380CC4-5D6E-409C-BE32-E72D297353CC}">
              <c16:uniqueId val="{00000000-EB9C-483F-9C70-D89A56B00505}"/>
            </c:ext>
          </c:extLst>
        </c:ser>
        <c:dLbls>
          <c:showLegendKey val="0"/>
          <c:showVal val="0"/>
          <c:showCatName val="0"/>
          <c:showSerName val="0"/>
          <c:showPercent val="0"/>
          <c:showBubbleSize val="0"/>
        </c:dLbls>
        <c:gapWidth val="219"/>
        <c:overlap val="-27"/>
        <c:axId val="442334640"/>
        <c:axId val="442328408"/>
      </c:barChart>
      <c:catAx>
        <c:axId val="44233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28408"/>
        <c:crosses val="autoZero"/>
        <c:auto val="1"/>
        <c:lblAlgn val="ctr"/>
        <c:lblOffset val="100"/>
        <c:noMultiLvlLbl val="0"/>
      </c:catAx>
      <c:valAx>
        <c:axId val="44232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3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236</c:v>
                </c:pt>
                <c:pt idx="1">
                  <c:v>148</c:v>
                </c:pt>
                <c:pt idx="2">
                  <c:v>543</c:v>
                </c:pt>
                <c:pt idx="3">
                  <c:v>179</c:v>
                </c:pt>
                <c:pt idx="4">
                  <c:v>284</c:v>
                </c:pt>
                <c:pt idx="5">
                  <c:v>91</c:v>
                </c:pt>
                <c:pt idx="6">
                  <c:v>191</c:v>
                </c:pt>
                <c:pt idx="7">
                  <c:v>203</c:v>
                </c:pt>
                <c:pt idx="8">
                  <c:v>113</c:v>
                </c:pt>
              </c:numCache>
            </c:numRef>
          </c:val>
          <c:extLst>
            <c:ext xmlns:c16="http://schemas.microsoft.com/office/drawing/2014/chart" uri="{C3380CC4-5D6E-409C-BE32-E72D297353CC}">
              <c16:uniqueId val="{00000000-EA62-4A79-B712-FF423D763025}"/>
            </c:ext>
          </c:extLst>
        </c:ser>
        <c:dLbls>
          <c:showLegendKey val="0"/>
          <c:showVal val="0"/>
          <c:showCatName val="0"/>
          <c:showSerName val="0"/>
          <c:showPercent val="0"/>
          <c:showBubbleSize val="0"/>
        </c:dLbls>
        <c:gapWidth val="219"/>
        <c:overlap val="-27"/>
        <c:axId val="442308072"/>
        <c:axId val="442315944"/>
      </c:barChart>
      <c:catAx>
        <c:axId val="44230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15944"/>
        <c:crosses val="autoZero"/>
        <c:auto val="1"/>
        <c:lblAlgn val="ctr"/>
        <c:lblOffset val="100"/>
        <c:noMultiLvlLbl val="0"/>
      </c:catAx>
      <c:valAx>
        <c:axId val="44231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0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strRef>
              <c:f>Sheet1!$A$2:$A$11</c:f>
              <c:strCache>
                <c:ptCount val="10"/>
                <c:pt idx="0">
                  <c:v>2020-12</c:v>
                </c:pt>
                <c:pt idx="1">
                  <c:v>2021-01</c:v>
                </c:pt>
                <c:pt idx="2">
                  <c:v>2021-02</c:v>
                </c:pt>
                <c:pt idx="3">
                  <c:v>2021-03</c:v>
                </c:pt>
                <c:pt idx="4">
                  <c:v>2021-04</c:v>
                </c:pt>
                <c:pt idx="5">
                  <c:v>2021-05</c:v>
                </c:pt>
                <c:pt idx="6">
                  <c:v>2021-06</c:v>
                </c:pt>
                <c:pt idx="7">
                  <c:v>2021-07</c:v>
                </c:pt>
                <c:pt idx="8">
                  <c:v>2021-08</c:v>
                </c:pt>
                <c:pt idx="9">
                  <c:v>2021-09</c:v>
                </c:pt>
              </c:strCache>
            </c:strRef>
          </c:cat>
          <c:val>
            <c:numRef>
              <c:f>Sheet1!$B$2:$B$11</c:f>
              <c:numCache>
                <c:formatCode>General</c:formatCode>
                <c:ptCount val="10"/>
                <c:pt idx="0">
                  <c:v>637</c:v>
                </c:pt>
                <c:pt idx="1">
                  <c:v>14237</c:v>
                </c:pt>
                <c:pt idx="2">
                  <c:v>8052</c:v>
                </c:pt>
                <c:pt idx="3">
                  <c:v>17358</c:v>
                </c:pt>
                <c:pt idx="4">
                  <c:v>7979</c:v>
                </c:pt>
                <c:pt idx="5">
                  <c:v>13257</c:v>
                </c:pt>
                <c:pt idx="6">
                  <c:v>5335</c:v>
                </c:pt>
                <c:pt idx="7">
                  <c:v>7617</c:v>
                </c:pt>
                <c:pt idx="8">
                  <c:v>12822</c:v>
                </c:pt>
                <c:pt idx="9">
                  <c:v>6047</c:v>
                </c:pt>
              </c:numCache>
            </c:numRef>
          </c:val>
          <c:extLst>
            <c:ext xmlns:c16="http://schemas.microsoft.com/office/drawing/2014/chart" uri="{C3380CC4-5D6E-409C-BE32-E72D297353CC}">
              <c16:uniqueId val="{00000000-3A08-4108-84A7-CD7DDF757B6F}"/>
            </c:ext>
          </c:extLst>
        </c:ser>
        <c:dLbls>
          <c:showLegendKey val="0"/>
          <c:showVal val="0"/>
          <c:showCatName val="0"/>
          <c:showSerName val="0"/>
          <c:showPercent val="0"/>
          <c:showBubbleSize val="0"/>
        </c:dLbls>
        <c:gapWidth val="219"/>
        <c:overlap val="-27"/>
        <c:axId val="442313648"/>
        <c:axId val="442311024"/>
      </c:barChart>
      <c:catAx>
        <c:axId val="44231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11024"/>
        <c:crosses val="autoZero"/>
        <c:auto val="1"/>
        <c:lblAlgn val="ctr"/>
        <c:lblOffset val="100"/>
        <c:noMultiLvlLbl val="0"/>
      </c:catAx>
      <c:valAx>
        <c:axId val="44231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231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-6</c:v>
                </c:pt>
                <c:pt idx="1">
                  <c:v>-2</c:v>
                </c:pt>
                <c:pt idx="2">
                  <c:v>5</c:v>
                </c:pt>
                <c:pt idx="3">
                  <c:v>0</c:v>
                </c:pt>
                <c:pt idx="4">
                  <c:v>-5</c:v>
                </c:pt>
                <c:pt idx="5">
                  <c:v>8</c:v>
                </c:pt>
                <c:pt idx="6">
                  <c:v>-1</c:v>
                </c:pt>
                <c:pt idx="7">
                  <c:v>2</c:v>
                </c:pt>
                <c:pt idx="8">
                  <c:v>1</c:v>
                </c:pt>
              </c:numCache>
            </c:numRef>
          </c:val>
          <c:extLst>
            <c:ext xmlns:c16="http://schemas.microsoft.com/office/drawing/2014/chart" uri="{C3380CC4-5D6E-409C-BE32-E72D297353CC}">
              <c16:uniqueId val="{00000000-1203-4139-8DD0-C35DE12AC5AC}"/>
            </c:ext>
          </c:extLst>
        </c:ser>
        <c:dLbls>
          <c:showLegendKey val="0"/>
          <c:showVal val="0"/>
          <c:showCatName val="0"/>
          <c:showSerName val="0"/>
          <c:showPercent val="0"/>
          <c:showBubbleSize val="0"/>
        </c:dLbls>
        <c:gapWidth val="219"/>
        <c:overlap val="-27"/>
        <c:axId val="447879976"/>
        <c:axId val="447876696"/>
      </c:barChart>
      <c:dateAx>
        <c:axId val="44787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76696"/>
        <c:crosses val="autoZero"/>
        <c:auto val="1"/>
        <c:lblOffset val="100"/>
        <c:baseTimeUnit val="months"/>
      </c:dateAx>
      <c:valAx>
        <c:axId val="44787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87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44197</c:v>
                </c:pt>
                <c:pt idx="1">
                  <c:v>44228</c:v>
                </c:pt>
                <c:pt idx="2">
                  <c:v>44256</c:v>
                </c:pt>
                <c:pt idx="3">
                  <c:v>44287</c:v>
                </c:pt>
                <c:pt idx="4">
                  <c:v>44317</c:v>
                </c:pt>
                <c:pt idx="5">
                  <c:v>44348</c:v>
                </c:pt>
                <c:pt idx="6">
                  <c:v>44378</c:v>
                </c:pt>
                <c:pt idx="7">
                  <c:v>44409</c:v>
                </c:pt>
                <c:pt idx="8">
                  <c:v>44440</c:v>
                </c:pt>
              </c:numCache>
            </c:numRef>
          </c:cat>
          <c:val>
            <c:numRef>
              <c:f>Sheet1!$B$2:$B$10</c:f>
              <c:numCache>
                <c:formatCode>General</c:formatCode>
                <c:ptCount val="9"/>
                <c:pt idx="0">
                  <c:v>19</c:v>
                </c:pt>
                <c:pt idx="1">
                  <c:v>20</c:v>
                </c:pt>
                <c:pt idx="2">
                  <c:v>27</c:v>
                </c:pt>
                <c:pt idx="3">
                  <c:v>28</c:v>
                </c:pt>
                <c:pt idx="4">
                  <c:v>20</c:v>
                </c:pt>
                <c:pt idx="5">
                  <c:v>78</c:v>
                </c:pt>
                <c:pt idx="6">
                  <c:v>20</c:v>
                </c:pt>
                <c:pt idx="7">
                  <c:v>35</c:v>
                </c:pt>
                <c:pt idx="8">
                  <c:v>14</c:v>
                </c:pt>
              </c:numCache>
            </c:numRef>
          </c:val>
          <c:extLst>
            <c:ext xmlns:c16="http://schemas.microsoft.com/office/drawing/2014/chart" uri="{C3380CC4-5D6E-409C-BE32-E72D297353CC}">
              <c16:uniqueId val="{00000000-7259-48F3-BAE7-90038ABFF13C}"/>
            </c:ext>
          </c:extLst>
        </c:ser>
        <c:dLbls>
          <c:showLegendKey val="0"/>
          <c:showVal val="0"/>
          <c:showCatName val="0"/>
          <c:showSerName val="0"/>
          <c:showPercent val="0"/>
          <c:showBubbleSize val="0"/>
        </c:dLbls>
        <c:gapWidth val="219"/>
        <c:overlap val="-27"/>
        <c:axId val="258153760"/>
        <c:axId val="258154088"/>
      </c:barChart>
      <c:dateAx>
        <c:axId val="25815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54088"/>
        <c:crosses val="autoZero"/>
        <c:auto val="1"/>
        <c:lblOffset val="100"/>
        <c:baseTimeUnit val="months"/>
      </c:dateAx>
      <c:valAx>
        <c:axId val="25815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Sheet1!$A$2:$A$10</c:f>
              <c:strCache>
                <c:ptCount val="9"/>
                <c:pt idx="0">
                  <c:v>2021-01</c:v>
                </c:pt>
                <c:pt idx="1">
                  <c:v>2021-02</c:v>
                </c:pt>
                <c:pt idx="2">
                  <c:v>2021-03</c:v>
                </c:pt>
                <c:pt idx="3">
                  <c:v>2021-04</c:v>
                </c:pt>
                <c:pt idx="4">
                  <c:v>2021-05</c:v>
                </c:pt>
                <c:pt idx="5">
                  <c:v>2021-06</c:v>
                </c:pt>
                <c:pt idx="6">
                  <c:v>2021-07</c:v>
                </c:pt>
                <c:pt idx="7">
                  <c:v>2021-08</c:v>
                </c:pt>
                <c:pt idx="8">
                  <c:v>2021-09</c:v>
                </c:pt>
              </c:strCache>
            </c:strRef>
          </c:cat>
          <c:val>
            <c:numRef>
              <c:f>Sheet1!$B$2:$B$10</c:f>
              <c:numCache>
                <c:formatCode>General</c:formatCode>
                <c:ptCount val="9"/>
                <c:pt idx="0">
                  <c:v>57</c:v>
                </c:pt>
                <c:pt idx="1">
                  <c:v>102</c:v>
                </c:pt>
                <c:pt idx="2">
                  <c:v>219</c:v>
                </c:pt>
                <c:pt idx="3">
                  <c:v>86</c:v>
                </c:pt>
                <c:pt idx="4">
                  <c:v>140</c:v>
                </c:pt>
                <c:pt idx="5">
                  <c:v>156</c:v>
                </c:pt>
                <c:pt idx="6">
                  <c:v>41</c:v>
                </c:pt>
                <c:pt idx="7">
                  <c:v>140</c:v>
                </c:pt>
                <c:pt idx="8">
                  <c:v>44</c:v>
                </c:pt>
              </c:numCache>
            </c:numRef>
          </c:val>
          <c:extLst>
            <c:ext xmlns:c16="http://schemas.microsoft.com/office/drawing/2014/chart" uri="{C3380CC4-5D6E-409C-BE32-E72D297353CC}">
              <c16:uniqueId val="{00000000-B0EB-4873-BAA7-535313D1D4D7}"/>
            </c:ext>
          </c:extLst>
        </c:ser>
        <c:dLbls>
          <c:showLegendKey val="0"/>
          <c:showVal val="0"/>
          <c:showCatName val="0"/>
          <c:showSerName val="0"/>
          <c:showPercent val="0"/>
          <c:showBubbleSize val="0"/>
        </c:dLbls>
        <c:gapWidth val="219"/>
        <c:overlap val="-27"/>
        <c:axId val="258152120"/>
        <c:axId val="258144576"/>
      </c:barChart>
      <c:catAx>
        <c:axId val="258152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44576"/>
        <c:crosses val="autoZero"/>
        <c:auto val="1"/>
        <c:lblAlgn val="ctr"/>
        <c:lblOffset val="100"/>
        <c:noMultiLvlLbl val="0"/>
      </c:catAx>
      <c:valAx>
        <c:axId val="25814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5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A5EF9-EFDD-42F4-8FC9-EA4FB80F481B}"/>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4B5BF515-FE84-40A9-BD5E-88A0A3AF029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20907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6060-DA87-4393-BABC-CF9F59091CDE}"/>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28417B1D-D487-40E8-9E04-7A5C066C31D6}"/>
              </a:ext>
            </a:extLst>
          </p:cNvPr>
          <p:cNvGraphicFramePr>
            <a:graphicFrameLocks noGrp="1"/>
          </p:cNvGraphicFramePr>
          <p:nvPr>
            <p:ph type="chart" sz="quarter" idx="13"/>
            <p:extLst>
              <p:ext uri="{D42A27DB-BD31-4B8C-83A1-F6EECF244321}">
                <p14:modId xmlns:p14="http://schemas.microsoft.com/office/powerpoint/2010/main" val="2231481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36CA28-7D59-49D6-9CCC-B034AE7A5B7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437379BD-3AF2-4752-97D3-6EF661C81D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190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B5587-8F09-4832-A71D-1196F893CF4B}"/>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B6E3191D-6FE4-4411-A2E4-D8FCF56948D5}"/>
              </a:ext>
            </a:extLst>
          </p:cNvPr>
          <p:cNvGraphicFramePr>
            <a:graphicFrameLocks noGrp="1"/>
          </p:cNvGraphicFramePr>
          <p:nvPr>
            <p:ph type="tbl" sz="quarter" idx="13"/>
            <p:extLst>
              <p:ext uri="{D42A27DB-BD31-4B8C-83A1-F6EECF244321}">
                <p14:modId xmlns:p14="http://schemas.microsoft.com/office/powerpoint/2010/main" val="1539617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79274212"/>
                    </a:ext>
                  </a:extLst>
                </a:gridCol>
                <a:gridCol w="905256">
                  <a:extLst>
                    <a:ext uri="{9D8B030D-6E8A-4147-A177-3AD203B41FA5}">
                      <a16:colId xmlns:a16="http://schemas.microsoft.com/office/drawing/2014/main" val="85577152"/>
                    </a:ext>
                  </a:extLst>
                </a:gridCol>
                <a:gridCol w="905256">
                  <a:extLst>
                    <a:ext uri="{9D8B030D-6E8A-4147-A177-3AD203B41FA5}">
                      <a16:colId xmlns:a16="http://schemas.microsoft.com/office/drawing/2014/main" val="3265762209"/>
                    </a:ext>
                  </a:extLst>
                </a:gridCol>
                <a:gridCol w="905256">
                  <a:extLst>
                    <a:ext uri="{9D8B030D-6E8A-4147-A177-3AD203B41FA5}">
                      <a16:colId xmlns:a16="http://schemas.microsoft.com/office/drawing/2014/main" val="1577913233"/>
                    </a:ext>
                  </a:extLst>
                </a:gridCol>
                <a:gridCol w="905256">
                  <a:extLst>
                    <a:ext uri="{9D8B030D-6E8A-4147-A177-3AD203B41FA5}">
                      <a16:colId xmlns:a16="http://schemas.microsoft.com/office/drawing/2014/main" val="1641261252"/>
                    </a:ext>
                  </a:extLst>
                </a:gridCol>
                <a:gridCol w="905256">
                  <a:extLst>
                    <a:ext uri="{9D8B030D-6E8A-4147-A177-3AD203B41FA5}">
                      <a16:colId xmlns:a16="http://schemas.microsoft.com/office/drawing/2014/main" val="3352824724"/>
                    </a:ext>
                  </a:extLst>
                </a:gridCol>
                <a:gridCol w="905256">
                  <a:extLst>
                    <a:ext uri="{9D8B030D-6E8A-4147-A177-3AD203B41FA5}">
                      <a16:colId xmlns:a16="http://schemas.microsoft.com/office/drawing/2014/main" val="804155198"/>
                    </a:ext>
                  </a:extLst>
                </a:gridCol>
                <a:gridCol w="905256">
                  <a:extLst>
                    <a:ext uri="{9D8B030D-6E8A-4147-A177-3AD203B41FA5}">
                      <a16:colId xmlns:a16="http://schemas.microsoft.com/office/drawing/2014/main" val="1730214214"/>
                    </a:ext>
                  </a:extLst>
                </a:gridCol>
                <a:gridCol w="905256">
                  <a:extLst>
                    <a:ext uri="{9D8B030D-6E8A-4147-A177-3AD203B41FA5}">
                      <a16:colId xmlns:a16="http://schemas.microsoft.com/office/drawing/2014/main" val="137045850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03669138"/>
                  </a:ext>
                </a:extLst>
              </a:tr>
              <a:tr h="370840">
                <a:tc>
                  <a:txBody>
                    <a:bodyPr/>
                    <a:lstStyle/>
                    <a:p>
                      <a:r>
                        <a:rPr lang="en-US" sz="1000"/>
                        <a:t>145</a:t>
                      </a:r>
                    </a:p>
                  </a:txBody>
                  <a:tcPr/>
                </a:tc>
                <a:tc>
                  <a:txBody>
                    <a:bodyPr/>
                    <a:lstStyle/>
                    <a:p>
                      <a:r>
                        <a:rPr lang="en-US" sz="1000"/>
                        <a:t>40</a:t>
                      </a:r>
                    </a:p>
                  </a:txBody>
                  <a:tcPr/>
                </a:tc>
                <a:tc>
                  <a:txBody>
                    <a:bodyPr/>
                    <a:lstStyle/>
                    <a:p>
                      <a:r>
                        <a:rPr lang="en-US" sz="1000"/>
                        <a:t>32</a:t>
                      </a:r>
                    </a:p>
                  </a:txBody>
                  <a:tcPr/>
                </a:tc>
                <a:tc>
                  <a:txBody>
                    <a:bodyPr/>
                    <a:lstStyle/>
                    <a:p>
                      <a:r>
                        <a:rPr lang="en-US" sz="1000"/>
                        <a:t>229</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5.8000 %</a:t>
                      </a:r>
                    </a:p>
                  </a:txBody>
                  <a:tcPr/>
                </a:tc>
                <a:tc>
                  <a:txBody>
                    <a:bodyPr/>
                    <a:lstStyle/>
                    <a:p>
                      <a:r>
                        <a:rPr lang="en-US" sz="1000"/>
                        <a:t>0.0 %</a:t>
                      </a:r>
                    </a:p>
                  </a:txBody>
                  <a:tcPr/>
                </a:tc>
                <a:extLst>
                  <a:ext uri="{0D108BD9-81ED-4DB2-BD59-A6C34878D82A}">
                    <a16:rowId xmlns:a16="http://schemas.microsoft.com/office/drawing/2014/main" val="2448657514"/>
                  </a:ext>
                </a:extLst>
              </a:tr>
            </a:tbl>
          </a:graphicData>
        </a:graphic>
      </p:graphicFrame>
      <p:sp>
        <p:nvSpPr>
          <p:cNvPr id="4" name="Text Placeholder 3">
            <a:extLst>
              <a:ext uri="{FF2B5EF4-FFF2-40B4-BE49-F238E27FC236}">
                <a16:creationId xmlns:a16="http://schemas.microsoft.com/office/drawing/2014/main" id="{8AD878BE-B237-4C66-A25B-EB2EB4F87AA0}"/>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58423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692C-98F5-427A-960C-CA413D2811C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34C5DE49-308B-4868-870A-836B47380AA0}"/>
              </a:ext>
            </a:extLst>
          </p:cNvPr>
          <p:cNvGraphicFramePr>
            <a:graphicFrameLocks noGrp="1"/>
          </p:cNvGraphicFramePr>
          <p:nvPr>
            <p:ph type="chart" sz="quarter" idx="13"/>
            <p:extLst>
              <p:ext uri="{D42A27DB-BD31-4B8C-83A1-F6EECF244321}">
                <p14:modId xmlns:p14="http://schemas.microsoft.com/office/powerpoint/2010/main" val="1173018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5BD83A-1311-443C-8041-FAA3CEB2304A}"/>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77F14965-840A-4275-B46F-07134C312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21985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DEBE-568B-4BAE-AB45-E3CB3A369F63}"/>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DEF3DC35-27D6-4C8E-8DFB-CB43570FF2DD}"/>
              </a:ext>
            </a:extLst>
          </p:cNvPr>
          <p:cNvGraphicFramePr>
            <a:graphicFrameLocks noGrp="1"/>
          </p:cNvGraphicFramePr>
          <p:nvPr>
            <p:ph type="chart" sz="quarter" idx="13"/>
            <p:extLst>
              <p:ext uri="{D42A27DB-BD31-4B8C-83A1-F6EECF244321}">
                <p14:modId xmlns:p14="http://schemas.microsoft.com/office/powerpoint/2010/main" val="1822395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981BC0-A472-46D6-9A0C-C31BF584E360}"/>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27AE3909-FCCF-4FB4-ABDA-8ED27F534E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352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D9DA-DDC0-4DE5-8CDE-E93500A12B9C}"/>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030AE608-6B0E-4D3F-94E7-BADCAD6BDE22}"/>
              </a:ext>
            </a:extLst>
          </p:cNvPr>
          <p:cNvGraphicFramePr>
            <a:graphicFrameLocks noGrp="1"/>
          </p:cNvGraphicFramePr>
          <p:nvPr>
            <p:ph type="chart" sz="quarter" idx="13"/>
            <p:extLst>
              <p:ext uri="{D42A27DB-BD31-4B8C-83A1-F6EECF244321}">
                <p14:modId xmlns:p14="http://schemas.microsoft.com/office/powerpoint/2010/main" val="1724708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C073DA-7B25-4993-91D5-56CD22C693ED}"/>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801A1DE5-3B90-4F26-9E82-C8229F619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033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C0F7A-D751-4B84-AAC5-37731801636A}"/>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52EC31EC-0DB5-418F-8AC1-1D55E69054A8}"/>
              </a:ext>
            </a:extLst>
          </p:cNvPr>
          <p:cNvGraphicFramePr>
            <a:graphicFrameLocks noGrp="1"/>
          </p:cNvGraphicFramePr>
          <p:nvPr>
            <p:ph type="tbl" sz="quarter" idx="13"/>
            <p:extLst>
              <p:ext uri="{D42A27DB-BD31-4B8C-83A1-F6EECF244321}">
                <p14:modId xmlns:p14="http://schemas.microsoft.com/office/powerpoint/2010/main" val="301218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43141332"/>
                    </a:ext>
                  </a:extLst>
                </a:gridCol>
                <a:gridCol w="822960">
                  <a:extLst>
                    <a:ext uri="{9D8B030D-6E8A-4147-A177-3AD203B41FA5}">
                      <a16:colId xmlns:a16="http://schemas.microsoft.com/office/drawing/2014/main" val="1246573856"/>
                    </a:ext>
                  </a:extLst>
                </a:gridCol>
                <a:gridCol w="822960">
                  <a:extLst>
                    <a:ext uri="{9D8B030D-6E8A-4147-A177-3AD203B41FA5}">
                      <a16:colId xmlns:a16="http://schemas.microsoft.com/office/drawing/2014/main" val="3885846191"/>
                    </a:ext>
                  </a:extLst>
                </a:gridCol>
                <a:gridCol w="822960">
                  <a:extLst>
                    <a:ext uri="{9D8B030D-6E8A-4147-A177-3AD203B41FA5}">
                      <a16:colId xmlns:a16="http://schemas.microsoft.com/office/drawing/2014/main" val="4253886813"/>
                    </a:ext>
                  </a:extLst>
                </a:gridCol>
                <a:gridCol w="822960">
                  <a:extLst>
                    <a:ext uri="{9D8B030D-6E8A-4147-A177-3AD203B41FA5}">
                      <a16:colId xmlns:a16="http://schemas.microsoft.com/office/drawing/2014/main" val="2651034561"/>
                    </a:ext>
                  </a:extLst>
                </a:gridCol>
                <a:gridCol w="822960">
                  <a:extLst>
                    <a:ext uri="{9D8B030D-6E8A-4147-A177-3AD203B41FA5}">
                      <a16:colId xmlns:a16="http://schemas.microsoft.com/office/drawing/2014/main" val="314499460"/>
                    </a:ext>
                  </a:extLst>
                </a:gridCol>
                <a:gridCol w="822960">
                  <a:extLst>
                    <a:ext uri="{9D8B030D-6E8A-4147-A177-3AD203B41FA5}">
                      <a16:colId xmlns:a16="http://schemas.microsoft.com/office/drawing/2014/main" val="2608425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731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- 2021-05-07 14:45:11</a:t>
                      </a:r>
                      <a:r>
                        <a:rPr kumimoji="0" lang="en-US" sz="1000" b="0" i="0" u="none" strike="noStrike" kern="1200" cap="none" spc="0" normalizeH="0" baseline="0" noProof="0">
                          <a:ln>
                            <a:noFill/>
                          </a:ln>
                          <a:solidFill>
                            <a:prstClr val="black"/>
                          </a:solidFill>
                          <a:effectLst/>
                          <a:uLnTx/>
                          <a:uFillTx/>
                          <a:latin typeface="+mn-lt"/>
                          <a:ea typeface="+mn-ea"/>
                          <a:cs typeface="+mn-cs"/>
                        </a:rPr>
                        <a:t>
 For Asian Pacific American Heritage Month, TMNAS is highlighting several employees as cultural ambassadors. To start - meet Rexon! As a fan of Indian cinema, Rexon has provided some quick links to watch Bollywood films online.
If you're a Netflix subscriber, go here: https://bit.ly/3baJclc
If you have Amazon Prime, go here: https://amzn.to/3eprMmV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3777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- 2021-05-14 13:24:51</a:t>
                      </a:r>
                      <a:r>
                        <a:rPr kumimoji="0" lang="en-US" sz="1000" b="0" i="0" u="none" strike="noStrike" kern="1200" cap="none" spc="0" normalizeH="0" baseline="0" noProof="0">
                          <a:ln>
                            <a:noFill/>
                          </a:ln>
                          <a:solidFill>
                            <a:prstClr val="black"/>
                          </a:solidFill>
                          <a:effectLst/>
                          <a:uLnTx/>
                          <a:uFillTx/>
                          <a:latin typeface="+mn-lt"/>
                          <a:ea typeface="+mn-ea"/>
                          <a:cs typeface="+mn-cs"/>
                        </a:rPr>
                        <a:t>
 Meet this week’s #APAHM2021 cultural ambassador, Anindita! Having majored in Architecture as an undergraduate, Anindita has immense interest in architectural edifices. She provided some quick links to share India’s treasure. See below!
Sanchi: http://www.sanchi.org/
Taj Mahal: https://www.tajmahal.gov.in/
Konark: http://konark.nic.in/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4038638"/>
                  </a:ext>
                </a:extLst>
              </a:tr>
            </a:tbl>
          </a:graphicData>
        </a:graphic>
      </p:graphicFrame>
      <p:sp>
        <p:nvSpPr>
          <p:cNvPr id="4" name="Text Placeholder 3">
            <a:extLst>
              <a:ext uri="{FF2B5EF4-FFF2-40B4-BE49-F238E27FC236}">
                <a16:creationId xmlns:a16="http://schemas.microsoft.com/office/drawing/2014/main" id="{542E3B39-69C8-41AB-93FF-A30A2F69F443}"/>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620182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8D66C-4192-4ADB-93B0-8BB6026CBE6D}"/>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226DB5E5-2E21-4638-B44D-AFA39752D665}"/>
              </a:ext>
            </a:extLst>
          </p:cNvPr>
          <p:cNvGraphicFramePr>
            <a:graphicFrameLocks noGrp="1"/>
          </p:cNvGraphicFramePr>
          <p:nvPr>
            <p:ph type="tbl" sz="quarter" idx="13"/>
            <p:extLst>
              <p:ext uri="{D42A27DB-BD31-4B8C-83A1-F6EECF244321}">
                <p14:modId xmlns:p14="http://schemas.microsoft.com/office/powerpoint/2010/main" val="284472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7132836"/>
                    </a:ext>
                  </a:extLst>
                </a:gridCol>
                <a:gridCol w="822960">
                  <a:extLst>
                    <a:ext uri="{9D8B030D-6E8A-4147-A177-3AD203B41FA5}">
                      <a16:colId xmlns:a16="http://schemas.microsoft.com/office/drawing/2014/main" val="1431854912"/>
                    </a:ext>
                  </a:extLst>
                </a:gridCol>
                <a:gridCol w="822960">
                  <a:extLst>
                    <a:ext uri="{9D8B030D-6E8A-4147-A177-3AD203B41FA5}">
                      <a16:colId xmlns:a16="http://schemas.microsoft.com/office/drawing/2014/main" val="3330791251"/>
                    </a:ext>
                  </a:extLst>
                </a:gridCol>
                <a:gridCol w="822960">
                  <a:extLst>
                    <a:ext uri="{9D8B030D-6E8A-4147-A177-3AD203B41FA5}">
                      <a16:colId xmlns:a16="http://schemas.microsoft.com/office/drawing/2014/main" val="2983347173"/>
                    </a:ext>
                  </a:extLst>
                </a:gridCol>
                <a:gridCol w="822960">
                  <a:extLst>
                    <a:ext uri="{9D8B030D-6E8A-4147-A177-3AD203B41FA5}">
                      <a16:colId xmlns:a16="http://schemas.microsoft.com/office/drawing/2014/main" val="384276691"/>
                    </a:ext>
                  </a:extLst>
                </a:gridCol>
                <a:gridCol w="822960">
                  <a:extLst>
                    <a:ext uri="{9D8B030D-6E8A-4147-A177-3AD203B41FA5}">
                      <a16:colId xmlns:a16="http://schemas.microsoft.com/office/drawing/2014/main" val="3455788189"/>
                    </a:ext>
                  </a:extLst>
                </a:gridCol>
                <a:gridCol w="822960">
                  <a:extLst>
                    <a:ext uri="{9D8B030D-6E8A-4147-A177-3AD203B41FA5}">
                      <a16:colId xmlns:a16="http://schemas.microsoft.com/office/drawing/2014/main" val="206593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977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- 2021-03-16 13:13:33</a:t>
                      </a:r>
                      <a:r>
                        <a:rPr kumimoji="0" lang="en-US" sz="1000" b="0" i="0" u="none" strike="noStrike" kern="1200" cap="none" spc="0" normalizeH="0" baseline="0" noProof="0">
                          <a:ln>
                            <a:noFill/>
                          </a:ln>
                          <a:solidFill>
                            <a:prstClr val="black"/>
                          </a:solidFill>
                          <a:effectLst/>
                          <a:uLnTx/>
                          <a:uFillTx/>
                          <a:latin typeface="+mn-lt"/>
                          <a:ea typeface="+mn-ea"/>
                          <a:cs typeface="+mn-cs"/>
                        </a:rPr>
                        <a:t>
 Today marks one year since most TMNAS employees began working from home due to the COVID-19 pandemic. We’re proud of how our team adjusted to a remote working environment and our “new normal.” Although this year has been full of ups and downs, TMNAS employees and their families have tried to make the most of the situation. We’ve gotten to know our coworkers’ families and pets, learned how to do origami, created terrariums, and virtually fed a giraffe at a local zoo! Many lessons learned, especially that we can do more with less. We’re looking forward to good days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680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- 2021-06-23 17:03:57</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announce that TMNAS has been selected as one of Philadelphia Business Journal’s 2021 Healthiest Employers! TMNAS is #1 on the list of the Healthiest Employers in the small business category.
This national award acknowledges the great work TMNAS is doing to keep our employees healthy through THE GOOD LIFE program and recognizes that we strive to operate as a Good Company. Thank you for your continued participation in THE GOOD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8195692"/>
                  </a:ext>
                </a:extLst>
              </a:tr>
            </a:tbl>
          </a:graphicData>
        </a:graphic>
      </p:graphicFrame>
      <p:sp>
        <p:nvSpPr>
          <p:cNvPr id="4" name="Text Placeholder 3">
            <a:extLst>
              <a:ext uri="{FF2B5EF4-FFF2-40B4-BE49-F238E27FC236}">
                <a16:creationId xmlns:a16="http://schemas.microsoft.com/office/drawing/2014/main" id="{D28CEF00-4837-4B1D-BB4F-DA2F88C1CDCA}"/>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292561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68761-F581-416E-BF38-EB2FD6694B91}"/>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B9A3FD59-5898-40C5-88EE-F1D7839F92ED}"/>
              </a:ext>
            </a:extLst>
          </p:cNvPr>
          <p:cNvGraphicFramePr>
            <a:graphicFrameLocks noGrp="1"/>
          </p:cNvGraphicFramePr>
          <p:nvPr>
            <p:ph type="tbl" sz="quarter" idx="13"/>
            <p:extLst>
              <p:ext uri="{D42A27DB-BD31-4B8C-83A1-F6EECF244321}">
                <p14:modId xmlns:p14="http://schemas.microsoft.com/office/powerpoint/2010/main" val="1528494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2769968"/>
                    </a:ext>
                  </a:extLst>
                </a:gridCol>
                <a:gridCol w="822960">
                  <a:extLst>
                    <a:ext uri="{9D8B030D-6E8A-4147-A177-3AD203B41FA5}">
                      <a16:colId xmlns:a16="http://schemas.microsoft.com/office/drawing/2014/main" val="2290927769"/>
                    </a:ext>
                  </a:extLst>
                </a:gridCol>
                <a:gridCol w="822960">
                  <a:extLst>
                    <a:ext uri="{9D8B030D-6E8A-4147-A177-3AD203B41FA5}">
                      <a16:colId xmlns:a16="http://schemas.microsoft.com/office/drawing/2014/main" val="1509441062"/>
                    </a:ext>
                  </a:extLst>
                </a:gridCol>
                <a:gridCol w="822960">
                  <a:extLst>
                    <a:ext uri="{9D8B030D-6E8A-4147-A177-3AD203B41FA5}">
                      <a16:colId xmlns:a16="http://schemas.microsoft.com/office/drawing/2014/main" val="1878007115"/>
                    </a:ext>
                  </a:extLst>
                </a:gridCol>
                <a:gridCol w="822960">
                  <a:extLst>
                    <a:ext uri="{9D8B030D-6E8A-4147-A177-3AD203B41FA5}">
                      <a16:colId xmlns:a16="http://schemas.microsoft.com/office/drawing/2014/main" val="422245891"/>
                    </a:ext>
                  </a:extLst>
                </a:gridCol>
                <a:gridCol w="822960">
                  <a:extLst>
                    <a:ext uri="{9D8B030D-6E8A-4147-A177-3AD203B41FA5}">
                      <a16:colId xmlns:a16="http://schemas.microsoft.com/office/drawing/2014/main" val="895876985"/>
                    </a:ext>
                  </a:extLst>
                </a:gridCol>
                <a:gridCol w="822960">
                  <a:extLst>
                    <a:ext uri="{9D8B030D-6E8A-4147-A177-3AD203B41FA5}">
                      <a16:colId xmlns:a16="http://schemas.microsoft.com/office/drawing/2014/main" val="1492754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57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TMNAS - 2021-05-04 18:37:43</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0450120"/>
                  </a:ext>
                </a:extLst>
              </a:tr>
            </a:tbl>
          </a:graphicData>
        </a:graphic>
      </p:graphicFrame>
      <p:sp>
        <p:nvSpPr>
          <p:cNvPr id="4" name="Text Placeholder 3">
            <a:extLst>
              <a:ext uri="{FF2B5EF4-FFF2-40B4-BE49-F238E27FC236}">
                <a16:creationId xmlns:a16="http://schemas.microsoft.com/office/drawing/2014/main" id="{A29238B8-37CF-475F-81A5-0607301FD58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11626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D3DAC-91F3-4C17-B3EC-E842ABCE7BA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D7776933-FB47-4E7F-9BDE-D77A4E631CF1}"/>
              </a:ext>
            </a:extLst>
          </p:cNvPr>
          <p:cNvGraphicFramePr>
            <a:graphicFrameLocks noGrp="1"/>
          </p:cNvGraphicFramePr>
          <p:nvPr>
            <p:ph type="tbl" sz="quarter" idx="13"/>
            <p:extLst>
              <p:ext uri="{D42A27DB-BD31-4B8C-83A1-F6EECF244321}">
                <p14:modId xmlns:p14="http://schemas.microsoft.com/office/powerpoint/2010/main" val="21050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78494601"/>
                    </a:ext>
                  </a:extLst>
                </a:gridCol>
                <a:gridCol w="576072">
                  <a:extLst>
                    <a:ext uri="{9D8B030D-6E8A-4147-A177-3AD203B41FA5}">
                      <a16:colId xmlns:a16="http://schemas.microsoft.com/office/drawing/2014/main" val="853442277"/>
                    </a:ext>
                  </a:extLst>
                </a:gridCol>
                <a:gridCol w="576072">
                  <a:extLst>
                    <a:ext uri="{9D8B030D-6E8A-4147-A177-3AD203B41FA5}">
                      <a16:colId xmlns:a16="http://schemas.microsoft.com/office/drawing/2014/main" val="1906692444"/>
                    </a:ext>
                  </a:extLst>
                </a:gridCol>
                <a:gridCol w="576072">
                  <a:extLst>
                    <a:ext uri="{9D8B030D-6E8A-4147-A177-3AD203B41FA5}">
                      <a16:colId xmlns:a16="http://schemas.microsoft.com/office/drawing/2014/main" val="2846252512"/>
                    </a:ext>
                  </a:extLst>
                </a:gridCol>
                <a:gridCol w="576072">
                  <a:extLst>
                    <a:ext uri="{9D8B030D-6E8A-4147-A177-3AD203B41FA5}">
                      <a16:colId xmlns:a16="http://schemas.microsoft.com/office/drawing/2014/main" val="2588794494"/>
                    </a:ext>
                  </a:extLst>
                </a:gridCol>
                <a:gridCol w="576072">
                  <a:extLst>
                    <a:ext uri="{9D8B030D-6E8A-4147-A177-3AD203B41FA5}">
                      <a16:colId xmlns:a16="http://schemas.microsoft.com/office/drawing/2014/main" val="237786110"/>
                    </a:ext>
                  </a:extLst>
                </a:gridCol>
                <a:gridCol w="576072">
                  <a:extLst>
                    <a:ext uri="{9D8B030D-6E8A-4147-A177-3AD203B41FA5}">
                      <a16:colId xmlns:a16="http://schemas.microsoft.com/office/drawing/2014/main" val="3657650164"/>
                    </a:ext>
                  </a:extLst>
                </a:gridCol>
                <a:gridCol w="576072">
                  <a:extLst>
                    <a:ext uri="{9D8B030D-6E8A-4147-A177-3AD203B41FA5}">
                      <a16:colId xmlns:a16="http://schemas.microsoft.com/office/drawing/2014/main" val="3141006205"/>
                    </a:ext>
                  </a:extLst>
                </a:gridCol>
                <a:gridCol w="576072">
                  <a:extLst>
                    <a:ext uri="{9D8B030D-6E8A-4147-A177-3AD203B41FA5}">
                      <a16:colId xmlns:a16="http://schemas.microsoft.com/office/drawing/2014/main" val="2433115393"/>
                    </a:ext>
                  </a:extLst>
                </a:gridCol>
                <a:gridCol w="576072">
                  <a:extLst>
                    <a:ext uri="{9D8B030D-6E8A-4147-A177-3AD203B41FA5}">
                      <a16:colId xmlns:a16="http://schemas.microsoft.com/office/drawing/2014/main" val="3523250607"/>
                    </a:ext>
                  </a:extLst>
                </a:gridCol>
                <a:gridCol w="576072">
                  <a:extLst>
                    <a:ext uri="{9D8B030D-6E8A-4147-A177-3AD203B41FA5}">
                      <a16:colId xmlns:a16="http://schemas.microsoft.com/office/drawing/2014/main" val="4091428883"/>
                    </a:ext>
                  </a:extLst>
                </a:gridCol>
                <a:gridCol w="576072">
                  <a:extLst>
                    <a:ext uri="{9D8B030D-6E8A-4147-A177-3AD203B41FA5}">
                      <a16:colId xmlns:a16="http://schemas.microsoft.com/office/drawing/2014/main" val="889777624"/>
                    </a:ext>
                  </a:extLst>
                </a:gridCol>
                <a:gridCol w="576072">
                  <a:extLst>
                    <a:ext uri="{9D8B030D-6E8A-4147-A177-3AD203B41FA5}">
                      <a16:colId xmlns:a16="http://schemas.microsoft.com/office/drawing/2014/main" val="363339549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48182796"/>
                  </a:ext>
                </a:extLst>
              </a:tr>
              <a:tr h="370840">
                <a:tc>
                  <a:txBody>
                    <a:bodyPr/>
                    <a:lstStyle/>
                    <a:p>
                      <a:r>
                        <a:rPr lang="en-US" sz="1000"/>
                        <a:t>182</a:t>
                      </a:r>
                    </a:p>
                  </a:txBody>
                  <a:tcPr/>
                </a:tc>
                <a:tc>
                  <a:txBody>
                    <a:bodyPr/>
                    <a:lstStyle/>
                    <a:p>
                      <a:r>
                        <a:rPr lang="en-US" sz="1000"/>
                        <a:t>-4</a:t>
                      </a:r>
                    </a:p>
                  </a:txBody>
                  <a:tcPr/>
                </a:tc>
                <a:tc>
                  <a:txBody>
                    <a:bodyPr/>
                    <a:lstStyle/>
                    <a:p>
                      <a:r>
                        <a:rPr lang="en-US" sz="1000"/>
                        <a:t>29</a:t>
                      </a:r>
                    </a:p>
                  </a:txBody>
                  <a:tcPr/>
                </a:tc>
                <a:tc>
                  <a:txBody>
                    <a:bodyPr/>
                    <a:lstStyle/>
                    <a:p>
                      <a:r>
                        <a:rPr lang="en-US" sz="1000"/>
                        <a:t>27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43</a:t>
                      </a:r>
                    </a:p>
                  </a:txBody>
                  <a:tcPr/>
                </a:tc>
                <a:tc>
                  <a:txBody>
                    <a:bodyPr/>
                    <a:lstStyle/>
                    <a:p>
                      <a:r>
                        <a:rPr lang="en-US" sz="1000"/>
                        <a:t>0</a:t>
                      </a:r>
                    </a:p>
                  </a:txBody>
                  <a:tcPr/>
                </a:tc>
                <a:tc>
                  <a:txBody>
                    <a:bodyPr/>
                    <a:lstStyle/>
                    <a:p>
                      <a:r>
                        <a:rPr lang="en-US" sz="1000"/>
                        <a:t>10</a:t>
                      </a:r>
                    </a:p>
                  </a:txBody>
                  <a:tcPr/>
                </a:tc>
                <a:tc>
                  <a:txBody>
                    <a:bodyPr/>
                    <a:lstStyle/>
                    <a:p>
                      <a:r>
                        <a:rPr lang="en-US" sz="1000"/>
                        <a:t>0.8655 %</a:t>
                      </a:r>
                    </a:p>
                  </a:txBody>
                  <a:tcPr/>
                </a:tc>
                <a:tc>
                  <a:txBody>
                    <a:bodyPr/>
                    <a:lstStyle/>
                    <a:p>
                      <a:r>
                        <a:rPr lang="en-US" sz="1000"/>
                        <a:t>0.0 %</a:t>
                      </a:r>
                    </a:p>
                  </a:txBody>
                  <a:tcPr/>
                </a:tc>
                <a:extLst>
                  <a:ext uri="{0D108BD9-81ED-4DB2-BD59-A6C34878D82A}">
                    <a16:rowId xmlns:a16="http://schemas.microsoft.com/office/drawing/2014/main" val="2546132825"/>
                  </a:ext>
                </a:extLst>
              </a:tr>
            </a:tbl>
          </a:graphicData>
        </a:graphic>
      </p:graphicFrame>
      <p:sp>
        <p:nvSpPr>
          <p:cNvPr id="4" name="Text Placeholder 3">
            <a:extLst>
              <a:ext uri="{FF2B5EF4-FFF2-40B4-BE49-F238E27FC236}">
                <a16:creationId xmlns:a16="http://schemas.microsoft.com/office/drawing/2014/main" id="{E307BDAA-321F-46CB-A2DA-70A8F9123D6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493346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0F4F7-BD8F-4A5C-B33D-44014B636CD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0E86251F-1E11-4532-9977-08EC9CB9769C}"/>
              </a:ext>
            </a:extLst>
          </p:cNvPr>
          <p:cNvGraphicFramePr>
            <a:graphicFrameLocks noGrp="1"/>
          </p:cNvGraphicFramePr>
          <p:nvPr>
            <p:ph type="chart" sz="quarter" idx="13"/>
            <p:extLst>
              <p:ext uri="{D42A27DB-BD31-4B8C-83A1-F6EECF244321}">
                <p14:modId xmlns:p14="http://schemas.microsoft.com/office/powerpoint/2010/main" val="3709436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3AF48-F3BB-4996-BFF0-72B90E1111C8}"/>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2741ED05-DF5D-4491-BE81-57E46AC88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103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FA71-3D70-471E-9C75-84AD0BACAB16}"/>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C7785966-7664-434C-A01A-B683511F9DE4}"/>
              </a:ext>
            </a:extLst>
          </p:cNvPr>
          <p:cNvGraphicFramePr>
            <a:graphicFrameLocks noGrp="1"/>
          </p:cNvGraphicFramePr>
          <p:nvPr>
            <p:ph type="chart" sz="quarter" idx="13"/>
            <p:extLst>
              <p:ext uri="{D42A27DB-BD31-4B8C-83A1-F6EECF244321}">
                <p14:modId xmlns:p14="http://schemas.microsoft.com/office/powerpoint/2010/main" val="3732300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D5AC58-6BB4-47A3-8680-912E25132E6B}"/>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AC1A9C5A-A64B-4B57-9129-A18AF12FC9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287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2DCC-6CC1-45B8-AB7C-CCC3772C8159}"/>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25DD7269-7A04-4D1C-A9B8-4E3F2DB83961}"/>
              </a:ext>
            </a:extLst>
          </p:cNvPr>
          <p:cNvGraphicFramePr>
            <a:graphicFrameLocks noGrp="1"/>
          </p:cNvGraphicFramePr>
          <p:nvPr>
            <p:ph type="chart" sz="quarter" idx="13"/>
            <p:extLst>
              <p:ext uri="{D42A27DB-BD31-4B8C-83A1-F6EECF244321}">
                <p14:modId xmlns:p14="http://schemas.microsoft.com/office/powerpoint/2010/main" val="2799049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CE1A4-2C76-47DC-9494-DB80AEC7428E}"/>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551ACDA2-B1F9-46BA-9A5E-2088BDE1C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136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942F2-2D84-4ADA-B47E-2BBC1F5988B4}"/>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45276261-3623-4E32-ACBC-4BAF8B895C4C}"/>
              </a:ext>
            </a:extLst>
          </p:cNvPr>
          <p:cNvGraphicFramePr>
            <a:graphicFrameLocks noGrp="1"/>
          </p:cNvGraphicFramePr>
          <p:nvPr>
            <p:ph type="tbl" sz="quarter" idx="13"/>
            <p:extLst>
              <p:ext uri="{D42A27DB-BD31-4B8C-83A1-F6EECF244321}">
                <p14:modId xmlns:p14="http://schemas.microsoft.com/office/powerpoint/2010/main" val="211289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4700417"/>
                    </a:ext>
                  </a:extLst>
                </a:gridCol>
                <a:gridCol w="493776">
                  <a:extLst>
                    <a:ext uri="{9D8B030D-6E8A-4147-A177-3AD203B41FA5}">
                      <a16:colId xmlns:a16="http://schemas.microsoft.com/office/drawing/2014/main" val="3798147031"/>
                    </a:ext>
                  </a:extLst>
                </a:gridCol>
                <a:gridCol w="1069848">
                  <a:extLst>
                    <a:ext uri="{9D8B030D-6E8A-4147-A177-3AD203B41FA5}">
                      <a16:colId xmlns:a16="http://schemas.microsoft.com/office/drawing/2014/main" val="1602962155"/>
                    </a:ext>
                  </a:extLst>
                </a:gridCol>
                <a:gridCol w="1069848">
                  <a:extLst>
                    <a:ext uri="{9D8B030D-6E8A-4147-A177-3AD203B41FA5}">
                      <a16:colId xmlns:a16="http://schemas.microsoft.com/office/drawing/2014/main" val="3360459566"/>
                    </a:ext>
                  </a:extLst>
                </a:gridCol>
                <a:gridCol w="1069848">
                  <a:extLst>
                    <a:ext uri="{9D8B030D-6E8A-4147-A177-3AD203B41FA5}">
                      <a16:colId xmlns:a16="http://schemas.microsoft.com/office/drawing/2014/main" val="3352458527"/>
                    </a:ext>
                  </a:extLst>
                </a:gridCol>
                <a:gridCol w="1069848">
                  <a:extLst>
                    <a:ext uri="{9D8B030D-6E8A-4147-A177-3AD203B41FA5}">
                      <a16:colId xmlns:a16="http://schemas.microsoft.com/office/drawing/2014/main" val="3348810402"/>
                    </a:ext>
                  </a:extLst>
                </a:gridCol>
                <a:gridCol w="1069848">
                  <a:extLst>
                    <a:ext uri="{9D8B030D-6E8A-4147-A177-3AD203B41FA5}">
                      <a16:colId xmlns:a16="http://schemas.microsoft.com/office/drawing/2014/main" val="3986998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72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- 2021-05-04 18:33:26</a:t>
                      </a:r>
                      <a:r>
                        <a:rPr kumimoji="0" lang="en-US" sz="1000" b="0" i="0" u="none" strike="noStrike" kern="1200" cap="none" spc="0" normalizeH="0" baseline="0" noProof="0">
                          <a:ln>
                            <a:noFill/>
                          </a:ln>
                          <a:solidFill>
                            <a:prstClr val="black"/>
                          </a:solidFill>
                          <a:effectLst/>
                          <a:uLnTx/>
                          <a:uFillTx/>
                          <a:latin typeface="+mn-lt"/>
                          <a:ea typeface="+mn-ea"/>
                          <a:cs typeface="+mn-cs"/>
                        </a:rPr>
                        <a:t>
 Throw back to our 2016 May the 4th Be With You day at TMNAS, when we drank Force Fuel and ate Hans Solo Rolos and Wookie Cookies! #maythefourthbewithyou #experiencetmnas https://t.co/kuRgETRFRp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2.1622 %</a:t>
                      </a:r>
                    </a:p>
                  </a:txBody>
                  <a:tcPr/>
                </a:tc>
                <a:extLst>
                  <a:ext uri="{0D108BD9-81ED-4DB2-BD59-A6C34878D82A}">
                    <a16:rowId xmlns:a16="http://schemas.microsoft.com/office/drawing/2014/main" val="190116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- 2021-08-12 10:37:36</a:t>
                      </a:r>
                      <a:r>
                        <a:rPr kumimoji="0" lang="en-US" sz="1000" b="0" i="0" u="none" strike="noStrike" kern="1200" cap="none" spc="0" normalizeH="0" baseline="0" noProof="0">
                          <a:ln>
                            <a:noFill/>
                          </a:ln>
                          <a:solidFill>
                            <a:prstClr val="black"/>
                          </a:solidFill>
                          <a:effectLst/>
                          <a:uLnTx/>
                          <a:uFillTx/>
                          <a:latin typeface="+mn-lt"/>
                          <a:ea typeface="+mn-ea"/>
                          <a:cs typeface="+mn-cs"/>
                        </a:rPr>
                        <a:t>
 We are recognizing all of our hardworking TMNAS employees with their own snack box.
Enjoy and thank you again for all your hard work this year! #TMNAS #JoinUs https://t.co/mZopYulHfO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08/13/2021 14:09:29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1.6575 %</a:t>
                      </a:r>
                    </a:p>
                  </a:txBody>
                  <a:tcPr/>
                </a:tc>
                <a:extLst>
                  <a:ext uri="{0D108BD9-81ED-4DB2-BD59-A6C34878D82A}">
                    <a16:rowId xmlns:a16="http://schemas.microsoft.com/office/drawing/2014/main" val="2686792425"/>
                  </a:ext>
                </a:extLst>
              </a:tr>
            </a:tbl>
          </a:graphicData>
        </a:graphic>
      </p:graphicFrame>
      <p:sp>
        <p:nvSpPr>
          <p:cNvPr id="4" name="Text Placeholder 3">
            <a:extLst>
              <a:ext uri="{FF2B5EF4-FFF2-40B4-BE49-F238E27FC236}">
                <a16:creationId xmlns:a16="http://schemas.microsoft.com/office/drawing/2014/main" id="{2E28D522-A06E-48B9-BDF2-1C36FC09904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638051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AFAA3-68E4-4CB8-89A1-D73BA9751737}"/>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D35229AE-5F34-40AE-BF01-0EB024A7960D}"/>
              </a:ext>
            </a:extLst>
          </p:cNvPr>
          <p:cNvGraphicFramePr>
            <a:graphicFrameLocks noGrp="1"/>
          </p:cNvGraphicFramePr>
          <p:nvPr>
            <p:ph type="tbl" sz="quarter" idx="13"/>
            <p:extLst>
              <p:ext uri="{D42A27DB-BD31-4B8C-83A1-F6EECF244321}">
                <p14:modId xmlns:p14="http://schemas.microsoft.com/office/powerpoint/2010/main" val="399034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57224939"/>
                    </a:ext>
                  </a:extLst>
                </a:gridCol>
                <a:gridCol w="493776">
                  <a:extLst>
                    <a:ext uri="{9D8B030D-6E8A-4147-A177-3AD203B41FA5}">
                      <a16:colId xmlns:a16="http://schemas.microsoft.com/office/drawing/2014/main" val="3513228455"/>
                    </a:ext>
                  </a:extLst>
                </a:gridCol>
                <a:gridCol w="1069848">
                  <a:extLst>
                    <a:ext uri="{9D8B030D-6E8A-4147-A177-3AD203B41FA5}">
                      <a16:colId xmlns:a16="http://schemas.microsoft.com/office/drawing/2014/main" val="3374077908"/>
                    </a:ext>
                  </a:extLst>
                </a:gridCol>
                <a:gridCol w="1069848">
                  <a:extLst>
                    <a:ext uri="{9D8B030D-6E8A-4147-A177-3AD203B41FA5}">
                      <a16:colId xmlns:a16="http://schemas.microsoft.com/office/drawing/2014/main" val="2610537452"/>
                    </a:ext>
                  </a:extLst>
                </a:gridCol>
                <a:gridCol w="1069848">
                  <a:extLst>
                    <a:ext uri="{9D8B030D-6E8A-4147-A177-3AD203B41FA5}">
                      <a16:colId xmlns:a16="http://schemas.microsoft.com/office/drawing/2014/main" val="3247501372"/>
                    </a:ext>
                  </a:extLst>
                </a:gridCol>
                <a:gridCol w="1069848">
                  <a:extLst>
                    <a:ext uri="{9D8B030D-6E8A-4147-A177-3AD203B41FA5}">
                      <a16:colId xmlns:a16="http://schemas.microsoft.com/office/drawing/2014/main" val="142615482"/>
                    </a:ext>
                  </a:extLst>
                </a:gridCol>
                <a:gridCol w="1069848">
                  <a:extLst>
                    <a:ext uri="{9D8B030D-6E8A-4147-A177-3AD203B41FA5}">
                      <a16:colId xmlns:a16="http://schemas.microsoft.com/office/drawing/2014/main" val="224429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21839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- 2021-04-27 15:46:09</a:t>
                      </a:r>
                      <a:r>
                        <a:rPr kumimoji="0" lang="en-US" sz="1000" b="0" i="0" u="none" strike="noStrike" kern="1200" cap="none" spc="0" normalizeH="0" baseline="0" noProof="0">
                          <a:ln>
                            <a:noFill/>
                          </a:ln>
                          <a:solidFill>
                            <a:prstClr val="black"/>
                          </a:solidFill>
                          <a:effectLst/>
                          <a:uLnTx/>
                          <a:uFillTx/>
                          <a:latin typeface="+mn-lt"/>
                          <a:ea typeface="+mn-ea"/>
                          <a:cs typeface="+mn-cs"/>
                        </a:rPr>
                        <a:t>
 Last week, TMNAS hosted our first ever virtual Take Your Child to Work Day. Parents and children joined in on a Zoo-M with Barn Hill Reserve. After, TMNAS kids took part in a teambuilding activity with Kindness Quest. Thanks to all that participated! https://t.co/8eraBp8OFx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1.6304 %</a:t>
                      </a:r>
                    </a:p>
                  </a:txBody>
                  <a:tcPr/>
                </a:tc>
                <a:extLst>
                  <a:ext uri="{0D108BD9-81ED-4DB2-BD59-A6C34878D82A}">
                    <a16:rowId xmlns:a16="http://schemas.microsoft.com/office/drawing/2014/main" val="89705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- 2021-03-19 17:07:54</a:t>
                      </a:r>
                      <a:r>
                        <a:rPr kumimoji="0" lang="en-US" sz="1000" b="0" i="0" u="none" strike="noStrike" kern="1200" cap="none" spc="0" normalizeH="0" baseline="0" noProof="0">
                          <a:ln>
                            <a:noFill/>
                          </a:ln>
                          <a:solidFill>
                            <a:prstClr val="black"/>
                          </a:solidFill>
                          <a:effectLst/>
                          <a:uLnTx/>
                          <a:uFillTx/>
                          <a:latin typeface="+mn-lt"/>
                          <a:ea typeface="+mn-ea"/>
                          <a:cs typeface="+mn-cs"/>
                        </a:rPr>
                        <a:t>
 Today, TMNAS attended a virtual celebration of the 2020 Top 101 Best and Brightest Companies to Work For in the Nation!  We are so proud to be on the Best and Brightest list and earning a spot in the top 101 companies is truly an honor! #THEBB https://t.co/J5u5uI7HmR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03/20/2021 02:10:06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157467570"/>
                  </a:ext>
                </a:extLst>
              </a:tr>
            </a:tbl>
          </a:graphicData>
        </a:graphic>
      </p:graphicFrame>
      <p:sp>
        <p:nvSpPr>
          <p:cNvPr id="4" name="Text Placeholder 3">
            <a:extLst>
              <a:ext uri="{FF2B5EF4-FFF2-40B4-BE49-F238E27FC236}">
                <a16:creationId xmlns:a16="http://schemas.microsoft.com/office/drawing/2014/main" id="{92244CAB-36CF-44E1-8860-9ABF370C2AA2}"/>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629610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03AA-17CF-4A03-B76A-2704854D58BE}"/>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DB3C2063-3E98-40B4-A658-C65907355D2D}"/>
              </a:ext>
            </a:extLst>
          </p:cNvPr>
          <p:cNvGraphicFramePr>
            <a:graphicFrameLocks noGrp="1"/>
          </p:cNvGraphicFramePr>
          <p:nvPr>
            <p:ph type="tbl" sz="quarter" idx="13"/>
            <p:extLst>
              <p:ext uri="{D42A27DB-BD31-4B8C-83A1-F6EECF244321}">
                <p14:modId xmlns:p14="http://schemas.microsoft.com/office/powerpoint/2010/main" val="181671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76222566"/>
                    </a:ext>
                  </a:extLst>
                </a:gridCol>
                <a:gridCol w="493776">
                  <a:extLst>
                    <a:ext uri="{9D8B030D-6E8A-4147-A177-3AD203B41FA5}">
                      <a16:colId xmlns:a16="http://schemas.microsoft.com/office/drawing/2014/main" val="2804703648"/>
                    </a:ext>
                  </a:extLst>
                </a:gridCol>
                <a:gridCol w="1069848">
                  <a:extLst>
                    <a:ext uri="{9D8B030D-6E8A-4147-A177-3AD203B41FA5}">
                      <a16:colId xmlns:a16="http://schemas.microsoft.com/office/drawing/2014/main" val="2583804513"/>
                    </a:ext>
                  </a:extLst>
                </a:gridCol>
                <a:gridCol w="1069848">
                  <a:extLst>
                    <a:ext uri="{9D8B030D-6E8A-4147-A177-3AD203B41FA5}">
                      <a16:colId xmlns:a16="http://schemas.microsoft.com/office/drawing/2014/main" val="1164474846"/>
                    </a:ext>
                  </a:extLst>
                </a:gridCol>
                <a:gridCol w="1069848">
                  <a:extLst>
                    <a:ext uri="{9D8B030D-6E8A-4147-A177-3AD203B41FA5}">
                      <a16:colId xmlns:a16="http://schemas.microsoft.com/office/drawing/2014/main" val="1892839248"/>
                    </a:ext>
                  </a:extLst>
                </a:gridCol>
                <a:gridCol w="1069848">
                  <a:extLst>
                    <a:ext uri="{9D8B030D-6E8A-4147-A177-3AD203B41FA5}">
                      <a16:colId xmlns:a16="http://schemas.microsoft.com/office/drawing/2014/main" val="1131543860"/>
                    </a:ext>
                  </a:extLst>
                </a:gridCol>
                <a:gridCol w="1069848">
                  <a:extLst>
                    <a:ext uri="{9D8B030D-6E8A-4147-A177-3AD203B41FA5}">
                      <a16:colId xmlns:a16="http://schemas.microsoft.com/office/drawing/2014/main" val="2009347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2984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- 2021-05-05 11:15:34</a:t>
                      </a:r>
                      <a:r>
                        <a:rPr kumimoji="0" lang="en-US" sz="1000" b="0" i="0" u="none" strike="noStrike" kern="1200" cap="none" spc="0" normalizeH="0" baseline="0" noProof="0">
                          <a:ln>
                            <a:noFill/>
                          </a:ln>
                          <a:solidFill>
                            <a:prstClr val="black"/>
                          </a:solidFill>
                          <a:effectLst/>
                          <a:uLnTx/>
                          <a:uFillTx/>
                          <a:latin typeface="+mn-lt"/>
                          <a:ea typeface="+mn-ea"/>
                          <a:cs typeface="+mn-cs"/>
                        </a:rPr>
                        <a:t>
 Last week was National Walk at Lunch Day. Employees that participate in our TMNA Benefits and Wellness “The Good Life” program were encouraged to get outside and snap some photos for a Treasure Hunt. It’s nice to see our employees are getting some fresh air and stay connected! https://t.co/EA7QgPvJrC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05/19/2021 14:09:56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1.6216 %</a:t>
                      </a:r>
                    </a:p>
                  </a:txBody>
                  <a:tcPr/>
                </a:tc>
                <a:extLst>
                  <a:ext uri="{0D108BD9-81ED-4DB2-BD59-A6C34878D82A}">
                    <a16:rowId xmlns:a16="http://schemas.microsoft.com/office/drawing/2014/main" val="2275277964"/>
                  </a:ext>
                </a:extLst>
              </a:tr>
            </a:tbl>
          </a:graphicData>
        </a:graphic>
      </p:graphicFrame>
      <p:sp>
        <p:nvSpPr>
          <p:cNvPr id="4" name="Text Placeholder 3">
            <a:extLst>
              <a:ext uri="{FF2B5EF4-FFF2-40B4-BE49-F238E27FC236}">
                <a16:creationId xmlns:a16="http://schemas.microsoft.com/office/drawing/2014/main" id="{800AF58D-9C0A-4EBE-A40B-F304DA31BCB8}"/>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178570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1852-4759-4E4C-9EC3-D546BE859AC9}"/>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CCC8C092-5950-4104-9304-82967EE1CFB6}"/>
              </a:ext>
            </a:extLst>
          </p:cNvPr>
          <p:cNvGraphicFramePr>
            <a:graphicFrameLocks noGrp="1"/>
          </p:cNvGraphicFramePr>
          <p:nvPr>
            <p:ph type="tbl" sz="quarter" idx="13"/>
            <p:extLst>
              <p:ext uri="{D42A27DB-BD31-4B8C-83A1-F6EECF244321}">
                <p14:modId xmlns:p14="http://schemas.microsoft.com/office/powerpoint/2010/main" val="8878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17565227"/>
                    </a:ext>
                  </a:extLst>
                </a:gridCol>
                <a:gridCol w="411480">
                  <a:extLst>
                    <a:ext uri="{9D8B030D-6E8A-4147-A177-3AD203B41FA5}">
                      <a16:colId xmlns:a16="http://schemas.microsoft.com/office/drawing/2014/main" val="3340163046"/>
                    </a:ext>
                  </a:extLst>
                </a:gridCol>
                <a:gridCol w="411480">
                  <a:extLst>
                    <a:ext uri="{9D8B030D-6E8A-4147-A177-3AD203B41FA5}">
                      <a16:colId xmlns:a16="http://schemas.microsoft.com/office/drawing/2014/main" val="3472403183"/>
                    </a:ext>
                  </a:extLst>
                </a:gridCol>
                <a:gridCol w="411480">
                  <a:extLst>
                    <a:ext uri="{9D8B030D-6E8A-4147-A177-3AD203B41FA5}">
                      <a16:colId xmlns:a16="http://schemas.microsoft.com/office/drawing/2014/main" val="1086866501"/>
                    </a:ext>
                  </a:extLst>
                </a:gridCol>
                <a:gridCol w="411480">
                  <a:extLst>
                    <a:ext uri="{9D8B030D-6E8A-4147-A177-3AD203B41FA5}">
                      <a16:colId xmlns:a16="http://schemas.microsoft.com/office/drawing/2014/main" val="2833768388"/>
                    </a:ext>
                  </a:extLst>
                </a:gridCol>
                <a:gridCol w="411480">
                  <a:extLst>
                    <a:ext uri="{9D8B030D-6E8A-4147-A177-3AD203B41FA5}">
                      <a16:colId xmlns:a16="http://schemas.microsoft.com/office/drawing/2014/main" val="2767694656"/>
                    </a:ext>
                  </a:extLst>
                </a:gridCol>
                <a:gridCol w="411480">
                  <a:extLst>
                    <a:ext uri="{9D8B030D-6E8A-4147-A177-3AD203B41FA5}">
                      <a16:colId xmlns:a16="http://schemas.microsoft.com/office/drawing/2014/main" val="3413036736"/>
                    </a:ext>
                  </a:extLst>
                </a:gridCol>
                <a:gridCol w="411480">
                  <a:extLst>
                    <a:ext uri="{9D8B030D-6E8A-4147-A177-3AD203B41FA5}">
                      <a16:colId xmlns:a16="http://schemas.microsoft.com/office/drawing/2014/main" val="2780302425"/>
                    </a:ext>
                  </a:extLst>
                </a:gridCol>
                <a:gridCol w="411480">
                  <a:extLst>
                    <a:ext uri="{9D8B030D-6E8A-4147-A177-3AD203B41FA5}">
                      <a16:colId xmlns:a16="http://schemas.microsoft.com/office/drawing/2014/main" val="225826924"/>
                    </a:ext>
                  </a:extLst>
                </a:gridCol>
                <a:gridCol w="411480">
                  <a:extLst>
                    <a:ext uri="{9D8B030D-6E8A-4147-A177-3AD203B41FA5}">
                      <a16:colId xmlns:a16="http://schemas.microsoft.com/office/drawing/2014/main" val="464026404"/>
                    </a:ext>
                  </a:extLst>
                </a:gridCol>
                <a:gridCol w="411480">
                  <a:extLst>
                    <a:ext uri="{9D8B030D-6E8A-4147-A177-3AD203B41FA5}">
                      <a16:colId xmlns:a16="http://schemas.microsoft.com/office/drawing/2014/main" val="449085789"/>
                    </a:ext>
                  </a:extLst>
                </a:gridCol>
                <a:gridCol w="411480">
                  <a:extLst>
                    <a:ext uri="{9D8B030D-6E8A-4147-A177-3AD203B41FA5}">
                      <a16:colId xmlns:a16="http://schemas.microsoft.com/office/drawing/2014/main" val="2652016990"/>
                    </a:ext>
                  </a:extLst>
                </a:gridCol>
                <a:gridCol w="411480">
                  <a:extLst>
                    <a:ext uri="{9D8B030D-6E8A-4147-A177-3AD203B41FA5}">
                      <a16:colId xmlns:a16="http://schemas.microsoft.com/office/drawing/2014/main" val="1883324651"/>
                    </a:ext>
                  </a:extLst>
                </a:gridCol>
                <a:gridCol w="411480">
                  <a:extLst>
                    <a:ext uri="{9D8B030D-6E8A-4147-A177-3AD203B41FA5}">
                      <a16:colId xmlns:a16="http://schemas.microsoft.com/office/drawing/2014/main" val="561193229"/>
                    </a:ext>
                  </a:extLst>
                </a:gridCol>
                <a:gridCol w="411480">
                  <a:extLst>
                    <a:ext uri="{9D8B030D-6E8A-4147-A177-3AD203B41FA5}">
                      <a16:colId xmlns:a16="http://schemas.microsoft.com/office/drawing/2014/main" val="2891494536"/>
                    </a:ext>
                  </a:extLst>
                </a:gridCol>
                <a:gridCol w="411480">
                  <a:extLst>
                    <a:ext uri="{9D8B030D-6E8A-4147-A177-3AD203B41FA5}">
                      <a16:colId xmlns:a16="http://schemas.microsoft.com/office/drawing/2014/main" val="1402216507"/>
                    </a:ext>
                  </a:extLst>
                </a:gridCol>
                <a:gridCol w="411480">
                  <a:extLst>
                    <a:ext uri="{9D8B030D-6E8A-4147-A177-3AD203B41FA5}">
                      <a16:colId xmlns:a16="http://schemas.microsoft.com/office/drawing/2014/main" val="125264944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907628099"/>
                  </a:ext>
                </a:extLst>
              </a:tr>
              <a:tr h="370840">
                <a:tc>
                  <a:txBody>
                    <a:bodyPr/>
                    <a:lstStyle/>
                    <a:p>
                      <a:r>
                        <a:rPr lang="en-US" sz="1000"/>
                        <a:t>TMNA Services</a:t>
                      </a:r>
                    </a:p>
                  </a:txBody>
                  <a:tcPr/>
                </a:tc>
                <a:tc>
                  <a:txBody>
                    <a:bodyPr/>
                    <a:lstStyle/>
                    <a:p>
                      <a:r>
                        <a:rPr lang="en-US" sz="1000"/>
                        <a:t>6481</a:t>
                      </a:r>
                    </a:p>
                  </a:txBody>
                  <a:tcPr/>
                </a:tc>
                <a:tc>
                  <a:txBody>
                    <a:bodyPr/>
                    <a:lstStyle/>
                    <a:p>
                      <a:r>
                        <a:rPr lang="en-US" sz="1000"/>
                        <a:t>888</a:t>
                      </a:r>
                    </a:p>
                  </a:txBody>
                  <a:tcPr/>
                </a:tc>
                <a:tc>
                  <a:txBody>
                    <a:bodyPr/>
                    <a:lstStyle/>
                    <a:p>
                      <a:r>
                        <a:rPr lang="en-US" sz="1000"/>
                        <a:t>49</a:t>
                      </a:r>
                    </a:p>
                  </a:txBody>
                  <a:tcPr/>
                </a:tc>
                <a:tc>
                  <a:txBody>
                    <a:bodyPr/>
                    <a:lstStyle/>
                    <a:p>
                      <a:r>
                        <a:rPr lang="en-US" sz="1000"/>
                        <a:t>1904</a:t>
                      </a:r>
                    </a:p>
                  </a:txBody>
                  <a:tcPr/>
                </a:tc>
                <a:tc>
                  <a:txBody>
                    <a:bodyPr/>
                    <a:lstStyle/>
                    <a:p>
                      <a:r>
                        <a:rPr lang="en-US" sz="1000"/>
                        <a:t>38.857142857143</a:t>
                      </a:r>
                    </a:p>
                  </a:txBody>
                  <a:tcPr/>
                </a:tc>
                <a:tc>
                  <a:txBody>
                    <a:bodyPr/>
                    <a:lstStyle/>
                    <a:p>
                      <a:r>
                        <a:rPr lang="en-US" sz="1000"/>
                        <a:t>68</a:t>
                      </a:r>
                    </a:p>
                  </a:txBody>
                  <a:tcPr/>
                </a:tc>
                <a:tc>
                  <a:txBody>
                    <a:bodyPr/>
                    <a:lstStyle/>
                    <a:p>
                      <a:r>
                        <a:rPr lang="en-US" sz="1000"/>
                        <a:t>1.3877551020408</a:t>
                      </a:r>
                    </a:p>
                  </a:txBody>
                  <a:tcPr/>
                </a:tc>
                <a:tc>
                  <a:txBody>
                    <a:bodyPr/>
                    <a:lstStyle/>
                    <a:p>
                      <a:r>
                        <a:rPr lang="en-US" sz="1000"/>
                        <a:t>16</a:t>
                      </a:r>
                    </a:p>
                  </a:txBody>
                  <a:tcPr/>
                </a:tc>
                <a:tc>
                  <a:txBody>
                    <a:bodyPr/>
                    <a:lstStyle/>
                    <a:p>
                      <a:r>
                        <a:rPr lang="en-US" sz="1000"/>
                        <a:t>0.3265306122449</a:t>
                      </a:r>
                    </a:p>
                  </a:txBody>
                  <a:tcPr/>
                </a:tc>
                <a:tc>
                  <a:txBody>
                    <a:bodyPr/>
                    <a:lstStyle/>
                    <a:p>
                      <a:r>
                        <a:rPr lang="en-US" sz="1000"/>
                        <a:t>3726</a:t>
                      </a:r>
                    </a:p>
                  </a:txBody>
                  <a:tcPr/>
                </a:tc>
                <a:tc>
                  <a:txBody>
                    <a:bodyPr/>
                    <a:lstStyle/>
                    <a:p>
                      <a:r>
                        <a:rPr lang="en-US" sz="1000"/>
                        <a:t>76.040816326531</a:t>
                      </a:r>
                    </a:p>
                  </a:txBody>
                  <a:tcPr/>
                </a:tc>
                <a:tc>
                  <a:txBody>
                    <a:bodyPr/>
                    <a:lstStyle/>
                    <a:p>
                      <a:r>
                        <a:rPr lang="en-US" sz="1000"/>
                        <a:t>86470</a:t>
                      </a:r>
                    </a:p>
                  </a:txBody>
                  <a:tcPr/>
                </a:tc>
                <a:tc>
                  <a:txBody>
                    <a:bodyPr/>
                    <a:lstStyle/>
                    <a:p>
                      <a:r>
                        <a:rPr lang="en-US" sz="1000"/>
                        <a:t>1764.693877551</a:t>
                      </a:r>
                    </a:p>
                  </a:txBody>
                  <a:tcPr/>
                </a:tc>
                <a:tc>
                  <a:txBody>
                    <a:bodyPr/>
                    <a:lstStyle/>
                    <a:p>
                      <a:r>
                        <a:rPr lang="en-US" sz="1000"/>
                        <a:t>6.0406031120836 %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94173232"/>
                  </a:ext>
                </a:extLst>
              </a:tr>
            </a:tbl>
          </a:graphicData>
        </a:graphic>
      </p:graphicFrame>
      <p:sp>
        <p:nvSpPr>
          <p:cNvPr id="4" name="Text Placeholder 3">
            <a:extLst>
              <a:ext uri="{FF2B5EF4-FFF2-40B4-BE49-F238E27FC236}">
                <a16:creationId xmlns:a16="http://schemas.microsoft.com/office/drawing/2014/main" id="{91E1119E-B40B-41DD-839C-072D24096F18}"/>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595538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FC5B3-458B-4BA8-BFDE-8DCF72CACAF0}"/>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52FA351B-9056-4D4C-AF79-239826146894}"/>
              </a:ext>
            </a:extLst>
          </p:cNvPr>
          <p:cNvGraphicFramePr>
            <a:graphicFrameLocks noGrp="1"/>
          </p:cNvGraphicFramePr>
          <p:nvPr>
            <p:ph type="chart" sz="quarter" idx="13"/>
            <p:extLst>
              <p:ext uri="{D42A27DB-BD31-4B8C-83A1-F6EECF244321}">
                <p14:modId xmlns:p14="http://schemas.microsoft.com/office/powerpoint/2010/main" val="2236314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81E8C-78F8-4C17-8152-1F079EDCF835}"/>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378E4C94-B298-4DFB-BD50-407FF32A99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530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70705-1FCC-4014-A9B8-F4369819B1FE}"/>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AF50DE55-ECA7-4A2F-AD1B-61E5BBA86AC9}"/>
              </a:ext>
            </a:extLst>
          </p:cNvPr>
          <p:cNvGraphicFramePr>
            <a:graphicFrameLocks noGrp="1"/>
          </p:cNvGraphicFramePr>
          <p:nvPr>
            <p:ph type="chart" sz="quarter" idx="13"/>
            <p:extLst>
              <p:ext uri="{D42A27DB-BD31-4B8C-83A1-F6EECF244321}">
                <p14:modId xmlns:p14="http://schemas.microsoft.com/office/powerpoint/2010/main" val="3291157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0F67D-8F02-4C59-8CAB-D5AAD3187F8F}"/>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45E2D6FC-EDC0-4C01-8589-D3953C221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863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8248-52F5-4708-AF9F-05936C8CF461}"/>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AC451C4C-F3D7-4261-9FD5-361182BDFA18}"/>
              </a:ext>
            </a:extLst>
          </p:cNvPr>
          <p:cNvGraphicFramePr>
            <a:graphicFrameLocks noGrp="1"/>
          </p:cNvGraphicFramePr>
          <p:nvPr>
            <p:ph type="chart" sz="quarter" idx="13"/>
            <p:extLst>
              <p:ext uri="{D42A27DB-BD31-4B8C-83A1-F6EECF244321}">
                <p14:modId xmlns:p14="http://schemas.microsoft.com/office/powerpoint/2010/main" val="3347580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15208B-9D37-4C43-9AE7-A9DC072A5CA0}"/>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060D8139-5DA0-45CC-86ED-B8EE163B7F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201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0ACCF-011D-4472-AE28-89F73C345CA7}"/>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4C886417-077E-4F1B-86CF-0695F546D7DA}"/>
              </a:ext>
            </a:extLst>
          </p:cNvPr>
          <p:cNvGraphicFramePr>
            <a:graphicFrameLocks noGrp="1"/>
          </p:cNvGraphicFramePr>
          <p:nvPr>
            <p:ph type="chart" sz="quarter" idx="13"/>
            <p:extLst>
              <p:ext uri="{D42A27DB-BD31-4B8C-83A1-F6EECF244321}">
                <p14:modId xmlns:p14="http://schemas.microsoft.com/office/powerpoint/2010/main" val="2828943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E61684-282A-4EA3-9586-0DD632C7CB86}"/>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571D9E89-2250-4358-BE02-422FB4AA12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5068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D70B3-1E02-49F0-B461-EB7EE4498A1A}"/>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722EEDFF-BCB5-4427-A069-FD14892C1468}"/>
              </a:ext>
            </a:extLst>
          </p:cNvPr>
          <p:cNvGraphicFramePr>
            <a:graphicFrameLocks noGrp="1"/>
          </p:cNvGraphicFramePr>
          <p:nvPr>
            <p:ph type="tbl" sz="quarter" idx="13"/>
            <p:extLst>
              <p:ext uri="{D42A27DB-BD31-4B8C-83A1-F6EECF244321}">
                <p14:modId xmlns:p14="http://schemas.microsoft.com/office/powerpoint/2010/main" val="3431493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18915764"/>
                    </a:ext>
                  </a:extLst>
                </a:gridCol>
                <a:gridCol w="905256">
                  <a:extLst>
                    <a:ext uri="{9D8B030D-6E8A-4147-A177-3AD203B41FA5}">
                      <a16:colId xmlns:a16="http://schemas.microsoft.com/office/drawing/2014/main" val="2414581893"/>
                    </a:ext>
                  </a:extLst>
                </a:gridCol>
                <a:gridCol w="658368">
                  <a:extLst>
                    <a:ext uri="{9D8B030D-6E8A-4147-A177-3AD203B41FA5}">
                      <a16:colId xmlns:a16="http://schemas.microsoft.com/office/drawing/2014/main" val="2871492288"/>
                    </a:ext>
                  </a:extLst>
                </a:gridCol>
                <a:gridCol w="658368">
                  <a:extLst>
                    <a:ext uri="{9D8B030D-6E8A-4147-A177-3AD203B41FA5}">
                      <a16:colId xmlns:a16="http://schemas.microsoft.com/office/drawing/2014/main" val="3142459724"/>
                    </a:ext>
                  </a:extLst>
                </a:gridCol>
                <a:gridCol w="658368">
                  <a:extLst>
                    <a:ext uri="{9D8B030D-6E8A-4147-A177-3AD203B41FA5}">
                      <a16:colId xmlns:a16="http://schemas.microsoft.com/office/drawing/2014/main" val="2272704730"/>
                    </a:ext>
                  </a:extLst>
                </a:gridCol>
                <a:gridCol w="658368">
                  <a:extLst>
                    <a:ext uri="{9D8B030D-6E8A-4147-A177-3AD203B41FA5}">
                      <a16:colId xmlns:a16="http://schemas.microsoft.com/office/drawing/2014/main" val="2726252478"/>
                    </a:ext>
                  </a:extLst>
                </a:gridCol>
                <a:gridCol w="658368">
                  <a:extLst>
                    <a:ext uri="{9D8B030D-6E8A-4147-A177-3AD203B41FA5}">
                      <a16:colId xmlns:a16="http://schemas.microsoft.com/office/drawing/2014/main" val="50995440"/>
                    </a:ext>
                  </a:extLst>
                </a:gridCol>
                <a:gridCol w="658368">
                  <a:extLst>
                    <a:ext uri="{9D8B030D-6E8A-4147-A177-3AD203B41FA5}">
                      <a16:colId xmlns:a16="http://schemas.microsoft.com/office/drawing/2014/main" val="3146585964"/>
                    </a:ext>
                  </a:extLst>
                </a:gridCol>
                <a:gridCol w="658368">
                  <a:extLst>
                    <a:ext uri="{9D8B030D-6E8A-4147-A177-3AD203B41FA5}">
                      <a16:colId xmlns:a16="http://schemas.microsoft.com/office/drawing/2014/main" val="2532542503"/>
                    </a:ext>
                  </a:extLst>
                </a:gridCol>
                <a:gridCol w="658368">
                  <a:extLst>
                    <a:ext uri="{9D8B030D-6E8A-4147-A177-3AD203B41FA5}">
                      <a16:colId xmlns:a16="http://schemas.microsoft.com/office/drawing/2014/main" val="42631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5333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- 2021-09-23 11:01:44</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of the Month for September is the National Brain Tumor Society.
The history of this organization traces back to the 1980's and continues it's legacy of driving research accomplishments and discoveries towards treatments, servicing, guiding and preparing patients to face their disease, changing public policy agendas through country-wide advocacy, and providing a powerful voice that
unites the brain tumor community. 
Check out all the good they are doing at braintumor.org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2.9850746268657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8718285"/>
                  </a:ext>
                </a:extLst>
              </a:tr>
            </a:tbl>
          </a:graphicData>
        </a:graphic>
      </p:graphicFrame>
      <p:sp>
        <p:nvSpPr>
          <p:cNvPr id="4" name="Text Placeholder 3">
            <a:extLst>
              <a:ext uri="{FF2B5EF4-FFF2-40B4-BE49-F238E27FC236}">
                <a16:creationId xmlns:a16="http://schemas.microsoft.com/office/drawing/2014/main" id="{00C77FC8-0955-46D0-969A-B0B45B132CFA}"/>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445814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9C265-E43F-4A16-89D9-1398F8B5360A}"/>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EAA01EBA-C9F2-4483-BE93-D354C8FB0AAE}"/>
              </a:ext>
            </a:extLst>
          </p:cNvPr>
          <p:cNvGraphicFramePr>
            <a:graphicFrameLocks noGrp="1"/>
          </p:cNvGraphicFramePr>
          <p:nvPr>
            <p:ph type="tbl" sz="quarter" idx="13"/>
            <p:extLst>
              <p:ext uri="{D42A27DB-BD31-4B8C-83A1-F6EECF244321}">
                <p14:modId xmlns:p14="http://schemas.microsoft.com/office/powerpoint/2010/main" val="201672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87526026"/>
                    </a:ext>
                  </a:extLst>
                </a:gridCol>
                <a:gridCol w="905256">
                  <a:extLst>
                    <a:ext uri="{9D8B030D-6E8A-4147-A177-3AD203B41FA5}">
                      <a16:colId xmlns:a16="http://schemas.microsoft.com/office/drawing/2014/main" val="380306253"/>
                    </a:ext>
                  </a:extLst>
                </a:gridCol>
                <a:gridCol w="658368">
                  <a:extLst>
                    <a:ext uri="{9D8B030D-6E8A-4147-A177-3AD203B41FA5}">
                      <a16:colId xmlns:a16="http://schemas.microsoft.com/office/drawing/2014/main" val="2921374638"/>
                    </a:ext>
                  </a:extLst>
                </a:gridCol>
                <a:gridCol w="658368">
                  <a:extLst>
                    <a:ext uri="{9D8B030D-6E8A-4147-A177-3AD203B41FA5}">
                      <a16:colId xmlns:a16="http://schemas.microsoft.com/office/drawing/2014/main" val="4075020754"/>
                    </a:ext>
                  </a:extLst>
                </a:gridCol>
                <a:gridCol w="658368">
                  <a:extLst>
                    <a:ext uri="{9D8B030D-6E8A-4147-A177-3AD203B41FA5}">
                      <a16:colId xmlns:a16="http://schemas.microsoft.com/office/drawing/2014/main" val="2138175153"/>
                    </a:ext>
                  </a:extLst>
                </a:gridCol>
                <a:gridCol w="658368">
                  <a:extLst>
                    <a:ext uri="{9D8B030D-6E8A-4147-A177-3AD203B41FA5}">
                      <a16:colId xmlns:a16="http://schemas.microsoft.com/office/drawing/2014/main" val="1912643953"/>
                    </a:ext>
                  </a:extLst>
                </a:gridCol>
                <a:gridCol w="658368">
                  <a:extLst>
                    <a:ext uri="{9D8B030D-6E8A-4147-A177-3AD203B41FA5}">
                      <a16:colId xmlns:a16="http://schemas.microsoft.com/office/drawing/2014/main" val="1694749097"/>
                    </a:ext>
                  </a:extLst>
                </a:gridCol>
                <a:gridCol w="658368">
                  <a:extLst>
                    <a:ext uri="{9D8B030D-6E8A-4147-A177-3AD203B41FA5}">
                      <a16:colId xmlns:a16="http://schemas.microsoft.com/office/drawing/2014/main" val="1609062753"/>
                    </a:ext>
                  </a:extLst>
                </a:gridCol>
                <a:gridCol w="658368">
                  <a:extLst>
                    <a:ext uri="{9D8B030D-6E8A-4147-A177-3AD203B41FA5}">
                      <a16:colId xmlns:a16="http://schemas.microsoft.com/office/drawing/2014/main" val="3181374575"/>
                    </a:ext>
                  </a:extLst>
                </a:gridCol>
                <a:gridCol w="658368">
                  <a:extLst>
                    <a:ext uri="{9D8B030D-6E8A-4147-A177-3AD203B41FA5}">
                      <a16:colId xmlns:a16="http://schemas.microsoft.com/office/drawing/2014/main" val="3037976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1554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- 2021-09-23 09:39:16</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of the Month for September is the National Brain Tumor Society.
The history of this organization traces back to the 1980's and continues it's legacy of driving research accomplishments and discoveries towards treatments, servicing, guiding and preparing patients to face their disease, changing public policy agendas through country-wide advocacy, and providing a powerful voice that unites the brain tumor community.  Check out all the good they are doing at www.braintumor.org.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2737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TMNA Services - 2021-09-11 18:22:03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2.8293545534925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6358307"/>
                  </a:ext>
                </a:extLst>
              </a:tr>
            </a:tbl>
          </a:graphicData>
        </a:graphic>
      </p:graphicFrame>
      <p:sp>
        <p:nvSpPr>
          <p:cNvPr id="4" name="Text Placeholder 3">
            <a:extLst>
              <a:ext uri="{FF2B5EF4-FFF2-40B4-BE49-F238E27FC236}">
                <a16:creationId xmlns:a16="http://schemas.microsoft.com/office/drawing/2014/main" id="{3215143C-BDF4-4CBB-AF6E-2E3BD4B030BB}"/>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3032054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9F86-786D-4C0A-B1A5-FC6B5F5A9871}"/>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972842E0-C252-434B-9B45-FDCCFAAB063A}"/>
              </a:ext>
            </a:extLst>
          </p:cNvPr>
          <p:cNvGraphicFramePr>
            <a:graphicFrameLocks noGrp="1"/>
          </p:cNvGraphicFramePr>
          <p:nvPr>
            <p:ph type="tbl" sz="quarter" idx="13"/>
            <p:extLst>
              <p:ext uri="{D42A27DB-BD31-4B8C-83A1-F6EECF244321}">
                <p14:modId xmlns:p14="http://schemas.microsoft.com/office/powerpoint/2010/main" val="131012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40634274"/>
                    </a:ext>
                  </a:extLst>
                </a:gridCol>
                <a:gridCol w="905256">
                  <a:extLst>
                    <a:ext uri="{9D8B030D-6E8A-4147-A177-3AD203B41FA5}">
                      <a16:colId xmlns:a16="http://schemas.microsoft.com/office/drawing/2014/main" val="27720057"/>
                    </a:ext>
                  </a:extLst>
                </a:gridCol>
                <a:gridCol w="658368">
                  <a:extLst>
                    <a:ext uri="{9D8B030D-6E8A-4147-A177-3AD203B41FA5}">
                      <a16:colId xmlns:a16="http://schemas.microsoft.com/office/drawing/2014/main" val="1851218834"/>
                    </a:ext>
                  </a:extLst>
                </a:gridCol>
                <a:gridCol w="658368">
                  <a:extLst>
                    <a:ext uri="{9D8B030D-6E8A-4147-A177-3AD203B41FA5}">
                      <a16:colId xmlns:a16="http://schemas.microsoft.com/office/drawing/2014/main" val="1187172358"/>
                    </a:ext>
                  </a:extLst>
                </a:gridCol>
                <a:gridCol w="658368">
                  <a:extLst>
                    <a:ext uri="{9D8B030D-6E8A-4147-A177-3AD203B41FA5}">
                      <a16:colId xmlns:a16="http://schemas.microsoft.com/office/drawing/2014/main" val="541426414"/>
                    </a:ext>
                  </a:extLst>
                </a:gridCol>
                <a:gridCol w="658368">
                  <a:extLst>
                    <a:ext uri="{9D8B030D-6E8A-4147-A177-3AD203B41FA5}">
                      <a16:colId xmlns:a16="http://schemas.microsoft.com/office/drawing/2014/main" val="3254833336"/>
                    </a:ext>
                  </a:extLst>
                </a:gridCol>
                <a:gridCol w="658368">
                  <a:extLst>
                    <a:ext uri="{9D8B030D-6E8A-4147-A177-3AD203B41FA5}">
                      <a16:colId xmlns:a16="http://schemas.microsoft.com/office/drawing/2014/main" val="3209186944"/>
                    </a:ext>
                  </a:extLst>
                </a:gridCol>
                <a:gridCol w="658368">
                  <a:extLst>
                    <a:ext uri="{9D8B030D-6E8A-4147-A177-3AD203B41FA5}">
                      <a16:colId xmlns:a16="http://schemas.microsoft.com/office/drawing/2014/main" val="3314655674"/>
                    </a:ext>
                  </a:extLst>
                </a:gridCol>
                <a:gridCol w="658368">
                  <a:extLst>
                    <a:ext uri="{9D8B030D-6E8A-4147-A177-3AD203B41FA5}">
                      <a16:colId xmlns:a16="http://schemas.microsoft.com/office/drawing/2014/main" val="3888562891"/>
                    </a:ext>
                  </a:extLst>
                </a:gridCol>
                <a:gridCol w="658368">
                  <a:extLst>
                    <a:ext uri="{9D8B030D-6E8A-4147-A177-3AD203B41FA5}">
                      <a16:colId xmlns:a16="http://schemas.microsoft.com/office/drawing/2014/main" val="6874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6009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- 2021-09-10 08:08:23</a:t>
                      </a:r>
                      <a:r>
                        <a:rPr kumimoji="0" lang="en-US" sz="1000" b="0" i="0" u="none" strike="noStrike" kern="1200" cap="none" spc="0" normalizeH="0" baseline="0" noProof="0">
                          <a:ln>
                            <a:noFill/>
                          </a:ln>
                          <a:solidFill>
                            <a:prstClr val="black"/>
                          </a:solidFill>
                          <a:effectLst/>
                          <a:uLnTx/>
                          <a:uFillTx/>
                          <a:latin typeface="+mn-lt"/>
                          <a:ea typeface="+mn-ea"/>
                          <a:cs typeface="+mn-cs"/>
                        </a:rPr>
                        <a:t>
 Biweekly Happy Hours are more fun when playing virtual #bingo! Grateful to have opportunities to continue to connect with our coworkers.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9.4110854503464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76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- 2021-09-03 09:15:37</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on Monday in observance of Labor Day. Be safe and enjoy your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3.3762057877814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0206634"/>
                  </a:ext>
                </a:extLst>
              </a:tr>
            </a:tbl>
          </a:graphicData>
        </a:graphic>
      </p:graphicFrame>
      <p:sp>
        <p:nvSpPr>
          <p:cNvPr id="4" name="Text Placeholder 3">
            <a:extLst>
              <a:ext uri="{FF2B5EF4-FFF2-40B4-BE49-F238E27FC236}">
                <a16:creationId xmlns:a16="http://schemas.microsoft.com/office/drawing/2014/main" id="{BF0A48BB-8759-406F-B221-A88C792F8C43}"/>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732414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831A6-CA89-40B9-92D7-CFC6E703BDDE}"/>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60297C96-440F-4141-A66C-E0983EAB3A84}"/>
              </a:ext>
            </a:extLst>
          </p:cNvPr>
          <p:cNvGraphicFramePr>
            <a:graphicFrameLocks noGrp="1"/>
          </p:cNvGraphicFramePr>
          <p:nvPr>
            <p:ph type="tbl" sz="quarter" idx="13"/>
            <p:extLst>
              <p:ext uri="{D42A27DB-BD31-4B8C-83A1-F6EECF244321}">
                <p14:modId xmlns:p14="http://schemas.microsoft.com/office/powerpoint/2010/main" val="3159313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79406305"/>
                    </a:ext>
                  </a:extLst>
                </a:gridCol>
                <a:gridCol w="658368">
                  <a:extLst>
                    <a:ext uri="{9D8B030D-6E8A-4147-A177-3AD203B41FA5}">
                      <a16:colId xmlns:a16="http://schemas.microsoft.com/office/drawing/2014/main" val="3474439104"/>
                    </a:ext>
                  </a:extLst>
                </a:gridCol>
                <a:gridCol w="658368">
                  <a:extLst>
                    <a:ext uri="{9D8B030D-6E8A-4147-A177-3AD203B41FA5}">
                      <a16:colId xmlns:a16="http://schemas.microsoft.com/office/drawing/2014/main" val="486867173"/>
                    </a:ext>
                  </a:extLst>
                </a:gridCol>
                <a:gridCol w="658368">
                  <a:extLst>
                    <a:ext uri="{9D8B030D-6E8A-4147-A177-3AD203B41FA5}">
                      <a16:colId xmlns:a16="http://schemas.microsoft.com/office/drawing/2014/main" val="3984964532"/>
                    </a:ext>
                  </a:extLst>
                </a:gridCol>
                <a:gridCol w="658368">
                  <a:extLst>
                    <a:ext uri="{9D8B030D-6E8A-4147-A177-3AD203B41FA5}">
                      <a16:colId xmlns:a16="http://schemas.microsoft.com/office/drawing/2014/main" val="2537855760"/>
                    </a:ext>
                  </a:extLst>
                </a:gridCol>
                <a:gridCol w="658368">
                  <a:extLst>
                    <a:ext uri="{9D8B030D-6E8A-4147-A177-3AD203B41FA5}">
                      <a16:colId xmlns:a16="http://schemas.microsoft.com/office/drawing/2014/main" val="4225369405"/>
                    </a:ext>
                  </a:extLst>
                </a:gridCol>
                <a:gridCol w="658368">
                  <a:extLst>
                    <a:ext uri="{9D8B030D-6E8A-4147-A177-3AD203B41FA5}">
                      <a16:colId xmlns:a16="http://schemas.microsoft.com/office/drawing/2014/main" val="180352676"/>
                    </a:ext>
                  </a:extLst>
                </a:gridCol>
                <a:gridCol w="658368">
                  <a:extLst>
                    <a:ext uri="{9D8B030D-6E8A-4147-A177-3AD203B41FA5}">
                      <a16:colId xmlns:a16="http://schemas.microsoft.com/office/drawing/2014/main" val="571938348"/>
                    </a:ext>
                  </a:extLst>
                </a:gridCol>
                <a:gridCol w="658368">
                  <a:extLst>
                    <a:ext uri="{9D8B030D-6E8A-4147-A177-3AD203B41FA5}">
                      <a16:colId xmlns:a16="http://schemas.microsoft.com/office/drawing/2014/main" val="3220097879"/>
                    </a:ext>
                  </a:extLst>
                </a:gridCol>
                <a:gridCol w="658368">
                  <a:extLst>
                    <a:ext uri="{9D8B030D-6E8A-4147-A177-3AD203B41FA5}">
                      <a16:colId xmlns:a16="http://schemas.microsoft.com/office/drawing/2014/main" val="111058713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3591176"/>
                  </a:ext>
                </a:extLst>
              </a:tr>
              <a:tr h="370840">
                <a:tc>
                  <a:txBody>
                    <a:bodyPr/>
                    <a:lstStyle/>
                    <a:p>
                      <a:r>
                        <a:rPr lang="en-US" sz="1000"/>
                        <a:t>tmna_services</a:t>
                      </a:r>
                    </a:p>
                  </a:txBody>
                  <a:tcPr/>
                </a:tc>
                <a:tc>
                  <a:txBody>
                    <a:bodyPr/>
                    <a:lstStyle/>
                    <a:p>
                      <a:r>
                        <a:rPr lang="en-US" sz="1000"/>
                        <a:t>477</a:t>
                      </a:r>
                    </a:p>
                  </a:txBody>
                  <a:tcPr/>
                </a:tc>
                <a:tc>
                  <a:txBody>
                    <a:bodyPr/>
                    <a:lstStyle/>
                    <a:p>
                      <a:r>
                        <a:rPr lang="en-US" sz="1000"/>
                        <a:t>2</a:t>
                      </a:r>
                    </a:p>
                  </a:txBody>
                  <a:tcPr/>
                </a:tc>
                <a:tc>
                  <a:txBody>
                    <a:bodyPr/>
                    <a:lstStyle/>
                    <a:p>
                      <a:r>
                        <a:rPr lang="en-US" sz="1000"/>
                        <a:t>30</a:t>
                      </a:r>
                    </a:p>
                  </a:txBody>
                  <a:tcPr/>
                </a:tc>
                <a:tc>
                  <a:txBody>
                    <a:bodyPr/>
                    <a:lstStyle/>
                    <a:p>
                      <a:r>
                        <a:rPr lang="en-US" sz="1000"/>
                        <a:t>7</a:t>
                      </a:r>
                    </a:p>
                  </a:txBody>
                  <a:tcPr/>
                </a:tc>
                <a:tc>
                  <a:txBody>
                    <a:bodyPr/>
                    <a:lstStyle/>
                    <a:p>
                      <a:r>
                        <a:rPr lang="en-US" sz="1000"/>
                        <a:t>0</a:t>
                      </a:r>
                    </a:p>
                  </a:txBody>
                  <a:tcPr/>
                </a:tc>
                <a:tc>
                  <a:txBody>
                    <a:bodyPr/>
                    <a:lstStyle/>
                    <a:p>
                      <a:r>
                        <a:rPr lang="en-US" sz="1000"/>
                        <a:t>37</a:t>
                      </a:r>
                    </a:p>
                  </a:txBody>
                  <a:tcPr/>
                </a:tc>
                <a:tc>
                  <a:txBody>
                    <a:bodyPr/>
                    <a:lstStyle/>
                    <a:p>
                      <a:r>
                        <a:rPr lang="en-US" sz="1000"/>
                        <a:t>922</a:t>
                      </a:r>
                    </a:p>
                  </a:txBody>
                  <a:tcPr/>
                </a:tc>
                <a:tc>
                  <a:txBody>
                    <a:bodyPr/>
                    <a:lstStyle/>
                    <a:p>
                      <a:r>
                        <a:rPr lang="en-US" sz="1000"/>
                        <a:t>63</a:t>
                      </a:r>
                    </a:p>
                  </a:txBody>
                  <a:tcPr/>
                </a:tc>
                <a:tc>
                  <a:txBody>
                    <a:bodyPr/>
                    <a:lstStyle/>
                    <a:p>
                      <a:r>
                        <a:rPr lang="en-US" sz="1000"/>
                        <a:t>5.5928 %</a:t>
                      </a:r>
                    </a:p>
                  </a:txBody>
                  <a:tcPr/>
                </a:tc>
                <a:extLst>
                  <a:ext uri="{0D108BD9-81ED-4DB2-BD59-A6C34878D82A}">
                    <a16:rowId xmlns:a16="http://schemas.microsoft.com/office/drawing/2014/main" val="1955757724"/>
                  </a:ext>
                </a:extLst>
              </a:tr>
            </a:tbl>
          </a:graphicData>
        </a:graphic>
      </p:graphicFrame>
      <p:sp>
        <p:nvSpPr>
          <p:cNvPr id="4" name="Text Placeholder 3">
            <a:extLst>
              <a:ext uri="{FF2B5EF4-FFF2-40B4-BE49-F238E27FC236}">
                <a16:creationId xmlns:a16="http://schemas.microsoft.com/office/drawing/2014/main" id="{52BA1E8F-5F5F-4F4D-B219-36F7531E699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900236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60301-7B8D-4BBC-B8FE-A7753AE69F16}"/>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D8C895CE-4C56-46FC-BA4F-88F7579C9D75}"/>
              </a:ext>
            </a:extLst>
          </p:cNvPr>
          <p:cNvGraphicFramePr>
            <a:graphicFrameLocks noGrp="1"/>
          </p:cNvGraphicFramePr>
          <p:nvPr>
            <p:ph type="chart" sz="quarter" idx="13"/>
            <p:extLst>
              <p:ext uri="{D42A27DB-BD31-4B8C-83A1-F6EECF244321}">
                <p14:modId xmlns:p14="http://schemas.microsoft.com/office/powerpoint/2010/main" val="2578568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9DF81-6A33-4FBF-91DF-A8BB2CC18063}"/>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D777C09A-B57D-41E5-9D52-B6E71D10A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908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BD08-1415-468E-82C1-792AF76D7D17}"/>
              </a:ext>
            </a:extLst>
          </p:cNvPr>
          <p:cNvSpPr>
            <a:spLocks noGrp="1"/>
          </p:cNvSpPr>
          <p:nvPr>
            <p:ph type="title"/>
          </p:nvPr>
        </p:nvSpPr>
        <p:spPr/>
        <p:txBody>
          <a:bodyPr/>
          <a:lstStyle/>
          <a:p>
            <a:r>
              <a:rPr lang="en-US"/>
              <a:t>Instagram Average Interactions Per Post | TMNAS</a:t>
            </a:r>
          </a:p>
        </p:txBody>
      </p:sp>
      <p:graphicFrame>
        <p:nvGraphicFramePr>
          <p:cNvPr id="6" name="Chart Placeholder 5">
            <a:extLst>
              <a:ext uri="{FF2B5EF4-FFF2-40B4-BE49-F238E27FC236}">
                <a16:creationId xmlns:a16="http://schemas.microsoft.com/office/drawing/2014/main" id="{303AF599-1351-42EE-844D-E9199FA14CB8}"/>
              </a:ext>
            </a:extLst>
          </p:cNvPr>
          <p:cNvGraphicFramePr>
            <a:graphicFrameLocks noGrp="1"/>
          </p:cNvGraphicFramePr>
          <p:nvPr>
            <p:ph type="chart" sz="quarter" idx="13"/>
            <p:extLst>
              <p:ext uri="{D42A27DB-BD31-4B8C-83A1-F6EECF244321}">
                <p14:modId xmlns:p14="http://schemas.microsoft.com/office/powerpoint/2010/main" val="3323481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730A1-7A81-4AB3-BAB8-2AC924551ACB}"/>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F48FDE90-5330-4042-9662-602929D60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668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1F08-D881-4DD6-A946-1DF7450A78A4}"/>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DD40642E-9685-481D-ACCF-485E5559DC00}"/>
              </a:ext>
            </a:extLst>
          </p:cNvPr>
          <p:cNvGraphicFramePr>
            <a:graphicFrameLocks noGrp="1"/>
          </p:cNvGraphicFramePr>
          <p:nvPr>
            <p:ph type="chart" sz="quarter" idx="13"/>
            <p:extLst>
              <p:ext uri="{D42A27DB-BD31-4B8C-83A1-F6EECF244321}">
                <p14:modId xmlns:p14="http://schemas.microsoft.com/office/powerpoint/2010/main" val="4068527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32A2E-95CB-4CD5-81EF-51F9BF886084}"/>
              </a:ext>
            </a:extLst>
          </p:cNvPr>
          <p:cNvSpPr>
            <a:spLocks noGrp="1"/>
          </p:cNvSpPr>
          <p:nvPr>
            <p:ph type="body" sz="quarter" idx="14"/>
          </p:nvPr>
        </p:nvSpPr>
        <p:spPr/>
        <p:txBody>
          <a:bodyPr/>
          <a:lstStyle/>
          <a:p>
            <a:r>
              <a:rPr lang="en-US"/>
              <a:t>01/01/2021 - 09/30/2021</a:t>
            </a:r>
          </a:p>
        </p:txBody>
      </p:sp>
      <p:sp>
        <p:nvSpPr>
          <p:cNvPr id="5" name="Footer Placeholder 4">
            <a:extLst>
              <a:ext uri="{FF2B5EF4-FFF2-40B4-BE49-F238E27FC236}">
                <a16:creationId xmlns:a16="http://schemas.microsoft.com/office/drawing/2014/main" id="{A4C9749C-FBA7-4B3F-9BC4-F169087B2B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939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E019-773D-4D30-969A-83DC9A48302C}"/>
              </a:ext>
            </a:extLst>
          </p:cNvPr>
          <p:cNvSpPr>
            <a:spLocks noGrp="1"/>
          </p:cNvSpPr>
          <p:nvPr>
            <p:ph type="title"/>
          </p:nvPr>
        </p:nvSpPr>
        <p:spPr/>
        <p:txBody>
          <a:bodyPr/>
          <a:lstStyle/>
          <a:p>
            <a:r>
              <a:rPr lang="en-US"/>
              <a:t>Instagram Instagram Top Posts | TMNAS - 1 of 5</a:t>
            </a:r>
          </a:p>
        </p:txBody>
      </p:sp>
      <p:graphicFrame>
        <p:nvGraphicFramePr>
          <p:cNvPr id="5" name="Table Placeholder 4">
            <a:extLst>
              <a:ext uri="{FF2B5EF4-FFF2-40B4-BE49-F238E27FC236}">
                <a16:creationId xmlns:a16="http://schemas.microsoft.com/office/drawing/2014/main" id="{AF6574BB-F200-416E-B125-B0C9F7CE73C0}"/>
              </a:ext>
            </a:extLst>
          </p:cNvPr>
          <p:cNvGraphicFramePr>
            <a:graphicFrameLocks noGrp="1"/>
          </p:cNvGraphicFramePr>
          <p:nvPr>
            <p:ph type="tbl" sz="quarter" idx="13"/>
            <p:extLst>
              <p:ext uri="{D42A27DB-BD31-4B8C-83A1-F6EECF244321}">
                <p14:modId xmlns:p14="http://schemas.microsoft.com/office/powerpoint/2010/main" val="1212492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8711004"/>
                    </a:ext>
                  </a:extLst>
                </a:gridCol>
                <a:gridCol w="1810512">
                  <a:extLst>
                    <a:ext uri="{9D8B030D-6E8A-4147-A177-3AD203B41FA5}">
                      <a16:colId xmlns:a16="http://schemas.microsoft.com/office/drawing/2014/main" val="3459306624"/>
                    </a:ext>
                  </a:extLst>
                </a:gridCol>
                <a:gridCol w="822960">
                  <a:extLst>
                    <a:ext uri="{9D8B030D-6E8A-4147-A177-3AD203B41FA5}">
                      <a16:colId xmlns:a16="http://schemas.microsoft.com/office/drawing/2014/main" val="2243899915"/>
                    </a:ext>
                  </a:extLst>
                </a:gridCol>
                <a:gridCol w="822960">
                  <a:extLst>
                    <a:ext uri="{9D8B030D-6E8A-4147-A177-3AD203B41FA5}">
                      <a16:colId xmlns:a16="http://schemas.microsoft.com/office/drawing/2014/main" val="1944312612"/>
                    </a:ext>
                  </a:extLst>
                </a:gridCol>
                <a:gridCol w="822960">
                  <a:extLst>
                    <a:ext uri="{9D8B030D-6E8A-4147-A177-3AD203B41FA5}">
                      <a16:colId xmlns:a16="http://schemas.microsoft.com/office/drawing/2014/main" val="3166685717"/>
                    </a:ext>
                  </a:extLst>
                </a:gridCol>
                <a:gridCol w="822960">
                  <a:extLst>
                    <a:ext uri="{9D8B030D-6E8A-4147-A177-3AD203B41FA5}">
                      <a16:colId xmlns:a16="http://schemas.microsoft.com/office/drawing/2014/main" val="3550105195"/>
                    </a:ext>
                  </a:extLst>
                </a:gridCol>
                <a:gridCol w="822960">
                  <a:extLst>
                    <a:ext uri="{9D8B030D-6E8A-4147-A177-3AD203B41FA5}">
                      <a16:colId xmlns:a16="http://schemas.microsoft.com/office/drawing/2014/main" val="4183033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779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- 2021-09-23 11:08:54</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of the Month for September is the National Brain Tumor Society.
The history of this organization traces back to the 1980's and continues it's legacy of driving research accomplishments and discoveries towards treatments, servicing, guiding and preparing patients to face their disease, changing public policy agendas through country-wide advocacy, and providing a powerful voice that unites the brain tumor community.Check out all the good they are doing at www.braintumor.org.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242623968_870915486740573_9006730958089280324_n.jpg?_nc_cat=110&amp;ccb=1-5&amp;_nc_sid=8ae9d6&amp;_nc_ohc=c45FnZldOG0AX8bwvGw&amp;_nc_ht=scontent-iad3-2.cdninstagram.com&amp;edm=AL-3X8kEAAAA&amp;oh=add8ee6bae569446dcc962e17e118696&amp;oe=6168BB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9874698"/>
                  </a:ext>
                </a:extLst>
              </a:tr>
            </a:tbl>
          </a:graphicData>
        </a:graphic>
      </p:graphicFrame>
      <p:sp>
        <p:nvSpPr>
          <p:cNvPr id="4" name="Text Placeholder 3">
            <a:extLst>
              <a:ext uri="{FF2B5EF4-FFF2-40B4-BE49-F238E27FC236}">
                <a16:creationId xmlns:a16="http://schemas.microsoft.com/office/drawing/2014/main" id="{AD83DEF3-5290-472E-B908-62800513A52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4023101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65BDE-BDDB-4AD5-B3A1-A47DCF2CFF8D}"/>
              </a:ext>
            </a:extLst>
          </p:cNvPr>
          <p:cNvSpPr>
            <a:spLocks noGrp="1"/>
          </p:cNvSpPr>
          <p:nvPr>
            <p:ph type="title"/>
          </p:nvPr>
        </p:nvSpPr>
        <p:spPr/>
        <p:txBody>
          <a:bodyPr/>
          <a:lstStyle/>
          <a:p>
            <a:r>
              <a:rPr lang="en-US"/>
              <a:t>Instagram Instagram Top Posts | TMNAS - 2 of 5</a:t>
            </a:r>
          </a:p>
        </p:txBody>
      </p:sp>
      <p:graphicFrame>
        <p:nvGraphicFramePr>
          <p:cNvPr id="5" name="Table Placeholder 4">
            <a:extLst>
              <a:ext uri="{FF2B5EF4-FFF2-40B4-BE49-F238E27FC236}">
                <a16:creationId xmlns:a16="http://schemas.microsoft.com/office/drawing/2014/main" id="{A051C60F-FE4F-4F0C-986D-E94CBBB6E8A5}"/>
              </a:ext>
            </a:extLst>
          </p:cNvPr>
          <p:cNvGraphicFramePr>
            <a:graphicFrameLocks noGrp="1"/>
          </p:cNvGraphicFramePr>
          <p:nvPr>
            <p:ph type="tbl" sz="quarter" idx="13"/>
            <p:extLst>
              <p:ext uri="{D42A27DB-BD31-4B8C-83A1-F6EECF244321}">
                <p14:modId xmlns:p14="http://schemas.microsoft.com/office/powerpoint/2010/main" val="279563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1801992"/>
                    </a:ext>
                  </a:extLst>
                </a:gridCol>
                <a:gridCol w="1810512">
                  <a:extLst>
                    <a:ext uri="{9D8B030D-6E8A-4147-A177-3AD203B41FA5}">
                      <a16:colId xmlns:a16="http://schemas.microsoft.com/office/drawing/2014/main" val="3118892960"/>
                    </a:ext>
                  </a:extLst>
                </a:gridCol>
                <a:gridCol w="822960">
                  <a:extLst>
                    <a:ext uri="{9D8B030D-6E8A-4147-A177-3AD203B41FA5}">
                      <a16:colId xmlns:a16="http://schemas.microsoft.com/office/drawing/2014/main" val="947650220"/>
                    </a:ext>
                  </a:extLst>
                </a:gridCol>
                <a:gridCol w="822960">
                  <a:extLst>
                    <a:ext uri="{9D8B030D-6E8A-4147-A177-3AD203B41FA5}">
                      <a16:colId xmlns:a16="http://schemas.microsoft.com/office/drawing/2014/main" val="2163944121"/>
                    </a:ext>
                  </a:extLst>
                </a:gridCol>
                <a:gridCol w="822960">
                  <a:extLst>
                    <a:ext uri="{9D8B030D-6E8A-4147-A177-3AD203B41FA5}">
                      <a16:colId xmlns:a16="http://schemas.microsoft.com/office/drawing/2014/main" val="3730332130"/>
                    </a:ext>
                  </a:extLst>
                </a:gridCol>
                <a:gridCol w="822960">
                  <a:extLst>
                    <a:ext uri="{9D8B030D-6E8A-4147-A177-3AD203B41FA5}">
                      <a16:colId xmlns:a16="http://schemas.microsoft.com/office/drawing/2014/main" val="2981785000"/>
                    </a:ext>
                  </a:extLst>
                </a:gridCol>
                <a:gridCol w="822960">
                  <a:extLst>
                    <a:ext uri="{9D8B030D-6E8A-4147-A177-3AD203B41FA5}">
                      <a16:colId xmlns:a16="http://schemas.microsoft.com/office/drawing/2014/main" val="135432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19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tmna_services - 2021-09-11 18:11:06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241543075_546431553302604_7811885292183023835_n.jpg?_nc_cat=106&amp;ccb=1-5&amp;_nc_sid=8ae9d6&amp;_nc_ohc=M-fTfAnWo3MAX8GOlon&amp;_nc_ht=scontent-iad3-2.cdninstagram.com&amp;edm=AL-3X8kEAAAA&amp;oh=2f3ac32d28b9c2e7e57b71e949261004&amp;oe=6169F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756082"/>
                  </a:ext>
                </a:extLst>
              </a:tr>
            </a:tbl>
          </a:graphicData>
        </a:graphic>
      </p:graphicFrame>
      <p:sp>
        <p:nvSpPr>
          <p:cNvPr id="4" name="Text Placeholder 3">
            <a:extLst>
              <a:ext uri="{FF2B5EF4-FFF2-40B4-BE49-F238E27FC236}">
                <a16:creationId xmlns:a16="http://schemas.microsoft.com/office/drawing/2014/main" id="{85AB4DE0-CE15-4F56-812F-4A30BE8713DD}"/>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935626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B5680-8C70-4722-A38F-0BC7916C0D87}"/>
              </a:ext>
            </a:extLst>
          </p:cNvPr>
          <p:cNvSpPr>
            <a:spLocks noGrp="1"/>
          </p:cNvSpPr>
          <p:nvPr>
            <p:ph type="title"/>
          </p:nvPr>
        </p:nvSpPr>
        <p:spPr/>
        <p:txBody>
          <a:bodyPr/>
          <a:lstStyle/>
          <a:p>
            <a:r>
              <a:rPr lang="en-US"/>
              <a:t>Instagram Instagram Top Posts | TMNAS - 3 of 5</a:t>
            </a:r>
          </a:p>
        </p:txBody>
      </p:sp>
      <p:graphicFrame>
        <p:nvGraphicFramePr>
          <p:cNvPr id="5" name="Table Placeholder 4">
            <a:extLst>
              <a:ext uri="{FF2B5EF4-FFF2-40B4-BE49-F238E27FC236}">
                <a16:creationId xmlns:a16="http://schemas.microsoft.com/office/drawing/2014/main" id="{1E10428C-A216-499D-A192-50A9B5D7CED6}"/>
              </a:ext>
            </a:extLst>
          </p:cNvPr>
          <p:cNvGraphicFramePr>
            <a:graphicFrameLocks noGrp="1"/>
          </p:cNvGraphicFramePr>
          <p:nvPr>
            <p:ph type="tbl" sz="quarter" idx="13"/>
            <p:extLst>
              <p:ext uri="{D42A27DB-BD31-4B8C-83A1-F6EECF244321}">
                <p14:modId xmlns:p14="http://schemas.microsoft.com/office/powerpoint/2010/main" val="3435206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66614900"/>
                    </a:ext>
                  </a:extLst>
                </a:gridCol>
                <a:gridCol w="1810512">
                  <a:extLst>
                    <a:ext uri="{9D8B030D-6E8A-4147-A177-3AD203B41FA5}">
                      <a16:colId xmlns:a16="http://schemas.microsoft.com/office/drawing/2014/main" val="3548813461"/>
                    </a:ext>
                  </a:extLst>
                </a:gridCol>
                <a:gridCol w="822960">
                  <a:extLst>
                    <a:ext uri="{9D8B030D-6E8A-4147-A177-3AD203B41FA5}">
                      <a16:colId xmlns:a16="http://schemas.microsoft.com/office/drawing/2014/main" val="1871204786"/>
                    </a:ext>
                  </a:extLst>
                </a:gridCol>
                <a:gridCol w="822960">
                  <a:extLst>
                    <a:ext uri="{9D8B030D-6E8A-4147-A177-3AD203B41FA5}">
                      <a16:colId xmlns:a16="http://schemas.microsoft.com/office/drawing/2014/main" val="3724981039"/>
                    </a:ext>
                  </a:extLst>
                </a:gridCol>
                <a:gridCol w="822960">
                  <a:extLst>
                    <a:ext uri="{9D8B030D-6E8A-4147-A177-3AD203B41FA5}">
                      <a16:colId xmlns:a16="http://schemas.microsoft.com/office/drawing/2014/main" val="586177869"/>
                    </a:ext>
                  </a:extLst>
                </a:gridCol>
                <a:gridCol w="822960">
                  <a:extLst>
                    <a:ext uri="{9D8B030D-6E8A-4147-A177-3AD203B41FA5}">
                      <a16:colId xmlns:a16="http://schemas.microsoft.com/office/drawing/2014/main" val="601504777"/>
                    </a:ext>
                  </a:extLst>
                </a:gridCol>
                <a:gridCol w="822960">
                  <a:extLst>
                    <a:ext uri="{9D8B030D-6E8A-4147-A177-3AD203B41FA5}">
                      <a16:colId xmlns:a16="http://schemas.microsoft.com/office/drawing/2014/main" val="3990144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254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- 2021-09-03 10:27:30</a:t>
                      </a:r>
                      <a:r>
                        <a:rPr kumimoji="0" lang="en-US" sz="1000" b="0" i="0" u="none" strike="noStrike" kern="1200" cap="none" spc="0" normalizeH="0" baseline="0" noProof="0">
                          <a:ln>
                            <a:noFill/>
                          </a:ln>
                          <a:solidFill>
                            <a:prstClr val="black"/>
                          </a:solidFill>
                          <a:effectLst/>
                          <a:uLnTx/>
                          <a:uFillTx/>
                          <a:latin typeface="+mn-lt"/>
                          <a:ea typeface="+mn-ea"/>
                          <a:cs typeface="+mn-cs"/>
                        </a:rPr>
                        <a:t>
 TMNAS will be closing today at noon and remain closed on Monday in observance of Labor Day. Be safe and enjoy your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241153130_6151667318238743_6265288228711355696_n.jpg?_nc_cat=100&amp;ccb=1-5&amp;_nc_sid=8ae9d6&amp;_nc_ohc=A0rANy0jnI8AX_eAQpZ&amp;_nc_ht=scontent-iad3-2.cdninstagram.com&amp;edm=AL-3X8kEAAAA&amp;oh=685913b1676ba7e985fe1cf63956ff69&amp;oe=61696D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7404860"/>
                  </a:ext>
                </a:extLst>
              </a:tr>
            </a:tbl>
          </a:graphicData>
        </a:graphic>
      </p:graphicFrame>
      <p:sp>
        <p:nvSpPr>
          <p:cNvPr id="4" name="Text Placeholder 3">
            <a:extLst>
              <a:ext uri="{FF2B5EF4-FFF2-40B4-BE49-F238E27FC236}">
                <a16:creationId xmlns:a16="http://schemas.microsoft.com/office/drawing/2014/main" id="{16358727-1463-45F7-A1E2-23F5AC1BD8DC}"/>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8774129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DFAB-6D63-4303-B18B-E4C21FA0B1D9}"/>
              </a:ext>
            </a:extLst>
          </p:cNvPr>
          <p:cNvSpPr>
            <a:spLocks noGrp="1"/>
          </p:cNvSpPr>
          <p:nvPr>
            <p:ph type="title"/>
          </p:nvPr>
        </p:nvSpPr>
        <p:spPr/>
        <p:txBody>
          <a:bodyPr/>
          <a:lstStyle/>
          <a:p>
            <a:r>
              <a:rPr lang="en-US"/>
              <a:t>Instagram Instagram Top Posts | TMNAS - 4 of 5</a:t>
            </a:r>
          </a:p>
        </p:txBody>
      </p:sp>
      <p:graphicFrame>
        <p:nvGraphicFramePr>
          <p:cNvPr id="5" name="Table Placeholder 4">
            <a:extLst>
              <a:ext uri="{FF2B5EF4-FFF2-40B4-BE49-F238E27FC236}">
                <a16:creationId xmlns:a16="http://schemas.microsoft.com/office/drawing/2014/main" id="{E339EEB5-DE76-4D40-AB88-A41B7E05BA48}"/>
              </a:ext>
            </a:extLst>
          </p:cNvPr>
          <p:cNvGraphicFramePr>
            <a:graphicFrameLocks noGrp="1"/>
          </p:cNvGraphicFramePr>
          <p:nvPr>
            <p:ph type="tbl" sz="quarter" idx="13"/>
            <p:extLst>
              <p:ext uri="{D42A27DB-BD31-4B8C-83A1-F6EECF244321}">
                <p14:modId xmlns:p14="http://schemas.microsoft.com/office/powerpoint/2010/main" val="3998685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4791164"/>
                    </a:ext>
                  </a:extLst>
                </a:gridCol>
                <a:gridCol w="1810512">
                  <a:extLst>
                    <a:ext uri="{9D8B030D-6E8A-4147-A177-3AD203B41FA5}">
                      <a16:colId xmlns:a16="http://schemas.microsoft.com/office/drawing/2014/main" val="2060245346"/>
                    </a:ext>
                  </a:extLst>
                </a:gridCol>
                <a:gridCol w="822960">
                  <a:extLst>
                    <a:ext uri="{9D8B030D-6E8A-4147-A177-3AD203B41FA5}">
                      <a16:colId xmlns:a16="http://schemas.microsoft.com/office/drawing/2014/main" val="1597684326"/>
                    </a:ext>
                  </a:extLst>
                </a:gridCol>
                <a:gridCol w="822960">
                  <a:extLst>
                    <a:ext uri="{9D8B030D-6E8A-4147-A177-3AD203B41FA5}">
                      <a16:colId xmlns:a16="http://schemas.microsoft.com/office/drawing/2014/main" val="970788226"/>
                    </a:ext>
                  </a:extLst>
                </a:gridCol>
                <a:gridCol w="822960">
                  <a:extLst>
                    <a:ext uri="{9D8B030D-6E8A-4147-A177-3AD203B41FA5}">
                      <a16:colId xmlns:a16="http://schemas.microsoft.com/office/drawing/2014/main" val="64041343"/>
                    </a:ext>
                  </a:extLst>
                </a:gridCol>
                <a:gridCol w="822960">
                  <a:extLst>
                    <a:ext uri="{9D8B030D-6E8A-4147-A177-3AD203B41FA5}">
                      <a16:colId xmlns:a16="http://schemas.microsoft.com/office/drawing/2014/main" val="3811733447"/>
                    </a:ext>
                  </a:extLst>
                </a:gridCol>
                <a:gridCol w="822960">
                  <a:extLst>
                    <a:ext uri="{9D8B030D-6E8A-4147-A177-3AD203B41FA5}">
                      <a16:colId xmlns:a16="http://schemas.microsoft.com/office/drawing/2014/main" val="254764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25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- 2021-08-30 13:15:38</a:t>
                      </a:r>
                      <a:r>
                        <a:rPr kumimoji="0" lang="en-US" sz="1000" b="0" i="0" u="none" strike="noStrike" kern="1200" cap="none" spc="0" normalizeH="0" baseline="0" noProof="0">
                          <a:ln>
                            <a:noFill/>
                          </a:ln>
                          <a:solidFill>
                            <a:prstClr val="black"/>
                          </a:solidFill>
                          <a:effectLst/>
                          <a:uLnTx/>
                          <a:uFillTx/>
                          <a:latin typeface="+mn-lt"/>
                          <a:ea typeface="+mn-ea"/>
                          <a:cs typeface="+mn-cs"/>
                        </a:rPr>
                        <a:t>
 TMNAS’ CSR Charity for August is Baker Industries. Baker Industries believes workplaces and communities are strengthened when they are diverse and inclusive of individuals who are often sidelined based on their challenges. Their workforce development program is designed to unlock each person’s unique potential and provide a sense of purpose to adults with barriers to employment. TMNAS is proud to sponsor this organization for the month of August.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240952155_157917513064159_916938263552651332_n.jpg?_nc_cat=105&amp;ccb=1-5&amp;_nc_sid=8ae9d6&amp;_nc_ohc=ZKHupcOfhtQAX9f8XbM&amp;_nc_ht=scontent-iad3-2.cdninstagram.com&amp;edm=AL-3X8kEAAAA&amp;oh=0626d7730ec065f1452037bf841d8877&amp;oe=6169AD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3804926"/>
                  </a:ext>
                </a:extLst>
              </a:tr>
            </a:tbl>
          </a:graphicData>
        </a:graphic>
      </p:graphicFrame>
      <p:sp>
        <p:nvSpPr>
          <p:cNvPr id="4" name="Text Placeholder 3">
            <a:extLst>
              <a:ext uri="{FF2B5EF4-FFF2-40B4-BE49-F238E27FC236}">
                <a16:creationId xmlns:a16="http://schemas.microsoft.com/office/drawing/2014/main" id="{901592CF-4230-48F9-80CB-CA31B7C48D80}"/>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16321259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EF59C-2B6D-4056-B380-3E7B1BC4BF90}"/>
              </a:ext>
            </a:extLst>
          </p:cNvPr>
          <p:cNvSpPr>
            <a:spLocks noGrp="1"/>
          </p:cNvSpPr>
          <p:nvPr>
            <p:ph type="title"/>
          </p:nvPr>
        </p:nvSpPr>
        <p:spPr/>
        <p:txBody>
          <a:bodyPr/>
          <a:lstStyle/>
          <a:p>
            <a:r>
              <a:rPr lang="en-US"/>
              <a:t>Instagram Instagram Top Posts | TMNAS - 5 of 5</a:t>
            </a:r>
          </a:p>
        </p:txBody>
      </p:sp>
      <p:graphicFrame>
        <p:nvGraphicFramePr>
          <p:cNvPr id="5" name="Table Placeholder 4">
            <a:extLst>
              <a:ext uri="{FF2B5EF4-FFF2-40B4-BE49-F238E27FC236}">
                <a16:creationId xmlns:a16="http://schemas.microsoft.com/office/drawing/2014/main" id="{8C2EC433-2B5B-405C-9FB6-90B3DDF633CB}"/>
              </a:ext>
            </a:extLst>
          </p:cNvPr>
          <p:cNvGraphicFramePr>
            <a:graphicFrameLocks noGrp="1"/>
          </p:cNvGraphicFramePr>
          <p:nvPr>
            <p:ph type="tbl" sz="quarter" idx="13"/>
            <p:extLst>
              <p:ext uri="{D42A27DB-BD31-4B8C-83A1-F6EECF244321}">
                <p14:modId xmlns:p14="http://schemas.microsoft.com/office/powerpoint/2010/main" val="148603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339743"/>
                    </a:ext>
                  </a:extLst>
                </a:gridCol>
                <a:gridCol w="1810512">
                  <a:extLst>
                    <a:ext uri="{9D8B030D-6E8A-4147-A177-3AD203B41FA5}">
                      <a16:colId xmlns:a16="http://schemas.microsoft.com/office/drawing/2014/main" val="3378860513"/>
                    </a:ext>
                  </a:extLst>
                </a:gridCol>
                <a:gridCol w="822960">
                  <a:extLst>
                    <a:ext uri="{9D8B030D-6E8A-4147-A177-3AD203B41FA5}">
                      <a16:colId xmlns:a16="http://schemas.microsoft.com/office/drawing/2014/main" val="3174272492"/>
                    </a:ext>
                  </a:extLst>
                </a:gridCol>
                <a:gridCol w="822960">
                  <a:extLst>
                    <a:ext uri="{9D8B030D-6E8A-4147-A177-3AD203B41FA5}">
                      <a16:colId xmlns:a16="http://schemas.microsoft.com/office/drawing/2014/main" val="581737575"/>
                    </a:ext>
                  </a:extLst>
                </a:gridCol>
                <a:gridCol w="822960">
                  <a:extLst>
                    <a:ext uri="{9D8B030D-6E8A-4147-A177-3AD203B41FA5}">
                      <a16:colId xmlns:a16="http://schemas.microsoft.com/office/drawing/2014/main" val="4039845501"/>
                    </a:ext>
                  </a:extLst>
                </a:gridCol>
                <a:gridCol w="822960">
                  <a:extLst>
                    <a:ext uri="{9D8B030D-6E8A-4147-A177-3AD203B41FA5}">
                      <a16:colId xmlns:a16="http://schemas.microsoft.com/office/drawing/2014/main" val="3261666200"/>
                    </a:ext>
                  </a:extLst>
                </a:gridCol>
                <a:gridCol w="822960">
                  <a:extLst>
                    <a:ext uri="{9D8B030D-6E8A-4147-A177-3AD203B41FA5}">
                      <a16:colId xmlns:a16="http://schemas.microsoft.com/office/drawing/2014/main" val="1470773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511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tmna_services - 2021-08-12 10:15:14</a:t>
                      </a:r>
                      <a:r>
                        <a:rPr kumimoji="0" lang="en-US" sz="1000" b="0" i="0" u="none" strike="noStrike" kern="1200" cap="none" spc="0" normalizeH="0" baseline="0" noProof="0">
                          <a:ln>
                            <a:noFill/>
                          </a:ln>
                          <a:solidFill>
                            <a:prstClr val="black"/>
                          </a:solidFill>
                          <a:effectLst/>
                          <a:uLnTx/>
                          <a:uFillTx/>
                          <a:latin typeface="+mn-lt"/>
                          <a:ea typeface="+mn-ea"/>
                          <a:cs typeface="+mn-cs"/>
                        </a:rPr>
                        <a:t>
 We are recognizing all of our hardworking TMNAS employees with their own snack box.
Enjoy and thank you again for all your hard work this year! #TMNAS #joinus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235641167_848506325783598_1598592979668831173_n.jpg?_nc_cat=100&amp;ccb=1-5&amp;_nc_sid=8ae9d6&amp;_nc_ohc=tjgDfK5y_tYAX_y4K6n&amp;_nc_ht=scontent-iad3-2.cdninstagram.com&amp;edm=AL-3X8kEAAAA&amp;oh=80f60152573cb24975575b929c60d688&amp;oe=6168B6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08:40:14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4649207"/>
                  </a:ext>
                </a:extLst>
              </a:tr>
            </a:tbl>
          </a:graphicData>
        </a:graphic>
      </p:graphicFrame>
      <p:sp>
        <p:nvSpPr>
          <p:cNvPr id="4" name="Text Placeholder 3">
            <a:extLst>
              <a:ext uri="{FF2B5EF4-FFF2-40B4-BE49-F238E27FC236}">
                <a16:creationId xmlns:a16="http://schemas.microsoft.com/office/drawing/2014/main" id="{F8F385BD-7BFC-4878-87EE-474B8862D2B6}"/>
              </a:ext>
            </a:extLst>
          </p:cNvPr>
          <p:cNvSpPr>
            <a:spLocks noGrp="1"/>
          </p:cNvSpPr>
          <p:nvPr>
            <p:ph type="body" sz="quarter" idx="14"/>
          </p:nvPr>
        </p:nvSpPr>
        <p:spPr/>
        <p:txBody>
          <a:bodyPr/>
          <a:lstStyle/>
          <a:p>
            <a:r>
              <a:rPr lang="en-US"/>
              <a:t>01/01/2021 - 09/30/2021</a:t>
            </a:r>
          </a:p>
        </p:txBody>
      </p:sp>
    </p:spTree>
    <p:extLst>
      <p:ext uri="{BB962C8B-B14F-4D97-AF65-F5344CB8AC3E}">
        <p14:creationId xmlns:p14="http://schemas.microsoft.com/office/powerpoint/2010/main" val="27100838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1297</Words>
  <Application>Microsoft Office PowerPoint</Application>
  <PresentationFormat>On-screen Show (4:3)</PresentationFormat>
  <Paragraphs>440</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TMNAS</vt:lpstr>
      <vt:lpstr>Facebook Own Posts Table | TMNAS - 1 of 3</vt:lpstr>
      <vt:lpstr>Facebook Own Posts Table | TMNAS - 2 of 3</vt:lpstr>
      <vt:lpstr>Facebook Own Posts Table | TMNAS - 3 of 3</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Followers Change | TMNAS</vt:lpstr>
      <vt:lpstr>Instagram Average Interactions Per Post | TMNAS</vt:lpstr>
      <vt:lpstr>Instagram Total Interactions Per Month | TMNAS</vt:lpstr>
      <vt:lpstr>Instagram Instagram Top Posts | TMNAS - 1 of 5</vt:lpstr>
      <vt:lpstr>Instagram Instagram Top Posts | TMNAS - 2 of 5</vt:lpstr>
      <vt:lpstr>Instagram Instagram Top Posts | TMNAS - 3 of 5</vt:lpstr>
      <vt:lpstr>Instagram Instagram Top Posts | TMNAS - 4 of 5</vt:lpstr>
      <vt:lpstr>Instagram Instagram Top Posts | TMNAS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Peiniger</dc:creator>
  <cp:lastModifiedBy>Frederik Peiniger</cp:lastModifiedBy>
  <cp:revision>1</cp:revision>
  <dcterms:created xsi:type="dcterms:W3CDTF">2021-10-11T17:59:41Z</dcterms:created>
  <dcterms:modified xsi:type="dcterms:W3CDTF">2021-10-11T18:00:32Z</dcterms:modified>
</cp:coreProperties>
</file>