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2" r:id="rId33"/>
    <p:sldId id="293" r:id="rId34"/>
    <p:sldId id="294" r:id="rId35"/>
    <p:sldId id="295" r:id="rId36"/>
    <p:sldId id="296"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145</c:v>
                </c:pt>
              </c:numCache>
            </c:numRef>
          </c:val>
          <c:extLst>
            <c:ext xmlns:c16="http://schemas.microsoft.com/office/drawing/2014/chart" uri="{C3380CC4-5D6E-409C-BE32-E72D297353CC}">
              <c16:uniqueId val="{00000000-AE92-4D7A-9A9D-EBD6B01DDD9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477</c:v>
                </c:pt>
              </c:numCache>
            </c:numRef>
          </c:val>
          <c:extLst>
            <c:ext xmlns:c16="http://schemas.microsoft.com/office/drawing/2014/chart" uri="{C3380CC4-5D6E-409C-BE32-E72D297353CC}">
              <c16:uniqueId val="{00000001-AE92-4D7A-9A9D-EBD6B01DDD9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6481</c:v>
                </c:pt>
              </c:numCache>
            </c:numRef>
          </c:val>
          <c:extLst>
            <c:ext xmlns:c16="http://schemas.microsoft.com/office/drawing/2014/chart" uri="{C3380CC4-5D6E-409C-BE32-E72D297353CC}">
              <c16:uniqueId val="{00000002-AE92-4D7A-9A9D-EBD6B01DDD9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44440</c:v>
                </c:pt>
              </c:numCache>
            </c:numRef>
          </c:cat>
          <c:val>
            <c:numRef>
              <c:f>Sheet1!$E$2</c:f>
              <c:numCache>
                <c:formatCode>General</c:formatCode>
                <c:ptCount val="1"/>
                <c:pt idx="0">
                  <c:v>182</c:v>
                </c:pt>
              </c:numCache>
            </c:numRef>
          </c:val>
          <c:extLst>
            <c:ext xmlns:c16="http://schemas.microsoft.com/office/drawing/2014/chart" uri="{C3380CC4-5D6E-409C-BE32-E72D297353CC}">
              <c16:uniqueId val="{00000003-AE92-4D7A-9A9D-EBD6B01DDD90}"/>
            </c:ext>
          </c:extLst>
        </c:ser>
        <c:dLbls>
          <c:showLegendKey val="0"/>
          <c:showVal val="0"/>
          <c:showCatName val="0"/>
          <c:showSerName val="0"/>
          <c:showPercent val="0"/>
          <c:showBubbleSize val="0"/>
        </c:dLbls>
        <c:gapWidth val="219"/>
        <c:overlap val="-27"/>
        <c:axId val="396540976"/>
        <c:axId val="396537696"/>
      </c:barChart>
      <c:dateAx>
        <c:axId val="39654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37696"/>
        <c:crosses val="autoZero"/>
        <c:auto val="1"/>
        <c:lblOffset val="100"/>
        <c:baseTimeUnit val="days"/>
      </c:dateAx>
      <c:valAx>
        <c:axId val="39653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4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7</c:v>
                </c:pt>
                <c:pt idx="1">
                  <c:v>5</c:v>
                </c:pt>
                <c:pt idx="2">
                  <c:v>6</c:v>
                </c:pt>
                <c:pt idx="3">
                  <c:v>3</c:v>
                </c:pt>
                <c:pt idx="4">
                  <c:v>3</c:v>
                </c:pt>
                <c:pt idx="5">
                  <c:v>4</c:v>
                </c:pt>
                <c:pt idx="6">
                  <c:v>7</c:v>
                </c:pt>
                <c:pt idx="7">
                  <c:v>2</c:v>
                </c:pt>
                <c:pt idx="8">
                  <c:v>3</c:v>
                </c:pt>
              </c:numCache>
            </c:numRef>
          </c:val>
          <c:extLst>
            <c:ext xmlns:c16="http://schemas.microsoft.com/office/drawing/2014/chart" uri="{C3380CC4-5D6E-409C-BE32-E72D297353CC}">
              <c16:uniqueId val="{00000000-2C36-4A89-8434-8D683BB84DD6}"/>
            </c:ext>
          </c:extLst>
        </c:ser>
        <c:dLbls>
          <c:showLegendKey val="0"/>
          <c:showVal val="0"/>
          <c:showCatName val="0"/>
          <c:showSerName val="0"/>
          <c:showPercent val="0"/>
          <c:showBubbleSize val="0"/>
        </c:dLbls>
        <c:gapWidth val="219"/>
        <c:overlap val="-27"/>
        <c:axId val="400747128"/>
        <c:axId val="400748440"/>
      </c:barChart>
      <c:dateAx>
        <c:axId val="40074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8440"/>
        <c:crosses val="autoZero"/>
        <c:auto val="1"/>
        <c:lblOffset val="100"/>
        <c:baseTimeUnit val="months"/>
      </c:dateAx>
      <c:valAx>
        <c:axId val="40074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6</c:v>
                </c:pt>
                <c:pt idx="1">
                  <c:v>5</c:v>
                </c:pt>
                <c:pt idx="2">
                  <c:v>9</c:v>
                </c:pt>
                <c:pt idx="3">
                  <c:v>7</c:v>
                </c:pt>
                <c:pt idx="4">
                  <c:v>7</c:v>
                </c:pt>
                <c:pt idx="5">
                  <c:v>14</c:v>
                </c:pt>
                <c:pt idx="6">
                  <c:v>7</c:v>
                </c:pt>
                <c:pt idx="7">
                  <c:v>3</c:v>
                </c:pt>
                <c:pt idx="8">
                  <c:v>4</c:v>
                </c:pt>
              </c:numCache>
            </c:numRef>
          </c:val>
          <c:extLst>
            <c:ext xmlns:c16="http://schemas.microsoft.com/office/drawing/2014/chart" uri="{C3380CC4-5D6E-409C-BE32-E72D297353CC}">
              <c16:uniqueId val="{00000000-9C07-4E82-A722-8A3D99F1446F}"/>
            </c:ext>
          </c:extLst>
        </c:ser>
        <c:dLbls>
          <c:showLegendKey val="0"/>
          <c:showVal val="0"/>
          <c:showCatName val="0"/>
          <c:showSerName val="0"/>
          <c:showPercent val="0"/>
          <c:showBubbleSize val="0"/>
        </c:dLbls>
        <c:gapWidth val="219"/>
        <c:overlap val="-27"/>
        <c:axId val="400748768"/>
        <c:axId val="401559600"/>
      </c:barChart>
      <c:dateAx>
        <c:axId val="40074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59600"/>
        <c:crosses val="autoZero"/>
        <c:auto val="1"/>
        <c:lblOffset val="100"/>
        <c:baseTimeUnit val="months"/>
      </c:dateAx>
      <c:valAx>
        <c:axId val="40155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1595</c:v>
                </c:pt>
                <c:pt idx="1">
                  <c:v>631</c:v>
                </c:pt>
                <c:pt idx="2">
                  <c:v>1114</c:v>
                </c:pt>
                <c:pt idx="3">
                  <c:v>2810</c:v>
                </c:pt>
                <c:pt idx="4">
                  <c:v>1733</c:v>
                </c:pt>
                <c:pt idx="5">
                  <c:v>1245</c:v>
                </c:pt>
                <c:pt idx="6">
                  <c:v>1151</c:v>
                </c:pt>
                <c:pt idx="7">
                  <c:v>1610</c:v>
                </c:pt>
                <c:pt idx="8">
                  <c:v>1124</c:v>
                </c:pt>
              </c:numCache>
            </c:numRef>
          </c:val>
          <c:extLst>
            <c:ext xmlns:c16="http://schemas.microsoft.com/office/drawing/2014/chart" uri="{C3380CC4-5D6E-409C-BE32-E72D297353CC}">
              <c16:uniqueId val="{00000000-80A2-4240-AA5F-EFAC74307FD1}"/>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Sheet1!$C$2:$C$10</c:f>
              <c:numCache>
                <c:formatCode>General</c:formatCode>
                <c:ptCount val="9"/>
                <c:pt idx="0">
                  <c:v>924</c:v>
                </c:pt>
                <c:pt idx="1">
                  <c:v>752</c:v>
                </c:pt>
                <c:pt idx="2">
                  <c:v>502</c:v>
                </c:pt>
                <c:pt idx="3">
                  <c:v>776</c:v>
                </c:pt>
                <c:pt idx="4">
                  <c:v>616</c:v>
                </c:pt>
                <c:pt idx="5">
                  <c:v>627</c:v>
                </c:pt>
                <c:pt idx="6">
                  <c:v>572</c:v>
                </c:pt>
                <c:pt idx="7">
                  <c:v>541</c:v>
                </c:pt>
                <c:pt idx="8">
                  <c:v>536</c:v>
                </c:pt>
              </c:numCache>
            </c:numRef>
          </c:val>
          <c:extLst>
            <c:ext xmlns:c16="http://schemas.microsoft.com/office/drawing/2014/chart" uri="{C3380CC4-5D6E-409C-BE32-E72D297353CC}">
              <c16:uniqueId val="{00000001-80A2-4240-AA5F-EFAC74307FD1}"/>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Sheet1!$D$2:$D$10</c:f>
              <c:numCache>
                <c:formatCode>General</c:formatCode>
                <c:ptCount val="9"/>
                <c:pt idx="0">
                  <c:v>178</c:v>
                </c:pt>
                <c:pt idx="1">
                  <c:v>137</c:v>
                </c:pt>
                <c:pt idx="2">
                  <c:v>119</c:v>
                </c:pt>
                <c:pt idx="3">
                  <c:v>377</c:v>
                </c:pt>
                <c:pt idx="4">
                  <c:v>66</c:v>
                </c:pt>
                <c:pt idx="5">
                  <c:v>105</c:v>
                </c:pt>
                <c:pt idx="6">
                  <c:v>193</c:v>
                </c:pt>
                <c:pt idx="7">
                  <c:v>206</c:v>
                </c:pt>
                <c:pt idx="8">
                  <c:v>158</c:v>
                </c:pt>
              </c:numCache>
            </c:numRef>
          </c:val>
          <c:extLst>
            <c:ext xmlns:c16="http://schemas.microsoft.com/office/drawing/2014/chart" uri="{C3380CC4-5D6E-409C-BE32-E72D297353CC}">
              <c16:uniqueId val="{00000002-80A2-4240-AA5F-EFAC74307FD1}"/>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Sheet1!$E$2:$E$10</c:f>
              <c:numCache>
                <c:formatCode>General</c:formatCode>
                <c:ptCount val="9"/>
                <c:pt idx="0">
                  <c:v>55</c:v>
                </c:pt>
                <c:pt idx="1">
                  <c:v>227</c:v>
                </c:pt>
                <c:pt idx="2">
                  <c:v>82</c:v>
                </c:pt>
                <c:pt idx="3">
                  <c:v>98</c:v>
                </c:pt>
                <c:pt idx="4">
                  <c:v>59</c:v>
                </c:pt>
                <c:pt idx="5">
                  <c:v>523</c:v>
                </c:pt>
                <c:pt idx="6">
                  <c:v>79</c:v>
                </c:pt>
                <c:pt idx="7">
                  <c:v>123</c:v>
                </c:pt>
                <c:pt idx="8">
                  <c:v>99</c:v>
                </c:pt>
              </c:numCache>
            </c:numRef>
          </c:val>
          <c:extLst>
            <c:ext xmlns:c16="http://schemas.microsoft.com/office/drawing/2014/chart" uri="{C3380CC4-5D6E-409C-BE32-E72D297353CC}">
              <c16:uniqueId val="{00000003-80A2-4240-AA5F-EFAC74307FD1}"/>
            </c:ext>
          </c:extLst>
        </c:ser>
        <c:ser>
          <c:idx val="4"/>
          <c:order val="4"/>
          <c:tx>
            <c:strRef>
              <c:f>Sheet1!$F$1</c:f>
              <c:strCache>
                <c:ptCount val="1"/>
                <c:pt idx="0">
                  <c:v>TMNAS</c:v>
                </c:pt>
              </c:strCache>
            </c:strRef>
          </c:tx>
          <c:spPr>
            <a:solidFill>
              <a:schemeClr val="accent5"/>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Sheet1!$F$2:$F$10</c:f>
              <c:numCache>
                <c:formatCode>General</c:formatCode>
                <c:ptCount val="9"/>
                <c:pt idx="0">
                  <c:v>26</c:v>
                </c:pt>
                <c:pt idx="1">
                  <c:v>20</c:v>
                </c:pt>
                <c:pt idx="2">
                  <c:v>65</c:v>
                </c:pt>
                <c:pt idx="3">
                  <c:v>14</c:v>
                </c:pt>
                <c:pt idx="4">
                  <c:v>53</c:v>
                </c:pt>
                <c:pt idx="5">
                  <c:v>14</c:v>
                </c:pt>
                <c:pt idx="6">
                  <c:v>29</c:v>
                </c:pt>
                <c:pt idx="7">
                  <c:v>3</c:v>
                </c:pt>
                <c:pt idx="8">
                  <c:v>8</c:v>
                </c:pt>
              </c:numCache>
            </c:numRef>
          </c:val>
          <c:extLst>
            <c:ext xmlns:c16="http://schemas.microsoft.com/office/drawing/2014/chart" uri="{C3380CC4-5D6E-409C-BE32-E72D297353CC}">
              <c16:uniqueId val="{00000004-80A2-4240-AA5F-EFAC74307FD1}"/>
            </c:ext>
          </c:extLst>
        </c:ser>
        <c:dLbls>
          <c:showLegendKey val="0"/>
          <c:showVal val="0"/>
          <c:showCatName val="0"/>
          <c:showSerName val="0"/>
          <c:showPercent val="0"/>
          <c:showBubbleSize val="0"/>
        </c:dLbls>
        <c:gapWidth val="219"/>
        <c:overlap val="-27"/>
        <c:axId val="401560584"/>
        <c:axId val="401565176"/>
      </c:barChart>
      <c:catAx>
        <c:axId val="40156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65176"/>
        <c:crosses val="autoZero"/>
        <c:auto val="1"/>
        <c:lblAlgn val="ctr"/>
        <c:lblOffset val="100"/>
        <c:noMultiLvlLbl val="0"/>
      </c:catAx>
      <c:valAx>
        <c:axId val="40156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6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-2</c:v>
                </c:pt>
                <c:pt idx="1">
                  <c:v>0</c:v>
                </c:pt>
                <c:pt idx="2">
                  <c:v>1</c:v>
                </c:pt>
                <c:pt idx="3">
                  <c:v>-1</c:v>
                </c:pt>
                <c:pt idx="4">
                  <c:v>0</c:v>
                </c:pt>
                <c:pt idx="5">
                  <c:v>-4</c:v>
                </c:pt>
              </c:numCache>
            </c:numRef>
          </c:val>
          <c:extLst>
            <c:ext xmlns:c16="http://schemas.microsoft.com/office/drawing/2014/chart" uri="{C3380CC4-5D6E-409C-BE32-E72D297353CC}">
              <c16:uniqueId val="{00000000-B4C8-4B6B-BC75-A6E3B3027218}"/>
            </c:ext>
          </c:extLst>
        </c:ser>
        <c:dLbls>
          <c:showLegendKey val="0"/>
          <c:showVal val="0"/>
          <c:showCatName val="0"/>
          <c:showSerName val="0"/>
          <c:showPercent val="0"/>
          <c:showBubbleSize val="0"/>
        </c:dLbls>
        <c:gapWidth val="219"/>
        <c:overlap val="-27"/>
        <c:axId val="410731808"/>
        <c:axId val="410728528"/>
      </c:barChart>
      <c:dateAx>
        <c:axId val="41073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28528"/>
        <c:crosses val="autoZero"/>
        <c:auto val="1"/>
        <c:lblOffset val="100"/>
        <c:baseTimeUnit val="months"/>
      </c:dateAx>
      <c:valAx>
        <c:axId val="41072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3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c:v>
                </c:pt>
                <c:pt idx="1">
                  <c:v>1</c:v>
                </c:pt>
                <c:pt idx="2">
                  <c:v>2</c:v>
                </c:pt>
                <c:pt idx="3">
                  <c:v>3</c:v>
                </c:pt>
                <c:pt idx="4">
                  <c:v>1</c:v>
                </c:pt>
                <c:pt idx="5">
                  <c:v>0</c:v>
                </c:pt>
              </c:numCache>
            </c:numRef>
          </c:val>
          <c:extLst>
            <c:ext xmlns:c16="http://schemas.microsoft.com/office/drawing/2014/chart" uri="{C3380CC4-5D6E-409C-BE32-E72D297353CC}">
              <c16:uniqueId val="{00000000-F156-456F-A88E-4C1AF5BF29BF}"/>
            </c:ext>
          </c:extLst>
        </c:ser>
        <c:dLbls>
          <c:showLegendKey val="0"/>
          <c:showVal val="0"/>
          <c:showCatName val="0"/>
          <c:showSerName val="0"/>
          <c:showPercent val="0"/>
          <c:showBubbleSize val="0"/>
        </c:dLbls>
        <c:gapWidth val="219"/>
        <c:overlap val="-27"/>
        <c:axId val="410739680"/>
        <c:axId val="410736728"/>
      </c:barChart>
      <c:dateAx>
        <c:axId val="41073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36728"/>
        <c:crosses val="autoZero"/>
        <c:auto val="1"/>
        <c:lblOffset val="100"/>
        <c:baseTimeUnit val="months"/>
      </c:dateAx>
      <c:valAx>
        <c:axId val="41073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3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c:v>
                </c:pt>
                <c:pt idx="1">
                  <c:v>3</c:v>
                </c:pt>
                <c:pt idx="2">
                  <c:v>12</c:v>
                </c:pt>
                <c:pt idx="3">
                  <c:v>3</c:v>
                </c:pt>
                <c:pt idx="4">
                  <c:v>11</c:v>
                </c:pt>
                <c:pt idx="5">
                  <c:v>0</c:v>
                </c:pt>
              </c:numCache>
            </c:numRef>
          </c:val>
          <c:extLst>
            <c:ext xmlns:c16="http://schemas.microsoft.com/office/drawing/2014/chart" uri="{C3380CC4-5D6E-409C-BE32-E72D297353CC}">
              <c16:uniqueId val="{00000000-6C3C-402B-8CC4-3552783086E7}"/>
            </c:ext>
          </c:extLst>
        </c:ser>
        <c:dLbls>
          <c:showLegendKey val="0"/>
          <c:showVal val="0"/>
          <c:showCatName val="0"/>
          <c:showSerName val="0"/>
          <c:showPercent val="0"/>
          <c:showBubbleSize val="0"/>
        </c:dLbls>
        <c:gapWidth val="219"/>
        <c:overlap val="-27"/>
        <c:axId val="410738368"/>
        <c:axId val="410738696"/>
      </c:barChart>
      <c:catAx>
        <c:axId val="41073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38696"/>
        <c:crosses val="autoZero"/>
        <c:auto val="1"/>
        <c:lblAlgn val="ctr"/>
        <c:lblOffset val="100"/>
        <c:noMultiLvlLbl val="0"/>
      </c:catAx>
      <c:valAx>
        <c:axId val="41073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3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395</c:v>
                </c:pt>
                <c:pt idx="1">
                  <c:v>297</c:v>
                </c:pt>
                <c:pt idx="2">
                  <c:v>256</c:v>
                </c:pt>
                <c:pt idx="3">
                  <c:v>237</c:v>
                </c:pt>
                <c:pt idx="4">
                  <c:v>196</c:v>
                </c:pt>
                <c:pt idx="5">
                  <c:v>239</c:v>
                </c:pt>
                <c:pt idx="6">
                  <c:v>200</c:v>
                </c:pt>
                <c:pt idx="7">
                  <c:v>201</c:v>
                </c:pt>
                <c:pt idx="8">
                  <c:v>162</c:v>
                </c:pt>
              </c:numCache>
            </c:numRef>
          </c:val>
          <c:extLst>
            <c:ext xmlns:c16="http://schemas.microsoft.com/office/drawing/2014/chart" uri="{C3380CC4-5D6E-409C-BE32-E72D297353CC}">
              <c16:uniqueId val="{00000000-52E0-4F9D-B2DD-6FE50EBCC4E9}"/>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Sheet1!$C$2:$C$10</c:f>
              <c:numCache>
                <c:formatCode>General</c:formatCode>
                <c:ptCount val="9"/>
                <c:pt idx="0">
                  <c:v>20</c:v>
                </c:pt>
                <c:pt idx="1">
                  <c:v>9</c:v>
                </c:pt>
                <c:pt idx="2">
                  <c:v>34</c:v>
                </c:pt>
                <c:pt idx="3">
                  <c:v>33</c:v>
                </c:pt>
                <c:pt idx="4">
                  <c:v>10</c:v>
                </c:pt>
                <c:pt idx="5">
                  <c:v>46</c:v>
                </c:pt>
                <c:pt idx="6">
                  <c:v>37</c:v>
                </c:pt>
                <c:pt idx="7">
                  <c:v>27</c:v>
                </c:pt>
                <c:pt idx="8">
                  <c:v>33</c:v>
                </c:pt>
              </c:numCache>
            </c:numRef>
          </c:val>
          <c:extLst>
            <c:ext xmlns:c16="http://schemas.microsoft.com/office/drawing/2014/chart" uri="{C3380CC4-5D6E-409C-BE32-E72D297353CC}">
              <c16:uniqueId val="{00000001-52E0-4F9D-B2DD-6FE50EBCC4E9}"/>
            </c:ext>
          </c:extLst>
        </c:ser>
        <c:ser>
          <c:idx val="2"/>
          <c:order val="2"/>
          <c:tx>
            <c:strRef>
              <c:f>Sheet1!$D$1</c:f>
              <c:strCache>
                <c:ptCount val="1"/>
                <c:pt idx="0">
                  <c:v>TMNA Services</c:v>
                </c:pt>
              </c:strCache>
            </c:strRef>
          </c:tx>
          <c:spPr>
            <a:solidFill>
              <a:schemeClr val="accent3"/>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Sheet1!$D$2:$D$10</c:f>
              <c:numCache>
                <c:formatCode>General</c:formatCode>
                <c:ptCount val="9"/>
                <c:pt idx="0">
                  <c:v>84</c:v>
                </c:pt>
                <c:pt idx="1">
                  <c:v>107</c:v>
                </c:pt>
                <c:pt idx="2">
                  <c:v>108</c:v>
                </c:pt>
                <c:pt idx="3">
                  <c:v>120</c:v>
                </c:pt>
                <c:pt idx="4">
                  <c:v>106</c:v>
                </c:pt>
                <c:pt idx="5">
                  <c:v>121</c:v>
                </c:pt>
                <c:pt idx="6">
                  <c:v>82</c:v>
                </c:pt>
                <c:pt idx="7">
                  <c:v>69</c:v>
                </c:pt>
                <c:pt idx="8">
                  <c:v>91</c:v>
                </c:pt>
              </c:numCache>
            </c:numRef>
          </c:val>
          <c:extLst>
            <c:ext xmlns:c16="http://schemas.microsoft.com/office/drawing/2014/chart" uri="{C3380CC4-5D6E-409C-BE32-E72D297353CC}">
              <c16:uniqueId val="{00000002-52E0-4F9D-B2DD-6FE50EBCC4E9}"/>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Sheet1!$E$2:$E$10</c:f>
              <c:numCache>
                <c:formatCode>General</c:formatCode>
                <c:ptCount val="9"/>
                <c:pt idx="0">
                  <c:v>40</c:v>
                </c:pt>
                <c:pt idx="1">
                  <c:v>51</c:v>
                </c:pt>
                <c:pt idx="2">
                  <c:v>71</c:v>
                </c:pt>
                <c:pt idx="3">
                  <c:v>86</c:v>
                </c:pt>
                <c:pt idx="4">
                  <c:v>27</c:v>
                </c:pt>
                <c:pt idx="5">
                  <c:v>29</c:v>
                </c:pt>
                <c:pt idx="6">
                  <c:v>62</c:v>
                </c:pt>
                <c:pt idx="7">
                  <c:v>44</c:v>
                </c:pt>
                <c:pt idx="8">
                  <c:v>72</c:v>
                </c:pt>
              </c:numCache>
            </c:numRef>
          </c:val>
          <c:extLst>
            <c:ext xmlns:c16="http://schemas.microsoft.com/office/drawing/2014/chart" uri="{C3380CC4-5D6E-409C-BE32-E72D297353CC}">
              <c16:uniqueId val="{00000003-52E0-4F9D-B2DD-6FE50EBCC4E9}"/>
            </c:ext>
          </c:extLst>
        </c:ser>
        <c:dLbls>
          <c:showLegendKey val="0"/>
          <c:showVal val="0"/>
          <c:showCatName val="0"/>
          <c:showSerName val="0"/>
          <c:showPercent val="0"/>
          <c:showBubbleSize val="0"/>
        </c:dLbls>
        <c:gapWidth val="219"/>
        <c:overlap val="-27"/>
        <c:axId val="479624648"/>
        <c:axId val="479623008"/>
      </c:barChart>
      <c:dateAx>
        <c:axId val="47962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23008"/>
        <c:crosses val="autoZero"/>
        <c:auto val="1"/>
        <c:lblOffset val="100"/>
        <c:baseTimeUnit val="months"/>
      </c:dateAx>
      <c:valAx>
        <c:axId val="47962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2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124</c:v>
                </c:pt>
                <c:pt idx="1">
                  <c:v>91</c:v>
                </c:pt>
                <c:pt idx="2">
                  <c:v>56</c:v>
                </c:pt>
                <c:pt idx="3">
                  <c:v>66</c:v>
                </c:pt>
                <c:pt idx="4">
                  <c:v>67</c:v>
                </c:pt>
                <c:pt idx="5">
                  <c:v>62</c:v>
                </c:pt>
                <c:pt idx="6">
                  <c:v>43</c:v>
                </c:pt>
                <c:pt idx="7">
                  <c:v>42</c:v>
                </c:pt>
                <c:pt idx="8">
                  <c:v>44</c:v>
                </c:pt>
              </c:numCache>
            </c:numRef>
          </c:val>
          <c:extLst>
            <c:ext xmlns:c16="http://schemas.microsoft.com/office/drawing/2014/chart" uri="{C3380CC4-5D6E-409C-BE32-E72D297353CC}">
              <c16:uniqueId val="{00000000-C20C-48E2-AA3B-D82EC8E57DFC}"/>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Sheet1!$C$2:$C$10</c:f>
              <c:numCache>
                <c:formatCode>General</c:formatCode>
                <c:ptCount val="9"/>
                <c:pt idx="0">
                  <c:v>31</c:v>
                </c:pt>
                <c:pt idx="1">
                  <c:v>29</c:v>
                </c:pt>
                <c:pt idx="2">
                  <c:v>37</c:v>
                </c:pt>
                <c:pt idx="3">
                  <c:v>54</c:v>
                </c:pt>
                <c:pt idx="4">
                  <c:v>21</c:v>
                </c:pt>
                <c:pt idx="5">
                  <c:v>36</c:v>
                </c:pt>
                <c:pt idx="6">
                  <c:v>42</c:v>
                </c:pt>
                <c:pt idx="7">
                  <c:v>35</c:v>
                </c:pt>
                <c:pt idx="8">
                  <c:v>85</c:v>
                </c:pt>
              </c:numCache>
            </c:numRef>
          </c:val>
          <c:extLst>
            <c:ext xmlns:c16="http://schemas.microsoft.com/office/drawing/2014/chart" uri="{C3380CC4-5D6E-409C-BE32-E72D297353CC}">
              <c16:uniqueId val="{00000001-C20C-48E2-AA3B-D82EC8E57DFC}"/>
            </c:ext>
          </c:extLst>
        </c:ser>
        <c:ser>
          <c:idx val="2"/>
          <c:order val="2"/>
          <c:tx>
            <c:strRef>
              <c:f>Sheet1!$D$1</c:f>
              <c:strCache>
                <c:ptCount val="1"/>
                <c:pt idx="0">
                  <c:v>TMNA Services</c:v>
                </c:pt>
              </c:strCache>
            </c:strRef>
          </c:tx>
          <c:spPr>
            <a:solidFill>
              <a:schemeClr val="accent3"/>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Sheet1!$D$2:$D$10</c:f>
              <c:numCache>
                <c:formatCode>General</c:formatCode>
                <c:ptCount val="9"/>
                <c:pt idx="0">
                  <c:v>39</c:v>
                </c:pt>
                <c:pt idx="1">
                  <c:v>29</c:v>
                </c:pt>
                <c:pt idx="2">
                  <c:v>60</c:v>
                </c:pt>
                <c:pt idx="3">
                  <c:v>44</c:v>
                </c:pt>
                <c:pt idx="4">
                  <c:v>35</c:v>
                </c:pt>
                <c:pt idx="5">
                  <c:v>45</c:v>
                </c:pt>
                <c:pt idx="6">
                  <c:v>27</c:v>
                </c:pt>
                <c:pt idx="7">
                  <c:v>67</c:v>
                </c:pt>
                <c:pt idx="8">
                  <c:v>22</c:v>
                </c:pt>
              </c:numCache>
            </c:numRef>
          </c:val>
          <c:extLst>
            <c:ext xmlns:c16="http://schemas.microsoft.com/office/drawing/2014/chart" uri="{C3380CC4-5D6E-409C-BE32-E72D297353CC}">
              <c16:uniqueId val="{00000002-C20C-48E2-AA3B-D82EC8E57DFC}"/>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Sheet1!$E$2:$E$10</c:f>
              <c:numCache>
                <c:formatCode>General</c:formatCode>
                <c:ptCount val="9"/>
                <c:pt idx="0">
                  <c:v>23</c:v>
                </c:pt>
                <c:pt idx="1">
                  <c:v>31</c:v>
                </c:pt>
                <c:pt idx="2">
                  <c:v>32</c:v>
                </c:pt>
                <c:pt idx="3">
                  <c:v>44</c:v>
                </c:pt>
                <c:pt idx="4">
                  <c:v>16</c:v>
                </c:pt>
                <c:pt idx="5">
                  <c:v>19</c:v>
                </c:pt>
                <c:pt idx="6">
                  <c:v>30</c:v>
                </c:pt>
                <c:pt idx="7">
                  <c:v>27</c:v>
                </c:pt>
                <c:pt idx="8">
                  <c:v>42</c:v>
                </c:pt>
              </c:numCache>
            </c:numRef>
          </c:val>
          <c:extLst>
            <c:ext xmlns:c16="http://schemas.microsoft.com/office/drawing/2014/chart" uri="{C3380CC4-5D6E-409C-BE32-E72D297353CC}">
              <c16:uniqueId val="{00000003-C20C-48E2-AA3B-D82EC8E57DFC}"/>
            </c:ext>
          </c:extLst>
        </c:ser>
        <c:dLbls>
          <c:showLegendKey val="0"/>
          <c:showVal val="0"/>
          <c:showCatName val="0"/>
          <c:showSerName val="0"/>
          <c:showPercent val="0"/>
          <c:showBubbleSize val="0"/>
        </c:dLbls>
        <c:gapWidth val="219"/>
        <c:overlap val="-27"/>
        <c:axId val="479600704"/>
        <c:axId val="479610544"/>
      </c:barChart>
      <c:catAx>
        <c:axId val="47960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10544"/>
        <c:crosses val="autoZero"/>
        <c:auto val="1"/>
        <c:lblAlgn val="ctr"/>
        <c:lblOffset val="100"/>
        <c:noMultiLvlLbl val="0"/>
      </c:catAx>
      <c:valAx>
        <c:axId val="47961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0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1986</c:v>
                </c:pt>
                <c:pt idx="1">
                  <c:v>1833</c:v>
                </c:pt>
                <c:pt idx="2">
                  <c:v>1411</c:v>
                </c:pt>
                <c:pt idx="3">
                  <c:v>1802</c:v>
                </c:pt>
                <c:pt idx="4">
                  <c:v>1689</c:v>
                </c:pt>
                <c:pt idx="5">
                  <c:v>1502</c:v>
                </c:pt>
                <c:pt idx="6">
                  <c:v>1257</c:v>
                </c:pt>
                <c:pt idx="7">
                  <c:v>1541</c:v>
                </c:pt>
                <c:pt idx="8">
                  <c:v>1528</c:v>
                </c:pt>
              </c:numCache>
            </c:numRef>
          </c:val>
          <c:extLst>
            <c:ext xmlns:c16="http://schemas.microsoft.com/office/drawing/2014/chart" uri="{C3380CC4-5D6E-409C-BE32-E72D297353CC}">
              <c16:uniqueId val="{00000000-3632-44F7-A1E3-D97A30907265}"/>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Sheet1!$C$2:$C$10</c:f>
              <c:numCache>
                <c:formatCode>General</c:formatCode>
                <c:ptCount val="9"/>
                <c:pt idx="0">
                  <c:v>279</c:v>
                </c:pt>
                <c:pt idx="1">
                  <c:v>208</c:v>
                </c:pt>
                <c:pt idx="2">
                  <c:v>334</c:v>
                </c:pt>
                <c:pt idx="3">
                  <c:v>383</c:v>
                </c:pt>
                <c:pt idx="4">
                  <c:v>169</c:v>
                </c:pt>
                <c:pt idx="5">
                  <c:v>292</c:v>
                </c:pt>
                <c:pt idx="6">
                  <c:v>343</c:v>
                </c:pt>
                <c:pt idx="7">
                  <c:v>355</c:v>
                </c:pt>
                <c:pt idx="8">
                  <c:v>429</c:v>
                </c:pt>
              </c:numCache>
            </c:numRef>
          </c:val>
          <c:extLst>
            <c:ext xmlns:c16="http://schemas.microsoft.com/office/drawing/2014/chart" uri="{C3380CC4-5D6E-409C-BE32-E72D297353CC}">
              <c16:uniqueId val="{00000001-3632-44F7-A1E3-D97A30907265}"/>
            </c:ext>
          </c:extLst>
        </c:ser>
        <c:ser>
          <c:idx val="2"/>
          <c:order val="2"/>
          <c:tx>
            <c:strRef>
              <c:f>Sheet1!$D$1</c:f>
              <c:strCache>
                <c:ptCount val="1"/>
                <c:pt idx="0">
                  <c:v>TMNA Services</c:v>
                </c:pt>
              </c:strCache>
            </c:strRef>
          </c:tx>
          <c:spPr>
            <a:solidFill>
              <a:schemeClr val="accent3"/>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Sheet1!$D$2:$D$10</c:f>
              <c:numCache>
                <c:formatCode>General</c:formatCode>
                <c:ptCount val="9"/>
                <c:pt idx="0">
                  <c:v>236</c:v>
                </c:pt>
                <c:pt idx="1">
                  <c:v>148</c:v>
                </c:pt>
                <c:pt idx="2">
                  <c:v>543</c:v>
                </c:pt>
                <c:pt idx="3">
                  <c:v>179</c:v>
                </c:pt>
                <c:pt idx="4">
                  <c:v>284</c:v>
                </c:pt>
                <c:pt idx="5">
                  <c:v>91</c:v>
                </c:pt>
                <c:pt idx="6">
                  <c:v>191</c:v>
                </c:pt>
                <c:pt idx="7">
                  <c:v>203</c:v>
                </c:pt>
                <c:pt idx="8">
                  <c:v>113</c:v>
                </c:pt>
              </c:numCache>
            </c:numRef>
          </c:val>
          <c:extLst>
            <c:ext xmlns:c16="http://schemas.microsoft.com/office/drawing/2014/chart" uri="{C3380CC4-5D6E-409C-BE32-E72D297353CC}">
              <c16:uniqueId val="{00000002-3632-44F7-A1E3-D97A3090726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Sheet1!$E$2:$E$10</c:f>
              <c:numCache>
                <c:formatCode>General</c:formatCode>
                <c:ptCount val="9"/>
                <c:pt idx="0">
                  <c:v>258</c:v>
                </c:pt>
                <c:pt idx="1">
                  <c:v>382</c:v>
                </c:pt>
                <c:pt idx="2">
                  <c:v>417</c:v>
                </c:pt>
                <c:pt idx="3">
                  <c:v>661</c:v>
                </c:pt>
                <c:pt idx="4">
                  <c:v>212</c:v>
                </c:pt>
                <c:pt idx="5">
                  <c:v>288</c:v>
                </c:pt>
                <c:pt idx="6">
                  <c:v>426</c:v>
                </c:pt>
                <c:pt idx="7">
                  <c:v>380</c:v>
                </c:pt>
                <c:pt idx="8">
                  <c:v>642</c:v>
                </c:pt>
              </c:numCache>
            </c:numRef>
          </c:val>
          <c:extLst>
            <c:ext xmlns:c16="http://schemas.microsoft.com/office/drawing/2014/chart" uri="{C3380CC4-5D6E-409C-BE32-E72D297353CC}">
              <c16:uniqueId val="{00000003-3632-44F7-A1E3-D97A30907265}"/>
            </c:ext>
          </c:extLst>
        </c:ser>
        <c:dLbls>
          <c:showLegendKey val="0"/>
          <c:showVal val="0"/>
          <c:showCatName val="0"/>
          <c:showSerName val="0"/>
          <c:showPercent val="0"/>
          <c:showBubbleSize val="0"/>
        </c:dLbls>
        <c:gapWidth val="219"/>
        <c:overlap val="-27"/>
        <c:axId val="479601360"/>
        <c:axId val="479601032"/>
      </c:barChart>
      <c:catAx>
        <c:axId val="47960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01032"/>
        <c:crosses val="autoZero"/>
        <c:auto val="1"/>
        <c:lblAlgn val="ctr"/>
        <c:lblOffset val="100"/>
        <c:noMultiLvlLbl val="0"/>
      </c:catAx>
      <c:valAx>
        <c:axId val="47960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0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2020-12</c:v>
                </c:pt>
                <c:pt idx="1">
                  <c:v>2021-01</c:v>
                </c:pt>
                <c:pt idx="2">
                  <c:v>2021-02</c:v>
                </c:pt>
                <c:pt idx="3">
                  <c:v>2021-03</c:v>
                </c:pt>
                <c:pt idx="4">
                  <c:v>2021-04</c:v>
                </c:pt>
                <c:pt idx="5">
                  <c:v>2021-05</c:v>
                </c:pt>
                <c:pt idx="6">
                  <c:v>2021-06</c:v>
                </c:pt>
                <c:pt idx="7">
                  <c:v>2021-07</c:v>
                </c:pt>
                <c:pt idx="8">
                  <c:v>2021-08</c:v>
                </c:pt>
                <c:pt idx="9">
                  <c:v>2021-09</c:v>
                </c:pt>
              </c:strCache>
            </c:strRef>
          </c:cat>
          <c:val>
            <c:numRef>
              <c:f>Sheet1!$B$2:$B$11</c:f>
              <c:numCache>
                <c:formatCode>General</c:formatCode>
                <c:ptCount val="10"/>
                <c:pt idx="0">
                  <c:v>1310</c:v>
                </c:pt>
                <c:pt idx="1">
                  <c:v>95905</c:v>
                </c:pt>
                <c:pt idx="2">
                  <c:v>67821</c:v>
                </c:pt>
                <c:pt idx="3">
                  <c:v>52858</c:v>
                </c:pt>
                <c:pt idx="4">
                  <c:v>56178</c:v>
                </c:pt>
                <c:pt idx="5">
                  <c:v>66715</c:v>
                </c:pt>
                <c:pt idx="6">
                  <c:v>65219</c:v>
                </c:pt>
                <c:pt idx="7">
                  <c:v>57685</c:v>
                </c:pt>
                <c:pt idx="8">
                  <c:v>66406</c:v>
                </c:pt>
                <c:pt idx="9">
                  <c:v>64157</c:v>
                </c:pt>
              </c:numCache>
            </c:numRef>
          </c:val>
          <c:extLst>
            <c:ext xmlns:c16="http://schemas.microsoft.com/office/drawing/2014/chart" uri="{C3380CC4-5D6E-409C-BE32-E72D297353CC}">
              <c16:uniqueId val="{00000000-9F0E-449E-8E30-59E4A4230F34}"/>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2020-12</c:v>
                </c:pt>
                <c:pt idx="1">
                  <c:v>2021-01</c:v>
                </c:pt>
                <c:pt idx="2">
                  <c:v>2021-02</c:v>
                </c:pt>
                <c:pt idx="3">
                  <c:v>2021-03</c:v>
                </c:pt>
                <c:pt idx="4">
                  <c:v>2021-04</c:v>
                </c:pt>
                <c:pt idx="5">
                  <c:v>2021-05</c:v>
                </c:pt>
                <c:pt idx="6">
                  <c:v>2021-06</c:v>
                </c:pt>
                <c:pt idx="7">
                  <c:v>2021-07</c:v>
                </c:pt>
                <c:pt idx="8">
                  <c:v>2021-08</c:v>
                </c:pt>
                <c:pt idx="9">
                  <c:v>2021-09</c:v>
                </c:pt>
              </c:strCache>
            </c:strRef>
          </c:cat>
          <c:val>
            <c:numRef>
              <c:f>Sheet1!$C$2:$C$11</c:f>
              <c:numCache>
                <c:formatCode>General</c:formatCode>
                <c:ptCount val="10"/>
                <c:pt idx="0">
                  <c:v>254</c:v>
                </c:pt>
                <c:pt idx="1">
                  <c:v>10835</c:v>
                </c:pt>
                <c:pt idx="2">
                  <c:v>9168</c:v>
                </c:pt>
                <c:pt idx="3">
                  <c:v>11532</c:v>
                </c:pt>
                <c:pt idx="4">
                  <c:v>14160</c:v>
                </c:pt>
                <c:pt idx="5">
                  <c:v>8414</c:v>
                </c:pt>
                <c:pt idx="6">
                  <c:v>13986</c:v>
                </c:pt>
                <c:pt idx="7">
                  <c:v>14555</c:v>
                </c:pt>
                <c:pt idx="8">
                  <c:v>16135</c:v>
                </c:pt>
                <c:pt idx="9">
                  <c:v>18196</c:v>
                </c:pt>
              </c:numCache>
            </c:numRef>
          </c:val>
          <c:extLst>
            <c:ext xmlns:c16="http://schemas.microsoft.com/office/drawing/2014/chart" uri="{C3380CC4-5D6E-409C-BE32-E72D297353CC}">
              <c16:uniqueId val="{00000001-9F0E-449E-8E30-59E4A4230F34}"/>
            </c:ext>
          </c:extLst>
        </c:ser>
        <c:ser>
          <c:idx val="2"/>
          <c:order val="2"/>
          <c:tx>
            <c:strRef>
              <c:f>Sheet1!$D$1</c:f>
              <c:strCache>
                <c:ptCount val="1"/>
                <c:pt idx="0">
                  <c:v>TMNA Services</c:v>
                </c:pt>
              </c:strCache>
            </c:strRef>
          </c:tx>
          <c:spPr>
            <a:solidFill>
              <a:schemeClr val="accent3"/>
            </a:solidFill>
            <a:ln>
              <a:noFill/>
            </a:ln>
            <a:effectLst/>
          </c:spPr>
          <c:invertIfNegative val="0"/>
          <c:cat>
            <c:strRef>
              <c:f>Sheet1!$A$2:$A$11</c:f>
              <c:strCache>
                <c:ptCount val="10"/>
                <c:pt idx="0">
                  <c:v>2020-12</c:v>
                </c:pt>
                <c:pt idx="1">
                  <c:v>2021-01</c:v>
                </c:pt>
                <c:pt idx="2">
                  <c:v>2021-02</c:v>
                </c:pt>
                <c:pt idx="3">
                  <c:v>2021-03</c:v>
                </c:pt>
                <c:pt idx="4">
                  <c:v>2021-04</c:v>
                </c:pt>
                <c:pt idx="5">
                  <c:v>2021-05</c:v>
                </c:pt>
                <c:pt idx="6">
                  <c:v>2021-06</c:v>
                </c:pt>
                <c:pt idx="7">
                  <c:v>2021-07</c:v>
                </c:pt>
                <c:pt idx="8">
                  <c:v>2021-08</c:v>
                </c:pt>
                <c:pt idx="9">
                  <c:v>2021-09</c:v>
                </c:pt>
              </c:strCache>
            </c:strRef>
          </c:cat>
          <c:val>
            <c:numRef>
              <c:f>Sheet1!$D$2:$D$11</c:f>
              <c:numCache>
                <c:formatCode>General</c:formatCode>
                <c:ptCount val="10"/>
                <c:pt idx="0">
                  <c:v>637</c:v>
                </c:pt>
                <c:pt idx="1">
                  <c:v>14237</c:v>
                </c:pt>
                <c:pt idx="2">
                  <c:v>8052</c:v>
                </c:pt>
                <c:pt idx="3">
                  <c:v>17358</c:v>
                </c:pt>
                <c:pt idx="4">
                  <c:v>7979</c:v>
                </c:pt>
                <c:pt idx="5">
                  <c:v>13257</c:v>
                </c:pt>
                <c:pt idx="6">
                  <c:v>5335</c:v>
                </c:pt>
                <c:pt idx="7">
                  <c:v>7617</c:v>
                </c:pt>
                <c:pt idx="8">
                  <c:v>12822</c:v>
                </c:pt>
                <c:pt idx="9">
                  <c:v>6047</c:v>
                </c:pt>
              </c:numCache>
            </c:numRef>
          </c:val>
          <c:extLst>
            <c:ext xmlns:c16="http://schemas.microsoft.com/office/drawing/2014/chart" uri="{C3380CC4-5D6E-409C-BE32-E72D297353CC}">
              <c16:uniqueId val="{00000002-9F0E-449E-8E30-59E4A4230F34}"/>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2020-12</c:v>
                </c:pt>
                <c:pt idx="1">
                  <c:v>2021-01</c:v>
                </c:pt>
                <c:pt idx="2">
                  <c:v>2021-02</c:v>
                </c:pt>
                <c:pt idx="3">
                  <c:v>2021-03</c:v>
                </c:pt>
                <c:pt idx="4">
                  <c:v>2021-04</c:v>
                </c:pt>
                <c:pt idx="5">
                  <c:v>2021-05</c:v>
                </c:pt>
                <c:pt idx="6">
                  <c:v>2021-06</c:v>
                </c:pt>
                <c:pt idx="7">
                  <c:v>2021-07</c:v>
                </c:pt>
                <c:pt idx="8">
                  <c:v>2021-08</c:v>
                </c:pt>
                <c:pt idx="9">
                  <c:v>2021-09</c:v>
                </c:pt>
              </c:strCache>
            </c:strRef>
          </c:cat>
          <c:val>
            <c:numRef>
              <c:f>Sheet1!$E$2:$E$11</c:f>
              <c:numCache>
                <c:formatCode>General</c:formatCode>
                <c:ptCount val="10"/>
                <c:pt idx="0">
                  <c:v>882</c:v>
                </c:pt>
                <c:pt idx="1">
                  <c:v>24641</c:v>
                </c:pt>
                <c:pt idx="2">
                  <c:v>18808</c:v>
                </c:pt>
                <c:pt idx="3">
                  <c:v>22165</c:v>
                </c:pt>
                <c:pt idx="4">
                  <c:v>28720</c:v>
                </c:pt>
                <c:pt idx="5">
                  <c:v>14928</c:v>
                </c:pt>
                <c:pt idx="6">
                  <c:v>16781</c:v>
                </c:pt>
                <c:pt idx="7">
                  <c:v>21445</c:v>
                </c:pt>
                <c:pt idx="8">
                  <c:v>22470</c:v>
                </c:pt>
                <c:pt idx="9">
                  <c:v>25636</c:v>
                </c:pt>
              </c:numCache>
            </c:numRef>
          </c:val>
          <c:extLst>
            <c:ext xmlns:c16="http://schemas.microsoft.com/office/drawing/2014/chart" uri="{C3380CC4-5D6E-409C-BE32-E72D297353CC}">
              <c16:uniqueId val="{00000003-9F0E-449E-8E30-59E4A4230F34}"/>
            </c:ext>
          </c:extLst>
        </c:ser>
        <c:dLbls>
          <c:showLegendKey val="0"/>
          <c:showVal val="0"/>
          <c:showCatName val="0"/>
          <c:showSerName val="0"/>
          <c:showPercent val="0"/>
          <c:showBubbleSize val="0"/>
        </c:dLbls>
        <c:gapWidth val="219"/>
        <c:overlap val="-27"/>
        <c:axId val="461612248"/>
        <c:axId val="461606016"/>
      </c:barChart>
      <c:catAx>
        <c:axId val="46161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6016"/>
        <c:crosses val="autoZero"/>
        <c:auto val="1"/>
        <c:lblAlgn val="ctr"/>
        <c:lblOffset val="100"/>
        <c:noMultiLvlLbl val="0"/>
      </c:catAx>
      <c:valAx>
        <c:axId val="46160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1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64</c:v>
                </c:pt>
                <c:pt idx="1">
                  <c:v>43</c:v>
                </c:pt>
                <c:pt idx="2">
                  <c:v>59</c:v>
                </c:pt>
                <c:pt idx="3">
                  <c:v>56</c:v>
                </c:pt>
                <c:pt idx="4">
                  <c:v>72</c:v>
                </c:pt>
                <c:pt idx="5">
                  <c:v>64</c:v>
                </c:pt>
                <c:pt idx="6">
                  <c:v>141</c:v>
                </c:pt>
                <c:pt idx="7">
                  <c:v>97</c:v>
                </c:pt>
                <c:pt idx="8">
                  <c:v>58</c:v>
                </c:pt>
              </c:numCache>
            </c:numRef>
          </c:val>
          <c:extLst>
            <c:ext xmlns:c16="http://schemas.microsoft.com/office/drawing/2014/chart" uri="{C3380CC4-5D6E-409C-BE32-E72D297353CC}">
              <c16:uniqueId val="{00000000-22E4-4837-8829-828AC7C1B5E9}"/>
            </c:ext>
          </c:extLst>
        </c:ser>
        <c:ser>
          <c:idx val="1"/>
          <c:order val="1"/>
          <c:tx>
            <c:strRef>
              <c:f>Sheet1!$C$1</c:f>
              <c:strCache>
                <c:ptCount val="1"/>
                <c:pt idx="0">
                  <c:v>firstinshi</c:v>
                </c:pt>
              </c:strCache>
            </c:strRef>
          </c:tx>
          <c:spPr>
            <a:solidFill>
              <a:schemeClr val="accent2"/>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Sheet1!$C$2:$C$10</c:f>
              <c:numCache>
                <c:formatCode>General</c:formatCode>
                <c:ptCount val="9"/>
                <c:pt idx="0">
                  <c:v>-8</c:v>
                </c:pt>
                <c:pt idx="1">
                  <c:v>28</c:v>
                </c:pt>
                <c:pt idx="2">
                  <c:v>2</c:v>
                </c:pt>
                <c:pt idx="3">
                  <c:v>2</c:v>
                </c:pt>
                <c:pt idx="4">
                  <c:v>32</c:v>
                </c:pt>
                <c:pt idx="5">
                  <c:v>-1</c:v>
                </c:pt>
                <c:pt idx="6">
                  <c:v>34</c:v>
                </c:pt>
                <c:pt idx="7">
                  <c:v>-7</c:v>
                </c:pt>
                <c:pt idx="8">
                  <c:v>2</c:v>
                </c:pt>
              </c:numCache>
            </c:numRef>
          </c:val>
          <c:extLst>
            <c:ext xmlns:c16="http://schemas.microsoft.com/office/drawing/2014/chart" uri="{C3380CC4-5D6E-409C-BE32-E72D297353CC}">
              <c16:uniqueId val="{00000001-22E4-4837-8829-828AC7C1B5E9}"/>
            </c:ext>
          </c:extLst>
        </c:ser>
        <c:ser>
          <c:idx val="2"/>
          <c:order val="2"/>
          <c:tx>
            <c:strRef>
              <c:f>Sheet1!$D$1</c:f>
              <c:strCache>
                <c:ptCount val="1"/>
                <c:pt idx="0">
                  <c:v>phlyinsurance</c:v>
                </c:pt>
              </c:strCache>
            </c:strRef>
          </c:tx>
          <c:spPr>
            <a:solidFill>
              <a:schemeClr val="accent3"/>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Sheet1!$D$2:$D$10</c:f>
              <c:numCache>
                <c:formatCode>General</c:formatCode>
                <c:ptCount val="9"/>
                <c:pt idx="0">
                  <c:v>36</c:v>
                </c:pt>
                <c:pt idx="1">
                  <c:v>63</c:v>
                </c:pt>
                <c:pt idx="2">
                  <c:v>55</c:v>
                </c:pt>
                <c:pt idx="3">
                  <c:v>26</c:v>
                </c:pt>
                <c:pt idx="4">
                  <c:v>29</c:v>
                </c:pt>
                <c:pt idx="5">
                  <c:v>26</c:v>
                </c:pt>
                <c:pt idx="6">
                  <c:v>16</c:v>
                </c:pt>
                <c:pt idx="7">
                  <c:v>37</c:v>
                </c:pt>
                <c:pt idx="8">
                  <c:v>4</c:v>
                </c:pt>
              </c:numCache>
            </c:numRef>
          </c:val>
          <c:extLst>
            <c:ext xmlns:c16="http://schemas.microsoft.com/office/drawing/2014/chart" uri="{C3380CC4-5D6E-409C-BE32-E72D297353CC}">
              <c16:uniqueId val="{00000002-22E4-4837-8829-828AC7C1B5E9}"/>
            </c:ext>
          </c:extLst>
        </c:ser>
        <c:ser>
          <c:idx val="3"/>
          <c:order val="3"/>
          <c:tx>
            <c:strRef>
              <c:f>Sheet1!$E$1</c:f>
              <c:strCache>
                <c:ptCount val="1"/>
                <c:pt idx="0">
                  <c:v>tmna_services</c:v>
                </c:pt>
              </c:strCache>
            </c:strRef>
          </c:tx>
          <c:spPr>
            <a:solidFill>
              <a:schemeClr val="accent4"/>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Sheet1!$E$2:$E$10</c:f>
              <c:numCache>
                <c:formatCode>General</c:formatCode>
                <c:ptCount val="9"/>
                <c:pt idx="0">
                  <c:v>-6</c:v>
                </c:pt>
                <c:pt idx="1">
                  <c:v>-2</c:v>
                </c:pt>
                <c:pt idx="2">
                  <c:v>5</c:v>
                </c:pt>
                <c:pt idx="3">
                  <c:v>0</c:v>
                </c:pt>
                <c:pt idx="4">
                  <c:v>-5</c:v>
                </c:pt>
                <c:pt idx="5">
                  <c:v>8</c:v>
                </c:pt>
                <c:pt idx="6">
                  <c:v>-1</c:v>
                </c:pt>
                <c:pt idx="7">
                  <c:v>2</c:v>
                </c:pt>
                <c:pt idx="8">
                  <c:v>1</c:v>
                </c:pt>
              </c:numCache>
            </c:numRef>
          </c:val>
          <c:extLst>
            <c:ext xmlns:c16="http://schemas.microsoft.com/office/drawing/2014/chart" uri="{C3380CC4-5D6E-409C-BE32-E72D297353CC}">
              <c16:uniqueId val="{00000003-22E4-4837-8829-828AC7C1B5E9}"/>
            </c:ext>
          </c:extLst>
        </c:ser>
        <c:ser>
          <c:idx val="4"/>
          <c:order val="4"/>
          <c:tx>
            <c:strRef>
              <c:f>Sheet1!$F$1</c:f>
              <c:strCache>
                <c:ptCount val="1"/>
                <c:pt idx="0">
                  <c:v>tmamerica</c:v>
                </c:pt>
              </c:strCache>
            </c:strRef>
          </c:tx>
          <c:spPr>
            <a:solidFill>
              <a:schemeClr val="accent5"/>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Sheet1!$F$2:$F$10</c:f>
              <c:numCache>
                <c:formatCode>General</c:formatCode>
                <c:ptCount val="9"/>
                <c:pt idx="0">
                  <c:v>9</c:v>
                </c:pt>
                <c:pt idx="1">
                  <c:v>13</c:v>
                </c:pt>
                <c:pt idx="2">
                  <c:v>26</c:v>
                </c:pt>
                <c:pt idx="3">
                  <c:v>17</c:v>
                </c:pt>
                <c:pt idx="4">
                  <c:v>2</c:v>
                </c:pt>
                <c:pt idx="5">
                  <c:v>10</c:v>
                </c:pt>
                <c:pt idx="6">
                  <c:v>4</c:v>
                </c:pt>
                <c:pt idx="7">
                  <c:v>5</c:v>
                </c:pt>
                <c:pt idx="8">
                  <c:v>5</c:v>
                </c:pt>
              </c:numCache>
            </c:numRef>
          </c:val>
          <c:extLst>
            <c:ext xmlns:c16="http://schemas.microsoft.com/office/drawing/2014/chart" uri="{C3380CC4-5D6E-409C-BE32-E72D297353CC}">
              <c16:uniqueId val="{00000004-22E4-4837-8829-828AC7C1B5E9}"/>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Sheet1!$G$2:$G$10</c:f>
              <c:numCache>
                <c:formatCode>General</c:formatCode>
                <c:ptCount val="9"/>
                <c:pt idx="1">
                  <c:v>313</c:v>
                </c:pt>
                <c:pt idx="2">
                  <c:v>291</c:v>
                </c:pt>
                <c:pt idx="3">
                  <c:v>257</c:v>
                </c:pt>
                <c:pt idx="4">
                  <c:v>233</c:v>
                </c:pt>
                <c:pt idx="5">
                  <c:v>288</c:v>
                </c:pt>
                <c:pt idx="6">
                  <c:v>429</c:v>
                </c:pt>
                <c:pt idx="7">
                  <c:v>465</c:v>
                </c:pt>
                <c:pt idx="8">
                  <c:v>291</c:v>
                </c:pt>
              </c:numCache>
            </c:numRef>
          </c:val>
          <c:extLst>
            <c:ext xmlns:c16="http://schemas.microsoft.com/office/drawing/2014/chart" uri="{C3380CC4-5D6E-409C-BE32-E72D297353CC}">
              <c16:uniqueId val="{00000005-22E4-4837-8829-828AC7C1B5E9}"/>
            </c:ext>
          </c:extLst>
        </c:ser>
        <c:dLbls>
          <c:showLegendKey val="0"/>
          <c:showVal val="0"/>
          <c:showCatName val="0"/>
          <c:showSerName val="0"/>
          <c:showPercent val="0"/>
          <c:showBubbleSize val="0"/>
        </c:dLbls>
        <c:gapWidth val="219"/>
        <c:overlap val="-27"/>
        <c:axId val="482454128"/>
        <c:axId val="482452160"/>
      </c:barChart>
      <c:dateAx>
        <c:axId val="48245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2160"/>
        <c:crosses val="autoZero"/>
        <c:auto val="1"/>
        <c:lblOffset val="100"/>
        <c:baseTimeUnit val="months"/>
      </c:dateAx>
      <c:valAx>
        <c:axId val="48245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238</c:v>
                </c:pt>
                <c:pt idx="1">
                  <c:v>52</c:v>
                </c:pt>
                <c:pt idx="2">
                  <c:v>0</c:v>
                </c:pt>
                <c:pt idx="3">
                  <c:v>122</c:v>
                </c:pt>
                <c:pt idx="4">
                  <c:v>76</c:v>
                </c:pt>
                <c:pt idx="5">
                  <c:v>170</c:v>
                </c:pt>
                <c:pt idx="6">
                  <c:v>0</c:v>
                </c:pt>
                <c:pt idx="7">
                  <c:v>141</c:v>
                </c:pt>
                <c:pt idx="8">
                  <c:v>106</c:v>
                </c:pt>
              </c:numCache>
            </c:numRef>
          </c:val>
          <c:extLst>
            <c:ext xmlns:c16="http://schemas.microsoft.com/office/drawing/2014/chart" uri="{C3380CC4-5D6E-409C-BE32-E72D297353CC}">
              <c16:uniqueId val="{00000000-D215-42E0-B344-D4CDC79D54CC}"/>
            </c:ext>
          </c:extLst>
        </c:ser>
        <c:ser>
          <c:idx val="1"/>
          <c:order val="1"/>
          <c:tx>
            <c:strRef>
              <c:f>Sheet1!$C$1</c:f>
              <c:strCache>
                <c:ptCount val="1"/>
                <c:pt idx="0">
                  <c:v>firstinshi</c:v>
                </c:pt>
              </c:strCache>
            </c:strRef>
          </c:tx>
          <c:spPr>
            <a:solidFill>
              <a:schemeClr val="accent2"/>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Sheet1!$C$2:$C$10</c:f>
              <c:numCache>
                <c:formatCode>General</c:formatCode>
                <c:ptCount val="9"/>
                <c:pt idx="0">
                  <c:v>28</c:v>
                </c:pt>
                <c:pt idx="1">
                  <c:v>99</c:v>
                </c:pt>
                <c:pt idx="2">
                  <c:v>35</c:v>
                </c:pt>
                <c:pt idx="3">
                  <c:v>25</c:v>
                </c:pt>
                <c:pt idx="4">
                  <c:v>62</c:v>
                </c:pt>
                <c:pt idx="5">
                  <c:v>28</c:v>
                </c:pt>
                <c:pt idx="6">
                  <c:v>61</c:v>
                </c:pt>
                <c:pt idx="7">
                  <c:v>35</c:v>
                </c:pt>
                <c:pt idx="8">
                  <c:v>42</c:v>
                </c:pt>
              </c:numCache>
            </c:numRef>
          </c:val>
          <c:extLst>
            <c:ext xmlns:c16="http://schemas.microsoft.com/office/drawing/2014/chart" uri="{C3380CC4-5D6E-409C-BE32-E72D297353CC}">
              <c16:uniqueId val="{00000001-D215-42E0-B344-D4CDC79D54CC}"/>
            </c:ext>
          </c:extLst>
        </c:ser>
        <c:ser>
          <c:idx val="2"/>
          <c:order val="2"/>
          <c:tx>
            <c:strRef>
              <c:f>Sheet1!$D$1</c:f>
              <c:strCache>
                <c:ptCount val="1"/>
                <c:pt idx="0">
                  <c:v>phlyinsurance</c:v>
                </c:pt>
              </c:strCache>
            </c:strRef>
          </c:tx>
          <c:spPr>
            <a:solidFill>
              <a:schemeClr val="accent3"/>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Sheet1!$D$2:$D$10</c:f>
              <c:numCache>
                <c:formatCode>General</c:formatCode>
                <c:ptCount val="9"/>
                <c:pt idx="0">
                  <c:v>67</c:v>
                </c:pt>
                <c:pt idx="1">
                  <c:v>55</c:v>
                </c:pt>
                <c:pt idx="2">
                  <c:v>45</c:v>
                </c:pt>
                <c:pt idx="3">
                  <c:v>50</c:v>
                </c:pt>
                <c:pt idx="4">
                  <c:v>43</c:v>
                </c:pt>
                <c:pt idx="5">
                  <c:v>35</c:v>
                </c:pt>
                <c:pt idx="6">
                  <c:v>31</c:v>
                </c:pt>
                <c:pt idx="7">
                  <c:v>38</c:v>
                </c:pt>
                <c:pt idx="8">
                  <c:v>36</c:v>
                </c:pt>
              </c:numCache>
            </c:numRef>
          </c:val>
          <c:extLst>
            <c:ext xmlns:c16="http://schemas.microsoft.com/office/drawing/2014/chart" uri="{C3380CC4-5D6E-409C-BE32-E72D297353CC}">
              <c16:uniqueId val="{00000002-D215-42E0-B344-D4CDC79D54CC}"/>
            </c:ext>
          </c:extLst>
        </c:ser>
        <c:ser>
          <c:idx val="3"/>
          <c:order val="3"/>
          <c:tx>
            <c:strRef>
              <c:f>Sheet1!$E$1</c:f>
              <c:strCache>
                <c:ptCount val="1"/>
                <c:pt idx="0">
                  <c:v>tmna_services</c:v>
                </c:pt>
              </c:strCache>
            </c:strRef>
          </c:tx>
          <c:spPr>
            <a:solidFill>
              <a:schemeClr val="accent4"/>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Sheet1!$E$2:$E$10</c:f>
              <c:numCache>
                <c:formatCode>General</c:formatCode>
                <c:ptCount val="9"/>
                <c:pt idx="0">
                  <c:v>19</c:v>
                </c:pt>
                <c:pt idx="1">
                  <c:v>20</c:v>
                </c:pt>
                <c:pt idx="2">
                  <c:v>27</c:v>
                </c:pt>
                <c:pt idx="3">
                  <c:v>28</c:v>
                </c:pt>
                <c:pt idx="4">
                  <c:v>20</c:v>
                </c:pt>
                <c:pt idx="5">
                  <c:v>78</c:v>
                </c:pt>
                <c:pt idx="6">
                  <c:v>20</c:v>
                </c:pt>
                <c:pt idx="7">
                  <c:v>35</c:v>
                </c:pt>
                <c:pt idx="8">
                  <c:v>14</c:v>
                </c:pt>
              </c:numCache>
            </c:numRef>
          </c:val>
          <c:extLst>
            <c:ext xmlns:c16="http://schemas.microsoft.com/office/drawing/2014/chart" uri="{C3380CC4-5D6E-409C-BE32-E72D297353CC}">
              <c16:uniqueId val="{00000003-D215-42E0-B344-D4CDC79D54CC}"/>
            </c:ext>
          </c:extLst>
        </c:ser>
        <c:ser>
          <c:idx val="4"/>
          <c:order val="4"/>
          <c:tx>
            <c:strRef>
              <c:f>Sheet1!$F$1</c:f>
              <c:strCache>
                <c:ptCount val="1"/>
                <c:pt idx="0">
                  <c:v>tmamerica</c:v>
                </c:pt>
              </c:strCache>
            </c:strRef>
          </c:tx>
          <c:spPr>
            <a:solidFill>
              <a:schemeClr val="accent5"/>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Sheet1!$F$2:$F$10</c:f>
              <c:numCache>
                <c:formatCode>General</c:formatCode>
                <c:ptCount val="9"/>
                <c:pt idx="0">
                  <c:v>8</c:v>
                </c:pt>
                <c:pt idx="1">
                  <c:v>13</c:v>
                </c:pt>
                <c:pt idx="2">
                  <c:v>8</c:v>
                </c:pt>
                <c:pt idx="3">
                  <c:v>9</c:v>
                </c:pt>
                <c:pt idx="4">
                  <c:v>7</c:v>
                </c:pt>
                <c:pt idx="5">
                  <c:v>6</c:v>
                </c:pt>
                <c:pt idx="6">
                  <c:v>8</c:v>
                </c:pt>
                <c:pt idx="7">
                  <c:v>11</c:v>
                </c:pt>
                <c:pt idx="8">
                  <c:v>8</c:v>
                </c:pt>
              </c:numCache>
            </c:numRef>
          </c:val>
          <c:extLst>
            <c:ext xmlns:c16="http://schemas.microsoft.com/office/drawing/2014/chart" uri="{C3380CC4-5D6E-409C-BE32-E72D297353CC}">
              <c16:uniqueId val="{00000004-D215-42E0-B344-D4CDC79D54CC}"/>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Sheet1!$G$2:$G$10</c:f>
              <c:numCache>
                <c:formatCode>General</c:formatCode>
                <c:ptCount val="9"/>
                <c:pt idx="0">
                  <c:v>68</c:v>
                </c:pt>
                <c:pt idx="1">
                  <c:v>79</c:v>
                </c:pt>
                <c:pt idx="2">
                  <c:v>81</c:v>
                </c:pt>
                <c:pt idx="3">
                  <c:v>74</c:v>
                </c:pt>
                <c:pt idx="4">
                  <c:v>55</c:v>
                </c:pt>
                <c:pt idx="5">
                  <c:v>84</c:v>
                </c:pt>
                <c:pt idx="6">
                  <c:v>62</c:v>
                </c:pt>
                <c:pt idx="7">
                  <c:v>88</c:v>
                </c:pt>
                <c:pt idx="8">
                  <c:v>99</c:v>
                </c:pt>
              </c:numCache>
            </c:numRef>
          </c:val>
          <c:extLst>
            <c:ext xmlns:c16="http://schemas.microsoft.com/office/drawing/2014/chart" uri="{C3380CC4-5D6E-409C-BE32-E72D297353CC}">
              <c16:uniqueId val="{00000005-D215-42E0-B344-D4CDC79D54CC}"/>
            </c:ext>
          </c:extLst>
        </c:ser>
        <c:dLbls>
          <c:showLegendKey val="0"/>
          <c:showVal val="0"/>
          <c:showCatName val="0"/>
          <c:showSerName val="0"/>
          <c:showPercent val="0"/>
          <c:showBubbleSize val="0"/>
        </c:dLbls>
        <c:gapWidth val="219"/>
        <c:overlap val="-27"/>
        <c:axId val="488708392"/>
        <c:axId val="488712328"/>
      </c:barChart>
      <c:dateAx>
        <c:axId val="48870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12328"/>
        <c:crosses val="autoZero"/>
        <c:auto val="1"/>
        <c:lblOffset val="100"/>
        <c:baseTimeUnit val="months"/>
      </c:dateAx>
      <c:valAx>
        <c:axId val="48871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0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238</c:v>
                </c:pt>
                <c:pt idx="1">
                  <c:v>52</c:v>
                </c:pt>
                <c:pt idx="2">
                  <c:v>0</c:v>
                </c:pt>
                <c:pt idx="3">
                  <c:v>488</c:v>
                </c:pt>
                <c:pt idx="4">
                  <c:v>153</c:v>
                </c:pt>
                <c:pt idx="5">
                  <c:v>341</c:v>
                </c:pt>
                <c:pt idx="6">
                  <c:v>0</c:v>
                </c:pt>
                <c:pt idx="7">
                  <c:v>565</c:v>
                </c:pt>
                <c:pt idx="8">
                  <c:v>426</c:v>
                </c:pt>
              </c:numCache>
            </c:numRef>
          </c:val>
          <c:extLst>
            <c:ext xmlns:c16="http://schemas.microsoft.com/office/drawing/2014/chart" uri="{C3380CC4-5D6E-409C-BE32-E72D297353CC}">
              <c16:uniqueId val="{00000000-9AF9-417E-9367-B94EAD9B95E9}"/>
            </c:ext>
          </c:extLst>
        </c:ser>
        <c:ser>
          <c:idx val="1"/>
          <c:order val="1"/>
          <c:tx>
            <c:strRef>
              <c:f>Sheet1!$C$1</c:f>
              <c:strCache>
                <c:ptCount val="1"/>
                <c:pt idx="0">
                  <c:v>firstinshi</c:v>
                </c:pt>
              </c:strCache>
            </c:strRef>
          </c:tx>
          <c:spPr>
            <a:solidFill>
              <a:schemeClr val="accent2"/>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Sheet1!$C$2:$C$10</c:f>
              <c:numCache>
                <c:formatCode>General</c:formatCode>
                <c:ptCount val="9"/>
                <c:pt idx="0">
                  <c:v>257</c:v>
                </c:pt>
                <c:pt idx="1">
                  <c:v>794</c:v>
                </c:pt>
                <c:pt idx="2">
                  <c:v>213</c:v>
                </c:pt>
                <c:pt idx="3">
                  <c:v>437</c:v>
                </c:pt>
                <c:pt idx="4">
                  <c:v>436</c:v>
                </c:pt>
                <c:pt idx="5">
                  <c:v>285</c:v>
                </c:pt>
                <c:pt idx="6">
                  <c:v>681</c:v>
                </c:pt>
                <c:pt idx="7">
                  <c:v>285</c:v>
                </c:pt>
                <c:pt idx="8">
                  <c:v>211</c:v>
                </c:pt>
              </c:numCache>
            </c:numRef>
          </c:val>
          <c:extLst>
            <c:ext xmlns:c16="http://schemas.microsoft.com/office/drawing/2014/chart" uri="{C3380CC4-5D6E-409C-BE32-E72D297353CC}">
              <c16:uniqueId val="{00000001-9AF9-417E-9367-B94EAD9B95E9}"/>
            </c:ext>
          </c:extLst>
        </c:ser>
        <c:ser>
          <c:idx val="2"/>
          <c:order val="2"/>
          <c:tx>
            <c:strRef>
              <c:f>Sheet1!$D$1</c:f>
              <c:strCache>
                <c:ptCount val="1"/>
                <c:pt idx="0">
                  <c:v>phlyinsurance</c:v>
                </c:pt>
              </c:strCache>
            </c:strRef>
          </c:tx>
          <c:spPr>
            <a:solidFill>
              <a:schemeClr val="accent3"/>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Sheet1!$D$2:$D$10</c:f>
              <c:numCache>
                <c:formatCode>General</c:formatCode>
                <c:ptCount val="9"/>
                <c:pt idx="0">
                  <c:v>1017</c:v>
                </c:pt>
                <c:pt idx="1">
                  <c:v>1056</c:v>
                </c:pt>
                <c:pt idx="2">
                  <c:v>859</c:v>
                </c:pt>
                <c:pt idx="3">
                  <c:v>1152</c:v>
                </c:pt>
                <c:pt idx="4">
                  <c:v>912</c:v>
                </c:pt>
                <c:pt idx="5">
                  <c:v>809</c:v>
                </c:pt>
                <c:pt idx="6">
                  <c:v>635</c:v>
                </c:pt>
                <c:pt idx="7">
                  <c:v>845</c:v>
                </c:pt>
                <c:pt idx="8">
                  <c:v>812</c:v>
                </c:pt>
              </c:numCache>
            </c:numRef>
          </c:val>
          <c:extLst>
            <c:ext xmlns:c16="http://schemas.microsoft.com/office/drawing/2014/chart" uri="{C3380CC4-5D6E-409C-BE32-E72D297353CC}">
              <c16:uniqueId val="{00000002-9AF9-417E-9367-B94EAD9B95E9}"/>
            </c:ext>
          </c:extLst>
        </c:ser>
        <c:ser>
          <c:idx val="3"/>
          <c:order val="3"/>
          <c:tx>
            <c:strRef>
              <c:f>Sheet1!$E$1</c:f>
              <c:strCache>
                <c:ptCount val="1"/>
                <c:pt idx="0">
                  <c:v>tmna_services</c:v>
                </c:pt>
              </c:strCache>
            </c:strRef>
          </c:tx>
          <c:spPr>
            <a:solidFill>
              <a:schemeClr val="accent4"/>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Sheet1!$E$2:$E$10</c:f>
              <c:numCache>
                <c:formatCode>General</c:formatCode>
                <c:ptCount val="9"/>
                <c:pt idx="0">
                  <c:v>57</c:v>
                </c:pt>
                <c:pt idx="1">
                  <c:v>102</c:v>
                </c:pt>
                <c:pt idx="2">
                  <c:v>219</c:v>
                </c:pt>
                <c:pt idx="3">
                  <c:v>86</c:v>
                </c:pt>
                <c:pt idx="4">
                  <c:v>140</c:v>
                </c:pt>
                <c:pt idx="5">
                  <c:v>156</c:v>
                </c:pt>
                <c:pt idx="6">
                  <c:v>41</c:v>
                </c:pt>
                <c:pt idx="7">
                  <c:v>140</c:v>
                </c:pt>
                <c:pt idx="8">
                  <c:v>44</c:v>
                </c:pt>
              </c:numCache>
            </c:numRef>
          </c:val>
          <c:extLst>
            <c:ext xmlns:c16="http://schemas.microsoft.com/office/drawing/2014/chart" uri="{C3380CC4-5D6E-409C-BE32-E72D297353CC}">
              <c16:uniqueId val="{00000003-9AF9-417E-9367-B94EAD9B95E9}"/>
            </c:ext>
          </c:extLst>
        </c:ser>
        <c:ser>
          <c:idx val="4"/>
          <c:order val="4"/>
          <c:tx>
            <c:strRef>
              <c:f>Sheet1!$F$1</c:f>
              <c:strCache>
                <c:ptCount val="1"/>
                <c:pt idx="0">
                  <c:v>tmamerica</c:v>
                </c:pt>
              </c:strCache>
            </c:strRef>
          </c:tx>
          <c:spPr>
            <a:solidFill>
              <a:schemeClr val="accent5"/>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Sheet1!$F$2:$F$10</c:f>
              <c:numCache>
                <c:formatCode>General</c:formatCode>
                <c:ptCount val="9"/>
                <c:pt idx="0">
                  <c:v>79</c:v>
                </c:pt>
                <c:pt idx="1">
                  <c:v>149</c:v>
                </c:pt>
                <c:pt idx="2">
                  <c:v>112</c:v>
                </c:pt>
                <c:pt idx="3">
                  <c:v>137</c:v>
                </c:pt>
                <c:pt idx="4">
                  <c:v>100</c:v>
                </c:pt>
                <c:pt idx="5">
                  <c:v>104</c:v>
                </c:pt>
                <c:pt idx="6">
                  <c:v>118</c:v>
                </c:pt>
                <c:pt idx="7">
                  <c:v>158</c:v>
                </c:pt>
                <c:pt idx="8">
                  <c:v>134</c:v>
                </c:pt>
              </c:numCache>
            </c:numRef>
          </c:val>
          <c:extLst>
            <c:ext xmlns:c16="http://schemas.microsoft.com/office/drawing/2014/chart" uri="{C3380CC4-5D6E-409C-BE32-E72D297353CC}">
              <c16:uniqueId val="{00000004-9AF9-417E-9367-B94EAD9B95E9}"/>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Sheet1!$G$2:$G$10</c:f>
              <c:numCache>
                <c:formatCode>General</c:formatCode>
                <c:ptCount val="9"/>
                <c:pt idx="0">
                  <c:v>1165</c:v>
                </c:pt>
                <c:pt idx="1">
                  <c:v>1752</c:v>
                </c:pt>
                <c:pt idx="2">
                  <c:v>2046</c:v>
                </c:pt>
                <c:pt idx="3">
                  <c:v>1707</c:v>
                </c:pt>
                <c:pt idx="4">
                  <c:v>1669</c:v>
                </c:pt>
                <c:pt idx="5">
                  <c:v>1605</c:v>
                </c:pt>
                <c:pt idx="6">
                  <c:v>881</c:v>
                </c:pt>
                <c:pt idx="7">
                  <c:v>1233</c:v>
                </c:pt>
                <c:pt idx="8">
                  <c:v>1586</c:v>
                </c:pt>
              </c:numCache>
            </c:numRef>
          </c:val>
          <c:extLst>
            <c:ext xmlns:c16="http://schemas.microsoft.com/office/drawing/2014/chart" uri="{C3380CC4-5D6E-409C-BE32-E72D297353CC}">
              <c16:uniqueId val="{00000005-9AF9-417E-9367-B94EAD9B95E9}"/>
            </c:ext>
          </c:extLst>
        </c:ser>
        <c:dLbls>
          <c:showLegendKey val="0"/>
          <c:showVal val="0"/>
          <c:showCatName val="0"/>
          <c:showSerName val="0"/>
          <c:showPercent val="0"/>
          <c:showBubbleSize val="0"/>
        </c:dLbls>
        <c:gapWidth val="219"/>
        <c:overlap val="-27"/>
        <c:axId val="488709048"/>
        <c:axId val="488710688"/>
      </c:barChart>
      <c:catAx>
        <c:axId val="48870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10688"/>
        <c:crosses val="autoZero"/>
        <c:auto val="1"/>
        <c:lblAlgn val="ctr"/>
        <c:lblOffset val="100"/>
        <c:noMultiLvlLbl val="0"/>
      </c:catAx>
      <c:valAx>
        <c:axId val="48871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0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F67EF-D06B-43E6-8CAC-D25F25E64F42}"/>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05F8D764-51F5-4E05-8066-BC06D565CF2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445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F5D1-990B-4C01-869E-5165A943748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F9591F59-BFB4-4C48-8DD0-47601368A64D}"/>
              </a:ext>
            </a:extLst>
          </p:cNvPr>
          <p:cNvGraphicFramePr>
            <a:graphicFrameLocks noGrp="1"/>
          </p:cNvGraphicFramePr>
          <p:nvPr>
            <p:ph type="chart" sz="quarter" idx="13"/>
            <p:extLst>
              <p:ext uri="{D42A27DB-BD31-4B8C-83A1-F6EECF244321}">
                <p14:modId xmlns:p14="http://schemas.microsoft.com/office/powerpoint/2010/main" val="1155969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4FD93-F344-4EE5-A32D-50732401CA7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7F06163-16CE-4EB4-81DC-4EFCAE047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58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7518-873C-48A5-8323-C666F00FC98A}"/>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DF06EB6E-C824-44EA-84B6-DD0413F20D00}"/>
              </a:ext>
            </a:extLst>
          </p:cNvPr>
          <p:cNvGraphicFramePr>
            <a:graphicFrameLocks noGrp="1"/>
          </p:cNvGraphicFramePr>
          <p:nvPr>
            <p:ph type="tbl" sz="quarter" idx="13"/>
            <p:extLst>
              <p:ext uri="{D42A27DB-BD31-4B8C-83A1-F6EECF244321}">
                <p14:modId xmlns:p14="http://schemas.microsoft.com/office/powerpoint/2010/main" val="100133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8945511"/>
                    </a:ext>
                  </a:extLst>
                </a:gridCol>
                <a:gridCol w="905256">
                  <a:extLst>
                    <a:ext uri="{9D8B030D-6E8A-4147-A177-3AD203B41FA5}">
                      <a16:colId xmlns:a16="http://schemas.microsoft.com/office/drawing/2014/main" val="3005447115"/>
                    </a:ext>
                  </a:extLst>
                </a:gridCol>
                <a:gridCol w="905256">
                  <a:extLst>
                    <a:ext uri="{9D8B030D-6E8A-4147-A177-3AD203B41FA5}">
                      <a16:colId xmlns:a16="http://schemas.microsoft.com/office/drawing/2014/main" val="1974523800"/>
                    </a:ext>
                  </a:extLst>
                </a:gridCol>
                <a:gridCol w="905256">
                  <a:extLst>
                    <a:ext uri="{9D8B030D-6E8A-4147-A177-3AD203B41FA5}">
                      <a16:colId xmlns:a16="http://schemas.microsoft.com/office/drawing/2014/main" val="3893924294"/>
                    </a:ext>
                  </a:extLst>
                </a:gridCol>
                <a:gridCol w="905256">
                  <a:extLst>
                    <a:ext uri="{9D8B030D-6E8A-4147-A177-3AD203B41FA5}">
                      <a16:colId xmlns:a16="http://schemas.microsoft.com/office/drawing/2014/main" val="762475655"/>
                    </a:ext>
                  </a:extLst>
                </a:gridCol>
                <a:gridCol w="905256">
                  <a:extLst>
                    <a:ext uri="{9D8B030D-6E8A-4147-A177-3AD203B41FA5}">
                      <a16:colId xmlns:a16="http://schemas.microsoft.com/office/drawing/2014/main" val="2117747810"/>
                    </a:ext>
                  </a:extLst>
                </a:gridCol>
                <a:gridCol w="905256">
                  <a:extLst>
                    <a:ext uri="{9D8B030D-6E8A-4147-A177-3AD203B41FA5}">
                      <a16:colId xmlns:a16="http://schemas.microsoft.com/office/drawing/2014/main" val="2566002457"/>
                    </a:ext>
                  </a:extLst>
                </a:gridCol>
                <a:gridCol w="905256">
                  <a:extLst>
                    <a:ext uri="{9D8B030D-6E8A-4147-A177-3AD203B41FA5}">
                      <a16:colId xmlns:a16="http://schemas.microsoft.com/office/drawing/2014/main" val="4148687663"/>
                    </a:ext>
                  </a:extLst>
                </a:gridCol>
                <a:gridCol w="905256">
                  <a:extLst>
                    <a:ext uri="{9D8B030D-6E8A-4147-A177-3AD203B41FA5}">
                      <a16:colId xmlns:a16="http://schemas.microsoft.com/office/drawing/2014/main" val="36585562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41000413"/>
                  </a:ext>
                </a:extLst>
              </a:tr>
              <a:tr h="370840">
                <a:tc>
                  <a:txBody>
                    <a:bodyPr/>
                    <a:lstStyle/>
                    <a:p>
                      <a:r>
                        <a:rPr lang="en-US" sz="1000"/>
                        <a:t>145</a:t>
                      </a:r>
                    </a:p>
                  </a:txBody>
                  <a:tcPr/>
                </a:tc>
                <a:tc>
                  <a:txBody>
                    <a:bodyPr/>
                    <a:lstStyle/>
                    <a:p>
                      <a:r>
                        <a:rPr lang="en-US" sz="1000"/>
                        <a:t>40</a:t>
                      </a:r>
                    </a:p>
                  </a:txBody>
                  <a:tcPr/>
                </a:tc>
                <a:tc>
                  <a:txBody>
                    <a:bodyPr/>
                    <a:lstStyle/>
                    <a:p>
                      <a:r>
                        <a:rPr lang="en-US" sz="1000"/>
                        <a:t>32</a:t>
                      </a:r>
                    </a:p>
                  </a:txBody>
                  <a:tcPr/>
                </a:tc>
                <a:tc>
                  <a:txBody>
                    <a:bodyPr/>
                    <a:lstStyle/>
                    <a:p>
                      <a:r>
                        <a:rPr lang="en-US" sz="1000"/>
                        <a:t>229</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5.8000 %</a:t>
                      </a:r>
                    </a:p>
                  </a:txBody>
                  <a:tcPr/>
                </a:tc>
                <a:tc>
                  <a:txBody>
                    <a:bodyPr/>
                    <a:lstStyle/>
                    <a:p>
                      <a:r>
                        <a:rPr lang="en-US" sz="1000"/>
                        <a:t>0.0 %</a:t>
                      </a:r>
                    </a:p>
                  </a:txBody>
                  <a:tcPr/>
                </a:tc>
                <a:extLst>
                  <a:ext uri="{0D108BD9-81ED-4DB2-BD59-A6C34878D82A}">
                    <a16:rowId xmlns:a16="http://schemas.microsoft.com/office/drawing/2014/main" val="2536531157"/>
                  </a:ext>
                </a:extLst>
              </a:tr>
            </a:tbl>
          </a:graphicData>
        </a:graphic>
      </p:graphicFrame>
      <p:sp>
        <p:nvSpPr>
          <p:cNvPr id="4" name="Text Placeholder 3">
            <a:extLst>
              <a:ext uri="{FF2B5EF4-FFF2-40B4-BE49-F238E27FC236}">
                <a16:creationId xmlns:a16="http://schemas.microsoft.com/office/drawing/2014/main" id="{37D68799-61E8-4334-A78C-841E203C2CF7}"/>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478086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7E16-1778-4553-9286-307008717926}"/>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6C751B2A-F0FA-4A3C-9DD9-49BD61C5B3FD}"/>
              </a:ext>
            </a:extLst>
          </p:cNvPr>
          <p:cNvGraphicFramePr>
            <a:graphicFrameLocks noGrp="1"/>
          </p:cNvGraphicFramePr>
          <p:nvPr>
            <p:ph type="chart" sz="quarter" idx="13"/>
            <p:extLst>
              <p:ext uri="{D42A27DB-BD31-4B8C-83A1-F6EECF244321}">
                <p14:modId xmlns:p14="http://schemas.microsoft.com/office/powerpoint/2010/main" val="2946565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E9636-CF6F-4664-9797-CEB14A95B9B2}"/>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41F6CEF7-55E5-4BDA-BFF0-189499B37A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18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C4D1-DA32-4020-BE28-CB909BDC9816}"/>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9DB050AE-8BD7-42CF-A6D7-50F0E71F2062}"/>
              </a:ext>
            </a:extLst>
          </p:cNvPr>
          <p:cNvGraphicFramePr>
            <a:graphicFrameLocks noGrp="1"/>
          </p:cNvGraphicFramePr>
          <p:nvPr>
            <p:ph type="chart" sz="quarter" idx="13"/>
            <p:extLst>
              <p:ext uri="{D42A27DB-BD31-4B8C-83A1-F6EECF244321}">
                <p14:modId xmlns:p14="http://schemas.microsoft.com/office/powerpoint/2010/main" val="2171730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D731B-D056-4D8D-AC9C-DA308C182B07}"/>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F345FB4A-C4AE-49BD-9E83-5337445DA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95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68C8-4D5B-4483-8F19-781A9713D4FB}"/>
              </a:ext>
            </a:extLst>
          </p:cNvPr>
          <p:cNvSpPr>
            <a:spLocks noGrp="1"/>
          </p:cNvSpPr>
          <p:nvPr>
            <p:ph type="title"/>
          </p:nvPr>
        </p:nvSpPr>
        <p:spPr/>
        <p:txBody>
          <a:bodyPr/>
          <a:lstStyle/>
          <a:p>
            <a:r>
              <a:rPr lang="en-US"/>
              <a:t>Facebook Total Interactions Per Month | All Pages</a:t>
            </a:r>
          </a:p>
        </p:txBody>
      </p:sp>
      <p:graphicFrame>
        <p:nvGraphicFramePr>
          <p:cNvPr id="6" name="Chart Placeholder 5">
            <a:extLst>
              <a:ext uri="{FF2B5EF4-FFF2-40B4-BE49-F238E27FC236}">
                <a16:creationId xmlns:a16="http://schemas.microsoft.com/office/drawing/2014/main" id="{35CFC2DF-3935-4C20-A750-0E07B1376C64}"/>
              </a:ext>
            </a:extLst>
          </p:cNvPr>
          <p:cNvGraphicFramePr>
            <a:graphicFrameLocks noGrp="1"/>
          </p:cNvGraphicFramePr>
          <p:nvPr>
            <p:ph type="chart" sz="quarter" idx="13"/>
            <p:extLst>
              <p:ext uri="{D42A27DB-BD31-4B8C-83A1-F6EECF244321}">
                <p14:modId xmlns:p14="http://schemas.microsoft.com/office/powerpoint/2010/main" val="2678522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099C0-A714-4D3A-AC41-FC3DAEE629FA}"/>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5E230B0E-52E5-4538-8B8B-C2C492FD46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260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1CAA1-768A-44D0-AFE0-8DF9178C2616}"/>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D840B8A3-A743-47E2-847D-FAF37C2ECEBC}"/>
              </a:ext>
            </a:extLst>
          </p:cNvPr>
          <p:cNvGraphicFramePr>
            <a:graphicFrameLocks noGrp="1"/>
          </p:cNvGraphicFramePr>
          <p:nvPr>
            <p:ph type="tbl" sz="quarter" idx="13"/>
            <p:extLst>
              <p:ext uri="{D42A27DB-BD31-4B8C-83A1-F6EECF244321}">
                <p14:modId xmlns:p14="http://schemas.microsoft.com/office/powerpoint/2010/main" val="173924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8697457"/>
                    </a:ext>
                  </a:extLst>
                </a:gridCol>
                <a:gridCol w="822960">
                  <a:extLst>
                    <a:ext uri="{9D8B030D-6E8A-4147-A177-3AD203B41FA5}">
                      <a16:colId xmlns:a16="http://schemas.microsoft.com/office/drawing/2014/main" val="1015208880"/>
                    </a:ext>
                  </a:extLst>
                </a:gridCol>
                <a:gridCol w="822960">
                  <a:extLst>
                    <a:ext uri="{9D8B030D-6E8A-4147-A177-3AD203B41FA5}">
                      <a16:colId xmlns:a16="http://schemas.microsoft.com/office/drawing/2014/main" val="3033458348"/>
                    </a:ext>
                  </a:extLst>
                </a:gridCol>
                <a:gridCol w="822960">
                  <a:extLst>
                    <a:ext uri="{9D8B030D-6E8A-4147-A177-3AD203B41FA5}">
                      <a16:colId xmlns:a16="http://schemas.microsoft.com/office/drawing/2014/main" val="2757680901"/>
                    </a:ext>
                  </a:extLst>
                </a:gridCol>
                <a:gridCol w="822960">
                  <a:extLst>
                    <a:ext uri="{9D8B030D-6E8A-4147-A177-3AD203B41FA5}">
                      <a16:colId xmlns:a16="http://schemas.microsoft.com/office/drawing/2014/main" val="2496986388"/>
                    </a:ext>
                  </a:extLst>
                </a:gridCol>
                <a:gridCol w="822960">
                  <a:extLst>
                    <a:ext uri="{9D8B030D-6E8A-4147-A177-3AD203B41FA5}">
                      <a16:colId xmlns:a16="http://schemas.microsoft.com/office/drawing/2014/main" val="1846783805"/>
                    </a:ext>
                  </a:extLst>
                </a:gridCol>
                <a:gridCol w="822960">
                  <a:extLst>
                    <a:ext uri="{9D8B030D-6E8A-4147-A177-3AD203B41FA5}">
                      <a16:colId xmlns:a16="http://schemas.microsoft.com/office/drawing/2014/main" val="264418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19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- 2021-05-07 14:45:11</a:t>
                      </a:r>
                      <a:r>
                        <a:rPr kumimoji="0" lang="en-US" sz="1000" b="0" i="0" u="none" strike="noStrike" kern="1200" cap="none" spc="0" normalizeH="0" baseline="0" noProof="0">
                          <a:ln>
                            <a:noFill/>
                          </a:ln>
                          <a:solidFill>
                            <a:prstClr val="black"/>
                          </a:solidFill>
                          <a:effectLst/>
                          <a:uLnTx/>
                          <a:uFillTx/>
                          <a:latin typeface="+mn-lt"/>
                          <a:ea typeface="+mn-ea"/>
                          <a:cs typeface="+mn-cs"/>
                        </a:rPr>
                        <a:t>
 For Asian Pacific American Heritage Month, TMNAS is highlighting several employees as cultural ambassadors. To start - meet Rexon! As a fan of Indian cinema, Rexon has provided some quick links to watch Bollywood films online.
If you're a Netflix subscriber, go here: https://bit.ly/3baJclc
If you have Amazon Prime, go here: https://amzn.to/3eprMmV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22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- 2021-05-14 13:24:51</a:t>
                      </a:r>
                      <a:r>
                        <a:rPr kumimoji="0" lang="en-US" sz="1000" b="0" i="0" u="none" strike="noStrike" kern="1200" cap="none" spc="0" normalizeH="0" baseline="0" noProof="0">
                          <a:ln>
                            <a:noFill/>
                          </a:ln>
                          <a:solidFill>
                            <a:prstClr val="black"/>
                          </a:solidFill>
                          <a:effectLst/>
                          <a:uLnTx/>
                          <a:uFillTx/>
                          <a:latin typeface="+mn-lt"/>
                          <a:ea typeface="+mn-ea"/>
                          <a:cs typeface="+mn-cs"/>
                        </a:rPr>
                        <a:t>
 Meet this week’s #APAHM2021 cultural ambassador, Anindita! Having majored in Architecture as an undergraduate, Anindita has immense interest in architectural edifices. She provided some quick links to share India’s treasure. See below!
Sanchi: http://www.sanchi.org/
Taj Mahal: https://www.tajmahal.gov.in/
Konark: http://konark.nic.in/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8599143"/>
                  </a:ext>
                </a:extLst>
              </a:tr>
            </a:tbl>
          </a:graphicData>
        </a:graphic>
      </p:graphicFrame>
      <p:sp>
        <p:nvSpPr>
          <p:cNvPr id="4" name="Text Placeholder 3">
            <a:extLst>
              <a:ext uri="{FF2B5EF4-FFF2-40B4-BE49-F238E27FC236}">
                <a16:creationId xmlns:a16="http://schemas.microsoft.com/office/drawing/2014/main" id="{3ADD2E0C-E049-4CD5-950E-DB569505F699}"/>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690683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F029-7389-4794-9553-2E9640C9E73C}"/>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BDE00BAB-F967-49BC-98D0-4E8B87522286}"/>
              </a:ext>
            </a:extLst>
          </p:cNvPr>
          <p:cNvGraphicFramePr>
            <a:graphicFrameLocks noGrp="1"/>
          </p:cNvGraphicFramePr>
          <p:nvPr>
            <p:ph type="tbl" sz="quarter" idx="13"/>
            <p:extLst>
              <p:ext uri="{D42A27DB-BD31-4B8C-83A1-F6EECF244321}">
                <p14:modId xmlns:p14="http://schemas.microsoft.com/office/powerpoint/2010/main" val="270891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0125954"/>
                    </a:ext>
                  </a:extLst>
                </a:gridCol>
                <a:gridCol w="822960">
                  <a:extLst>
                    <a:ext uri="{9D8B030D-6E8A-4147-A177-3AD203B41FA5}">
                      <a16:colId xmlns:a16="http://schemas.microsoft.com/office/drawing/2014/main" val="4117885980"/>
                    </a:ext>
                  </a:extLst>
                </a:gridCol>
                <a:gridCol w="822960">
                  <a:extLst>
                    <a:ext uri="{9D8B030D-6E8A-4147-A177-3AD203B41FA5}">
                      <a16:colId xmlns:a16="http://schemas.microsoft.com/office/drawing/2014/main" val="3258146432"/>
                    </a:ext>
                  </a:extLst>
                </a:gridCol>
                <a:gridCol w="822960">
                  <a:extLst>
                    <a:ext uri="{9D8B030D-6E8A-4147-A177-3AD203B41FA5}">
                      <a16:colId xmlns:a16="http://schemas.microsoft.com/office/drawing/2014/main" val="590076777"/>
                    </a:ext>
                  </a:extLst>
                </a:gridCol>
                <a:gridCol w="822960">
                  <a:extLst>
                    <a:ext uri="{9D8B030D-6E8A-4147-A177-3AD203B41FA5}">
                      <a16:colId xmlns:a16="http://schemas.microsoft.com/office/drawing/2014/main" val="2572784959"/>
                    </a:ext>
                  </a:extLst>
                </a:gridCol>
                <a:gridCol w="822960">
                  <a:extLst>
                    <a:ext uri="{9D8B030D-6E8A-4147-A177-3AD203B41FA5}">
                      <a16:colId xmlns:a16="http://schemas.microsoft.com/office/drawing/2014/main" val="3529119183"/>
                    </a:ext>
                  </a:extLst>
                </a:gridCol>
                <a:gridCol w="822960">
                  <a:extLst>
                    <a:ext uri="{9D8B030D-6E8A-4147-A177-3AD203B41FA5}">
                      <a16:colId xmlns:a16="http://schemas.microsoft.com/office/drawing/2014/main" val="39018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945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1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- 2021-06-23 17:03:57</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4256829"/>
                  </a:ext>
                </a:extLst>
              </a:tr>
            </a:tbl>
          </a:graphicData>
        </a:graphic>
      </p:graphicFrame>
      <p:sp>
        <p:nvSpPr>
          <p:cNvPr id="4" name="Text Placeholder 3">
            <a:extLst>
              <a:ext uri="{FF2B5EF4-FFF2-40B4-BE49-F238E27FC236}">
                <a16:creationId xmlns:a16="http://schemas.microsoft.com/office/drawing/2014/main" id="{074281E3-B260-4F1F-A634-97D103789B13}"/>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53048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4B10-01A7-4275-83CC-BCF723CA4A39}"/>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4A375C4D-20C5-41B8-A82E-566D50F3F7D0}"/>
              </a:ext>
            </a:extLst>
          </p:cNvPr>
          <p:cNvGraphicFramePr>
            <a:graphicFrameLocks noGrp="1"/>
          </p:cNvGraphicFramePr>
          <p:nvPr>
            <p:ph type="tbl" sz="quarter" idx="13"/>
            <p:extLst>
              <p:ext uri="{D42A27DB-BD31-4B8C-83A1-F6EECF244321}">
                <p14:modId xmlns:p14="http://schemas.microsoft.com/office/powerpoint/2010/main" val="40487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9594318"/>
                    </a:ext>
                  </a:extLst>
                </a:gridCol>
                <a:gridCol w="822960">
                  <a:extLst>
                    <a:ext uri="{9D8B030D-6E8A-4147-A177-3AD203B41FA5}">
                      <a16:colId xmlns:a16="http://schemas.microsoft.com/office/drawing/2014/main" val="2795873618"/>
                    </a:ext>
                  </a:extLst>
                </a:gridCol>
                <a:gridCol w="822960">
                  <a:extLst>
                    <a:ext uri="{9D8B030D-6E8A-4147-A177-3AD203B41FA5}">
                      <a16:colId xmlns:a16="http://schemas.microsoft.com/office/drawing/2014/main" val="3691082802"/>
                    </a:ext>
                  </a:extLst>
                </a:gridCol>
                <a:gridCol w="822960">
                  <a:extLst>
                    <a:ext uri="{9D8B030D-6E8A-4147-A177-3AD203B41FA5}">
                      <a16:colId xmlns:a16="http://schemas.microsoft.com/office/drawing/2014/main" val="3873658583"/>
                    </a:ext>
                  </a:extLst>
                </a:gridCol>
                <a:gridCol w="822960">
                  <a:extLst>
                    <a:ext uri="{9D8B030D-6E8A-4147-A177-3AD203B41FA5}">
                      <a16:colId xmlns:a16="http://schemas.microsoft.com/office/drawing/2014/main" val="548775799"/>
                    </a:ext>
                  </a:extLst>
                </a:gridCol>
                <a:gridCol w="822960">
                  <a:extLst>
                    <a:ext uri="{9D8B030D-6E8A-4147-A177-3AD203B41FA5}">
                      <a16:colId xmlns:a16="http://schemas.microsoft.com/office/drawing/2014/main" val="1240357490"/>
                    </a:ext>
                  </a:extLst>
                </a:gridCol>
                <a:gridCol w="822960">
                  <a:extLst>
                    <a:ext uri="{9D8B030D-6E8A-4147-A177-3AD203B41FA5}">
                      <a16:colId xmlns:a16="http://schemas.microsoft.com/office/drawing/2014/main" val="3814034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7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- 2021-05-04 18:37:43</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0240207"/>
                  </a:ext>
                </a:extLst>
              </a:tr>
            </a:tbl>
          </a:graphicData>
        </a:graphic>
      </p:graphicFrame>
      <p:sp>
        <p:nvSpPr>
          <p:cNvPr id="4" name="Text Placeholder 3">
            <a:extLst>
              <a:ext uri="{FF2B5EF4-FFF2-40B4-BE49-F238E27FC236}">
                <a16:creationId xmlns:a16="http://schemas.microsoft.com/office/drawing/2014/main" id="{A10BFB5C-4025-49CE-894D-2DCC60CAD484}"/>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79176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ACE92-EF8F-4E65-A6E3-6BF18E08549C}"/>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BD123A62-07BF-40C5-946A-5F436D757024}"/>
              </a:ext>
            </a:extLst>
          </p:cNvPr>
          <p:cNvGraphicFramePr>
            <a:graphicFrameLocks noGrp="1"/>
          </p:cNvGraphicFramePr>
          <p:nvPr>
            <p:ph type="tbl" sz="quarter" idx="13"/>
            <p:extLst>
              <p:ext uri="{D42A27DB-BD31-4B8C-83A1-F6EECF244321}">
                <p14:modId xmlns:p14="http://schemas.microsoft.com/office/powerpoint/2010/main" val="283056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99071535"/>
                    </a:ext>
                  </a:extLst>
                </a:gridCol>
                <a:gridCol w="576072">
                  <a:extLst>
                    <a:ext uri="{9D8B030D-6E8A-4147-A177-3AD203B41FA5}">
                      <a16:colId xmlns:a16="http://schemas.microsoft.com/office/drawing/2014/main" val="4264392194"/>
                    </a:ext>
                  </a:extLst>
                </a:gridCol>
                <a:gridCol w="576072">
                  <a:extLst>
                    <a:ext uri="{9D8B030D-6E8A-4147-A177-3AD203B41FA5}">
                      <a16:colId xmlns:a16="http://schemas.microsoft.com/office/drawing/2014/main" val="88444233"/>
                    </a:ext>
                  </a:extLst>
                </a:gridCol>
                <a:gridCol w="576072">
                  <a:extLst>
                    <a:ext uri="{9D8B030D-6E8A-4147-A177-3AD203B41FA5}">
                      <a16:colId xmlns:a16="http://schemas.microsoft.com/office/drawing/2014/main" val="1408551859"/>
                    </a:ext>
                  </a:extLst>
                </a:gridCol>
                <a:gridCol w="576072">
                  <a:extLst>
                    <a:ext uri="{9D8B030D-6E8A-4147-A177-3AD203B41FA5}">
                      <a16:colId xmlns:a16="http://schemas.microsoft.com/office/drawing/2014/main" val="2851574449"/>
                    </a:ext>
                  </a:extLst>
                </a:gridCol>
                <a:gridCol w="576072">
                  <a:extLst>
                    <a:ext uri="{9D8B030D-6E8A-4147-A177-3AD203B41FA5}">
                      <a16:colId xmlns:a16="http://schemas.microsoft.com/office/drawing/2014/main" val="1511151657"/>
                    </a:ext>
                  </a:extLst>
                </a:gridCol>
                <a:gridCol w="576072">
                  <a:extLst>
                    <a:ext uri="{9D8B030D-6E8A-4147-A177-3AD203B41FA5}">
                      <a16:colId xmlns:a16="http://schemas.microsoft.com/office/drawing/2014/main" val="3254432724"/>
                    </a:ext>
                  </a:extLst>
                </a:gridCol>
                <a:gridCol w="576072">
                  <a:extLst>
                    <a:ext uri="{9D8B030D-6E8A-4147-A177-3AD203B41FA5}">
                      <a16:colId xmlns:a16="http://schemas.microsoft.com/office/drawing/2014/main" val="2515230432"/>
                    </a:ext>
                  </a:extLst>
                </a:gridCol>
                <a:gridCol w="576072">
                  <a:extLst>
                    <a:ext uri="{9D8B030D-6E8A-4147-A177-3AD203B41FA5}">
                      <a16:colId xmlns:a16="http://schemas.microsoft.com/office/drawing/2014/main" val="241585588"/>
                    </a:ext>
                  </a:extLst>
                </a:gridCol>
                <a:gridCol w="576072">
                  <a:extLst>
                    <a:ext uri="{9D8B030D-6E8A-4147-A177-3AD203B41FA5}">
                      <a16:colId xmlns:a16="http://schemas.microsoft.com/office/drawing/2014/main" val="606719529"/>
                    </a:ext>
                  </a:extLst>
                </a:gridCol>
                <a:gridCol w="576072">
                  <a:extLst>
                    <a:ext uri="{9D8B030D-6E8A-4147-A177-3AD203B41FA5}">
                      <a16:colId xmlns:a16="http://schemas.microsoft.com/office/drawing/2014/main" val="3443246759"/>
                    </a:ext>
                  </a:extLst>
                </a:gridCol>
                <a:gridCol w="576072">
                  <a:extLst>
                    <a:ext uri="{9D8B030D-6E8A-4147-A177-3AD203B41FA5}">
                      <a16:colId xmlns:a16="http://schemas.microsoft.com/office/drawing/2014/main" val="3863002639"/>
                    </a:ext>
                  </a:extLst>
                </a:gridCol>
                <a:gridCol w="576072">
                  <a:extLst>
                    <a:ext uri="{9D8B030D-6E8A-4147-A177-3AD203B41FA5}">
                      <a16:colId xmlns:a16="http://schemas.microsoft.com/office/drawing/2014/main" val="46224805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57061993"/>
                  </a:ext>
                </a:extLst>
              </a:tr>
              <a:tr h="370840">
                <a:tc>
                  <a:txBody>
                    <a:bodyPr/>
                    <a:lstStyle/>
                    <a:p>
                      <a:r>
                        <a:rPr lang="en-US" sz="1000"/>
                        <a:t>180</a:t>
                      </a:r>
                    </a:p>
                  </a:txBody>
                  <a:tcPr/>
                </a:tc>
                <a:tc>
                  <a:txBody>
                    <a:bodyPr/>
                    <a:lstStyle/>
                    <a:p>
                      <a:r>
                        <a:rPr lang="en-US" sz="1000"/>
                        <a:t>-6</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10</a:t>
                      </a:r>
                    </a:p>
                  </a:txBody>
                  <a:tcPr/>
                </a:tc>
                <a:tc>
                  <a:txBody>
                    <a:bodyPr/>
                    <a:lstStyle/>
                    <a:p>
                      <a:r>
                        <a:rPr lang="en-US" sz="1000"/>
                        <a:t>0.8916 %</a:t>
                      </a:r>
                    </a:p>
                  </a:txBody>
                  <a:tcPr/>
                </a:tc>
                <a:tc>
                  <a:txBody>
                    <a:bodyPr/>
                    <a:lstStyle/>
                    <a:p>
                      <a:r>
                        <a:rPr lang="en-US" sz="1000"/>
                        <a:t>0.0 %</a:t>
                      </a:r>
                    </a:p>
                  </a:txBody>
                  <a:tcPr/>
                </a:tc>
                <a:extLst>
                  <a:ext uri="{0D108BD9-81ED-4DB2-BD59-A6C34878D82A}">
                    <a16:rowId xmlns:a16="http://schemas.microsoft.com/office/drawing/2014/main" val="2511985019"/>
                  </a:ext>
                </a:extLst>
              </a:tr>
            </a:tbl>
          </a:graphicData>
        </a:graphic>
      </p:graphicFrame>
      <p:sp>
        <p:nvSpPr>
          <p:cNvPr id="4" name="Text Placeholder 3">
            <a:extLst>
              <a:ext uri="{FF2B5EF4-FFF2-40B4-BE49-F238E27FC236}">
                <a16:creationId xmlns:a16="http://schemas.microsoft.com/office/drawing/2014/main" id="{E6ADEC5E-4851-4CCE-9EE1-D7638DE9619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1420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001F-28ED-4B5B-9D11-2117A250827D}"/>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B1361637-601F-450F-AB78-82AF6AD0C028}"/>
              </a:ext>
            </a:extLst>
          </p:cNvPr>
          <p:cNvGraphicFramePr>
            <a:graphicFrameLocks noGrp="1"/>
          </p:cNvGraphicFramePr>
          <p:nvPr>
            <p:ph type="chart" sz="quarter" idx="13"/>
            <p:extLst>
              <p:ext uri="{D42A27DB-BD31-4B8C-83A1-F6EECF244321}">
                <p14:modId xmlns:p14="http://schemas.microsoft.com/office/powerpoint/2010/main" val="2978034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D9188-4044-4258-A768-33E4BA543558}"/>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4E976EEE-C47A-4B41-BEAC-FD1EDCF22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06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63FE1-8259-4AC0-9584-157FAD87D32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9B68031-329C-4766-BCBA-9489E83C42E0}"/>
              </a:ext>
            </a:extLst>
          </p:cNvPr>
          <p:cNvGraphicFramePr>
            <a:graphicFrameLocks noGrp="1"/>
          </p:cNvGraphicFramePr>
          <p:nvPr>
            <p:ph type="chart" sz="quarter" idx="13"/>
            <p:extLst>
              <p:ext uri="{D42A27DB-BD31-4B8C-83A1-F6EECF244321}">
                <p14:modId xmlns:p14="http://schemas.microsoft.com/office/powerpoint/2010/main" val="1353465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AB4D3B-1F2D-4976-B500-085DC121784E}"/>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73D91015-C70B-48EB-AD9D-A556BA73C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12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16505-61E2-4B97-AB56-1A484BD44917}"/>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BE4F893C-4719-4202-A731-4E4504587247}"/>
              </a:ext>
            </a:extLst>
          </p:cNvPr>
          <p:cNvGraphicFramePr>
            <a:graphicFrameLocks noGrp="1"/>
          </p:cNvGraphicFramePr>
          <p:nvPr>
            <p:ph type="chart" sz="quarter" idx="13"/>
            <p:extLst>
              <p:ext uri="{D42A27DB-BD31-4B8C-83A1-F6EECF244321}">
                <p14:modId xmlns:p14="http://schemas.microsoft.com/office/powerpoint/2010/main" val="3048272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D4E59-2A36-4F0D-8901-57FC85666E1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10A0433C-6DFD-4CA7-8D89-913B1740D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438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A1383-1DCB-4396-BE6B-D3102FA62EAE}"/>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039A5CAF-7574-4913-BF68-FAC3C72B7D9A}"/>
              </a:ext>
            </a:extLst>
          </p:cNvPr>
          <p:cNvGraphicFramePr>
            <a:graphicFrameLocks noGrp="1"/>
          </p:cNvGraphicFramePr>
          <p:nvPr>
            <p:ph type="tbl" sz="quarter" idx="13"/>
            <p:extLst>
              <p:ext uri="{D42A27DB-BD31-4B8C-83A1-F6EECF244321}">
                <p14:modId xmlns:p14="http://schemas.microsoft.com/office/powerpoint/2010/main" val="133122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95372845"/>
                    </a:ext>
                  </a:extLst>
                </a:gridCol>
                <a:gridCol w="493776">
                  <a:extLst>
                    <a:ext uri="{9D8B030D-6E8A-4147-A177-3AD203B41FA5}">
                      <a16:colId xmlns:a16="http://schemas.microsoft.com/office/drawing/2014/main" val="3452256698"/>
                    </a:ext>
                  </a:extLst>
                </a:gridCol>
                <a:gridCol w="1069848">
                  <a:extLst>
                    <a:ext uri="{9D8B030D-6E8A-4147-A177-3AD203B41FA5}">
                      <a16:colId xmlns:a16="http://schemas.microsoft.com/office/drawing/2014/main" val="3670504256"/>
                    </a:ext>
                  </a:extLst>
                </a:gridCol>
                <a:gridCol w="1069848">
                  <a:extLst>
                    <a:ext uri="{9D8B030D-6E8A-4147-A177-3AD203B41FA5}">
                      <a16:colId xmlns:a16="http://schemas.microsoft.com/office/drawing/2014/main" val="2099852623"/>
                    </a:ext>
                  </a:extLst>
                </a:gridCol>
                <a:gridCol w="1069848">
                  <a:extLst>
                    <a:ext uri="{9D8B030D-6E8A-4147-A177-3AD203B41FA5}">
                      <a16:colId xmlns:a16="http://schemas.microsoft.com/office/drawing/2014/main" val="629733782"/>
                    </a:ext>
                  </a:extLst>
                </a:gridCol>
                <a:gridCol w="1069848">
                  <a:extLst>
                    <a:ext uri="{9D8B030D-6E8A-4147-A177-3AD203B41FA5}">
                      <a16:colId xmlns:a16="http://schemas.microsoft.com/office/drawing/2014/main" val="3334882426"/>
                    </a:ext>
                  </a:extLst>
                </a:gridCol>
                <a:gridCol w="1069848">
                  <a:extLst>
                    <a:ext uri="{9D8B030D-6E8A-4147-A177-3AD203B41FA5}">
                      <a16:colId xmlns:a16="http://schemas.microsoft.com/office/drawing/2014/main" val="2154601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5527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- 2021-05-04 18:33:26</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 https://t.co/kuRgETRFRp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2.1622 %</a:t>
                      </a:r>
                    </a:p>
                  </a:txBody>
                  <a:tcPr/>
                </a:tc>
                <a:extLst>
                  <a:ext uri="{0D108BD9-81ED-4DB2-BD59-A6C34878D82A}">
                    <a16:rowId xmlns:a16="http://schemas.microsoft.com/office/drawing/2014/main" val="134420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- 2021-04-27 15:46:09</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hosted our first ever virtual Take Your Child to Work Day. Parents and children joined in on a Zoo-M with Barn Hill Reserve. After, TMNAS kids took part in a teambuilding activity with Kindness Quest. Thanks to all that participated! https://t.co/8eraBp8OFx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extLst>
                  <a:ext uri="{0D108BD9-81ED-4DB2-BD59-A6C34878D82A}">
                    <a16:rowId xmlns:a16="http://schemas.microsoft.com/office/drawing/2014/main" val="2702553163"/>
                  </a:ext>
                </a:extLst>
              </a:tr>
            </a:tbl>
          </a:graphicData>
        </a:graphic>
      </p:graphicFrame>
      <p:sp>
        <p:nvSpPr>
          <p:cNvPr id="4" name="Text Placeholder 3">
            <a:extLst>
              <a:ext uri="{FF2B5EF4-FFF2-40B4-BE49-F238E27FC236}">
                <a16:creationId xmlns:a16="http://schemas.microsoft.com/office/drawing/2014/main" id="{40C282FB-9F34-463F-8E11-1099BEFD2A8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309499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539FE-1FED-481C-BA02-767510D0A8FC}"/>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C3E96FD0-59F8-42C5-A56D-B635FCB54F9C}"/>
              </a:ext>
            </a:extLst>
          </p:cNvPr>
          <p:cNvGraphicFramePr>
            <a:graphicFrameLocks noGrp="1"/>
          </p:cNvGraphicFramePr>
          <p:nvPr>
            <p:ph type="tbl" sz="quarter" idx="13"/>
            <p:extLst>
              <p:ext uri="{D42A27DB-BD31-4B8C-83A1-F6EECF244321}">
                <p14:modId xmlns:p14="http://schemas.microsoft.com/office/powerpoint/2010/main" val="269081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31080726"/>
                    </a:ext>
                  </a:extLst>
                </a:gridCol>
                <a:gridCol w="493776">
                  <a:extLst>
                    <a:ext uri="{9D8B030D-6E8A-4147-A177-3AD203B41FA5}">
                      <a16:colId xmlns:a16="http://schemas.microsoft.com/office/drawing/2014/main" val="2961248177"/>
                    </a:ext>
                  </a:extLst>
                </a:gridCol>
                <a:gridCol w="1069848">
                  <a:extLst>
                    <a:ext uri="{9D8B030D-6E8A-4147-A177-3AD203B41FA5}">
                      <a16:colId xmlns:a16="http://schemas.microsoft.com/office/drawing/2014/main" val="2961756865"/>
                    </a:ext>
                  </a:extLst>
                </a:gridCol>
                <a:gridCol w="1069848">
                  <a:extLst>
                    <a:ext uri="{9D8B030D-6E8A-4147-A177-3AD203B41FA5}">
                      <a16:colId xmlns:a16="http://schemas.microsoft.com/office/drawing/2014/main" val="2602896587"/>
                    </a:ext>
                  </a:extLst>
                </a:gridCol>
                <a:gridCol w="1069848">
                  <a:extLst>
                    <a:ext uri="{9D8B030D-6E8A-4147-A177-3AD203B41FA5}">
                      <a16:colId xmlns:a16="http://schemas.microsoft.com/office/drawing/2014/main" val="4098102213"/>
                    </a:ext>
                  </a:extLst>
                </a:gridCol>
                <a:gridCol w="1069848">
                  <a:extLst>
                    <a:ext uri="{9D8B030D-6E8A-4147-A177-3AD203B41FA5}">
                      <a16:colId xmlns:a16="http://schemas.microsoft.com/office/drawing/2014/main" val="513334311"/>
                    </a:ext>
                  </a:extLst>
                </a:gridCol>
                <a:gridCol w="1069848">
                  <a:extLst>
                    <a:ext uri="{9D8B030D-6E8A-4147-A177-3AD203B41FA5}">
                      <a16:colId xmlns:a16="http://schemas.microsoft.com/office/drawing/2014/main" val="408048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8721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312306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- 2021-05-05 11:15:34</a:t>
                      </a:r>
                      <a:r>
                        <a:rPr kumimoji="0" lang="en-US" sz="1000" b="0" i="0" u="none" strike="noStrike" kern="1200" cap="none" spc="0" normalizeH="0" baseline="0" noProof="0">
                          <a:ln>
                            <a:noFill/>
                          </a:ln>
                          <a:solidFill>
                            <a:prstClr val="black"/>
                          </a:solidFill>
                          <a:effectLst/>
                          <a:uLnTx/>
                          <a:uFillTx/>
                          <a:latin typeface="+mn-lt"/>
                          <a:ea typeface="+mn-ea"/>
                          <a:cs typeface="+mn-cs"/>
                        </a:rPr>
                        <a:t>
 Last week was National Walk at Lunch Day. Employees that participate in our TMNA Benefits and Wellness “The Good Life” program were encouraged to get outside and snap some photos for a Treasure Hunt. It’s nice to see our employees are getting some fresh air and stay connected! https://t.co/EA7QgPvJrC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744081531"/>
                  </a:ext>
                </a:extLst>
              </a:tr>
            </a:tbl>
          </a:graphicData>
        </a:graphic>
      </p:graphicFrame>
      <p:sp>
        <p:nvSpPr>
          <p:cNvPr id="4" name="Text Placeholder 3">
            <a:extLst>
              <a:ext uri="{FF2B5EF4-FFF2-40B4-BE49-F238E27FC236}">
                <a16:creationId xmlns:a16="http://schemas.microsoft.com/office/drawing/2014/main" id="{578D9BA2-8A23-4150-993E-28F14E97CFF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4094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C18D-B0E1-454F-B3DC-46FD7DF3A761}"/>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116DFCDC-BA67-4055-B1A5-EDA156B51DC2}"/>
              </a:ext>
            </a:extLst>
          </p:cNvPr>
          <p:cNvGraphicFramePr>
            <a:graphicFrameLocks noGrp="1"/>
          </p:cNvGraphicFramePr>
          <p:nvPr>
            <p:ph type="tbl" sz="quarter" idx="13"/>
            <p:extLst>
              <p:ext uri="{D42A27DB-BD31-4B8C-83A1-F6EECF244321}">
                <p14:modId xmlns:p14="http://schemas.microsoft.com/office/powerpoint/2010/main" val="195959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62390683"/>
                    </a:ext>
                  </a:extLst>
                </a:gridCol>
                <a:gridCol w="493776">
                  <a:extLst>
                    <a:ext uri="{9D8B030D-6E8A-4147-A177-3AD203B41FA5}">
                      <a16:colId xmlns:a16="http://schemas.microsoft.com/office/drawing/2014/main" val="4272024262"/>
                    </a:ext>
                  </a:extLst>
                </a:gridCol>
                <a:gridCol w="1069848">
                  <a:extLst>
                    <a:ext uri="{9D8B030D-6E8A-4147-A177-3AD203B41FA5}">
                      <a16:colId xmlns:a16="http://schemas.microsoft.com/office/drawing/2014/main" val="1574886031"/>
                    </a:ext>
                  </a:extLst>
                </a:gridCol>
                <a:gridCol w="1069848">
                  <a:extLst>
                    <a:ext uri="{9D8B030D-6E8A-4147-A177-3AD203B41FA5}">
                      <a16:colId xmlns:a16="http://schemas.microsoft.com/office/drawing/2014/main" val="376795155"/>
                    </a:ext>
                  </a:extLst>
                </a:gridCol>
                <a:gridCol w="1069848">
                  <a:extLst>
                    <a:ext uri="{9D8B030D-6E8A-4147-A177-3AD203B41FA5}">
                      <a16:colId xmlns:a16="http://schemas.microsoft.com/office/drawing/2014/main" val="3606324321"/>
                    </a:ext>
                  </a:extLst>
                </a:gridCol>
                <a:gridCol w="1069848">
                  <a:extLst>
                    <a:ext uri="{9D8B030D-6E8A-4147-A177-3AD203B41FA5}">
                      <a16:colId xmlns:a16="http://schemas.microsoft.com/office/drawing/2014/main" val="2881744275"/>
                    </a:ext>
                  </a:extLst>
                </a:gridCol>
                <a:gridCol w="1069848">
                  <a:extLst>
                    <a:ext uri="{9D8B030D-6E8A-4147-A177-3AD203B41FA5}">
                      <a16:colId xmlns:a16="http://schemas.microsoft.com/office/drawing/2014/main" val="51460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3880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- 2021-05-28 12:24:01</a:t>
                      </a:r>
                      <a:r>
                        <a:rPr kumimoji="0" lang="en-US" sz="1000" b="0" i="0" u="none" strike="noStrike" kern="1200" cap="none" spc="0" normalizeH="0" baseline="0" noProof="0">
                          <a:ln>
                            <a:noFill/>
                          </a:ln>
                          <a:solidFill>
                            <a:prstClr val="black"/>
                          </a:solidFill>
                          <a:effectLst/>
                          <a:uLnTx/>
                          <a:uFillTx/>
                          <a:latin typeface="+mn-lt"/>
                          <a:ea typeface="+mn-ea"/>
                          <a:cs typeface="+mn-cs"/>
                        </a:rPr>
                        <a:t>
 Our EVP &amp;amp; CIO @BobPick was featured on the @sellingtothecio podcast. Check it out! https://t.co/3i1EmrP2nW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20:10:01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2263667369"/>
                  </a:ext>
                </a:extLst>
              </a:tr>
            </a:tbl>
          </a:graphicData>
        </a:graphic>
      </p:graphicFrame>
      <p:sp>
        <p:nvSpPr>
          <p:cNvPr id="4" name="Text Placeholder 3">
            <a:extLst>
              <a:ext uri="{FF2B5EF4-FFF2-40B4-BE49-F238E27FC236}">
                <a16:creationId xmlns:a16="http://schemas.microsoft.com/office/drawing/2014/main" id="{F813CF87-1F95-4F50-A867-13BCC10B98A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19066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BAC35-95F8-4701-9614-D9FB67EBE908}"/>
              </a:ext>
            </a:extLst>
          </p:cNvPr>
          <p:cNvSpPr>
            <a:spLocks noGrp="1"/>
          </p:cNvSpPr>
          <p:nvPr>
            <p:ph type="title"/>
          </p:nvPr>
        </p:nvSpPr>
        <p:spPr/>
        <p:txBody>
          <a:bodyPr/>
          <a:lstStyle/>
          <a:p>
            <a:r>
              <a:rPr lang="en-US"/>
              <a:t>LinkedIn Key Metrics Table | All Pages - 1 of 2</a:t>
            </a:r>
          </a:p>
        </p:txBody>
      </p:sp>
      <p:graphicFrame>
        <p:nvGraphicFramePr>
          <p:cNvPr id="5" name="Table Placeholder 4">
            <a:extLst>
              <a:ext uri="{FF2B5EF4-FFF2-40B4-BE49-F238E27FC236}">
                <a16:creationId xmlns:a16="http://schemas.microsoft.com/office/drawing/2014/main" id="{D7F1B2A1-400E-4D8C-907C-1A61F47B90AE}"/>
              </a:ext>
            </a:extLst>
          </p:cNvPr>
          <p:cNvGraphicFramePr>
            <a:graphicFrameLocks noGrp="1"/>
          </p:cNvGraphicFramePr>
          <p:nvPr>
            <p:ph type="tbl" sz="quarter" idx="13"/>
            <p:extLst>
              <p:ext uri="{D42A27DB-BD31-4B8C-83A1-F6EECF244321}">
                <p14:modId xmlns:p14="http://schemas.microsoft.com/office/powerpoint/2010/main" val="229459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74989885"/>
                    </a:ext>
                  </a:extLst>
                </a:gridCol>
                <a:gridCol w="411480">
                  <a:extLst>
                    <a:ext uri="{9D8B030D-6E8A-4147-A177-3AD203B41FA5}">
                      <a16:colId xmlns:a16="http://schemas.microsoft.com/office/drawing/2014/main" val="1877810314"/>
                    </a:ext>
                  </a:extLst>
                </a:gridCol>
                <a:gridCol w="411480">
                  <a:extLst>
                    <a:ext uri="{9D8B030D-6E8A-4147-A177-3AD203B41FA5}">
                      <a16:colId xmlns:a16="http://schemas.microsoft.com/office/drawing/2014/main" val="3350083296"/>
                    </a:ext>
                  </a:extLst>
                </a:gridCol>
                <a:gridCol w="411480">
                  <a:extLst>
                    <a:ext uri="{9D8B030D-6E8A-4147-A177-3AD203B41FA5}">
                      <a16:colId xmlns:a16="http://schemas.microsoft.com/office/drawing/2014/main" val="3509726307"/>
                    </a:ext>
                  </a:extLst>
                </a:gridCol>
                <a:gridCol w="411480">
                  <a:extLst>
                    <a:ext uri="{9D8B030D-6E8A-4147-A177-3AD203B41FA5}">
                      <a16:colId xmlns:a16="http://schemas.microsoft.com/office/drawing/2014/main" val="3556610605"/>
                    </a:ext>
                  </a:extLst>
                </a:gridCol>
                <a:gridCol w="411480">
                  <a:extLst>
                    <a:ext uri="{9D8B030D-6E8A-4147-A177-3AD203B41FA5}">
                      <a16:colId xmlns:a16="http://schemas.microsoft.com/office/drawing/2014/main" val="1077676658"/>
                    </a:ext>
                  </a:extLst>
                </a:gridCol>
                <a:gridCol w="411480">
                  <a:extLst>
                    <a:ext uri="{9D8B030D-6E8A-4147-A177-3AD203B41FA5}">
                      <a16:colId xmlns:a16="http://schemas.microsoft.com/office/drawing/2014/main" val="31308432"/>
                    </a:ext>
                  </a:extLst>
                </a:gridCol>
                <a:gridCol w="411480">
                  <a:extLst>
                    <a:ext uri="{9D8B030D-6E8A-4147-A177-3AD203B41FA5}">
                      <a16:colId xmlns:a16="http://schemas.microsoft.com/office/drawing/2014/main" val="1155754204"/>
                    </a:ext>
                  </a:extLst>
                </a:gridCol>
                <a:gridCol w="411480">
                  <a:extLst>
                    <a:ext uri="{9D8B030D-6E8A-4147-A177-3AD203B41FA5}">
                      <a16:colId xmlns:a16="http://schemas.microsoft.com/office/drawing/2014/main" val="789742504"/>
                    </a:ext>
                  </a:extLst>
                </a:gridCol>
                <a:gridCol w="411480">
                  <a:extLst>
                    <a:ext uri="{9D8B030D-6E8A-4147-A177-3AD203B41FA5}">
                      <a16:colId xmlns:a16="http://schemas.microsoft.com/office/drawing/2014/main" val="2233691916"/>
                    </a:ext>
                  </a:extLst>
                </a:gridCol>
                <a:gridCol w="411480">
                  <a:extLst>
                    <a:ext uri="{9D8B030D-6E8A-4147-A177-3AD203B41FA5}">
                      <a16:colId xmlns:a16="http://schemas.microsoft.com/office/drawing/2014/main" val="3004268918"/>
                    </a:ext>
                  </a:extLst>
                </a:gridCol>
                <a:gridCol w="411480">
                  <a:extLst>
                    <a:ext uri="{9D8B030D-6E8A-4147-A177-3AD203B41FA5}">
                      <a16:colId xmlns:a16="http://schemas.microsoft.com/office/drawing/2014/main" val="1560665220"/>
                    </a:ext>
                  </a:extLst>
                </a:gridCol>
                <a:gridCol w="411480">
                  <a:extLst>
                    <a:ext uri="{9D8B030D-6E8A-4147-A177-3AD203B41FA5}">
                      <a16:colId xmlns:a16="http://schemas.microsoft.com/office/drawing/2014/main" val="177332808"/>
                    </a:ext>
                  </a:extLst>
                </a:gridCol>
                <a:gridCol w="411480">
                  <a:extLst>
                    <a:ext uri="{9D8B030D-6E8A-4147-A177-3AD203B41FA5}">
                      <a16:colId xmlns:a16="http://schemas.microsoft.com/office/drawing/2014/main" val="352216182"/>
                    </a:ext>
                  </a:extLst>
                </a:gridCol>
                <a:gridCol w="411480">
                  <a:extLst>
                    <a:ext uri="{9D8B030D-6E8A-4147-A177-3AD203B41FA5}">
                      <a16:colId xmlns:a16="http://schemas.microsoft.com/office/drawing/2014/main" val="951512038"/>
                    </a:ext>
                  </a:extLst>
                </a:gridCol>
                <a:gridCol w="411480">
                  <a:extLst>
                    <a:ext uri="{9D8B030D-6E8A-4147-A177-3AD203B41FA5}">
                      <a16:colId xmlns:a16="http://schemas.microsoft.com/office/drawing/2014/main" val="2094610435"/>
                    </a:ext>
                  </a:extLst>
                </a:gridCol>
                <a:gridCol w="411480">
                  <a:extLst>
                    <a:ext uri="{9D8B030D-6E8A-4147-A177-3AD203B41FA5}">
                      <a16:colId xmlns:a16="http://schemas.microsoft.com/office/drawing/2014/main" val="3154175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215321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53.889830508475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1.1398305084746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6.6186440677966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130.72881355932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2476.7076271186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5.9560665198599 %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6560.25795</a:t>
                      </a:r>
                    </a:p>
                  </a:txBody>
                  <a:tcPr/>
                </a:tc>
                <a:extLst>
                  <a:ext uri="{0D108BD9-81ED-4DB2-BD59-A6C34878D82A}">
                    <a16:rowId xmlns:a16="http://schemas.microsoft.com/office/drawing/2014/main" val="410900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28.327868852459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0.69672131147541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1.0245901639344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28.393442622951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1598.8196721311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3.3352320659191 %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417.48251666667</a:t>
                      </a:r>
                    </a:p>
                  </a:txBody>
                  <a:tcPr/>
                </a:tc>
                <a:extLst>
                  <a:ext uri="{0D108BD9-81ED-4DB2-BD59-A6C34878D82A}">
                    <a16:rowId xmlns:a16="http://schemas.microsoft.com/office/drawing/2014/main" val="867201060"/>
                  </a:ext>
                </a:extLst>
              </a:tr>
            </a:tbl>
          </a:graphicData>
        </a:graphic>
      </p:graphicFrame>
      <p:sp>
        <p:nvSpPr>
          <p:cNvPr id="4" name="Text Placeholder 3">
            <a:extLst>
              <a:ext uri="{FF2B5EF4-FFF2-40B4-BE49-F238E27FC236}">
                <a16:creationId xmlns:a16="http://schemas.microsoft.com/office/drawing/2014/main" id="{BE2D9DE6-FA89-412C-BBEE-AC6215EF0110}"/>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213825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00491-9BD8-4F53-BDCA-E4D937DAD3EE}"/>
              </a:ext>
            </a:extLst>
          </p:cNvPr>
          <p:cNvSpPr>
            <a:spLocks noGrp="1"/>
          </p:cNvSpPr>
          <p:nvPr>
            <p:ph type="title"/>
          </p:nvPr>
        </p:nvSpPr>
        <p:spPr/>
        <p:txBody>
          <a:bodyPr/>
          <a:lstStyle/>
          <a:p>
            <a:r>
              <a:rPr lang="en-US"/>
              <a:t>LinkedIn Key Metrics Table | All Pages - 2 of 2</a:t>
            </a:r>
          </a:p>
        </p:txBody>
      </p:sp>
      <p:graphicFrame>
        <p:nvGraphicFramePr>
          <p:cNvPr id="5" name="Table Placeholder 4">
            <a:extLst>
              <a:ext uri="{FF2B5EF4-FFF2-40B4-BE49-F238E27FC236}">
                <a16:creationId xmlns:a16="http://schemas.microsoft.com/office/drawing/2014/main" id="{08CBFC7F-B5CE-4F19-B88F-900DA9793216}"/>
              </a:ext>
            </a:extLst>
          </p:cNvPr>
          <p:cNvGraphicFramePr>
            <a:graphicFrameLocks noGrp="1"/>
          </p:cNvGraphicFramePr>
          <p:nvPr>
            <p:ph type="tbl" sz="quarter" idx="13"/>
            <p:extLst>
              <p:ext uri="{D42A27DB-BD31-4B8C-83A1-F6EECF244321}">
                <p14:modId xmlns:p14="http://schemas.microsoft.com/office/powerpoint/2010/main" val="2412213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57869658"/>
                    </a:ext>
                  </a:extLst>
                </a:gridCol>
                <a:gridCol w="411480">
                  <a:extLst>
                    <a:ext uri="{9D8B030D-6E8A-4147-A177-3AD203B41FA5}">
                      <a16:colId xmlns:a16="http://schemas.microsoft.com/office/drawing/2014/main" val="921062896"/>
                    </a:ext>
                  </a:extLst>
                </a:gridCol>
                <a:gridCol w="411480">
                  <a:extLst>
                    <a:ext uri="{9D8B030D-6E8A-4147-A177-3AD203B41FA5}">
                      <a16:colId xmlns:a16="http://schemas.microsoft.com/office/drawing/2014/main" val="130243807"/>
                    </a:ext>
                  </a:extLst>
                </a:gridCol>
                <a:gridCol w="411480">
                  <a:extLst>
                    <a:ext uri="{9D8B030D-6E8A-4147-A177-3AD203B41FA5}">
                      <a16:colId xmlns:a16="http://schemas.microsoft.com/office/drawing/2014/main" val="1378800740"/>
                    </a:ext>
                  </a:extLst>
                </a:gridCol>
                <a:gridCol w="411480">
                  <a:extLst>
                    <a:ext uri="{9D8B030D-6E8A-4147-A177-3AD203B41FA5}">
                      <a16:colId xmlns:a16="http://schemas.microsoft.com/office/drawing/2014/main" val="2714275744"/>
                    </a:ext>
                  </a:extLst>
                </a:gridCol>
                <a:gridCol w="411480">
                  <a:extLst>
                    <a:ext uri="{9D8B030D-6E8A-4147-A177-3AD203B41FA5}">
                      <a16:colId xmlns:a16="http://schemas.microsoft.com/office/drawing/2014/main" val="34740286"/>
                    </a:ext>
                  </a:extLst>
                </a:gridCol>
                <a:gridCol w="411480">
                  <a:extLst>
                    <a:ext uri="{9D8B030D-6E8A-4147-A177-3AD203B41FA5}">
                      <a16:colId xmlns:a16="http://schemas.microsoft.com/office/drawing/2014/main" val="1697644240"/>
                    </a:ext>
                  </a:extLst>
                </a:gridCol>
                <a:gridCol w="411480">
                  <a:extLst>
                    <a:ext uri="{9D8B030D-6E8A-4147-A177-3AD203B41FA5}">
                      <a16:colId xmlns:a16="http://schemas.microsoft.com/office/drawing/2014/main" val="3367410816"/>
                    </a:ext>
                  </a:extLst>
                </a:gridCol>
                <a:gridCol w="411480">
                  <a:extLst>
                    <a:ext uri="{9D8B030D-6E8A-4147-A177-3AD203B41FA5}">
                      <a16:colId xmlns:a16="http://schemas.microsoft.com/office/drawing/2014/main" val="523940376"/>
                    </a:ext>
                  </a:extLst>
                </a:gridCol>
                <a:gridCol w="411480">
                  <a:extLst>
                    <a:ext uri="{9D8B030D-6E8A-4147-A177-3AD203B41FA5}">
                      <a16:colId xmlns:a16="http://schemas.microsoft.com/office/drawing/2014/main" val="2362036171"/>
                    </a:ext>
                  </a:extLst>
                </a:gridCol>
                <a:gridCol w="411480">
                  <a:extLst>
                    <a:ext uri="{9D8B030D-6E8A-4147-A177-3AD203B41FA5}">
                      <a16:colId xmlns:a16="http://schemas.microsoft.com/office/drawing/2014/main" val="715334005"/>
                    </a:ext>
                  </a:extLst>
                </a:gridCol>
                <a:gridCol w="411480">
                  <a:extLst>
                    <a:ext uri="{9D8B030D-6E8A-4147-A177-3AD203B41FA5}">
                      <a16:colId xmlns:a16="http://schemas.microsoft.com/office/drawing/2014/main" val="398143199"/>
                    </a:ext>
                  </a:extLst>
                </a:gridCol>
                <a:gridCol w="411480">
                  <a:extLst>
                    <a:ext uri="{9D8B030D-6E8A-4147-A177-3AD203B41FA5}">
                      <a16:colId xmlns:a16="http://schemas.microsoft.com/office/drawing/2014/main" val="1854381701"/>
                    </a:ext>
                  </a:extLst>
                </a:gridCol>
                <a:gridCol w="411480">
                  <a:extLst>
                    <a:ext uri="{9D8B030D-6E8A-4147-A177-3AD203B41FA5}">
                      <a16:colId xmlns:a16="http://schemas.microsoft.com/office/drawing/2014/main" val="3330631293"/>
                    </a:ext>
                  </a:extLst>
                </a:gridCol>
                <a:gridCol w="411480">
                  <a:extLst>
                    <a:ext uri="{9D8B030D-6E8A-4147-A177-3AD203B41FA5}">
                      <a16:colId xmlns:a16="http://schemas.microsoft.com/office/drawing/2014/main" val="4212488630"/>
                    </a:ext>
                  </a:extLst>
                </a:gridCol>
                <a:gridCol w="411480">
                  <a:extLst>
                    <a:ext uri="{9D8B030D-6E8A-4147-A177-3AD203B41FA5}">
                      <a16:colId xmlns:a16="http://schemas.microsoft.com/office/drawing/2014/main" val="1216862530"/>
                    </a:ext>
                  </a:extLst>
                </a:gridCol>
                <a:gridCol w="411480">
                  <a:extLst>
                    <a:ext uri="{9D8B030D-6E8A-4147-A177-3AD203B41FA5}">
                      <a16:colId xmlns:a16="http://schemas.microsoft.com/office/drawing/2014/main" val="2333444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309005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1.3877551020408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76.040816326531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6.0406031120836 %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178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35.845070422535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0.47887323943662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118.07042253521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1617.7042253521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8.0304230332242 %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1301.2446333333</a:t>
                      </a:r>
                    </a:p>
                  </a:txBody>
                  <a:tcPr/>
                </a:tc>
                <a:extLst>
                  <a:ext uri="{0D108BD9-81ED-4DB2-BD59-A6C34878D82A}">
                    <a16:rowId xmlns:a16="http://schemas.microsoft.com/office/drawing/2014/main" val="1589192248"/>
                  </a:ext>
                </a:extLst>
              </a:tr>
            </a:tbl>
          </a:graphicData>
        </a:graphic>
      </p:graphicFrame>
      <p:sp>
        <p:nvSpPr>
          <p:cNvPr id="4" name="Text Placeholder 3">
            <a:extLst>
              <a:ext uri="{FF2B5EF4-FFF2-40B4-BE49-F238E27FC236}">
                <a16:creationId xmlns:a16="http://schemas.microsoft.com/office/drawing/2014/main" id="{ECE8AA4C-7C04-43B4-A3EB-57474943E983}"/>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377733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9720-90FC-449B-BCB7-9F2ADEB40826}"/>
              </a:ext>
            </a:extLst>
          </p:cNvPr>
          <p:cNvSpPr>
            <a:spLocks noGrp="1"/>
          </p:cNvSpPr>
          <p:nvPr>
            <p:ph type="title"/>
          </p:nvPr>
        </p:nvSpPr>
        <p:spPr/>
        <p:txBody>
          <a:bodyPr/>
          <a:lstStyle/>
          <a:p>
            <a:r>
              <a:rPr lang="en-US"/>
              <a:t>LinkedIn LinkedIn Followers Change | All Pages</a:t>
            </a:r>
          </a:p>
        </p:txBody>
      </p:sp>
      <p:graphicFrame>
        <p:nvGraphicFramePr>
          <p:cNvPr id="6" name="Chart Placeholder 5">
            <a:extLst>
              <a:ext uri="{FF2B5EF4-FFF2-40B4-BE49-F238E27FC236}">
                <a16:creationId xmlns:a16="http://schemas.microsoft.com/office/drawing/2014/main" id="{A17270DE-ECCE-448B-9F9D-989572927DD3}"/>
              </a:ext>
            </a:extLst>
          </p:cNvPr>
          <p:cNvGraphicFramePr>
            <a:graphicFrameLocks noGrp="1"/>
          </p:cNvGraphicFramePr>
          <p:nvPr>
            <p:ph type="chart" sz="quarter" idx="13"/>
            <p:extLst>
              <p:ext uri="{D42A27DB-BD31-4B8C-83A1-F6EECF244321}">
                <p14:modId xmlns:p14="http://schemas.microsoft.com/office/powerpoint/2010/main" val="1874882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E37C71-E4A5-4C51-9BF0-AC7085ED7AB6}"/>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53A3574C-07FC-4F81-BC4D-67A356EB7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988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E32E-EB42-46C6-A6D3-88491A733AB4}"/>
              </a:ext>
            </a:extLst>
          </p:cNvPr>
          <p:cNvSpPr>
            <a:spLocks noGrp="1"/>
          </p:cNvSpPr>
          <p:nvPr>
            <p:ph type="title"/>
          </p:nvPr>
        </p:nvSpPr>
        <p:spPr/>
        <p:txBody>
          <a:bodyPr/>
          <a:lstStyle/>
          <a:p>
            <a:r>
              <a:rPr lang="en-US"/>
              <a:t>LinkedIn Average Interactions Per LinkedIn Update | All Pages</a:t>
            </a:r>
          </a:p>
        </p:txBody>
      </p:sp>
      <p:graphicFrame>
        <p:nvGraphicFramePr>
          <p:cNvPr id="6" name="Chart Placeholder 5">
            <a:extLst>
              <a:ext uri="{FF2B5EF4-FFF2-40B4-BE49-F238E27FC236}">
                <a16:creationId xmlns:a16="http://schemas.microsoft.com/office/drawing/2014/main" id="{DD1B4042-2B33-456E-9893-2CD4B1EE9F6B}"/>
              </a:ext>
            </a:extLst>
          </p:cNvPr>
          <p:cNvGraphicFramePr>
            <a:graphicFrameLocks noGrp="1"/>
          </p:cNvGraphicFramePr>
          <p:nvPr>
            <p:ph type="chart" sz="quarter" idx="13"/>
            <p:extLst>
              <p:ext uri="{D42A27DB-BD31-4B8C-83A1-F6EECF244321}">
                <p14:modId xmlns:p14="http://schemas.microsoft.com/office/powerpoint/2010/main" val="27967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05A20-C39A-4CBE-AB9E-194D36B4D20D}"/>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B1100E23-315C-4469-A10F-651986B1F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215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83CE6-E3B3-41D5-81AE-BA7A054C09E7}"/>
              </a:ext>
            </a:extLst>
          </p:cNvPr>
          <p:cNvSpPr>
            <a:spLocks noGrp="1"/>
          </p:cNvSpPr>
          <p:nvPr>
            <p:ph type="title"/>
          </p:nvPr>
        </p:nvSpPr>
        <p:spPr/>
        <p:txBody>
          <a:bodyPr/>
          <a:lstStyle/>
          <a:p>
            <a:r>
              <a:rPr lang="en-US"/>
              <a:t>LinkedIn Total Interactions Per Month | All Pages</a:t>
            </a:r>
          </a:p>
        </p:txBody>
      </p:sp>
      <p:graphicFrame>
        <p:nvGraphicFramePr>
          <p:cNvPr id="6" name="Chart Placeholder 5">
            <a:extLst>
              <a:ext uri="{FF2B5EF4-FFF2-40B4-BE49-F238E27FC236}">
                <a16:creationId xmlns:a16="http://schemas.microsoft.com/office/drawing/2014/main" id="{FF3CEC1E-DEF5-47A5-825D-1ED90BB9871F}"/>
              </a:ext>
            </a:extLst>
          </p:cNvPr>
          <p:cNvGraphicFramePr>
            <a:graphicFrameLocks noGrp="1"/>
          </p:cNvGraphicFramePr>
          <p:nvPr>
            <p:ph type="chart" sz="quarter" idx="13"/>
            <p:extLst>
              <p:ext uri="{D42A27DB-BD31-4B8C-83A1-F6EECF244321}">
                <p14:modId xmlns:p14="http://schemas.microsoft.com/office/powerpoint/2010/main" val="227711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8CCD4-93C0-42C5-8F1A-4F8132A21924}"/>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F0A61923-949A-486D-9C94-32FD7A9EF4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8819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F133-A96F-41B6-A3D5-9B78D0EDBE9E}"/>
              </a:ext>
            </a:extLst>
          </p:cNvPr>
          <p:cNvSpPr>
            <a:spLocks noGrp="1"/>
          </p:cNvSpPr>
          <p:nvPr>
            <p:ph type="title"/>
          </p:nvPr>
        </p:nvSpPr>
        <p:spPr/>
        <p:txBody>
          <a:bodyPr/>
          <a:lstStyle/>
          <a:p>
            <a:r>
              <a:rPr lang="en-US"/>
              <a:t>LinkedIn Post Impressions | All Pages</a:t>
            </a:r>
          </a:p>
        </p:txBody>
      </p:sp>
      <p:graphicFrame>
        <p:nvGraphicFramePr>
          <p:cNvPr id="6" name="Chart Placeholder 5">
            <a:extLst>
              <a:ext uri="{FF2B5EF4-FFF2-40B4-BE49-F238E27FC236}">
                <a16:creationId xmlns:a16="http://schemas.microsoft.com/office/drawing/2014/main" id="{35099A26-928E-4D6D-8900-633419B667E9}"/>
              </a:ext>
            </a:extLst>
          </p:cNvPr>
          <p:cNvGraphicFramePr>
            <a:graphicFrameLocks noGrp="1"/>
          </p:cNvGraphicFramePr>
          <p:nvPr>
            <p:ph type="chart" sz="quarter" idx="13"/>
            <p:extLst>
              <p:ext uri="{D42A27DB-BD31-4B8C-83A1-F6EECF244321}">
                <p14:modId xmlns:p14="http://schemas.microsoft.com/office/powerpoint/2010/main" val="4225912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9F897-2B07-4841-AAE1-98473B8B404F}"/>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ACC3FE6B-721F-424D-9090-03BA72DBE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069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80B55-AAB8-4F2D-8B0C-C846A3F2C5C9}"/>
              </a:ext>
            </a:extLst>
          </p:cNvPr>
          <p:cNvSpPr>
            <a:spLocks noGrp="1"/>
          </p:cNvSpPr>
          <p:nvPr>
            <p:ph type="title"/>
          </p:nvPr>
        </p:nvSpPr>
        <p:spPr/>
        <p:txBody>
          <a:bodyPr/>
          <a:lstStyle/>
          <a:p>
            <a:r>
              <a:rPr lang="en-US"/>
              <a:t>LinkedIn Posts Table | All Pages - 1 of 5</a:t>
            </a:r>
          </a:p>
        </p:txBody>
      </p:sp>
      <p:graphicFrame>
        <p:nvGraphicFramePr>
          <p:cNvPr id="5" name="Table Placeholder 4">
            <a:extLst>
              <a:ext uri="{FF2B5EF4-FFF2-40B4-BE49-F238E27FC236}">
                <a16:creationId xmlns:a16="http://schemas.microsoft.com/office/drawing/2014/main" id="{B1F01E80-C11D-4537-8898-7F03184302C8}"/>
              </a:ext>
            </a:extLst>
          </p:cNvPr>
          <p:cNvGraphicFramePr>
            <a:graphicFrameLocks noGrp="1"/>
          </p:cNvGraphicFramePr>
          <p:nvPr>
            <p:ph type="tbl" sz="quarter" idx="13"/>
            <p:extLst>
              <p:ext uri="{D42A27DB-BD31-4B8C-83A1-F6EECF244321}">
                <p14:modId xmlns:p14="http://schemas.microsoft.com/office/powerpoint/2010/main" val="1563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33771209"/>
                    </a:ext>
                  </a:extLst>
                </a:gridCol>
                <a:gridCol w="905256">
                  <a:extLst>
                    <a:ext uri="{9D8B030D-6E8A-4147-A177-3AD203B41FA5}">
                      <a16:colId xmlns:a16="http://schemas.microsoft.com/office/drawing/2014/main" val="675291690"/>
                    </a:ext>
                  </a:extLst>
                </a:gridCol>
                <a:gridCol w="658368">
                  <a:extLst>
                    <a:ext uri="{9D8B030D-6E8A-4147-A177-3AD203B41FA5}">
                      <a16:colId xmlns:a16="http://schemas.microsoft.com/office/drawing/2014/main" val="75642767"/>
                    </a:ext>
                  </a:extLst>
                </a:gridCol>
                <a:gridCol w="658368">
                  <a:extLst>
                    <a:ext uri="{9D8B030D-6E8A-4147-A177-3AD203B41FA5}">
                      <a16:colId xmlns:a16="http://schemas.microsoft.com/office/drawing/2014/main" val="1988980539"/>
                    </a:ext>
                  </a:extLst>
                </a:gridCol>
                <a:gridCol w="658368">
                  <a:extLst>
                    <a:ext uri="{9D8B030D-6E8A-4147-A177-3AD203B41FA5}">
                      <a16:colId xmlns:a16="http://schemas.microsoft.com/office/drawing/2014/main" val="3939664250"/>
                    </a:ext>
                  </a:extLst>
                </a:gridCol>
                <a:gridCol w="658368">
                  <a:extLst>
                    <a:ext uri="{9D8B030D-6E8A-4147-A177-3AD203B41FA5}">
                      <a16:colId xmlns:a16="http://schemas.microsoft.com/office/drawing/2014/main" val="3802832763"/>
                    </a:ext>
                  </a:extLst>
                </a:gridCol>
                <a:gridCol w="658368">
                  <a:extLst>
                    <a:ext uri="{9D8B030D-6E8A-4147-A177-3AD203B41FA5}">
                      <a16:colId xmlns:a16="http://schemas.microsoft.com/office/drawing/2014/main" val="1667393336"/>
                    </a:ext>
                  </a:extLst>
                </a:gridCol>
                <a:gridCol w="658368">
                  <a:extLst>
                    <a:ext uri="{9D8B030D-6E8A-4147-A177-3AD203B41FA5}">
                      <a16:colId xmlns:a16="http://schemas.microsoft.com/office/drawing/2014/main" val="1536261105"/>
                    </a:ext>
                  </a:extLst>
                </a:gridCol>
                <a:gridCol w="658368">
                  <a:extLst>
                    <a:ext uri="{9D8B030D-6E8A-4147-A177-3AD203B41FA5}">
                      <a16:colId xmlns:a16="http://schemas.microsoft.com/office/drawing/2014/main" val="3087599262"/>
                    </a:ext>
                  </a:extLst>
                </a:gridCol>
                <a:gridCol w="658368">
                  <a:extLst>
                    <a:ext uri="{9D8B030D-6E8A-4147-A177-3AD203B41FA5}">
                      <a16:colId xmlns:a16="http://schemas.microsoft.com/office/drawing/2014/main" val="286700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1476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- 2021-09-30 21:40:02</a:t>
                      </a:r>
                      <a:r>
                        <a:rPr kumimoji="0" lang="en-US" sz="1000" b="0" i="0" u="none" strike="noStrike" kern="1200" cap="none" spc="0" normalizeH="0" baseline="0" noProof="0">
                          <a:ln>
                            <a:noFill/>
                          </a:ln>
                          <a:solidFill>
                            <a:prstClr val="black"/>
                          </a:solidFill>
                          <a:effectLst/>
                          <a:uLnTx/>
                          <a:uFillTx/>
                          <a:latin typeface="+mn-lt"/>
                          <a:ea typeface="+mn-ea"/>
                          <a:cs typeface="+mn-cs"/>
                        </a:rPr>
                        <a:t>
 Sheila K. of our FiRMS Claims Services department celebrated 30 years with #teamFICOH today. Please join us in congratulating her on this achievement!
#workanniversary #insurancecareers #insurance #30years #hawaii #hawaiibusiness #workanniversaries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7.2289156626506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2273867"/>
                  </a:ext>
                </a:extLst>
              </a:tr>
            </a:tbl>
          </a:graphicData>
        </a:graphic>
      </p:graphicFrame>
      <p:sp>
        <p:nvSpPr>
          <p:cNvPr id="4" name="Text Placeholder 3">
            <a:extLst>
              <a:ext uri="{FF2B5EF4-FFF2-40B4-BE49-F238E27FC236}">
                <a16:creationId xmlns:a16="http://schemas.microsoft.com/office/drawing/2014/main" id="{59F9C05B-D703-4976-8861-78707F22590C}"/>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15557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3916-C0B9-4347-AF27-D719A298277B}"/>
              </a:ext>
            </a:extLst>
          </p:cNvPr>
          <p:cNvSpPr>
            <a:spLocks noGrp="1"/>
          </p:cNvSpPr>
          <p:nvPr>
            <p:ph type="title"/>
          </p:nvPr>
        </p:nvSpPr>
        <p:spPr/>
        <p:txBody>
          <a:bodyPr/>
          <a:lstStyle/>
          <a:p>
            <a:r>
              <a:rPr lang="en-US"/>
              <a:t>LinkedIn Posts Table | All Pages - 2 of 5</a:t>
            </a:r>
          </a:p>
        </p:txBody>
      </p:sp>
      <p:graphicFrame>
        <p:nvGraphicFramePr>
          <p:cNvPr id="5" name="Table Placeholder 4">
            <a:extLst>
              <a:ext uri="{FF2B5EF4-FFF2-40B4-BE49-F238E27FC236}">
                <a16:creationId xmlns:a16="http://schemas.microsoft.com/office/drawing/2014/main" id="{5C03F9D6-6EB3-4B73-B0F6-4AEE9B5DA81E}"/>
              </a:ext>
            </a:extLst>
          </p:cNvPr>
          <p:cNvGraphicFramePr>
            <a:graphicFrameLocks noGrp="1"/>
          </p:cNvGraphicFramePr>
          <p:nvPr>
            <p:ph type="tbl" sz="quarter" idx="13"/>
            <p:extLst>
              <p:ext uri="{D42A27DB-BD31-4B8C-83A1-F6EECF244321}">
                <p14:modId xmlns:p14="http://schemas.microsoft.com/office/powerpoint/2010/main" val="75690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34153088"/>
                    </a:ext>
                  </a:extLst>
                </a:gridCol>
                <a:gridCol w="905256">
                  <a:extLst>
                    <a:ext uri="{9D8B030D-6E8A-4147-A177-3AD203B41FA5}">
                      <a16:colId xmlns:a16="http://schemas.microsoft.com/office/drawing/2014/main" val="2462777174"/>
                    </a:ext>
                  </a:extLst>
                </a:gridCol>
                <a:gridCol w="658368">
                  <a:extLst>
                    <a:ext uri="{9D8B030D-6E8A-4147-A177-3AD203B41FA5}">
                      <a16:colId xmlns:a16="http://schemas.microsoft.com/office/drawing/2014/main" val="560869646"/>
                    </a:ext>
                  </a:extLst>
                </a:gridCol>
                <a:gridCol w="658368">
                  <a:extLst>
                    <a:ext uri="{9D8B030D-6E8A-4147-A177-3AD203B41FA5}">
                      <a16:colId xmlns:a16="http://schemas.microsoft.com/office/drawing/2014/main" val="3853768541"/>
                    </a:ext>
                  </a:extLst>
                </a:gridCol>
                <a:gridCol w="658368">
                  <a:extLst>
                    <a:ext uri="{9D8B030D-6E8A-4147-A177-3AD203B41FA5}">
                      <a16:colId xmlns:a16="http://schemas.microsoft.com/office/drawing/2014/main" val="1988271089"/>
                    </a:ext>
                  </a:extLst>
                </a:gridCol>
                <a:gridCol w="658368">
                  <a:extLst>
                    <a:ext uri="{9D8B030D-6E8A-4147-A177-3AD203B41FA5}">
                      <a16:colId xmlns:a16="http://schemas.microsoft.com/office/drawing/2014/main" val="3931995168"/>
                    </a:ext>
                  </a:extLst>
                </a:gridCol>
                <a:gridCol w="658368">
                  <a:extLst>
                    <a:ext uri="{9D8B030D-6E8A-4147-A177-3AD203B41FA5}">
                      <a16:colId xmlns:a16="http://schemas.microsoft.com/office/drawing/2014/main" val="2079503202"/>
                    </a:ext>
                  </a:extLst>
                </a:gridCol>
                <a:gridCol w="658368">
                  <a:extLst>
                    <a:ext uri="{9D8B030D-6E8A-4147-A177-3AD203B41FA5}">
                      <a16:colId xmlns:a16="http://schemas.microsoft.com/office/drawing/2014/main" val="2600391114"/>
                    </a:ext>
                  </a:extLst>
                </a:gridCol>
                <a:gridCol w="658368">
                  <a:extLst>
                    <a:ext uri="{9D8B030D-6E8A-4147-A177-3AD203B41FA5}">
                      <a16:colId xmlns:a16="http://schemas.microsoft.com/office/drawing/2014/main" val="743243348"/>
                    </a:ext>
                  </a:extLst>
                </a:gridCol>
                <a:gridCol w="658368">
                  <a:extLst>
                    <a:ext uri="{9D8B030D-6E8A-4147-A177-3AD203B41FA5}">
                      <a16:colId xmlns:a16="http://schemas.microsoft.com/office/drawing/2014/main" val="301513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2563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- 2021-09-30 15:50:02</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other people love about their jobs? For those who are curious about what it’s like to work at PHLY, we asked Alison Hinderlider why she loves being part of our team. 💙
Learn more about #TEAMPHLY: bit.ly/PHLYCareers #employeespotlight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6.7992766726944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9783360"/>
                  </a:ext>
                </a:extLst>
              </a:tr>
            </a:tbl>
          </a:graphicData>
        </a:graphic>
      </p:graphicFrame>
      <p:sp>
        <p:nvSpPr>
          <p:cNvPr id="4" name="Text Placeholder 3">
            <a:extLst>
              <a:ext uri="{FF2B5EF4-FFF2-40B4-BE49-F238E27FC236}">
                <a16:creationId xmlns:a16="http://schemas.microsoft.com/office/drawing/2014/main" id="{FE95A879-DAEA-4CD6-B1C3-0C7C710363D4}"/>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92748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19ECB-40E3-4FF0-9B82-7BA6E851FBF8}"/>
              </a:ext>
            </a:extLst>
          </p:cNvPr>
          <p:cNvSpPr>
            <a:spLocks noGrp="1"/>
          </p:cNvSpPr>
          <p:nvPr>
            <p:ph type="title"/>
          </p:nvPr>
        </p:nvSpPr>
        <p:spPr/>
        <p:txBody>
          <a:bodyPr/>
          <a:lstStyle/>
          <a:p>
            <a:r>
              <a:rPr lang="en-US"/>
              <a:t>LinkedIn Posts Table | All Pages - 3 of 5</a:t>
            </a:r>
          </a:p>
        </p:txBody>
      </p:sp>
      <p:graphicFrame>
        <p:nvGraphicFramePr>
          <p:cNvPr id="5" name="Table Placeholder 4">
            <a:extLst>
              <a:ext uri="{FF2B5EF4-FFF2-40B4-BE49-F238E27FC236}">
                <a16:creationId xmlns:a16="http://schemas.microsoft.com/office/drawing/2014/main" id="{E13F0BB0-FC69-4B51-968A-18B967F36340}"/>
              </a:ext>
            </a:extLst>
          </p:cNvPr>
          <p:cNvGraphicFramePr>
            <a:graphicFrameLocks noGrp="1"/>
          </p:cNvGraphicFramePr>
          <p:nvPr>
            <p:ph type="tbl" sz="quarter" idx="13"/>
            <p:extLst>
              <p:ext uri="{D42A27DB-BD31-4B8C-83A1-F6EECF244321}">
                <p14:modId xmlns:p14="http://schemas.microsoft.com/office/powerpoint/2010/main" val="414240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31923759"/>
                    </a:ext>
                  </a:extLst>
                </a:gridCol>
                <a:gridCol w="905256">
                  <a:extLst>
                    <a:ext uri="{9D8B030D-6E8A-4147-A177-3AD203B41FA5}">
                      <a16:colId xmlns:a16="http://schemas.microsoft.com/office/drawing/2014/main" val="3740518420"/>
                    </a:ext>
                  </a:extLst>
                </a:gridCol>
                <a:gridCol w="658368">
                  <a:extLst>
                    <a:ext uri="{9D8B030D-6E8A-4147-A177-3AD203B41FA5}">
                      <a16:colId xmlns:a16="http://schemas.microsoft.com/office/drawing/2014/main" val="1629202785"/>
                    </a:ext>
                  </a:extLst>
                </a:gridCol>
                <a:gridCol w="658368">
                  <a:extLst>
                    <a:ext uri="{9D8B030D-6E8A-4147-A177-3AD203B41FA5}">
                      <a16:colId xmlns:a16="http://schemas.microsoft.com/office/drawing/2014/main" val="4007751068"/>
                    </a:ext>
                  </a:extLst>
                </a:gridCol>
                <a:gridCol w="658368">
                  <a:extLst>
                    <a:ext uri="{9D8B030D-6E8A-4147-A177-3AD203B41FA5}">
                      <a16:colId xmlns:a16="http://schemas.microsoft.com/office/drawing/2014/main" val="4163542202"/>
                    </a:ext>
                  </a:extLst>
                </a:gridCol>
                <a:gridCol w="658368">
                  <a:extLst>
                    <a:ext uri="{9D8B030D-6E8A-4147-A177-3AD203B41FA5}">
                      <a16:colId xmlns:a16="http://schemas.microsoft.com/office/drawing/2014/main" val="1584305091"/>
                    </a:ext>
                  </a:extLst>
                </a:gridCol>
                <a:gridCol w="658368">
                  <a:extLst>
                    <a:ext uri="{9D8B030D-6E8A-4147-A177-3AD203B41FA5}">
                      <a16:colId xmlns:a16="http://schemas.microsoft.com/office/drawing/2014/main" val="427944567"/>
                    </a:ext>
                  </a:extLst>
                </a:gridCol>
                <a:gridCol w="658368">
                  <a:extLst>
                    <a:ext uri="{9D8B030D-6E8A-4147-A177-3AD203B41FA5}">
                      <a16:colId xmlns:a16="http://schemas.microsoft.com/office/drawing/2014/main" val="3739486862"/>
                    </a:ext>
                  </a:extLst>
                </a:gridCol>
                <a:gridCol w="658368">
                  <a:extLst>
                    <a:ext uri="{9D8B030D-6E8A-4147-A177-3AD203B41FA5}">
                      <a16:colId xmlns:a16="http://schemas.microsoft.com/office/drawing/2014/main" val="3847536002"/>
                    </a:ext>
                  </a:extLst>
                </a:gridCol>
                <a:gridCol w="658368">
                  <a:extLst>
                    <a:ext uri="{9D8B030D-6E8A-4147-A177-3AD203B41FA5}">
                      <a16:colId xmlns:a16="http://schemas.microsoft.com/office/drawing/2014/main" val="987741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7014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- 2021-09-29 16:42:40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once again affirmed Tokio Marine America’s Financial Strength Rating of A++ (Superior)! 
Looking for an exciting career opportunity with a global organization? Visit our career page for our #insurancecareer listings: https://bit.ly/3m98eGe
#insurancecareers #insurancejobs #insurancejob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4.6772486772487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3985150"/>
                  </a:ext>
                </a:extLst>
              </a:tr>
            </a:tbl>
          </a:graphicData>
        </a:graphic>
      </p:graphicFrame>
      <p:sp>
        <p:nvSpPr>
          <p:cNvPr id="4" name="Text Placeholder 3">
            <a:extLst>
              <a:ext uri="{FF2B5EF4-FFF2-40B4-BE49-F238E27FC236}">
                <a16:creationId xmlns:a16="http://schemas.microsoft.com/office/drawing/2014/main" id="{DDD64EC4-15CB-4017-A689-20405F7EDEC3}"/>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107938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6314-500E-4149-8876-F815F29A66CC}"/>
              </a:ext>
            </a:extLst>
          </p:cNvPr>
          <p:cNvSpPr>
            <a:spLocks noGrp="1"/>
          </p:cNvSpPr>
          <p:nvPr>
            <p:ph type="title"/>
          </p:nvPr>
        </p:nvSpPr>
        <p:spPr/>
        <p:txBody>
          <a:bodyPr/>
          <a:lstStyle/>
          <a:p>
            <a:r>
              <a:rPr lang="en-US"/>
              <a:t>LinkedIn Posts Table | All Pages - 4 of 5</a:t>
            </a:r>
          </a:p>
        </p:txBody>
      </p:sp>
      <p:graphicFrame>
        <p:nvGraphicFramePr>
          <p:cNvPr id="5" name="Table Placeholder 4">
            <a:extLst>
              <a:ext uri="{FF2B5EF4-FFF2-40B4-BE49-F238E27FC236}">
                <a16:creationId xmlns:a16="http://schemas.microsoft.com/office/drawing/2014/main" id="{D4EB7F04-15BD-491B-9219-C3C26399D8FA}"/>
              </a:ext>
            </a:extLst>
          </p:cNvPr>
          <p:cNvGraphicFramePr>
            <a:graphicFrameLocks noGrp="1"/>
          </p:cNvGraphicFramePr>
          <p:nvPr>
            <p:ph type="tbl" sz="quarter" idx="13"/>
            <p:extLst>
              <p:ext uri="{D42A27DB-BD31-4B8C-83A1-F6EECF244321}">
                <p14:modId xmlns:p14="http://schemas.microsoft.com/office/powerpoint/2010/main" val="149317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76116998"/>
                    </a:ext>
                  </a:extLst>
                </a:gridCol>
                <a:gridCol w="905256">
                  <a:extLst>
                    <a:ext uri="{9D8B030D-6E8A-4147-A177-3AD203B41FA5}">
                      <a16:colId xmlns:a16="http://schemas.microsoft.com/office/drawing/2014/main" val="3793824438"/>
                    </a:ext>
                  </a:extLst>
                </a:gridCol>
                <a:gridCol w="658368">
                  <a:extLst>
                    <a:ext uri="{9D8B030D-6E8A-4147-A177-3AD203B41FA5}">
                      <a16:colId xmlns:a16="http://schemas.microsoft.com/office/drawing/2014/main" val="1922393660"/>
                    </a:ext>
                  </a:extLst>
                </a:gridCol>
                <a:gridCol w="658368">
                  <a:extLst>
                    <a:ext uri="{9D8B030D-6E8A-4147-A177-3AD203B41FA5}">
                      <a16:colId xmlns:a16="http://schemas.microsoft.com/office/drawing/2014/main" val="2090813826"/>
                    </a:ext>
                  </a:extLst>
                </a:gridCol>
                <a:gridCol w="658368">
                  <a:extLst>
                    <a:ext uri="{9D8B030D-6E8A-4147-A177-3AD203B41FA5}">
                      <a16:colId xmlns:a16="http://schemas.microsoft.com/office/drawing/2014/main" val="753978740"/>
                    </a:ext>
                  </a:extLst>
                </a:gridCol>
                <a:gridCol w="658368">
                  <a:extLst>
                    <a:ext uri="{9D8B030D-6E8A-4147-A177-3AD203B41FA5}">
                      <a16:colId xmlns:a16="http://schemas.microsoft.com/office/drawing/2014/main" val="3784054190"/>
                    </a:ext>
                  </a:extLst>
                </a:gridCol>
                <a:gridCol w="658368">
                  <a:extLst>
                    <a:ext uri="{9D8B030D-6E8A-4147-A177-3AD203B41FA5}">
                      <a16:colId xmlns:a16="http://schemas.microsoft.com/office/drawing/2014/main" val="1206674120"/>
                    </a:ext>
                  </a:extLst>
                </a:gridCol>
                <a:gridCol w="658368">
                  <a:extLst>
                    <a:ext uri="{9D8B030D-6E8A-4147-A177-3AD203B41FA5}">
                      <a16:colId xmlns:a16="http://schemas.microsoft.com/office/drawing/2014/main" val="456989379"/>
                    </a:ext>
                  </a:extLst>
                </a:gridCol>
                <a:gridCol w="658368">
                  <a:extLst>
                    <a:ext uri="{9D8B030D-6E8A-4147-A177-3AD203B41FA5}">
                      <a16:colId xmlns:a16="http://schemas.microsoft.com/office/drawing/2014/main" val="3146682911"/>
                    </a:ext>
                  </a:extLst>
                </a:gridCol>
                <a:gridCol w="658368">
                  <a:extLst>
                    <a:ext uri="{9D8B030D-6E8A-4147-A177-3AD203B41FA5}">
                      <a16:colId xmlns:a16="http://schemas.microsoft.com/office/drawing/2014/main" val="341948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4447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- 2021-09-29 15:45:06</a:t>
                      </a:r>
                      <a:r>
                        <a:rPr kumimoji="0" lang="en-US" sz="1000" b="0" i="0" u="none" strike="noStrike" kern="1200" cap="none" spc="0" normalizeH="0" baseline="0" noProof="0">
                          <a:ln>
                            <a:noFill/>
                          </a:ln>
                          <a:solidFill>
                            <a:prstClr val="black"/>
                          </a:solidFill>
                          <a:effectLst/>
                          <a:uLnTx/>
                          <a:uFillTx/>
                          <a:latin typeface="+mn-lt"/>
                          <a:ea typeface="+mn-ea"/>
                          <a:cs typeface="+mn-cs"/>
                        </a:rPr>
                        <a:t>
 PHLY’s Charity of the Month program raises money for a different non-profit organization each month as part of our philosophy to make a positive difference in the communities where we live and work. This month, we’re pleased to feature Wounded Warrior Project as our Charity of the Month! 
Learn more about PHLY’s #communityinvolvement: bit.ly/2PHkHjy #TEAMPHLY #nonprofits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3.2552083333333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736745"/>
                  </a:ext>
                </a:extLst>
              </a:tr>
            </a:tbl>
          </a:graphicData>
        </a:graphic>
      </p:graphicFrame>
      <p:sp>
        <p:nvSpPr>
          <p:cNvPr id="4" name="Text Placeholder 3">
            <a:extLst>
              <a:ext uri="{FF2B5EF4-FFF2-40B4-BE49-F238E27FC236}">
                <a16:creationId xmlns:a16="http://schemas.microsoft.com/office/drawing/2014/main" id="{5D9AD647-2371-4D5B-BE13-57793BEC336E}"/>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42290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E1AF5-C0F3-4D53-8AB9-3AFE42653C7B}"/>
              </a:ext>
            </a:extLst>
          </p:cNvPr>
          <p:cNvSpPr>
            <a:spLocks noGrp="1"/>
          </p:cNvSpPr>
          <p:nvPr>
            <p:ph type="title"/>
          </p:nvPr>
        </p:nvSpPr>
        <p:spPr/>
        <p:txBody>
          <a:bodyPr/>
          <a:lstStyle/>
          <a:p>
            <a:r>
              <a:rPr lang="en-US"/>
              <a:t>LinkedIn Posts Table | All Pages - 5 of 5</a:t>
            </a:r>
          </a:p>
        </p:txBody>
      </p:sp>
      <p:graphicFrame>
        <p:nvGraphicFramePr>
          <p:cNvPr id="5" name="Table Placeholder 4">
            <a:extLst>
              <a:ext uri="{FF2B5EF4-FFF2-40B4-BE49-F238E27FC236}">
                <a16:creationId xmlns:a16="http://schemas.microsoft.com/office/drawing/2014/main" id="{B0A7844B-8F56-4461-8FB3-181177D75906}"/>
              </a:ext>
            </a:extLst>
          </p:cNvPr>
          <p:cNvGraphicFramePr>
            <a:graphicFrameLocks noGrp="1"/>
          </p:cNvGraphicFramePr>
          <p:nvPr>
            <p:ph type="tbl" sz="quarter" idx="13"/>
            <p:extLst>
              <p:ext uri="{D42A27DB-BD31-4B8C-83A1-F6EECF244321}">
                <p14:modId xmlns:p14="http://schemas.microsoft.com/office/powerpoint/2010/main" val="9948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23131243"/>
                    </a:ext>
                  </a:extLst>
                </a:gridCol>
                <a:gridCol w="905256">
                  <a:extLst>
                    <a:ext uri="{9D8B030D-6E8A-4147-A177-3AD203B41FA5}">
                      <a16:colId xmlns:a16="http://schemas.microsoft.com/office/drawing/2014/main" val="1084311052"/>
                    </a:ext>
                  </a:extLst>
                </a:gridCol>
                <a:gridCol w="658368">
                  <a:extLst>
                    <a:ext uri="{9D8B030D-6E8A-4147-A177-3AD203B41FA5}">
                      <a16:colId xmlns:a16="http://schemas.microsoft.com/office/drawing/2014/main" val="3743078650"/>
                    </a:ext>
                  </a:extLst>
                </a:gridCol>
                <a:gridCol w="658368">
                  <a:extLst>
                    <a:ext uri="{9D8B030D-6E8A-4147-A177-3AD203B41FA5}">
                      <a16:colId xmlns:a16="http://schemas.microsoft.com/office/drawing/2014/main" val="852324042"/>
                    </a:ext>
                  </a:extLst>
                </a:gridCol>
                <a:gridCol w="658368">
                  <a:extLst>
                    <a:ext uri="{9D8B030D-6E8A-4147-A177-3AD203B41FA5}">
                      <a16:colId xmlns:a16="http://schemas.microsoft.com/office/drawing/2014/main" val="1462889590"/>
                    </a:ext>
                  </a:extLst>
                </a:gridCol>
                <a:gridCol w="658368">
                  <a:extLst>
                    <a:ext uri="{9D8B030D-6E8A-4147-A177-3AD203B41FA5}">
                      <a16:colId xmlns:a16="http://schemas.microsoft.com/office/drawing/2014/main" val="2300341844"/>
                    </a:ext>
                  </a:extLst>
                </a:gridCol>
                <a:gridCol w="658368">
                  <a:extLst>
                    <a:ext uri="{9D8B030D-6E8A-4147-A177-3AD203B41FA5}">
                      <a16:colId xmlns:a16="http://schemas.microsoft.com/office/drawing/2014/main" val="1625803052"/>
                    </a:ext>
                  </a:extLst>
                </a:gridCol>
                <a:gridCol w="658368">
                  <a:extLst>
                    <a:ext uri="{9D8B030D-6E8A-4147-A177-3AD203B41FA5}">
                      <a16:colId xmlns:a16="http://schemas.microsoft.com/office/drawing/2014/main" val="826999621"/>
                    </a:ext>
                  </a:extLst>
                </a:gridCol>
                <a:gridCol w="658368">
                  <a:extLst>
                    <a:ext uri="{9D8B030D-6E8A-4147-A177-3AD203B41FA5}">
                      <a16:colId xmlns:a16="http://schemas.microsoft.com/office/drawing/2014/main" val="3968712357"/>
                    </a:ext>
                  </a:extLst>
                </a:gridCol>
                <a:gridCol w="658368">
                  <a:extLst>
                    <a:ext uri="{9D8B030D-6E8A-4147-A177-3AD203B41FA5}">
                      <a16:colId xmlns:a16="http://schemas.microsoft.com/office/drawing/2014/main" val="673795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719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- 2021-09-29 11:04:53</a:t>
                      </a:r>
                      <a:r>
                        <a:rPr kumimoji="0" lang="en-US" sz="1000" b="0" i="0" u="none" strike="noStrike" kern="1200" cap="none" spc="0" normalizeH="0" baseline="0" noProof="0">
                          <a:ln>
                            <a:noFill/>
                          </a:ln>
                          <a:solidFill>
                            <a:prstClr val="black"/>
                          </a:solidFill>
                          <a:effectLst/>
                          <a:uLnTx/>
                          <a:uFillTx/>
                          <a:latin typeface="+mn-lt"/>
                          <a:ea typeface="+mn-ea"/>
                          <a:cs typeface="+mn-cs"/>
                        </a:rPr>
                        <a:t>
 From non-stick cookware to yoga pants, PFAS chemicals are used in a startling number of products and cannot be broken down in a natural environment. Learn more about these "forever chemicals" and how organizations could be at risk for environmental damages in this Risk &amp; Insurance article featuring Jamie Langes: https://bit.ly/3F2tN3T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4.7667342799189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6862156"/>
                  </a:ext>
                </a:extLst>
              </a:tr>
            </a:tbl>
          </a:graphicData>
        </a:graphic>
      </p:graphicFrame>
      <p:sp>
        <p:nvSpPr>
          <p:cNvPr id="4" name="Text Placeholder 3">
            <a:extLst>
              <a:ext uri="{FF2B5EF4-FFF2-40B4-BE49-F238E27FC236}">
                <a16:creationId xmlns:a16="http://schemas.microsoft.com/office/drawing/2014/main" id="{8FD6F6BB-1EE3-4D60-9EE1-763EDF614CC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25224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7C9E1-92F7-4A32-89AE-BE3884DCE99F}"/>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62E1449-60A7-4A0B-9B89-1B5DF0A150AA}"/>
              </a:ext>
            </a:extLst>
          </p:cNvPr>
          <p:cNvGraphicFramePr>
            <a:graphicFrameLocks noGrp="1"/>
          </p:cNvGraphicFramePr>
          <p:nvPr>
            <p:ph type="tbl" sz="quarter" idx="13"/>
            <p:extLst>
              <p:ext uri="{D42A27DB-BD31-4B8C-83A1-F6EECF244321}">
                <p14:modId xmlns:p14="http://schemas.microsoft.com/office/powerpoint/2010/main" val="421311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5144845"/>
                    </a:ext>
                  </a:extLst>
                </a:gridCol>
                <a:gridCol w="658368">
                  <a:extLst>
                    <a:ext uri="{9D8B030D-6E8A-4147-A177-3AD203B41FA5}">
                      <a16:colId xmlns:a16="http://schemas.microsoft.com/office/drawing/2014/main" val="1630426505"/>
                    </a:ext>
                  </a:extLst>
                </a:gridCol>
                <a:gridCol w="658368">
                  <a:extLst>
                    <a:ext uri="{9D8B030D-6E8A-4147-A177-3AD203B41FA5}">
                      <a16:colId xmlns:a16="http://schemas.microsoft.com/office/drawing/2014/main" val="2557959718"/>
                    </a:ext>
                  </a:extLst>
                </a:gridCol>
                <a:gridCol w="658368">
                  <a:extLst>
                    <a:ext uri="{9D8B030D-6E8A-4147-A177-3AD203B41FA5}">
                      <a16:colId xmlns:a16="http://schemas.microsoft.com/office/drawing/2014/main" val="3368520378"/>
                    </a:ext>
                  </a:extLst>
                </a:gridCol>
                <a:gridCol w="658368">
                  <a:extLst>
                    <a:ext uri="{9D8B030D-6E8A-4147-A177-3AD203B41FA5}">
                      <a16:colId xmlns:a16="http://schemas.microsoft.com/office/drawing/2014/main" val="761069583"/>
                    </a:ext>
                  </a:extLst>
                </a:gridCol>
                <a:gridCol w="658368">
                  <a:extLst>
                    <a:ext uri="{9D8B030D-6E8A-4147-A177-3AD203B41FA5}">
                      <a16:colId xmlns:a16="http://schemas.microsoft.com/office/drawing/2014/main" val="2744648719"/>
                    </a:ext>
                  </a:extLst>
                </a:gridCol>
                <a:gridCol w="658368">
                  <a:extLst>
                    <a:ext uri="{9D8B030D-6E8A-4147-A177-3AD203B41FA5}">
                      <a16:colId xmlns:a16="http://schemas.microsoft.com/office/drawing/2014/main" val="2194389784"/>
                    </a:ext>
                  </a:extLst>
                </a:gridCol>
                <a:gridCol w="658368">
                  <a:extLst>
                    <a:ext uri="{9D8B030D-6E8A-4147-A177-3AD203B41FA5}">
                      <a16:colId xmlns:a16="http://schemas.microsoft.com/office/drawing/2014/main" val="626913813"/>
                    </a:ext>
                  </a:extLst>
                </a:gridCol>
                <a:gridCol w="658368">
                  <a:extLst>
                    <a:ext uri="{9D8B030D-6E8A-4147-A177-3AD203B41FA5}">
                      <a16:colId xmlns:a16="http://schemas.microsoft.com/office/drawing/2014/main" val="986861667"/>
                    </a:ext>
                  </a:extLst>
                </a:gridCol>
                <a:gridCol w="658368">
                  <a:extLst>
                    <a:ext uri="{9D8B030D-6E8A-4147-A177-3AD203B41FA5}">
                      <a16:colId xmlns:a16="http://schemas.microsoft.com/office/drawing/2014/main" val="7944031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8012217"/>
                  </a:ext>
                </a:extLst>
              </a:tr>
              <a:tr h="370840">
                <a:tc>
                  <a:txBody>
                    <a:bodyPr/>
                    <a:lstStyle/>
                    <a:p>
                      <a:r>
                        <a:rPr lang="en-US" sz="1000"/>
                        <a:t>travelersinsurance</a:t>
                      </a:r>
                    </a:p>
                  </a:txBody>
                  <a:tcPr/>
                </a:tc>
                <a:tc>
                  <a:txBody>
                    <a:bodyPr/>
                    <a:lstStyle/>
                    <a:p>
                      <a:r>
                        <a:rPr lang="en-US" sz="1000"/>
                        <a:t>10423</a:t>
                      </a:r>
                    </a:p>
                  </a:txBody>
                  <a:tcPr/>
                </a:tc>
                <a:tc>
                  <a:txBody>
                    <a:bodyPr/>
                    <a:lstStyle/>
                    <a:p>
                      <a:r>
                        <a:rPr lang="en-US" sz="1000"/>
                        <a:t>n/a</a:t>
                      </a:r>
                    </a:p>
                  </a:txBody>
                  <a:tcPr/>
                </a:tc>
                <a:tc>
                  <a:txBody>
                    <a:bodyPr/>
                    <a:lstStyle/>
                    <a:p>
                      <a:r>
                        <a:rPr lang="en-US" sz="1000"/>
                        <a:t>36</a:t>
                      </a:r>
                    </a:p>
                  </a:txBody>
                  <a:tcPr/>
                </a:tc>
                <a:tc>
                  <a:txBody>
                    <a:bodyPr/>
                    <a:lstStyle/>
                    <a:p>
                      <a:r>
                        <a:rPr lang="en-US" sz="1000"/>
                        <a:t>19</a:t>
                      </a:r>
                    </a:p>
                  </a:txBody>
                  <a:tcPr/>
                </a:tc>
                <a:tc>
                  <a:txBody>
                    <a:bodyPr/>
                    <a:lstStyle/>
                    <a:p>
                      <a:r>
                        <a:rPr lang="en-US" sz="1000"/>
                        <a:t>125</a:t>
                      </a:r>
                    </a:p>
                  </a:txBody>
                  <a:tcPr/>
                </a:tc>
                <a:tc>
                  <a:txBody>
                    <a:bodyPr/>
                    <a:lstStyle/>
                    <a:p>
                      <a:r>
                        <a:rPr lang="en-US" sz="1000"/>
                        <a:t>180</a:t>
                      </a:r>
                    </a:p>
                  </a:txBody>
                  <a:tcPr/>
                </a:tc>
                <a:tc>
                  <a:txBody>
                    <a:bodyPr/>
                    <a:lstStyle/>
                    <a:p>
                      <a:r>
                        <a:rPr lang="en-US" sz="1000"/>
                        <a:t>13150</a:t>
                      </a:r>
                    </a:p>
                  </a:txBody>
                  <a:tcPr/>
                </a:tc>
                <a:tc>
                  <a:txBody>
                    <a:bodyPr/>
                    <a:lstStyle/>
                    <a:p>
                      <a:r>
                        <a:rPr lang="en-US" sz="1000"/>
                        <a:t>494</a:t>
                      </a:r>
                    </a:p>
                  </a:txBody>
                  <a:tcPr/>
                </a:tc>
                <a:tc>
                  <a:txBody>
                    <a:bodyPr/>
                    <a:lstStyle/>
                    <a:p>
                      <a:r>
                        <a:rPr lang="en-US" sz="1000"/>
                        <a:t>n/a</a:t>
                      </a:r>
                    </a:p>
                  </a:txBody>
                  <a:tcPr/>
                </a:tc>
                <a:extLst>
                  <a:ext uri="{0D108BD9-81ED-4DB2-BD59-A6C34878D82A}">
                    <a16:rowId xmlns:a16="http://schemas.microsoft.com/office/drawing/2014/main" val="2007034664"/>
                  </a:ext>
                </a:extLst>
              </a:tr>
              <a:tr h="370840">
                <a:tc>
                  <a:txBody>
                    <a:bodyPr/>
                    <a:lstStyle/>
                    <a:p>
                      <a:r>
                        <a:rPr lang="en-US" sz="1000"/>
                        <a:t>chubbna</a:t>
                      </a:r>
                    </a:p>
                  </a:txBody>
                  <a:tcPr/>
                </a:tc>
                <a:tc>
                  <a:txBody>
                    <a:bodyPr/>
                    <a:lstStyle/>
                    <a:p>
                      <a:r>
                        <a:rPr lang="en-US" sz="1000"/>
                        <a:t>6094</a:t>
                      </a:r>
                    </a:p>
                  </a:txBody>
                  <a:tcPr/>
                </a:tc>
                <a:tc>
                  <a:txBody>
                    <a:bodyPr/>
                    <a:lstStyle/>
                    <a:p>
                      <a:r>
                        <a:rPr lang="en-US" sz="1000"/>
                        <a:t>654</a:t>
                      </a:r>
                    </a:p>
                  </a:txBody>
                  <a:tcPr/>
                </a:tc>
                <a:tc>
                  <a:txBody>
                    <a:bodyPr/>
                    <a:lstStyle/>
                    <a:p>
                      <a:r>
                        <a:rPr lang="en-US" sz="1000"/>
                        <a:t>10</a:t>
                      </a:r>
                    </a:p>
                  </a:txBody>
                  <a:tcPr/>
                </a:tc>
                <a:tc>
                  <a:txBody>
                    <a:bodyPr/>
                    <a:lstStyle/>
                    <a:p>
                      <a:r>
                        <a:rPr lang="en-US" sz="1000"/>
                        <a:t>4</a:t>
                      </a:r>
                    </a:p>
                  </a:txBody>
                  <a:tcPr/>
                </a:tc>
                <a:tc>
                  <a:txBody>
                    <a:bodyPr/>
                    <a:lstStyle/>
                    <a:p>
                      <a:r>
                        <a:rPr lang="en-US" sz="1000"/>
                        <a:t>4</a:t>
                      </a:r>
                    </a:p>
                  </a:txBody>
                  <a:tcPr/>
                </a:tc>
                <a:tc>
                  <a:txBody>
                    <a:bodyPr/>
                    <a:lstStyle/>
                    <a:p>
                      <a:r>
                        <a:rPr lang="en-US" sz="1000"/>
                        <a:t>18</a:t>
                      </a:r>
                    </a:p>
                  </a:txBody>
                  <a:tcPr/>
                </a:tc>
                <a:tc>
                  <a:txBody>
                    <a:bodyPr/>
                    <a:lstStyle/>
                    <a:p>
                      <a:r>
                        <a:rPr lang="en-US" sz="1000"/>
                        <a:t>2218</a:t>
                      </a:r>
                    </a:p>
                  </a:txBody>
                  <a:tcPr/>
                </a:tc>
                <a:tc>
                  <a:txBody>
                    <a:bodyPr/>
                    <a:lstStyle/>
                    <a:p>
                      <a:r>
                        <a:rPr lang="en-US" sz="1000"/>
                        <a:t>45</a:t>
                      </a:r>
                    </a:p>
                  </a:txBody>
                  <a:tcPr/>
                </a:tc>
                <a:tc>
                  <a:txBody>
                    <a:bodyPr/>
                    <a:lstStyle/>
                    <a:p>
                      <a:r>
                        <a:rPr lang="en-US" sz="1000"/>
                        <a:t>2.1800 %</a:t>
                      </a:r>
                    </a:p>
                  </a:txBody>
                  <a:tcPr/>
                </a:tc>
                <a:extLst>
                  <a:ext uri="{0D108BD9-81ED-4DB2-BD59-A6C34878D82A}">
                    <a16:rowId xmlns:a16="http://schemas.microsoft.com/office/drawing/2014/main" val="2212522261"/>
                  </a:ext>
                </a:extLst>
              </a:tr>
              <a:tr h="370840">
                <a:tc>
                  <a:txBody>
                    <a:bodyPr/>
                    <a:lstStyle/>
                    <a:p>
                      <a:r>
                        <a:rPr lang="en-US" sz="1000"/>
                        <a:t>firstinshi</a:t>
                      </a:r>
                    </a:p>
                  </a:txBody>
                  <a:tcPr/>
                </a:tc>
                <a:tc>
                  <a:txBody>
                    <a:bodyPr/>
                    <a:lstStyle/>
                    <a:p>
                      <a:r>
                        <a:rPr lang="en-US" sz="1000"/>
                        <a:t>2634</a:t>
                      </a:r>
                    </a:p>
                  </a:txBody>
                  <a:tcPr/>
                </a:tc>
                <a:tc>
                  <a:txBody>
                    <a:bodyPr/>
                    <a:lstStyle/>
                    <a:p>
                      <a:r>
                        <a:rPr lang="en-US" sz="1000"/>
                        <a:t>84</a:t>
                      </a:r>
                    </a:p>
                  </a:txBody>
                  <a:tcPr/>
                </a:tc>
                <a:tc>
                  <a:txBody>
                    <a:bodyPr/>
                    <a:lstStyle/>
                    <a:p>
                      <a:r>
                        <a:rPr lang="en-US" sz="1000"/>
                        <a:t>47</a:t>
                      </a:r>
                    </a:p>
                  </a:txBody>
                  <a:tcPr/>
                </a:tc>
                <a:tc>
                  <a:txBody>
                    <a:bodyPr/>
                    <a:lstStyle/>
                    <a:p>
                      <a:r>
                        <a:rPr lang="en-US" sz="1000"/>
                        <a:t>24</a:t>
                      </a:r>
                    </a:p>
                  </a:txBody>
                  <a:tcPr/>
                </a:tc>
                <a:tc>
                  <a:txBody>
                    <a:bodyPr/>
                    <a:lstStyle/>
                    <a:p>
                      <a:r>
                        <a:rPr lang="en-US" sz="1000"/>
                        <a:t>10</a:t>
                      </a:r>
                    </a:p>
                  </a:txBody>
                  <a:tcPr/>
                </a:tc>
                <a:tc>
                  <a:txBody>
                    <a:bodyPr/>
                    <a:lstStyle/>
                    <a:p>
                      <a:r>
                        <a:rPr lang="en-US" sz="1000"/>
                        <a:t>81</a:t>
                      </a:r>
                    </a:p>
                  </a:txBody>
                  <a:tcPr/>
                </a:tc>
                <a:tc>
                  <a:txBody>
                    <a:bodyPr/>
                    <a:lstStyle/>
                    <a:p>
                      <a:r>
                        <a:rPr lang="en-US" sz="1000"/>
                        <a:t>2843</a:t>
                      </a:r>
                    </a:p>
                  </a:txBody>
                  <a:tcPr/>
                </a:tc>
                <a:tc>
                  <a:txBody>
                    <a:bodyPr/>
                    <a:lstStyle/>
                    <a:p>
                      <a:r>
                        <a:rPr lang="en-US" sz="1000"/>
                        <a:t>756</a:t>
                      </a:r>
                    </a:p>
                  </a:txBody>
                  <a:tcPr/>
                </a:tc>
                <a:tc>
                  <a:txBody>
                    <a:bodyPr/>
                    <a:lstStyle/>
                    <a:p>
                      <a:r>
                        <a:rPr lang="en-US" sz="1000"/>
                        <a:t>1.7142 %</a:t>
                      </a:r>
                    </a:p>
                  </a:txBody>
                  <a:tcPr/>
                </a:tc>
                <a:extLst>
                  <a:ext uri="{0D108BD9-81ED-4DB2-BD59-A6C34878D82A}">
                    <a16:rowId xmlns:a16="http://schemas.microsoft.com/office/drawing/2014/main" val="1425582141"/>
                  </a:ext>
                </a:extLst>
              </a:tr>
              <a:tr h="370840">
                <a:tc>
                  <a:txBody>
                    <a:bodyPr/>
                    <a:lstStyle/>
                    <a:p>
                      <a:r>
                        <a:rPr lang="en-US" sz="1000"/>
                        <a:t>phlyinsurance</a:t>
                      </a:r>
                    </a:p>
                  </a:txBody>
                  <a:tcPr/>
                </a:tc>
                <a:tc>
                  <a:txBody>
                    <a:bodyPr/>
                    <a:lstStyle/>
                    <a:p>
                      <a:r>
                        <a:rPr lang="en-US" sz="1000"/>
                        <a:t>2482</a:t>
                      </a:r>
                    </a:p>
                  </a:txBody>
                  <a:tcPr/>
                </a:tc>
                <a:tc>
                  <a:txBody>
                    <a:bodyPr/>
                    <a:lstStyle/>
                    <a:p>
                      <a:r>
                        <a:rPr lang="en-US" sz="1000"/>
                        <a:t>292</a:t>
                      </a:r>
                    </a:p>
                  </a:txBody>
                  <a:tcPr/>
                </a:tc>
                <a:tc>
                  <a:txBody>
                    <a:bodyPr/>
                    <a:lstStyle/>
                    <a:p>
                      <a:r>
                        <a:rPr lang="en-US" sz="1000"/>
                        <a:t>122</a:t>
                      </a:r>
                    </a:p>
                  </a:txBody>
                  <a:tcPr/>
                </a:tc>
                <a:tc>
                  <a:txBody>
                    <a:bodyPr/>
                    <a:lstStyle/>
                    <a:p>
                      <a:r>
                        <a:rPr lang="en-US" sz="1000"/>
                        <a:t>31</a:t>
                      </a:r>
                    </a:p>
                  </a:txBody>
                  <a:tcPr/>
                </a:tc>
                <a:tc>
                  <a:txBody>
                    <a:bodyPr/>
                    <a:lstStyle/>
                    <a:p>
                      <a:r>
                        <a:rPr lang="en-US" sz="1000"/>
                        <a:t>31</a:t>
                      </a:r>
                    </a:p>
                  </a:txBody>
                  <a:tcPr/>
                </a:tc>
                <a:tc>
                  <a:txBody>
                    <a:bodyPr/>
                    <a:lstStyle/>
                    <a:p>
                      <a:r>
                        <a:rPr lang="en-US" sz="1000"/>
                        <a:t>184</a:t>
                      </a:r>
                    </a:p>
                  </a:txBody>
                  <a:tcPr/>
                </a:tc>
                <a:tc>
                  <a:txBody>
                    <a:bodyPr/>
                    <a:lstStyle/>
                    <a:p>
                      <a:r>
                        <a:rPr lang="en-US" sz="1000"/>
                        <a:t>7962</a:t>
                      </a:r>
                    </a:p>
                  </a:txBody>
                  <a:tcPr/>
                </a:tc>
                <a:tc>
                  <a:txBody>
                    <a:bodyPr/>
                    <a:lstStyle/>
                    <a:p>
                      <a:r>
                        <a:rPr lang="en-US" sz="1000"/>
                        <a:t>135</a:t>
                      </a:r>
                    </a:p>
                  </a:txBody>
                  <a:tcPr/>
                </a:tc>
                <a:tc>
                  <a:txBody>
                    <a:bodyPr/>
                    <a:lstStyle/>
                    <a:p>
                      <a:r>
                        <a:rPr lang="en-US" sz="1000"/>
                        <a:t>1.8838 %</a:t>
                      </a:r>
                    </a:p>
                  </a:txBody>
                  <a:tcPr/>
                </a:tc>
                <a:extLst>
                  <a:ext uri="{0D108BD9-81ED-4DB2-BD59-A6C34878D82A}">
                    <a16:rowId xmlns:a16="http://schemas.microsoft.com/office/drawing/2014/main" val="3492367309"/>
                  </a:ext>
                </a:extLst>
              </a:tr>
              <a:tr h="370840">
                <a:tc>
                  <a:txBody>
                    <a:bodyPr/>
                    <a:lstStyle/>
                    <a:p>
                      <a:r>
                        <a:rPr lang="en-US" sz="1000"/>
                        <a:t>tmna_services</a:t>
                      </a:r>
                    </a:p>
                  </a:txBody>
                  <a:tcPr/>
                </a:tc>
                <a:tc>
                  <a:txBody>
                    <a:bodyPr/>
                    <a:lstStyle/>
                    <a:p>
                      <a:r>
                        <a:rPr lang="en-US" sz="1000"/>
                        <a:t>477</a:t>
                      </a:r>
                    </a:p>
                  </a:txBody>
                  <a:tcPr/>
                </a:tc>
                <a:tc>
                  <a:txBody>
                    <a:bodyPr/>
                    <a:lstStyle/>
                    <a:p>
                      <a:r>
                        <a:rPr lang="en-US" sz="1000"/>
                        <a:t>2</a:t>
                      </a:r>
                    </a:p>
                  </a:txBody>
                  <a:tcPr/>
                </a:tc>
                <a:tc>
                  <a:txBody>
                    <a:bodyPr/>
                    <a:lstStyle/>
                    <a:p>
                      <a:r>
                        <a:rPr lang="en-US" sz="1000"/>
                        <a:t>30</a:t>
                      </a:r>
                    </a:p>
                  </a:txBody>
                  <a:tcPr/>
                </a:tc>
                <a:tc>
                  <a:txBody>
                    <a:bodyPr/>
                    <a:lstStyle/>
                    <a:p>
                      <a:r>
                        <a:rPr lang="en-US" sz="1000"/>
                        <a:t>7</a:t>
                      </a:r>
                    </a:p>
                  </a:txBody>
                  <a:tcPr/>
                </a:tc>
                <a:tc>
                  <a:txBody>
                    <a:bodyPr/>
                    <a:lstStyle/>
                    <a:p>
                      <a:r>
                        <a:rPr lang="en-US" sz="1000"/>
                        <a:t>0</a:t>
                      </a:r>
                    </a:p>
                  </a:txBody>
                  <a:tcPr/>
                </a:tc>
                <a:tc>
                  <a:txBody>
                    <a:bodyPr/>
                    <a:lstStyle/>
                    <a:p>
                      <a:r>
                        <a:rPr lang="en-US" sz="1000"/>
                        <a:t>37</a:t>
                      </a:r>
                    </a:p>
                  </a:txBody>
                  <a:tcPr/>
                </a:tc>
                <a:tc>
                  <a:txBody>
                    <a:bodyPr/>
                    <a:lstStyle/>
                    <a:p>
                      <a:r>
                        <a:rPr lang="en-US" sz="1000"/>
                        <a:t>922</a:t>
                      </a:r>
                    </a:p>
                  </a:txBody>
                  <a:tcPr/>
                </a:tc>
                <a:tc>
                  <a:txBody>
                    <a:bodyPr/>
                    <a:lstStyle/>
                    <a:p>
                      <a:r>
                        <a:rPr lang="en-US" sz="1000"/>
                        <a:t>63</a:t>
                      </a:r>
                    </a:p>
                  </a:txBody>
                  <a:tcPr/>
                </a:tc>
                <a:tc>
                  <a:txBody>
                    <a:bodyPr/>
                    <a:lstStyle/>
                    <a:p>
                      <a:r>
                        <a:rPr lang="en-US" sz="1000"/>
                        <a:t>5.5928 %</a:t>
                      </a:r>
                    </a:p>
                  </a:txBody>
                  <a:tcPr/>
                </a:tc>
                <a:extLst>
                  <a:ext uri="{0D108BD9-81ED-4DB2-BD59-A6C34878D82A}">
                    <a16:rowId xmlns:a16="http://schemas.microsoft.com/office/drawing/2014/main" val="2989355039"/>
                  </a:ext>
                </a:extLst>
              </a:tr>
              <a:tr h="370840">
                <a:tc>
                  <a:txBody>
                    <a:bodyPr/>
                    <a:lstStyle/>
                    <a:p>
                      <a:r>
                        <a:rPr lang="en-US" sz="1000"/>
                        <a:t>tmamerica</a:t>
                      </a:r>
                    </a:p>
                  </a:txBody>
                  <a:tcPr/>
                </a:tc>
                <a:tc>
                  <a:txBody>
                    <a:bodyPr/>
                    <a:lstStyle/>
                    <a:p>
                      <a:r>
                        <a:rPr lang="en-US" sz="1000"/>
                        <a:t>448</a:t>
                      </a:r>
                    </a:p>
                  </a:txBody>
                  <a:tcPr/>
                </a:tc>
                <a:tc>
                  <a:txBody>
                    <a:bodyPr/>
                    <a:lstStyle/>
                    <a:p>
                      <a:r>
                        <a:rPr lang="en-US" sz="1000"/>
                        <a:t>91</a:t>
                      </a:r>
                    </a:p>
                  </a:txBody>
                  <a:tcPr/>
                </a:tc>
                <a:tc>
                  <a:txBody>
                    <a:bodyPr/>
                    <a:lstStyle/>
                    <a:p>
                      <a:r>
                        <a:rPr lang="en-US" sz="1000"/>
                        <a:t>115</a:t>
                      </a:r>
                    </a:p>
                  </a:txBody>
                  <a:tcPr/>
                </a:tc>
                <a:tc>
                  <a:txBody>
                    <a:bodyPr/>
                    <a:lstStyle/>
                    <a:p>
                      <a:r>
                        <a:rPr lang="en-US" sz="1000"/>
                        <a:t>2</a:t>
                      </a:r>
                    </a:p>
                  </a:txBody>
                  <a:tcPr/>
                </a:tc>
                <a:tc>
                  <a:txBody>
                    <a:bodyPr/>
                    <a:lstStyle/>
                    <a:p>
                      <a:r>
                        <a:rPr lang="en-US" sz="1000"/>
                        <a:t>2</a:t>
                      </a:r>
                    </a:p>
                  </a:txBody>
                  <a:tcPr/>
                </a:tc>
                <a:tc>
                  <a:txBody>
                    <a:bodyPr/>
                    <a:lstStyle/>
                    <a:p>
                      <a:r>
                        <a:rPr lang="en-US" sz="1000"/>
                        <a:t>119</a:t>
                      </a:r>
                    </a:p>
                  </a:txBody>
                  <a:tcPr/>
                </a:tc>
                <a:tc>
                  <a:txBody>
                    <a:bodyPr/>
                    <a:lstStyle/>
                    <a:p>
                      <a:r>
                        <a:rPr lang="en-US" sz="1000"/>
                        <a:t>1064</a:t>
                      </a:r>
                    </a:p>
                  </a:txBody>
                  <a:tcPr/>
                </a:tc>
                <a:tc>
                  <a:txBody>
                    <a:bodyPr/>
                    <a:lstStyle/>
                    <a:p>
                      <a:r>
                        <a:rPr lang="en-US" sz="1000"/>
                        <a:t>27</a:t>
                      </a:r>
                    </a:p>
                  </a:txBody>
                  <a:tcPr/>
                </a:tc>
                <a:tc>
                  <a:txBody>
                    <a:bodyPr/>
                    <a:lstStyle/>
                    <a:p>
                      <a:r>
                        <a:rPr lang="en-US" sz="1000"/>
                        <a:t>2.2806 %</a:t>
                      </a:r>
                    </a:p>
                  </a:txBody>
                  <a:tcPr/>
                </a:tc>
                <a:extLst>
                  <a:ext uri="{0D108BD9-81ED-4DB2-BD59-A6C34878D82A}">
                    <a16:rowId xmlns:a16="http://schemas.microsoft.com/office/drawing/2014/main" val="1111933229"/>
                  </a:ext>
                </a:extLst>
              </a:tr>
            </a:tbl>
          </a:graphicData>
        </a:graphic>
      </p:graphicFrame>
      <p:sp>
        <p:nvSpPr>
          <p:cNvPr id="4" name="Text Placeholder 3">
            <a:extLst>
              <a:ext uri="{FF2B5EF4-FFF2-40B4-BE49-F238E27FC236}">
                <a16:creationId xmlns:a16="http://schemas.microsoft.com/office/drawing/2014/main" id="{B91C16C4-C32E-455A-B23A-9F8E861B0588}"/>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632792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D6A80-977D-490A-956B-535573D474F8}"/>
              </a:ext>
            </a:extLst>
          </p:cNvPr>
          <p:cNvSpPr>
            <a:spLocks noGrp="1"/>
          </p:cNvSpPr>
          <p:nvPr>
            <p:ph type="title"/>
          </p:nvPr>
        </p:nvSpPr>
        <p:spPr/>
        <p:txBody>
          <a:bodyPr/>
          <a:lstStyle/>
          <a:p>
            <a:r>
              <a:rPr lang="en-US"/>
              <a:t>Instagram Followers Change | All Pages</a:t>
            </a:r>
          </a:p>
        </p:txBody>
      </p:sp>
      <p:graphicFrame>
        <p:nvGraphicFramePr>
          <p:cNvPr id="6" name="Chart Placeholder 5">
            <a:extLst>
              <a:ext uri="{FF2B5EF4-FFF2-40B4-BE49-F238E27FC236}">
                <a16:creationId xmlns:a16="http://schemas.microsoft.com/office/drawing/2014/main" id="{C6157683-D236-47E4-A7B8-0CABB1A21E02}"/>
              </a:ext>
            </a:extLst>
          </p:cNvPr>
          <p:cNvGraphicFramePr>
            <a:graphicFrameLocks noGrp="1"/>
          </p:cNvGraphicFramePr>
          <p:nvPr>
            <p:ph type="chart" sz="quarter" idx="13"/>
            <p:extLst>
              <p:ext uri="{D42A27DB-BD31-4B8C-83A1-F6EECF244321}">
                <p14:modId xmlns:p14="http://schemas.microsoft.com/office/powerpoint/2010/main" val="3124008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6948B-1AE3-4338-9AA2-D9A768E444A8}"/>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9AD69C21-B9FC-4A6A-BCF2-9F97CD8F2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682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D570-6B6C-495D-B810-CA9B08DA4B0D}"/>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64B607DA-8808-465C-8D62-F469D7564AD3}"/>
              </a:ext>
            </a:extLst>
          </p:cNvPr>
          <p:cNvGraphicFramePr>
            <a:graphicFrameLocks noGrp="1"/>
          </p:cNvGraphicFramePr>
          <p:nvPr>
            <p:ph type="chart" sz="quarter" idx="13"/>
            <p:extLst>
              <p:ext uri="{D42A27DB-BD31-4B8C-83A1-F6EECF244321}">
                <p14:modId xmlns:p14="http://schemas.microsoft.com/office/powerpoint/2010/main" val="2242953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7661B-D7F6-411F-8609-9C82720B665A}"/>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976E0578-F595-4E4F-A4D2-A6C654C0D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455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16A2-CFE6-4736-B8AB-A6A33939F485}"/>
              </a:ext>
            </a:extLst>
          </p:cNvPr>
          <p:cNvSpPr>
            <a:spLocks noGrp="1"/>
          </p:cNvSpPr>
          <p:nvPr>
            <p:ph type="title"/>
          </p:nvPr>
        </p:nvSpPr>
        <p:spPr/>
        <p:txBody>
          <a:bodyPr/>
          <a:lstStyle/>
          <a:p>
            <a:r>
              <a:rPr lang="en-US"/>
              <a:t>Instagram Total Interactions Per Month | All Pages</a:t>
            </a:r>
          </a:p>
        </p:txBody>
      </p:sp>
      <p:graphicFrame>
        <p:nvGraphicFramePr>
          <p:cNvPr id="6" name="Chart Placeholder 5">
            <a:extLst>
              <a:ext uri="{FF2B5EF4-FFF2-40B4-BE49-F238E27FC236}">
                <a16:creationId xmlns:a16="http://schemas.microsoft.com/office/drawing/2014/main" id="{2DE9CFC9-11F8-430D-B3F1-AB2131BAE0EE}"/>
              </a:ext>
            </a:extLst>
          </p:cNvPr>
          <p:cNvGraphicFramePr>
            <a:graphicFrameLocks noGrp="1"/>
          </p:cNvGraphicFramePr>
          <p:nvPr>
            <p:ph type="chart" sz="quarter" idx="13"/>
            <p:extLst>
              <p:ext uri="{D42A27DB-BD31-4B8C-83A1-F6EECF244321}">
                <p14:modId xmlns:p14="http://schemas.microsoft.com/office/powerpoint/2010/main" val="2291282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AB672-E541-4F79-81E7-C1313EFF18A3}"/>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A7D52FA8-EEB8-4C24-BC17-15B5E8CC2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259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51F8-6213-47CC-9C64-D7E5804CDE01}"/>
              </a:ext>
            </a:extLst>
          </p:cNvPr>
          <p:cNvSpPr>
            <a:spLocks noGrp="1"/>
          </p:cNvSpPr>
          <p:nvPr>
            <p:ph type="title"/>
          </p:nvPr>
        </p:nvSpPr>
        <p:spPr/>
        <p:txBody>
          <a:bodyPr/>
          <a:lstStyle/>
          <a:p>
            <a:r>
              <a:rPr lang="en-US"/>
              <a:t>Instagram Instagram Top Posts | All Pages - 1 of 5</a:t>
            </a:r>
          </a:p>
        </p:txBody>
      </p:sp>
      <p:graphicFrame>
        <p:nvGraphicFramePr>
          <p:cNvPr id="5" name="Table Placeholder 4">
            <a:extLst>
              <a:ext uri="{FF2B5EF4-FFF2-40B4-BE49-F238E27FC236}">
                <a16:creationId xmlns:a16="http://schemas.microsoft.com/office/drawing/2014/main" id="{0C3A0150-8718-403E-A2B9-CA4D7A460A1B}"/>
              </a:ext>
            </a:extLst>
          </p:cNvPr>
          <p:cNvGraphicFramePr>
            <a:graphicFrameLocks noGrp="1"/>
          </p:cNvGraphicFramePr>
          <p:nvPr>
            <p:ph type="tbl" sz="quarter" idx="13"/>
            <p:extLst>
              <p:ext uri="{D42A27DB-BD31-4B8C-83A1-F6EECF244321}">
                <p14:modId xmlns:p14="http://schemas.microsoft.com/office/powerpoint/2010/main" val="285428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3446415"/>
                    </a:ext>
                  </a:extLst>
                </a:gridCol>
                <a:gridCol w="1810512">
                  <a:extLst>
                    <a:ext uri="{9D8B030D-6E8A-4147-A177-3AD203B41FA5}">
                      <a16:colId xmlns:a16="http://schemas.microsoft.com/office/drawing/2014/main" val="3765276035"/>
                    </a:ext>
                  </a:extLst>
                </a:gridCol>
                <a:gridCol w="822960">
                  <a:extLst>
                    <a:ext uri="{9D8B030D-6E8A-4147-A177-3AD203B41FA5}">
                      <a16:colId xmlns:a16="http://schemas.microsoft.com/office/drawing/2014/main" val="807469954"/>
                    </a:ext>
                  </a:extLst>
                </a:gridCol>
                <a:gridCol w="822960">
                  <a:extLst>
                    <a:ext uri="{9D8B030D-6E8A-4147-A177-3AD203B41FA5}">
                      <a16:colId xmlns:a16="http://schemas.microsoft.com/office/drawing/2014/main" val="2390610661"/>
                    </a:ext>
                  </a:extLst>
                </a:gridCol>
                <a:gridCol w="822960">
                  <a:extLst>
                    <a:ext uri="{9D8B030D-6E8A-4147-A177-3AD203B41FA5}">
                      <a16:colId xmlns:a16="http://schemas.microsoft.com/office/drawing/2014/main" val="1419082425"/>
                    </a:ext>
                  </a:extLst>
                </a:gridCol>
                <a:gridCol w="822960">
                  <a:extLst>
                    <a:ext uri="{9D8B030D-6E8A-4147-A177-3AD203B41FA5}">
                      <a16:colId xmlns:a16="http://schemas.microsoft.com/office/drawing/2014/main" val="529224154"/>
                    </a:ext>
                  </a:extLst>
                </a:gridCol>
                <a:gridCol w="822960">
                  <a:extLst>
                    <a:ext uri="{9D8B030D-6E8A-4147-A177-3AD203B41FA5}">
                      <a16:colId xmlns:a16="http://schemas.microsoft.com/office/drawing/2014/main" val="1164853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23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- 2021-09-30 22:02:44</a:t>
                      </a:r>
                      <a:r>
                        <a:rPr kumimoji="0" lang="en-US" sz="1000" b="0" i="0" u="none" strike="noStrike" kern="1200" cap="none" spc="0" normalizeH="0" baseline="0" noProof="0">
                          <a:ln>
                            <a:noFill/>
                          </a:ln>
                          <a:solidFill>
                            <a:prstClr val="black"/>
                          </a:solidFill>
                          <a:effectLst/>
                          <a:uLnTx/>
                          <a:uFillTx/>
                          <a:latin typeface="+mn-lt"/>
                          <a:ea typeface="+mn-ea"/>
                          <a:cs typeface="+mn-cs"/>
                        </a:rPr>
                        <a:t>
 Sheila K. of our FiRMS Claims Services department celebrated 30 years with #teamFICOH today. Please join us in congratulating her on this achievement!
#workanniversary #insurancecareers #insurance #30years #hawaii #hawaiibusiness #workplaceculture #tokiomarine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243377540_230546782443115_3608185753855767388_n.jpg?_nc_cat=110&amp;ccb=1-5&amp;_nc_sid=8ae9d6&amp;_nc_ohc=kNvYZQ3FqeMAX9e7Kph&amp;_nc_ht=scontent-iad3-2.cdninstagram.com&amp;edm=AL-3X8kEAAAA&amp;oh=c6c156c271c4e916b77d4c70b835e861&amp;oe=616833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397598"/>
                  </a:ext>
                </a:extLst>
              </a:tr>
            </a:tbl>
          </a:graphicData>
        </a:graphic>
      </p:graphicFrame>
      <p:sp>
        <p:nvSpPr>
          <p:cNvPr id="4" name="Text Placeholder 3">
            <a:extLst>
              <a:ext uri="{FF2B5EF4-FFF2-40B4-BE49-F238E27FC236}">
                <a16:creationId xmlns:a16="http://schemas.microsoft.com/office/drawing/2014/main" id="{A8FBAF95-AA7A-4CDA-BB78-A37F048D3E6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565973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C2425-19FF-4469-AC68-E43989187901}"/>
              </a:ext>
            </a:extLst>
          </p:cNvPr>
          <p:cNvSpPr>
            <a:spLocks noGrp="1"/>
          </p:cNvSpPr>
          <p:nvPr>
            <p:ph type="title"/>
          </p:nvPr>
        </p:nvSpPr>
        <p:spPr/>
        <p:txBody>
          <a:bodyPr/>
          <a:lstStyle/>
          <a:p>
            <a:r>
              <a:rPr lang="en-US"/>
              <a:t>Instagram Instagram Top Posts | All Pages - 2 of 5</a:t>
            </a:r>
          </a:p>
        </p:txBody>
      </p:sp>
      <p:graphicFrame>
        <p:nvGraphicFramePr>
          <p:cNvPr id="5" name="Table Placeholder 4">
            <a:extLst>
              <a:ext uri="{FF2B5EF4-FFF2-40B4-BE49-F238E27FC236}">
                <a16:creationId xmlns:a16="http://schemas.microsoft.com/office/drawing/2014/main" id="{38A76011-ED1E-4EBF-905E-DEF9E0F95A79}"/>
              </a:ext>
            </a:extLst>
          </p:cNvPr>
          <p:cNvGraphicFramePr>
            <a:graphicFrameLocks noGrp="1"/>
          </p:cNvGraphicFramePr>
          <p:nvPr>
            <p:ph type="tbl" sz="quarter" idx="13"/>
            <p:extLst>
              <p:ext uri="{D42A27DB-BD31-4B8C-83A1-F6EECF244321}">
                <p14:modId xmlns:p14="http://schemas.microsoft.com/office/powerpoint/2010/main" val="3640835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0389594"/>
                    </a:ext>
                  </a:extLst>
                </a:gridCol>
                <a:gridCol w="1810512">
                  <a:extLst>
                    <a:ext uri="{9D8B030D-6E8A-4147-A177-3AD203B41FA5}">
                      <a16:colId xmlns:a16="http://schemas.microsoft.com/office/drawing/2014/main" val="4103953397"/>
                    </a:ext>
                  </a:extLst>
                </a:gridCol>
                <a:gridCol w="822960">
                  <a:extLst>
                    <a:ext uri="{9D8B030D-6E8A-4147-A177-3AD203B41FA5}">
                      <a16:colId xmlns:a16="http://schemas.microsoft.com/office/drawing/2014/main" val="2750552442"/>
                    </a:ext>
                  </a:extLst>
                </a:gridCol>
                <a:gridCol w="822960">
                  <a:extLst>
                    <a:ext uri="{9D8B030D-6E8A-4147-A177-3AD203B41FA5}">
                      <a16:colId xmlns:a16="http://schemas.microsoft.com/office/drawing/2014/main" val="3061570262"/>
                    </a:ext>
                  </a:extLst>
                </a:gridCol>
                <a:gridCol w="822960">
                  <a:extLst>
                    <a:ext uri="{9D8B030D-6E8A-4147-A177-3AD203B41FA5}">
                      <a16:colId xmlns:a16="http://schemas.microsoft.com/office/drawing/2014/main" val="4291769283"/>
                    </a:ext>
                  </a:extLst>
                </a:gridCol>
                <a:gridCol w="822960">
                  <a:extLst>
                    <a:ext uri="{9D8B030D-6E8A-4147-A177-3AD203B41FA5}">
                      <a16:colId xmlns:a16="http://schemas.microsoft.com/office/drawing/2014/main" val="1601503808"/>
                    </a:ext>
                  </a:extLst>
                </a:gridCol>
                <a:gridCol w="822960">
                  <a:extLst>
                    <a:ext uri="{9D8B030D-6E8A-4147-A177-3AD203B41FA5}">
                      <a16:colId xmlns:a16="http://schemas.microsoft.com/office/drawing/2014/main" val="371418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44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- 2021-09-30 11:54:13</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other people love about their jobs? For those who are curious about what it’s like to work at PHLY, we asked Alison Hinderlider why she loves being part of our team. 💙
Learn more about #TEAMPHLY ➡ 𝐛𝐢𝐭.𝐥𝐲/𝐏𝐇𝐋𝐘𝐂𝐚𝐫𝐞𝐞𝐫𝐬 ⬅ Link in bio.
#insurance #employeespotlight #employeeappreciation #careermotivation #businessgoals #supportive #instajobs #careers #insurancejobs #insurancecareers #companyculture #workenvironment #professionalgrowth #professionaldevelopment #insurancelife #corporatelife #insurancework #insurancecompany #workplaceculture #propertyandcasualty #specialtyinsurance #insurancebusiness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243609193_641900036794324_6716855370559743383_n.jpg?_nc_cat=102&amp;ccb=1-5&amp;_nc_sid=8ae9d6&amp;_nc_eui2=AeFoC9FrYSVJ2FsxNu03bUSkF6hl1hEUi2gXqGXWERSLaF9zS_liO0LflQpi2kU12t8&amp;_nc_ohc=mbUpU6xmJMMAX9qH5-t&amp;_nc_ht=scontent-dfw5-2.cdninstagram.com&amp;edm=AL-3X8kEAAAA&amp;oh=98382b6cabb3b0d3eb152af37cf4c96e&amp;oe=6168F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2340666"/>
                  </a:ext>
                </a:extLst>
              </a:tr>
            </a:tbl>
          </a:graphicData>
        </a:graphic>
      </p:graphicFrame>
      <p:sp>
        <p:nvSpPr>
          <p:cNvPr id="4" name="Text Placeholder 3">
            <a:extLst>
              <a:ext uri="{FF2B5EF4-FFF2-40B4-BE49-F238E27FC236}">
                <a16:creationId xmlns:a16="http://schemas.microsoft.com/office/drawing/2014/main" id="{0BDC38D6-481A-4211-9FCC-61C2032C5A25}"/>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601537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AA36-0DC3-420F-B04C-0676CFB1B0A7}"/>
              </a:ext>
            </a:extLst>
          </p:cNvPr>
          <p:cNvSpPr>
            <a:spLocks noGrp="1"/>
          </p:cNvSpPr>
          <p:nvPr>
            <p:ph type="title"/>
          </p:nvPr>
        </p:nvSpPr>
        <p:spPr/>
        <p:txBody>
          <a:bodyPr/>
          <a:lstStyle/>
          <a:p>
            <a:r>
              <a:rPr lang="en-US"/>
              <a:t>Instagram Instagram Top Posts | All Pages - 3 of 5</a:t>
            </a:r>
          </a:p>
        </p:txBody>
      </p:sp>
      <p:graphicFrame>
        <p:nvGraphicFramePr>
          <p:cNvPr id="5" name="Table Placeholder 4">
            <a:extLst>
              <a:ext uri="{FF2B5EF4-FFF2-40B4-BE49-F238E27FC236}">
                <a16:creationId xmlns:a16="http://schemas.microsoft.com/office/drawing/2014/main" id="{99245B11-4055-4010-B075-7D4BD5251E48}"/>
              </a:ext>
            </a:extLst>
          </p:cNvPr>
          <p:cNvGraphicFramePr>
            <a:graphicFrameLocks noGrp="1"/>
          </p:cNvGraphicFramePr>
          <p:nvPr>
            <p:ph type="tbl" sz="quarter" idx="13"/>
            <p:extLst>
              <p:ext uri="{D42A27DB-BD31-4B8C-83A1-F6EECF244321}">
                <p14:modId xmlns:p14="http://schemas.microsoft.com/office/powerpoint/2010/main" val="422832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0274888"/>
                    </a:ext>
                  </a:extLst>
                </a:gridCol>
                <a:gridCol w="1810512">
                  <a:extLst>
                    <a:ext uri="{9D8B030D-6E8A-4147-A177-3AD203B41FA5}">
                      <a16:colId xmlns:a16="http://schemas.microsoft.com/office/drawing/2014/main" val="240035127"/>
                    </a:ext>
                  </a:extLst>
                </a:gridCol>
                <a:gridCol w="822960">
                  <a:extLst>
                    <a:ext uri="{9D8B030D-6E8A-4147-A177-3AD203B41FA5}">
                      <a16:colId xmlns:a16="http://schemas.microsoft.com/office/drawing/2014/main" val="1893719440"/>
                    </a:ext>
                  </a:extLst>
                </a:gridCol>
                <a:gridCol w="822960">
                  <a:extLst>
                    <a:ext uri="{9D8B030D-6E8A-4147-A177-3AD203B41FA5}">
                      <a16:colId xmlns:a16="http://schemas.microsoft.com/office/drawing/2014/main" val="3195021465"/>
                    </a:ext>
                  </a:extLst>
                </a:gridCol>
                <a:gridCol w="822960">
                  <a:extLst>
                    <a:ext uri="{9D8B030D-6E8A-4147-A177-3AD203B41FA5}">
                      <a16:colId xmlns:a16="http://schemas.microsoft.com/office/drawing/2014/main" val="2069689084"/>
                    </a:ext>
                  </a:extLst>
                </a:gridCol>
                <a:gridCol w="822960">
                  <a:extLst>
                    <a:ext uri="{9D8B030D-6E8A-4147-A177-3AD203B41FA5}">
                      <a16:colId xmlns:a16="http://schemas.microsoft.com/office/drawing/2014/main" val="2707172232"/>
                    </a:ext>
                  </a:extLst>
                </a:gridCol>
                <a:gridCol w="822960">
                  <a:extLst>
                    <a:ext uri="{9D8B030D-6E8A-4147-A177-3AD203B41FA5}">
                      <a16:colId xmlns:a16="http://schemas.microsoft.com/office/drawing/2014/main" val="194872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806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- 2021-09-29 16:43:43</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once again affirmed Tokio Marine America’s Financial Strength Rating of A++ (Superior)! 
Looking for an exciting career opportunity with a global organization? Visit our career page for our #insurancecareer listings at tmamerica.careers.com
#financialstrength #insurance #insurancecompany #insurancecareers #insurancejob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243306005_373310364541555_8526632195254685566_n.jpg?_nc_cat=111&amp;ccb=1-5&amp;_nc_sid=8ae9d6&amp;_nc_ohc=QwtXmCpAi3MAX9e9X--&amp;_nc_ht=scontent-dfw5-1.cdninstagram.com&amp;edm=AL-3X8kEAAAA&amp;oh=4df88d90bac35054a66d3e152c8e8585&amp;oe=6168F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9724521"/>
                  </a:ext>
                </a:extLst>
              </a:tr>
            </a:tbl>
          </a:graphicData>
        </a:graphic>
      </p:graphicFrame>
      <p:sp>
        <p:nvSpPr>
          <p:cNvPr id="4" name="Text Placeholder 3">
            <a:extLst>
              <a:ext uri="{FF2B5EF4-FFF2-40B4-BE49-F238E27FC236}">
                <a16:creationId xmlns:a16="http://schemas.microsoft.com/office/drawing/2014/main" id="{74D66EAF-4141-412D-9FC6-F589E940FD0E}"/>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130850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048DC-04F3-4A63-8BCC-973CA90281F4}"/>
              </a:ext>
            </a:extLst>
          </p:cNvPr>
          <p:cNvSpPr>
            <a:spLocks noGrp="1"/>
          </p:cNvSpPr>
          <p:nvPr>
            <p:ph type="title"/>
          </p:nvPr>
        </p:nvSpPr>
        <p:spPr/>
        <p:txBody>
          <a:bodyPr/>
          <a:lstStyle/>
          <a:p>
            <a:r>
              <a:rPr lang="en-US"/>
              <a:t>Instagram Instagram Top Posts | All Pages - 4 of 5</a:t>
            </a:r>
          </a:p>
        </p:txBody>
      </p:sp>
      <p:graphicFrame>
        <p:nvGraphicFramePr>
          <p:cNvPr id="5" name="Table Placeholder 4">
            <a:extLst>
              <a:ext uri="{FF2B5EF4-FFF2-40B4-BE49-F238E27FC236}">
                <a16:creationId xmlns:a16="http://schemas.microsoft.com/office/drawing/2014/main" id="{E7603999-957F-47D6-BD9F-022CCB53504D}"/>
              </a:ext>
            </a:extLst>
          </p:cNvPr>
          <p:cNvGraphicFramePr>
            <a:graphicFrameLocks noGrp="1"/>
          </p:cNvGraphicFramePr>
          <p:nvPr>
            <p:ph type="tbl" sz="quarter" idx="13"/>
            <p:extLst>
              <p:ext uri="{D42A27DB-BD31-4B8C-83A1-F6EECF244321}">
                <p14:modId xmlns:p14="http://schemas.microsoft.com/office/powerpoint/2010/main" val="166214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5513746"/>
                    </a:ext>
                  </a:extLst>
                </a:gridCol>
                <a:gridCol w="1810512">
                  <a:extLst>
                    <a:ext uri="{9D8B030D-6E8A-4147-A177-3AD203B41FA5}">
                      <a16:colId xmlns:a16="http://schemas.microsoft.com/office/drawing/2014/main" val="1661601994"/>
                    </a:ext>
                  </a:extLst>
                </a:gridCol>
                <a:gridCol w="822960">
                  <a:extLst>
                    <a:ext uri="{9D8B030D-6E8A-4147-A177-3AD203B41FA5}">
                      <a16:colId xmlns:a16="http://schemas.microsoft.com/office/drawing/2014/main" val="1798845018"/>
                    </a:ext>
                  </a:extLst>
                </a:gridCol>
                <a:gridCol w="822960">
                  <a:extLst>
                    <a:ext uri="{9D8B030D-6E8A-4147-A177-3AD203B41FA5}">
                      <a16:colId xmlns:a16="http://schemas.microsoft.com/office/drawing/2014/main" val="751530494"/>
                    </a:ext>
                  </a:extLst>
                </a:gridCol>
                <a:gridCol w="822960">
                  <a:extLst>
                    <a:ext uri="{9D8B030D-6E8A-4147-A177-3AD203B41FA5}">
                      <a16:colId xmlns:a16="http://schemas.microsoft.com/office/drawing/2014/main" val="3194274253"/>
                    </a:ext>
                  </a:extLst>
                </a:gridCol>
                <a:gridCol w="822960">
                  <a:extLst>
                    <a:ext uri="{9D8B030D-6E8A-4147-A177-3AD203B41FA5}">
                      <a16:colId xmlns:a16="http://schemas.microsoft.com/office/drawing/2014/main" val="3327989463"/>
                    </a:ext>
                  </a:extLst>
                </a:gridCol>
                <a:gridCol w="822960">
                  <a:extLst>
                    <a:ext uri="{9D8B030D-6E8A-4147-A177-3AD203B41FA5}">
                      <a16:colId xmlns:a16="http://schemas.microsoft.com/office/drawing/2014/main" val="9411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14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- 2021-09-29 12:32:16</a:t>
                      </a:r>
                      <a:r>
                        <a:rPr kumimoji="0" lang="en-US" sz="1000" b="0" i="0" u="none" strike="noStrike" kern="1200" cap="none" spc="0" normalizeH="0" baseline="0" noProof="0">
                          <a:ln>
                            <a:noFill/>
                          </a:ln>
                          <a:solidFill>
                            <a:prstClr val="black"/>
                          </a:solidFill>
                          <a:effectLst/>
                          <a:uLnTx/>
                          <a:uFillTx/>
                          <a:latin typeface="+mn-lt"/>
                          <a:ea typeface="+mn-ea"/>
                          <a:cs typeface="+mn-cs"/>
                        </a:rPr>
                        <a:t>
 PHLY’s Charity of the Month program raises money for a different non-profit organization each month as part of our philosophy to make a positive difference in the communities where we live and work. This month, we’re pleased to feature wwp as our Charity of the Month! 
Learn more about PHLY’s #communityinvolvement 
➡ 𝐛𝐢𝐭.𝐥𝐲/𝟐𝐏𝐇𝐤𝐇𝐣𝐲 ⬅ Link in bio. 
#TEAMPHLY #communitysupport #charitable #charitablegiving #501c3 #notforprofit #communitymatters #supportnonprofits #helpingourcommunity #socialimpact #nonprofitsofinstagram #nonprofitorg #nonprofitwork #fundraisingforacause #insurancegivesback #workplaceculture #insurancework #insurancelife #insurancebusiness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243211879_207654447985400_1856390702050562313_n.jpg?_nc_cat=101&amp;ccb=1-5&amp;_nc_sid=8ae9d6&amp;_nc_eui2=AeGVXJ7LtR1wd8N5PGOzcC5YXiwALeJk4-1eLAAt4mTj7Y4pdA_NbY9vcN3MCtM3-20&amp;_nc_ohc=yyz59nVOGnkAX-Iaf6o&amp;_nc_ht=scontent-dfw5-1.cdninstagram.com&amp;edm=AL-3X8kEAAAA&amp;oh=5adc15626cc641262e3ae1e971dfe392&amp;oe=61691871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1206544"/>
                  </a:ext>
                </a:extLst>
              </a:tr>
            </a:tbl>
          </a:graphicData>
        </a:graphic>
      </p:graphicFrame>
      <p:sp>
        <p:nvSpPr>
          <p:cNvPr id="4" name="Text Placeholder 3">
            <a:extLst>
              <a:ext uri="{FF2B5EF4-FFF2-40B4-BE49-F238E27FC236}">
                <a16:creationId xmlns:a16="http://schemas.microsoft.com/office/drawing/2014/main" id="{7CAA2522-50D1-4452-830E-570CF7E4A96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353867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1CA1B-78D8-4F03-AC9C-E4F4EE3C5109}"/>
              </a:ext>
            </a:extLst>
          </p:cNvPr>
          <p:cNvSpPr>
            <a:spLocks noGrp="1"/>
          </p:cNvSpPr>
          <p:nvPr>
            <p:ph type="title"/>
          </p:nvPr>
        </p:nvSpPr>
        <p:spPr/>
        <p:txBody>
          <a:bodyPr/>
          <a:lstStyle/>
          <a:p>
            <a:r>
              <a:rPr lang="en-US"/>
              <a:t>Instagram Instagram Top Posts | All Pages - 5 of 5</a:t>
            </a:r>
          </a:p>
        </p:txBody>
      </p:sp>
      <p:graphicFrame>
        <p:nvGraphicFramePr>
          <p:cNvPr id="5" name="Table Placeholder 4">
            <a:extLst>
              <a:ext uri="{FF2B5EF4-FFF2-40B4-BE49-F238E27FC236}">
                <a16:creationId xmlns:a16="http://schemas.microsoft.com/office/drawing/2014/main" id="{97837402-7236-4754-9EB0-96352EE327C0}"/>
              </a:ext>
            </a:extLst>
          </p:cNvPr>
          <p:cNvGraphicFramePr>
            <a:graphicFrameLocks noGrp="1"/>
          </p:cNvGraphicFramePr>
          <p:nvPr>
            <p:ph type="tbl" sz="quarter" idx="13"/>
            <p:extLst>
              <p:ext uri="{D42A27DB-BD31-4B8C-83A1-F6EECF244321}">
                <p14:modId xmlns:p14="http://schemas.microsoft.com/office/powerpoint/2010/main" val="216198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8964333"/>
                    </a:ext>
                  </a:extLst>
                </a:gridCol>
                <a:gridCol w="1810512">
                  <a:extLst>
                    <a:ext uri="{9D8B030D-6E8A-4147-A177-3AD203B41FA5}">
                      <a16:colId xmlns:a16="http://schemas.microsoft.com/office/drawing/2014/main" val="1851477932"/>
                    </a:ext>
                  </a:extLst>
                </a:gridCol>
                <a:gridCol w="822960">
                  <a:extLst>
                    <a:ext uri="{9D8B030D-6E8A-4147-A177-3AD203B41FA5}">
                      <a16:colId xmlns:a16="http://schemas.microsoft.com/office/drawing/2014/main" val="476262850"/>
                    </a:ext>
                  </a:extLst>
                </a:gridCol>
                <a:gridCol w="822960">
                  <a:extLst>
                    <a:ext uri="{9D8B030D-6E8A-4147-A177-3AD203B41FA5}">
                      <a16:colId xmlns:a16="http://schemas.microsoft.com/office/drawing/2014/main" val="3079988915"/>
                    </a:ext>
                  </a:extLst>
                </a:gridCol>
                <a:gridCol w="822960">
                  <a:extLst>
                    <a:ext uri="{9D8B030D-6E8A-4147-A177-3AD203B41FA5}">
                      <a16:colId xmlns:a16="http://schemas.microsoft.com/office/drawing/2014/main" val="251960747"/>
                    </a:ext>
                  </a:extLst>
                </a:gridCol>
                <a:gridCol w="822960">
                  <a:extLst>
                    <a:ext uri="{9D8B030D-6E8A-4147-A177-3AD203B41FA5}">
                      <a16:colId xmlns:a16="http://schemas.microsoft.com/office/drawing/2014/main" val="3279885261"/>
                    </a:ext>
                  </a:extLst>
                </a:gridCol>
                <a:gridCol w="822960">
                  <a:extLst>
                    <a:ext uri="{9D8B030D-6E8A-4147-A177-3AD203B41FA5}">
                      <a16:colId xmlns:a16="http://schemas.microsoft.com/office/drawing/2014/main" val="981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804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travelersinsurance - 2021-09-29 12:00:16</a:t>
                      </a:r>
                      <a:r>
                        <a:rPr kumimoji="0" lang="en-US" sz="1000" b="0" i="0" u="none" strike="noStrike" kern="1200" cap="none" spc="0" normalizeH="0" baseline="0" noProof="0">
                          <a:ln>
                            <a:noFill/>
                          </a:ln>
                          <a:solidFill>
                            <a:prstClr val="black"/>
                          </a:solidFill>
                          <a:effectLst/>
                          <a:uLnTx/>
                          <a:uFillTx/>
                          <a:latin typeface="+mn-lt"/>
                          <a:ea typeface="+mn-ea"/>
                          <a:cs typeface="+mn-cs"/>
                        </a:rPr>
                        <a:t>
 Hitting the road to check out the fall foliage? While the colors of autumn are beautiful, be sure to avoid driving distracted with these pointers: 
🍁 Stow away your phone and refrain from taking pictures of the vibrant views until you’re parked. 
🍁 Avoid texting, eating, grooming or calling someone while behind the wheel. 
🍁 Set up your navigation device before leaving or ask a passenger to do it if you’re driving. 
Click the link in bio for more safety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243720290_1138099646599291_6673957441380154781_n.jpg?_nc_cat=109&amp;ccb=1-5&amp;_nc_sid=8ae9d6&amp;_nc_ohc=y8QxaNRLs3MAX_zMKg7&amp;_nc_ht=scontent-iad3-1.cdninstagram.com&amp;edm=AL-3X8kEAAAA&amp;oh=bdfd98e856404b6a0e00e755e74d31ee&amp;oe=61696D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7257136"/>
                  </a:ext>
                </a:extLst>
              </a:tr>
            </a:tbl>
          </a:graphicData>
        </a:graphic>
      </p:graphicFrame>
      <p:sp>
        <p:nvSpPr>
          <p:cNvPr id="4" name="Text Placeholder 3">
            <a:extLst>
              <a:ext uri="{FF2B5EF4-FFF2-40B4-BE49-F238E27FC236}">
                <a16:creationId xmlns:a16="http://schemas.microsoft.com/office/drawing/2014/main" id="{831356F1-3E14-4D90-AFD7-4CD8ADBBEDBB}"/>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691649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1548</Words>
  <Application>Microsoft Office PowerPoint</Application>
  <PresentationFormat>On-screen Show (4:3)</PresentationFormat>
  <Paragraphs>584</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Pages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All Pages - 1 of 2</vt:lpstr>
      <vt:lpstr>LinkedIn Key Metrics Table | All Pages - 2 of 2</vt:lpstr>
      <vt:lpstr>LinkedIn LinkedIn Followers Change | All Pages</vt:lpstr>
      <vt:lpstr>LinkedIn Average Interactions Per LinkedIn Update | All Pages</vt:lpstr>
      <vt:lpstr>LinkedIn Total Interactions Per Month | All Pages</vt:lpstr>
      <vt:lpstr>LinkedIn Post Impressions | All Pages</vt:lpstr>
      <vt:lpstr>LinkedIn Posts Table | All Pages - 1 of 5</vt:lpstr>
      <vt:lpstr>LinkedIn Posts Table | All Pages - 2 of 5</vt:lpstr>
      <vt:lpstr>LinkedIn Posts Table | All Pages - 3 of 5</vt:lpstr>
      <vt:lpstr>LinkedIn Posts Table | All Pages - 4 of 5</vt:lpstr>
      <vt:lpstr>LinkedIn Posts Table | All Pages - 5 of 5</vt:lpstr>
      <vt:lpstr>Instagram Key Metrics Table | All Pages</vt:lpstr>
      <vt:lpstr>Instagram Followers Change | All Pages</vt:lpstr>
      <vt:lpstr>Instagram Average Interactions Per Post | All Pages</vt:lpstr>
      <vt:lpstr>Instagram Total Interactions Per Month | All Pages</vt:lpstr>
      <vt:lpstr>Instagram Instagram Top Posts | All Pages - 1 of 5</vt:lpstr>
      <vt:lpstr>Instagram Instagram Top Posts | All Pages - 2 of 5</vt:lpstr>
      <vt:lpstr>Instagram Instagram Top Posts | All Pages - 3 of 5</vt:lpstr>
      <vt:lpstr>Instagram Instagram Top Posts | All Pages - 4 of 5</vt:lpstr>
      <vt:lpstr>Instagram Instagram Top Posts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2021-10-11T17:47:38Z</dcterms:created>
  <dcterms:modified xsi:type="dcterms:W3CDTF">2021-10-11T17:48:28Z</dcterms:modified>
</cp:coreProperties>
</file>