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145</c:v>
                </c:pt>
              </c:numCache>
            </c:numRef>
          </c:val>
          <c:extLst>
            <c:ext xmlns:c16="http://schemas.microsoft.com/office/drawing/2014/chart" uri="{C3380CC4-5D6E-409C-BE32-E72D297353CC}">
              <c16:uniqueId val="{00000000-2F42-467C-BCAB-130164FA0E9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477</c:v>
                </c:pt>
              </c:numCache>
            </c:numRef>
          </c:val>
          <c:extLst>
            <c:ext xmlns:c16="http://schemas.microsoft.com/office/drawing/2014/chart" uri="{C3380CC4-5D6E-409C-BE32-E72D297353CC}">
              <c16:uniqueId val="{00000001-2F42-467C-BCAB-130164FA0E9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6481</c:v>
                </c:pt>
              </c:numCache>
            </c:numRef>
          </c:val>
          <c:extLst>
            <c:ext xmlns:c16="http://schemas.microsoft.com/office/drawing/2014/chart" uri="{C3380CC4-5D6E-409C-BE32-E72D297353CC}">
              <c16:uniqueId val="{00000002-2F42-467C-BCAB-130164FA0E9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44440</c:v>
                </c:pt>
              </c:numCache>
            </c:numRef>
          </c:cat>
          <c:val>
            <c:numRef>
              <c:f>Sheet1!$E$2</c:f>
              <c:numCache>
                <c:formatCode>General</c:formatCode>
                <c:ptCount val="1"/>
                <c:pt idx="0">
                  <c:v>182</c:v>
                </c:pt>
              </c:numCache>
            </c:numRef>
          </c:val>
          <c:extLst>
            <c:ext xmlns:c16="http://schemas.microsoft.com/office/drawing/2014/chart" uri="{C3380CC4-5D6E-409C-BE32-E72D297353CC}">
              <c16:uniqueId val="{00000003-2F42-467C-BCAB-130164FA0E9C}"/>
            </c:ext>
          </c:extLst>
        </c:ser>
        <c:dLbls>
          <c:showLegendKey val="0"/>
          <c:showVal val="0"/>
          <c:showCatName val="0"/>
          <c:showSerName val="0"/>
          <c:showPercent val="0"/>
          <c:showBubbleSize val="0"/>
        </c:dLbls>
        <c:gapWidth val="219"/>
        <c:overlap val="-27"/>
        <c:axId val="379559312"/>
        <c:axId val="379557672"/>
      </c:barChart>
      <c:dateAx>
        <c:axId val="37955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57672"/>
        <c:crosses val="autoZero"/>
        <c:auto val="1"/>
        <c:lblOffset val="100"/>
        <c:baseTimeUnit val="days"/>
      </c:dateAx>
      <c:valAx>
        <c:axId val="37955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5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8C1E-4804-A503-1E90A4387FC5}"/>
            </c:ext>
          </c:extLst>
        </c:ser>
        <c:dLbls>
          <c:showLegendKey val="0"/>
          <c:showVal val="0"/>
          <c:showCatName val="0"/>
          <c:showSerName val="0"/>
          <c:showPercent val="0"/>
          <c:showBubbleSize val="0"/>
        </c:dLbls>
        <c:gapWidth val="219"/>
        <c:overlap val="-27"/>
        <c:axId val="379558000"/>
        <c:axId val="382975472"/>
      </c:barChart>
      <c:dateAx>
        <c:axId val="37955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75472"/>
        <c:crosses val="autoZero"/>
        <c:auto val="1"/>
        <c:lblOffset val="100"/>
        <c:baseTimeUnit val="days"/>
      </c:dateAx>
      <c:valAx>
        <c:axId val="38297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5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3</c:v>
                </c:pt>
                <c:pt idx="14">
                  <c:v>0</c:v>
                </c:pt>
              </c:numCache>
            </c:numRef>
          </c:val>
          <c:extLst>
            <c:ext xmlns:c16="http://schemas.microsoft.com/office/drawing/2014/chart" uri="{C3380CC4-5D6E-409C-BE32-E72D297353CC}">
              <c16:uniqueId val="{00000000-BC7D-4518-AA72-23732D504FF1}"/>
            </c:ext>
          </c:extLst>
        </c:ser>
        <c:dLbls>
          <c:showLegendKey val="0"/>
          <c:showVal val="0"/>
          <c:showCatName val="0"/>
          <c:showSerName val="0"/>
          <c:showPercent val="0"/>
          <c:showBubbleSize val="0"/>
        </c:dLbls>
        <c:gapWidth val="219"/>
        <c:overlap val="-27"/>
        <c:axId val="383532816"/>
        <c:axId val="382974816"/>
      </c:barChart>
      <c:dateAx>
        <c:axId val="38353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74816"/>
        <c:crosses val="autoZero"/>
        <c:auto val="1"/>
        <c:lblOffset val="100"/>
        <c:baseTimeUnit val="days"/>
      </c:dateAx>
      <c:valAx>
        <c:axId val="38297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3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Selective</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286</c:v>
                </c:pt>
              </c:numCache>
            </c:numRef>
          </c:val>
          <c:extLst>
            <c:ext xmlns:c16="http://schemas.microsoft.com/office/drawing/2014/chart" uri="{C3380CC4-5D6E-409C-BE32-E72D297353CC}">
              <c16:uniqueId val="{00000000-A7E3-4455-AECD-7736D4A7A2EB}"/>
            </c:ext>
          </c:extLst>
        </c:ser>
        <c:ser>
          <c:idx val="1"/>
          <c:order val="1"/>
          <c:tx>
            <c:strRef>
              <c:f>Sheet1!$C$1</c:f>
              <c:strCache>
                <c:ptCount val="1"/>
                <c:pt idx="0">
                  <c:v>Philadelphia Insurance Companies</c:v>
                </c:pt>
              </c:strCache>
            </c:strRef>
          </c:tx>
          <c:spPr>
            <a:solidFill>
              <a:schemeClr val="accent2"/>
            </a:solidFill>
            <a:ln>
              <a:noFill/>
            </a:ln>
            <a:effectLst/>
          </c:spPr>
          <c:invertIfNegative val="0"/>
          <c:cat>
            <c:strRef>
              <c:f>Sheet1!$A$2</c:f>
              <c:strCache>
                <c:ptCount val="1"/>
                <c:pt idx="0">
                  <c:v>2021-08</c:v>
                </c:pt>
              </c:strCache>
            </c:strRef>
          </c:cat>
          <c:val>
            <c:numRef>
              <c:f>Sheet1!$C$2</c:f>
              <c:numCache>
                <c:formatCode>General</c:formatCode>
                <c:ptCount val="1"/>
                <c:pt idx="0">
                  <c:v>33</c:v>
                </c:pt>
              </c:numCache>
            </c:numRef>
          </c:val>
          <c:extLst>
            <c:ext xmlns:c16="http://schemas.microsoft.com/office/drawing/2014/chart" uri="{C3380CC4-5D6E-409C-BE32-E72D297353CC}">
              <c16:uniqueId val="{00000001-A7E3-4455-AECD-7736D4A7A2EB}"/>
            </c:ext>
          </c:extLst>
        </c:ser>
        <c:ser>
          <c:idx val="2"/>
          <c:order val="2"/>
          <c:tx>
            <c:strRef>
              <c:f>Sheet1!$D$1</c:f>
              <c:strCache>
                <c:ptCount val="1"/>
                <c:pt idx="0">
                  <c:v>First Insurance Company of Hawaii, LTD</c:v>
                </c:pt>
              </c:strCache>
            </c:strRef>
          </c:tx>
          <c:spPr>
            <a:solidFill>
              <a:schemeClr val="accent3"/>
            </a:solidFill>
            <a:ln>
              <a:noFill/>
            </a:ln>
            <a:effectLst/>
          </c:spPr>
          <c:invertIfNegative val="0"/>
          <c:cat>
            <c:strRef>
              <c:f>Sheet1!$A$2</c:f>
              <c:strCache>
                <c:ptCount val="1"/>
                <c:pt idx="0">
                  <c:v>2021-08</c:v>
                </c:pt>
              </c:strCache>
            </c:strRef>
          </c:cat>
          <c:val>
            <c:numRef>
              <c:f>Sheet1!$D$2</c:f>
              <c:numCache>
                <c:formatCode>General</c:formatCode>
                <c:ptCount val="1"/>
                <c:pt idx="0">
                  <c:v>0</c:v>
                </c:pt>
              </c:numCache>
            </c:numRef>
          </c:val>
          <c:extLst>
            <c:ext xmlns:c16="http://schemas.microsoft.com/office/drawing/2014/chart" uri="{C3380CC4-5D6E-409C-BE32-E72D297353CC}">
              <c16:uniqueId val="{00000002-A7E3-4455-AECD-7736D4A7A2EB}"/>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c:f>
              <c:strCache>
                <c:ptCount val="1"/>
                <c:pt idx="0">
                  <c:v>2021-08</c:v>
                </c:pt>
              </c:strCache>
            </c:strRef>
          </c:cat>
          <c:val>
            <c:numRef>
              <c:f>Sheet1!$E$2</c:f>
              <c:numCache>
                <c:formatCode>General</c:formatCode>
                <c:ptCount val="1"/>
                <c:pt idx="0">
                  <c:v>6</c:v>
                </c:pt>
              </c:numCache>
            </c:numRef>
          </c:val>
          <c:extLst>
            <c:ext xmlns:c16="http://schemas.microsoft.com/office/drawing/2014/chart" uri="{C3380CC4-5D6E-409C-BE32-E72D297353CC}">
              <c16:uniqueId val="{00000003-A7E3-4455-AECD-7736D4A7A2EB}"/>
            </c:ext>
          </c:extLst>
        </c:ser>
        <c:ser>
          <c:idx val="4"/>
          <c:order val="4"/>
          <c:tx>
            <c:strRef>
              <c:f>Sheet1!$F$1</c:f>
              <c:strCache>
                <c:ptCount val="1"/>
                <c:pt idx="0">
                  <c:v>TMNAS</c:v>
                </c:pt>
              </c:strCache>
            </c:strRef>
          </c:tx>
          <c:spPr>
            <a:solidFill>
              <a:schemeClr val="accent5"/>
            </a:solidFill>
            <a:ln>
              <a:noFill/>
            </a:ln>
            <a:effectLst/>
          </c:spPr>
          <c:invertIfNegative val="0"/>
          <c:cat>
            <c:strRef>
              <c:f>Sheet1!$A$2</c:f>
              <c:strCache>
                <c:ptCount val="1"/>
                <c:pt idx="0">
                  <c:v>2021-08</c:v>
                </c:pt>
              </c:strCache>
            </c:strRef>
          </c:cat>
          <c:val>
            <c:numRef>
              <c:f>Sheet1!$F$2</c:f>
              <c:numCache>
                <c:formatCode>General</c:formatCode>
                <c:ptCount val="1"/>
                <c:pt idx="0">
                  <c:v>0</c:v>
                </c:pt>
              </c:numCache>
            </c:numRef>
          </c:val>
          <c:extLst>
            <c:ext xmlns:c16="http://schemas.microsoft.com/office/drawing/2014/chart" uri="{C3380CC4-5D6E-409C-BE32-E72D297353CC}">
              <c16:uniqueId val="{00000004-A7E3-4455-AECD-7736D4A7A2EB}"/>
            </c:ext>
          </c:extLst>
        </c:ser>
        <c:dLbls>
          <c:showLegendKey val="0"/>
          <c:showVal val="0"/>
          <c:showCatName val="0"/>
          <c:showSerName val="0"/>
          <c:showPercent val="0"/>
          <c:showBubbleSize val="0"/>
        </c:dLbls>
        <c:gapWidth val="219"/>
        <c:overlap val="-27"/>
        <c:axId val="382980392"/>
        <c:axId val="382976456"/>
      </c:barChart>
      <c:catAx>
        <c:axId val="38298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76456"/>
        <c:crosses val="autoZero"/>
        <c:auto val="1"/>
        <c:lblAlgn val="ctr"/>
        <c:lblOffset val="100"/>
        <c:noMultiLvlLbl val="0"/>
      </c:catAx>
      <c:valAx>
        <c:axId val="38297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8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-2</c:v>
                </c:pt>
                <c:pt idx="1">
                  <c:v>0</c:v>
                </c:pt>
                <c:pt idx="2">
                  <c:v>1</c:v>
                </c:pt>
                <c:pt idx="3">
                  <c:v>-1</c:v>
                </c:pt>
                <c:pt idx="4">
                  <c:v>0</c:v>
                </c:pt>
                <c:pt idx="5">
                  <c:v>-4</c:v>
                </c:pt>
              </c:numCache>
            </c:numRef>
          </c:val>
          <c:extLst>
            <c:ext xmlns:c16="http://schemas.microsoft.com/office/drawing/2014/chart" uri="{C3380CC4-5D6E-409C-BE32-E72D297353CC}">
              <c16:uniqueId val="{00000000-8FCD-46FD-ABF7-1718F35B0653}"/>
            </c:ext>
          </c:extLst>
        </c:ser>
        <c:dLbls>
          <c:showLegendKey val="0"/>
          <c:showVal val="0"/>
          <c:showCatName val="0"/>
          <c:showSerName val="0"/>
          <c:showPercent val="0"/>
          <c:showBubbleSize val="0"/>
        </c:dLbls>
        <c:gapWidth val="219"/>
        <c:overlap val="-27"/>
        <c:axId val="384849320"/>
        <c:axId val="384849648"/>
      </c:barChart>
      <c:dateAx>
        <c:axId val="38484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49648"/>
        <c:crosses val="autoZero"/>
        <c:auto val="1"/>
        <c:lblOffset val="100"/>
        <c:baseTimeUnit val="months"/>
      </c:dateAx>
      <c:valAx>
        <c:axId val="38484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4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c:v>
                </c:pt>
                <c:pt idx="1">
                  <c:v>1</c:v>
                </c:pt>
                <c:pt idx="2">
                  <c:v>2</c:v>
                </c:pt>
                <c:pt idx="3">
                  <c:v>3</c:v>
                </c:pt>
                <c:pt idx="4">
                  <c:v>1</c:v>
                </c:pt>
                <c:pt idx="5">
                  <c:v>0</c:v>
                </c:pt>
              </c:numCache>
            </c:numRef>
          </c:val>
          <c:extLst>
            <c:ext xmlns:c16="http://schemas.microsoft.com/office/drawing/2014/chart" uri="{C3380CC4-5D6E-409C-BE32-E72D297353CC}">
              <c16:uniqueId val="{00000000-5BFF-4E11-A8E8-3B5EB4A1B428}"/>
            </c:ext>
          </c:extLst>
        </c:ser>
        <c:dLbls>
          <c:showLegendKey val="0"/>
          <c:showVal val="0"/>
          <c:showCatName val="0"/>
          <c:showSerName val="0"/>
          <c:showPercent val="0"/>
          <c:showBubbleSize val="0"/>
        </c:dLbls>
        <c:gapWidth val="219"/>
        <c:overlap val="-27"/>
        <c:axId val="385645360"/>
        <c:axId val="385650280"/>
      </c:barChart>
      <c:dateAx>
        <c:axId val="38564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50280"/>
        <c:crosses val="autoZero"/>
        <c:auto val="1"/>
        <c:lblOffset val="100"/>
        <c:baseTimeUnit val="months"/>
      </c:dateAx>
      <c:valAx>
        <c:axId val="38565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c:v>
                </c:pt>
                <c:pt idx="1">
                  <c:v>3</c:v>
                </c:pt>
                <c:pt idx="2">
                  <c:v>12</c:v>
                </c:pt>
                <c:pt idx="3">
                  <c:v>3</c:v>
                </c:pt>
                <c:pt idx="4">
                  <c:v>11</c:v>
                </c:pt>
                <c:pt idx="5">
                  <c:v>0</c:v>
                </c:pt>
              </c:numCache>
            </c:numRef>
          </c:val>
          <c:extLst>
            <c:ext xmlns:c16="http://schemas.microsoft.com/office/drawing/2014/chart" uri="{C3380CC4-5D6E-409C-BE32-E72D297353CC}">
              <c16:uniqueId val="{00000000-A099-42CC-B0AA-C42A482361CF}"/>
            </c:ext>
          </c:extLst>
        </c:ser>
        <c:dLbls>
          <c:showLegendKey val="0"/>
          <c:showVal val="0"/>
          <c:showCatName val="0"/>
          <c:showSerName val="0"/>
          <c:showPercent val="0"/>
          <c:showBubbleSize val="0"/>
        </c:dLbls>
        <c:gapWidth val="219"/>
        <c:overlap val="-27"/>
        <c:axId val="385643392"/>
        <c:axId val="385644704"/>
      </c:barChart>
      <c:catAx>
        <c:axId val="38564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4704"/>
        <c:crosses val="autoZero"/>
        <c:auto val="1"/>
        <c:lblAlgn val="ctr"/>
        <c:lblOffset val="100"/>
        <c:noMultiLvlLbl val="0"/>
      </c:catAx>
      <c:valAx>
        <c:axId val="38564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Sheet1!$B$2:$B$16</c:f>
              <c:numCache>
                <c:formatCode>General</c:formatCode>
                <c:ptCount val="15"/>
                <c:pt idx="0">
                  <c:v>4</c:v>
                </c:pt>
                <c:pt idx="1">
                  <c:v>8</c:v>
                </c:pt>
                <c:pt idx="2">
                  <c:v>6</c:v>
                </c:pt>
                <c:pt idx="3">
                  <c:v>7</c:v>
                </c:pt>
                <c:pt idx="4">
                  <c:v>7</c:v>
                </c:pt>
                <c:pt idx="5">
                  <c:v>3</c:v>
                </c:pt>
                <c:pt idx="6">
                  <c:v>4</c:v>
                </c:pt>
                <c:pt idx="7">
                  <c:v>18</c:v>
                </c:pt>
                <c:pt idx="8">
                  <c:v>7</c:v>
                </c:pt>
                <c:pt idx="9">
                  <c:v>13</c:v>
                </c:pt>
                <c:pt idx="10">
                  <c:v>5</c:v>
                </c:pt>
                <c:pt idx="11">
                  <c:v>1</c:v>
                </c:pt>
                <c:pt idx="12">
                  <c:v>1</c:v>
                </c:pt>
                <c:pt idx="13">
                  <c:v>11</c:v>
                </c:pt>
                <c:pt idx="14">
                  <c:v>5</c:v>
                </c:pt>
              </c:numCache>
            </c:numRef>
          </c:val>
          <c:extLst>
            <c:ext xmlns:c16="http://schemas.microsoft.com/office/drawing/2014/chart" uri="{C3380CC4-5D6E-409C-BE32-E72D297353CC}">
              <c16:uniqueId val="{00000000-5455-4EBC-8689-592D6D9D2288}"/>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Sheet1!$C$2:$C$16</c:f>
              <c:numCache>
                <c:formatCode>General</c:formatCode>
                <c:ptCount val="15"/>
                <c:pt idx="0">
                  <c:v>1</c:v>
                </c:pt>
                <c:pt idx="1">
                  <c:v>0</c:v>
                </c:pt>
                <c:pt idx="2">
                  <c:v>-1</c:v>
                </c:pt>
                <c:pt idx="3">
                  <c:v>2</c:v>
                </c:pt>
                <c:pt idx="4">
                  <c:v>0</c:v>
                </c:pt>
                <c:pt idx="5">
                  <c:v>-1</c:v>
                </c:pt>
                <c:pt idx="6">
                  <c:v>3</c:v>
                </c:pt>
                <c:pt idx="7">
                  <c:v>3</c:v>
                </c:pt>
                <c:pt idx="8">
                  <c:v>3</c:v>
                </c:pt>
                <c:pt idx="9">
                  <c:v>1</c:v>
                </c:pt>
                <c:pt idx="10">
                  <c:v>-1</c:v>
                </c:pt>
                <c:pt idx="11">
                  <c:v>1</c:v>
                </c:pt>
                <c:pt idx="12">
                  <c:v>0</c:v>
                </c:pt>
                <c:pt idx="13">
                  <c:v>1</c:v>
                </c:pt>
                <c:pt idx="14">
                  <c:v>-1</c:v>
                </c:pt>
              </c:numCache>
            </c:numRef>
          </c:val>
          <c:extLst>
            <c:ext xmlns:c16="http://schemas.microsoft.com/office/drawing/2014/chart" uri="{C3380CC4-5D6E-409C-BE32-E72D297353CC}">
              <c16:uniqueId val="{00000001-5455-4EBC-8689-592D6D9D2288}"/>
            </c:ext>
          </c:extLst>
        </c:ser>
        <c:ser>
          <c:idx val="2"/>
          <c:order val="2"/>
          <c:tx>
            <c:strRef>
              <c:f>Sheet1!$D$1</c:f>
              <c:strCache>
                <c:ptCount val="1"/>
                <c:pt idx="0">
                  <c:v>TMNA Services</c:v>
                </c:pt>
              </c:strCache>
            </c:strRef>
          </c:tx>
          <c:spPr>
            <a:solidFill>
              <a:schemeClr val="accent3"/>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Sheet1!$D$2:$D$16</c:f>
              <c:numCache>
                <c:formatCode>General</c:formatCode>
                <c:ptCount val="15"/>
                <c:pt idx="0">
                  <c:v>3</c:v>
                </c:pt>
                <c:pt idx="1">
                  <c:v>2</c:v>
                </c:pt>
                <c:pt idx="2">
                  <c:v>3</c:v>
                </c:pt>
                <c:pt idx="3">
                  <c:v>1</c:v>
                </c:pt>
                <c:pt idx="4">
                  <c:v>2</c:v>
                </c:pt>
                <c:pt idx="5">
                  <c:v>1</c:v>
                </c:pt>
                <c:pt idx="6">
                  <c:v>0</c:v>
                </c:pt>
                <c:pt idx="7">
                  <c:v>7</c:v>
                </c:pt>
                <c:pt idx="8">
                  <c:v>4</c:v>
                </c:pt>
                <c:pt idx="9">
                  <c:v>2</c:v>
                </c:pt>
                <c:pt idx="10">
                  <c:v>3</c:v>
                </c:pt>
                <c:pt idx="11">
                  <c:v>1</c:v>
                </c:pt>
                <c:pt idx="12">
                  <c:v>-1</c:v>
                </c:pt>
                <c:pt idx="13">
                  <c:v>2</c:v>
                </c:pt>
                <c:pt idx="14">
                  <c:v>5</c:v>
                </c:pt>
              </c:numCache>
            </c:numRef>
          </c:val>
          <c:extLst>
            <c:ext xmlns:c16="http://schemas.microsoft.com/office/drawing/2014/chart" uri="{C3380CC4-5D6E-409C-BE32-E72D297353CC}">
              <c16:uniqueId val="{00000002-5455-4EBC-8689-592D6D9D2288}"/>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Sheet1!$E$2:$E$16</c:f>
              <c:numCache>
                <c:formatCode>General</c:formatCode>
                <c:ptCount val="15"/>
                <c:pt idx="0">
                  <c:v>-2</c:v>
                </c:pt>
                <c:pt idx="1">
                  <c:v>0</c:v>
                </c:pt>
                <c:pt idx="2">
                  <c:v>4</c:v>
                </c:pt>
                <c:pt idx="3">
                  <c:v>1</c:v>
                </c:pt>
                <c:pt idx="4">
                  <c:v>1</c:v>
                </c:pt>
                <c:pt idx="5">
                  <c:v>2</c:v>
                </c:pt>
                <c:pt idx="6">
                  <c:v>4</c:v>
                </c:pt>
                <c:pt idx="7">
                  <c:v>5</c:v>
                </c:pt>
                <c:pt idx="8">
                  <c:v>2</c:v>
                </c:pt>
                <c:pt idx="9">
                  <c:v>1</c:v>
                </c:pt>
                <c:pt idx="10">
                  <c:v>2</c:v>
                </c:pt>
                <c:pt idx="11">
                  <c:v>3</c:v>
                </c:pt>
                <c:pt idx="12">
                  <c:v>0</c:v>
                </c:pt>
                <c:pt idx="13">
                  <c:v>5</c:v>
                </c:pt>
                <c:pt idx="14">
                  <c:v>7</c:v>
                </c:pt>
              </c:numCache>
            </c:numRef>
          </c:val>
          <c:extLst>
            <c:ext xmlns:c16="http://schemas.microsoft.com/office/drawing/2014/chart" uri="{C3380CC4-5D6E-409C-BE32-E72D297353CC}">
              <c16:uniqueId val="{00000003-5455-4EBC-8689-592D6D9D2288}"/>
            </c:ext>
          </c:extLst>
        </c:ser>
        <c:dLbls>
          <c:showLegendKey val="0"/>
          <c:showVal val="0"/>
          <c:showCatName val="0"/>
          <c:showSerName val="0"/>
          <c:showPercent val="0"/>
          <c:showBubbleSize val="0"/>
        </c:dLbls>
        <c:gapWidth val="219"/>
        <c:overlap val="-27"/>
        <c:axId val="466647200"/>
        <c:axId val="466653104"/>
      </c:barChart>
      <c:dateAx>
        <c:axId val="46664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653104"/>
        <c:crosses val="autoZero"/>
        <c:auto val="1"/>
        <c:lblOffset val="100"/>
        <c:baseTimeUnit val="days"/>
      </c:dateAx>
      <c:valAx>
        <c:axId val="46665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64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44</c:v>
                </c:pt>
              </c:numCache>
            </c:numRef>
          </c:val>
          <c:extLst>
            <c:ext xmlns:c16="http://schemas.microsoft.com/office/drawing/2014/chart" uri="{C3380CC4-5D6E-409C-BE32-E72D297353CC}">
              <c16:uniqueId val="{00000000-034A-4704-B9C0-F898991FD185}"/>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c:f>
              <c:strCache>
                <c:ptCount val="1"/>
                <c:pt idx="0">
                  <c:v>2021-08</c:v>
                </c:pt>
              </c:strCache>
            </c:strRef>
          </c:cat>
          <c:val>
            <c:numRef>
              <c:f>Sheet1!$C$2</c:f>
              <c:numCache>
                <c:formatCode>General</c:formatCode>
                <c:ptCount val="1"/>
                <c:pt idx="0">
                  <c:v>21</c:v>
                </c:pt>
              </c:numCache>
            </c:numRef>
          </c:val>
          <c:extLst>
            <c:ext xmlns:c16="http://schemas.microsoft.com/office/drawing/2014/chart" uri="{C3380CC4-5D6E-409C-BE32-E72D297353CC}">
              <c16:uniqueId val="{00000001-034A-4704-B9C0-F898991FD185}"/>
            </c:ext>
          </c:extLst>
        </c:ser>
        <c:ser>
          <c:idx val="2"/>
          <c:order val="2"/>
          <c:tx>
            <c:strRef>
              <c:f>Sheet1!$D$1</c:f>
              <c:strCache>
                <c:ptCount val="1"/>
                <c:pt idx="0">
                  <c:v>TMNA Services</c:v>
                </c:pt>
              </c:strCache>
            </c:strRef>
          </c:tx>
          <c:spPr>
            <a:solidFill>
              <a:schemeClr val="accent3"/>
            </a:solidFill>
            <a:ln>
              <a:noFill/>
            </a:ln>
            <a:effectLst/>
          </c:spPr>
          <c:invertIfNegative val="0"/>
          <c:cat>
            <c:strRef>
              <c:f>Sheet1!$A$2</c:f>
              <c:strCache>
                <c:ptCount val="1"/>
                <c:pt idx="0">
                  <c:v>2021-08</c:v>
                </c:pt>
              </c:strCache>
            </c:strRef>
          </c:cat>
          <c:val>
            <c:numRef>
              <c:f>Sheet1!$D$2</c:f>
              <c:numCache>
                <c:formatCode>General</c:formatCode>
                <c:ptCount val="1"/>
                <c:pt idx="0">
                  <c:v>10</c:v>
                </c:pt>
              </c:numCache>
            </c:numRef>
          </c:val>
          <c:extLst>
            <c:ext xmlns:c16="http://schemas.microsoft.com/office/drawing/2014/chart" uri="{C3380CC4-5D6E-409C-BE32-E72D297353CC}">
              <c16:uniqueId val="{00000002-034A-4704-B9C0-F898991FD18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c:f>
              <c:strCache>
                <c:ptCount val="1"/>
                <c:pt idx="0">
                  <c:v>2021-08</c:v>
                </c:pt>
              </c:strCache>
            </c:strRef>
          </c:cat>
          <c:val>
            <c:numRef>
              <c:f>Sheet1!$E$2</c:f>
              <c:numCache>
                <c:formatCode>General</c:formatCode>
                <c:ptCount val="1"/>
                <c:pt idx="0">
                  <c:v>23</c:v>
                </c:pt>
              </c:numCache>
            </c:numRef>
          </c:val>
          <c:extLst>
            <c:ext xmlns:c16="http://schemas.microsoft.com/office/drawing/2014/chart" uri="{C3380CC4-5D6E-409C-BE32-E72D297353CC}">
              <c16:uniqueId val="{00000003-034A-4704-B9C0-F898991FD185}"/>
            </c:ext>
          </c:extLst>
        </c:ser>
        <c:dLbls>
          <c:showLegendKey val="0"/>
          <c:showVal val="0"/>
          <c:showCatName val="0"/>
          <c:showSerName val="0"/>
          <c:showPercent val="0"/>
          <c:showBubbleSize val="0"/>
        </c:dLbls>
        <c:gapWidth val="219"/>
        <c:overlap val="-27"/>
        <c:axId val="464616728"/>
        <c:axId val="464616072"/>
      </c:barChart>
      <c:catAx>
        <c:axId val="46461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16072"/>
        <c:crosses val="autoZero"/>
        <c:auto val="1"/>
        <c:lblAlgn val="ctr"/>
        <c:lblOffset val="100"/>
        <c:noMultiLvlLbl val="0"/>
      </c:catAx>
      <c:valAx>
        <c:axId val="46461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1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804</c:v>
                </c:pt>
              </c:numCache>
            </c:numRef>
          </c:val>
          <c:extLst>
            <c:ext xmlns:c16="http://schemas.microsoft.com/office/drawing/2014/chart" uri="{C3380CC4-5D6E-409C-BE32-E72D297353CC}">
              <c16:uniqueId val="{00000000-AB5E-43BE-9A7A-2F5A41497625}"/>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c:f>
              <c:strCache>
                <c:ptCount val="1"/>
                <c:pt idx="0">
                  <c:v>2021-08</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AB5E-43BE-9A7A-2F5A41497625}"/>
            </c:ext>
          </c:extLst>
        </c:ser>
        <c:ser>
          <c:idx val="2"/>
          <c:order val="2"/>
          <c:tx>
            <c:strRef>
              <c:f>Sheet1!$D$1</c:f>
              <c:strCache>
                <c:ptCount val="1"/>
                <c:pt idx="0">
                  <c:v>TMNA Services</c:v>
                </c:pt>
              </c:strCache>
            </c:strRef>
          </c:tx>
          <c:spPr>
            <a:solidFill>
              <a:schemeClr val="accent3"/>
            </a:solidFill>
            <a:ln>
              <a:noFill/>
            </a:ln>
            <a:effectLst/>
          </c:spPr>
          <c:invertIfNegative val="0"/>
          <c:cat>
            <c:strRef>
              <c:f>Sheet1!$A$2</c:f>
              <c:strCache>
                <c:ptCount val="1"/>
                <c:pt idx="0">
                  <c:v>2021-08</c:v>
                </c:pt>
              </c:strCache>
            </c:strRef>
          </c:cat>
          <c:val>
            <c:numRef>
              <c:f>Sheet1!$D$2</c:f>
              <c:numCache>
                <c:formatCode>General</c:formatCode>
                <c:ptCount val="1"/>
                <c:pt idx="0">
                  <c:v>10</c:v>
                </c:pt>
              </c:numCache>
            </c:numRef>
          </c:val>
          <c:extLst>
            <c:ext xmlns:c16="http://schemas.microsoft.com/office/drawing/2014/chart" uri="{C3380CC4-5D6E-409C-BE32-E72D297353CC}">
              <c16:uniqueId val="{00000002-AB5E-43BE-9A7A-2F5A4149762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c:f>
              <c:strCache>
                <c:ptCount val="1"/>
                <c:pt idx="0">
                  <c:v>2021-08</c:v>
                </c:pt>
              </c:strCache>
            </c:strRef>
          </c:cat>
          <c:val>
            <c:numRef>
              <c:f>Sheet1!$E$2</c:f>
              <c:numCache>
                <c:formatCode>General</c:formatCode>
                <c:ptCount val="1"/>
                <c:pt idx="0">
                  <c:v>166</c:v>
                </c:pt>
              </c:numCache>
            </c:numRef>
          </c:val>
          <c:extLst>
            <c:ext xmlns:c16="http://schemas.microsoft.com/office/drawing/2014/chart" uri="{C3380CC4-5D6E-409C-BE32-E72D297353CC}">
              <c16:uniqueId val="{00000003-AB5E-43BE-9A7A-2F5A41497625}"/>
            </c:ext>
          </c:extLst>
        </c:ser>
        <c:dLbls>
          <c:showLegendKey val="0"/>
          <c:showVal val="0"/>
          <c:showCatName val="0"/>
          <c:showSerName val="0"/>
          <c:showPercent val="0"/>
          <c:showBubbleSize val="0"/>
        </c:dLbls>
        <c:gapWidth val="219"/>
        <c:overlap val="-27"/>
        <c:axId val="464617056"/>
        <c:axId val="464617712"/>
      </c:barChart>
      <c:catAx>
        <c:axId val="46461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17712"/>
        <c:crosses val="autoZero"/>
        <c:auto val="1"/>
        <c:lblAlgn val="ctr"/>
        <c:lblOffset val="100"/>
        <c:noMultiLvlLbl val="0"/>
      </c:catAx>
      <c:valAx>
        <c:axId val="46461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1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32758</c:v>
                </c:pt>
              </c:numCache>
            </c:numRef>
          </c:val>
          <c:extLst>
            <c:ext xmlns:c16="http://schemas.microsoft.com/office/drawing/2014/chart" uri="{C3380CC4-5D6E-409C-BE32-E72D297353CC}">
              <c16:uniqueId val="{00000000-D281-48D7-9B05-C9E55F55E54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c:f>
              <c:strCache>
                <c:ptCount val="1"/>
                <c:pt idx="0">
                  <c:v>2021-08</c:v>
                </c:pt>
              </c:strCache>
            </c:strRef>
          </c:cat>
          <c:val>
            <c:numRef>
              <c:f>Sheet1!$C$2</c:f>
              <c:numCache>
                <c:formatCode>General</c:formatCode>
                <c:ptCount val="1"/>
                <c:pt idx="0">
                  <c:v>7903</c:v>
                </c:pt>
              </c:numCache>
            </c:numRef>
          </c:val>
          <c:extLst>
            <c:ext xmlns:c16="http://schemas.microsoft.com/office/drawing/2014/chart" uri="{C3380CC4-5D6E-409C-BE32-E72D297353CC}">
              <c16:uniqueId val="{00000001-D281-48D7-9B05-C9E55F55E54E}"/>
            </c:ext>
          </c:extLst>
        </c:ser>
        <c:ser>
          <c:idx val="2"/>
          <c:order val="2"/>
          <c:tx>
            <c:strRef>
              <c:f>Sheet1!$D$1</c:f>
              <c:strCache>
                <c:ptCount val="1"/>
                <c:pt idx="0">
                  <c:v>TMNA Services</c:v>
                </c:pt>
              </c:strCache>
            </c:strRef>
          </c:tx>
          <c:spPr>
            <a:solidFill>
              <a:schemeClr val="accent3"/>
            </a:solidFill>
            <a:ln>
              <a:noFill/>
            </a:ln>
            <a:effectLst/>
          </c:spPr>
          <c:invertIfNegative val="0"/>
          <c:cat>
            <c:strRef>
              <c:f>Sheet1!$A$2</c:f>
              <c:strCache>
                <c:ptCount val="1"/>
                <c:pt idx="0">
                  <c:v>2021-08</c:v>
                </c:pt>
              </c:strCache>
            </c:strRef>
          </c:cat>
          <c:val>
            <c:numRef>
              <c:f>Sheet1!$D$2</c:f>
              <c:numCache>
                <c:formatCode>General</c:formatCode>
                <c:ptCount val="1"/>
                <c:pt idx="0">
                  <c:v>3614</c:v>
                </c:pt>
              </c:numCache>
            </c:numRef>
          </c:val>
          <c:extLst>
            <c:ext xmlns:c16="http://schemas.microsoft.com/office/drawing/2014/chart" uri="{C3380CC4-5D6E-409C-BE32-E72D297353CC}">
              <c16:uniqueId val="{00000002-D281-48D7-9B05-C9E55F55E54E}"/>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c:f>
              <c:strCache>
                <c:ptCount val="1"/>
                <c:pt idx="0">
                  <c:v>2021-08</c:v>
                </c:pt>
              </c:strCache>
            </c:strRef>
          </c:cat>
          <c:val>
            <c:numRef>
              <c:f>Sheet1!$E$2</c:f>
              <c:numCache>
                <c:formatCode>General</c:formatCode>
                <c:ptCount val="1"/>
                <c:pt idx="0">
                  <c:v>10756</c:v>
                </c:pt>
              </c:numCache>
            </c:numRef>
          </c:val>
          <c:extLst>
            <c:ext xmlns:c16="http://schemas.microsoft.com/office/drawing/2014/chart" uri="{C3380CC4-5D6E-409C-BE32-E72D297353CC}">
              <c16:uniqueId val="{00000003-D281-48D7-9B05-C9E55F55E54E}"/>
            </c:ext>
          </c:extLst>
        </c:ser>
        <c:dLbls>
          <c:showLegendKey val="0"/>
          <c:showVal val="0"/>
          <c:showCatName val="0"/>
          <c:showSerName val="0"/>
          <c:showPercent val="0"/>
          <c:showBubbleSize val="0"/>
        </c:dLbls>
        <c:gapWidth val="219"/>
        <c:overlap val="-27"/>
        <c:axId val="464625256"/>
        <c:axId val="464624600"/>
      </c:barChart>
      <c:catAx>
        <c:axId val="46462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24600"/>
        <c:crosses val="autoZero"/>
        <c:auto val="1"/>
        <c:lblAlgn val="ctr"/>
        <c:lblOffset val="100"/>
        <c:noMultiLvlLbl val="0"/>
      </c:catAx>
      <c:valAx>
        <c:axId val="46462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62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Sheet1!$B$2:$B$16</c:f>
              <c:numCache>
                <c:formatCode>General</c:formatCode>
                <c:ptCount val="15"/>
                <c:pt idx="0">
                  <c:v>8</c:v>
                </c:pt>
                <c:pt idx="1">
                  <c:v>6</c:v>
                </c:pt>
                <c:pt idx="2">
                  <c:v>3</c:v>
                </c:pt>
                <c:pt idx="3">
                  <c:v>-1</c:v>
                </c:pt>
                <c:pt idx="4">
                  <c:v>6</c:v>
                </c:pt>
                <c:pt idx="5">
                  <c:v>0</c:v>
                </c:pt>
                <c:pt idx="6">
                  <c:v>4</c:v>
                </c:pt>
                <c:pt idx="7">
                  <c:v>5</c:v>
                </c:pt>
                <c:pt idx="8">
                  <c:v>0</c:v>
                </c:pt>
                <c:pt idx="9">
                  <c:v>-1</c:v>
                </c:pt>
                <c:pt idx="10">
                  <c:v>-9</c:v>
                </c:pt>
                <c:pt idx="11">
                  <c:v>1</c:v>
                </c:pt>
                <c:pt idx="12">
                  <c:v>3</c:v>
                </c:pt>
                <c:pt idx="13">
                  <c:v>0</c:v>
                </c:pt>
                <c:pt idx="14">
                  <c:v>6</c:v>
                </c:pt>
              </c:numCache>
            </c:numRef>
          </c:val>
          <c:extLst>
            <c:ext xmlns:c16="http://schemas.microsoft.com/office/drawing/2014/chart" uri="{C3380CC4-5D6E-409C-BE32-E72D297353CC}">
              <c16:uniqueId val="{00000000-DEB1-4953-BF87-C538E453D963}"/>
            </c:ext>
          </c:extLst>
        </c:ser>
        <c:ser>
          <c:idx val="1"/>
          <c:order val="1"/>
          <c:tx>
            <c:strRef>
              <c:f>Sheet1!$C$1</c:f>
              <c:strCache>
                <c:ptCount val="1"/>
                <c:pt idx="0">
                  <c:v>firstinshi</c:v>
                </c:pt>
              </c:strCache>
            </c:strRef>
          </c:tx>
          <c:spPr>
            <a:solidFill>
              <a:schemeClr val="accent2"/>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Sheet1!$C$2:$C$16</c:f>
              <c:numCache>
                <c:formatCode>General</c:formatCode>
                <c:ptCount val="15"/>
                <c:pt idx="0">
                  <c:v>-1</c:v>
                </c:pt>
                <c:pt idx="1">
                  <c:v>-1</c:v>
                </c:pt>
                <c:pt idx="2">
                  <c:v>0</c:v>
                </c:pt>
                <c:pt idx="3">
                  <c:v>-1</c:v>
                </c:pt>
                <c:pt idx="4">
                  <c:v>-1</c:v>
                </c:pt>
                <c:pt idx="5">
                  <c:v>0</c:v>
                </c:pt>
                <c:pt idx="6">
                  <c:v>1</c:v>
                </c:pt>
                <c:pt idx="7">
                  <c:v>1</c:v>
                </c:pt>
                <c:pt idx="8">
                  <c:v>0</c:v>
                </c:pt>
                <c:pt idx="9">
                  <c:v>0</c:v>
                </c:pt>
                <c:pt idx="10">
                  <c:v>0</c:v>
                </c:pt>
                <c:pt idx="11">
                  <c:v>0</c:v>
                </c:pt>
                <c:pt idx="12">
                  <c:v>0</c:v>
                </c:pt>
                <c:pt idx="13">
                  <c:v>0</c:v>
                </c:pt>
                <c:pt idx="14">
                  <c:v>1</c:v>
                </c:pt>
              </c:numCache>
            </c:numRef>
          </c:val>
          <c:extLst>
            <c:ext xmlns:c16="http://schemas.microsoft.com/office/drawing/2014/chart" uri="{C3380CC4-5D6E-409C-BE32-E72D297353CC}">
              <c16:uniqueId val="{00000001-DEB1-4953-BF87-C538E453D963}"/>
            </c:ext>
          </c:extLst>
        </c:ser>
        <c:ser>
          <c:idx val="2"/>
          <c:order val="2"/>
          <c:tx>
            <c:strRef>
              <c:f>Sheet1!$D$1</c:f>
              <c:strCache>
                <c:ptCount val="1"/>
                <c:pt idx="0">
                  <c:v>phlyinsurance</c:v>
                </c:pt>
              </c:strCache>
            </c:strRef>
          </c:tx>
          <c:spPr>
            <a:solidFill>
              <a:schemeClr val="accent3"/>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Sheet1!$D$2:$D$16</c:f>
              <c:numCache>
                <c:formatCode>General</c:formatCode>
                <c:ptCount val="15"/>
                <c:pt idx="0">
                  <c:v>2</c:v>
                </c:pt>
                <c:pt idx="1">
                  <c:v>3</c:v>
                </c:pt>
                <c:pt idx="2">
                  <c:v>3</c:v>
                </c:pt>
                <c:pt idx="3">
                  <c:v>5</c:v>
                </c:pt>
                <c:pt idx="4">
                  <c:v>0</c:v>
                </c:pt>
                <c:pt idx="5">
                  <c:v>0</c:v>
                </c:pt>
                <c:pt idx="6">
                  <c:v>1</c:v>
                </c:pt>
                <c:pt idx="7">
                  <c:v>-1</c:v>
                </c:pt>
                <c:pt idx="8">
                  <c:v>0</c:v>
                </c:pt>
                <c:pt idx="9">
                  <c:v>2</c:v>
                </c:pt>
                <c:pt idx="10">
                  <c:v>1</c:v>
                </c:pt>
                <c:pt idx="11">
                  <c:v>2</c:v>
                </c:pt>
                <c:pt idx="12">
                  <c:v>1</c:v>
                </c:pt>
                <c:pt idx="13">
                  <c:v>1</c:v>
                </c:pt>
                <c:pt idx="14">
                  <c:v>0</c:v>
                </c:pt>
              </c:numCache>
            </c:numRef>
          </c:val>
          <c:extLst>
            <c:ext xmlns:c16="http://schemas.microsoft.com/office/drawing/2014/chart" uri="{C3380CC4-5D6E-409C-BE32-E72D297353CC}">
              <c16:uniqueId val="{00000002-DEB1-4953-BF87-C538E453D963}"/>
            </c:ext>
          </c:extLst>
        </c:ser>
        <c:ser>
          <c:idx val="3"/>
          <c:order val="3"/>
          <c:tx>
            <c:strRef>
              <c:f>Sheet1!$E$1</c:f>
              <c:strCache>
                <c:ptCount val="1"/>
                <c:pt idx="0">
                  <c:v>tmna_services</c:v>
                </c:pt>
              </c:strCache>
            </c:strRef>
          </c:tx>
          <c:spPr>
            <a:solidFill>
              <a:schemeClr val="accent4"/>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1</c:v>
                </c:pt>
              </c:numCache>
            </c:numRef>
          </c:val>
          <c:extLst>
            <c:ext xmlns:c16="http://schemas.microsoft.com/office/drawing/2014/chart" uri="{C3380CC4-5D6E-409C-BE32-E72D297353CC}">
              <c16:uniqueId val="{00000003-DEB1-4953-BF87-C538E453D963}"/>
            </c:ext>
          </c:extLst>
        </c:ser>
        <c:ser>
          <c:idx val="4"/>
          <c:order val="4"/>
          <c:tx>
            <c:strRef>
              <c:f>Sheet1!$F$1</c:f>
              <c:strCache>
                <c:ptCount val="1"/>
                <c:pt idx="0">
                  <c:v>tmamerica</c:v>
                </c:pt>
              </c:strCache>
            </c:strRef>
          </c:tx>
          <c:spPr>
            <a:solidFill>
              <a:schemeClr val="accent5"/>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Sheet1!$F$2:$F$16</c:f>
              <c:numCache>
                <c:formatCode>General</c:formatCode>
                <c:ptCount val="15"/>
                <c:pt idx="0">
                  <c:v>0</c:v>
                </c:pt>
                <c:pt idx="1">
                  <c:v>0</c:v>
                </c:pt>
                <c:pt idx="2">
                  <c:v>0</c:v>
                </c:pt>
                <c:pt idx="3">
                  <c:v>1</c:v>
                </c:pt>
                <c:pt idx="4">
                  <c:v>1</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DEB1-4953-BF87-C538E453D963}"/>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Sheet1!$G$2:$G$16</c:f>
              <c:numCache>
                <c:formatCode>General</c:formatCode>
                <c:ptCount val="15"/>
                <c:pt idx="0">
                  <c:v>16</c:v>
                </c:pt>
                <c:pt idx="1">
                  <c:v>10</c:v>
                </c:pt>
                <c:pt idx="2">
                  <c:v>11</c:v>
                </c:pt>
                <c:pt idx="3">
                  <c:v>46</c:v>
                </c:pt>
                <c:pt idx="4">
                  <c:v>8</c:v>
                </c:pt>
                <c:pt idx="5">
                  <c:v>14</c:v>
                </c:pt>
                <c:pt idx="6">
                  <c:v>15</c:v>
                </c:pt>
                <c:pt idx="7">
                  <c:v>35</c:v>
                </c:pt>
                <c:pt idx="8">
                  <c:v>11</c:v>
                </c:pt>
                <c:pt idx="9">
                  <c:v>19</c:v>
                </c:pt>
                <c:pt idx="10">
                  <c:v>6</c:v>
                </c:pt>
                <c:pt idx="11">
                  <c:v>7</c:v>
                </c:pt>
                <c:pt idx="12">
                  <c:v>11</c:v>
                </c:pt>
                <c:pt idx="13">
                  <c:v>11</c:v>
                </c:pt>
                <c:pt idx="14">
                  <c:v>24</c:v>
                </c:pt>
              </c:numCache>
            </c:numRef>
          </c:val>
          <c:extLst>
            <c:ext xmlns:c16="http://schemas.microsoft.com/office/drawing/2014/chart" uri="{C3380CC4-5D6E-409C-BE32-E72D297353CC}">
              <c16:uniqueId val="{00000005-DEB1-4953-BF87-C538E453D963}"/>
            </c:ext>
          </c:extLst>
        </c:ser>
        <c:dLbls>
          <c:showLegendKey val="0"/>
          <c:showVal val="0"/>
          <c:showCatName val="0"/>
          <c:showSerName val="0"/>
          <c:showPercent val="0"/>
          <c:showBubbleSize val="0"/>
        </c:dLbls>
        <c:gapWidth val="219"/>
        <c:overlap val="-27"/>
        <c:axId val="243946776"/>
        <c:axId val="243950712"/>
      </c:barChart>
      <c:dateAx>
        <c:axId val="24394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50712"/>
        <c:crosses val="autoZero"/>
        <c:auto val="1"/>
        <c:lblOffset val="100"/>
        <c:baseTimeUnit val="days"/>
      </c:dateAx>
      <c:valAx>
        <c:axId val="24395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4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Sheet1!$B$2:$B$16</c:f>
              <c:numCache>
                <c:formatCode>General</c:formatCode>
                <c:ptCount val="15"/>
                <c:pt idx="0">
                  <c:v>0</c:v>
                </c:pt>
                <c:pt idx="1">
                  <c:v>0</c:v>
                </c:pt>
                <c:pt idx="2">
                  <c:v>0</c:v>
                </c:pt>
                <c:pt idx="3">
                  <c:v>100</c:v>
                </c:pt>
                <c:pt idx="4">
                  <c:v>0</c:v>
                </c:pt>
                <c:pt idx="5">
                  <c:v>0</c:v>
                </c:pt>
                <c:pt idx="6">
                  <c:v>0</c:v>
                </c:pt>
                <c:pt idx="7">
                  <c:v>0</c:v>
                </c:pt>
                <c:pt idx="8">
                  <c:v>63</c:v>
                </c:pt>
                <c:pt idx="9">
                  <c:v>0</c:v>
                </c:pt>
                <c:pt idx="10">
                  <c:v>307</c:v>
                </c:pt>
                <c:pt idx="11">
                  <c:v>0</c:v>
                </c:pt>
                <c:pt idx="12">
                  <c:v>0</c:v>
                </c:pt>
                <c:pt idx="13">
                  <c:v>95</c:v>
                </c:pt>
                <c:pt idx="14">
                  <c:v>0</c:v>
                </c:pt>
              </c:numCache>
            </c:numRef>
          </c:val>
          <c:extLst>
            <c:ext xmlns:c16="http://schemas.microsoft.com/office/drawing/2014/chart" uri="{C3380CC4-5D6E-409C-BE32-E72D297353CC}">
              <c16:uniqueId val="{00000000-0627-42B9-B588-CB9F8857A9F8}"/>
            </c:ext>
          </c:extLst>
        </c:ser>
        <c:ser>
          <c:idx val="1"/>
          <c:order val="1"/>
          <c:tx>
            <c:strRef>
              <c:f>Sheet1!$C$1</c:f>
              <c:strCache>
                <c:ptCount val="1"/>
                <c:pt idx="0">
                  <c:v>firstinshi</c:v>
                </c:pt>
              </c:strCache>
            </c:strRef>
          </c:tx>
          <c:spPr>
            <a:solidFill>
              <a:schemeClr val="accent2"/>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Sheet1!$C$2:$C$16</c:f>
              <c:numCache>
                <c:formatCode>General</c:formatCode>
                <c:ptCount val="15"/>
                <c:pt idx="0">
                  <c:v>36</c:v>
                </c:pt>
                <c:pt idx="1">
                  <c:v>0</c:v>
                </c:pt>
                <c:pt idx="2">
                  <c:v>15</c:v>
                </c:pt>
                <c:pt idx="3">
                  <c:v>21</c:v>
                </c:pt>
                <c:pt idx="4">
                  <c:v>0</c:v>
                </c:pt>
                <c:pt idx="5">
                  <c:v>0</c:v>
                </c:pt>
                <c:pt idx="6">
                  <c:v>35</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1-0627-42B9-B588-CB9F8857A9F8}"/>
            </c:ext>
          </c:extLst>
        </c:ser>
        <c:ser>
          <c:idx val="2"/>
          <c:order val="2"/>
          <c:tx>
            <c:strRef>
              <c:f>Sheet1!$D$1</c:f>
              <c:strCache>
                <c:ptCount val="1"/>
                <c:pt idx="0">
                  <c:v>phlyinsurance</c:v>
                </c:pt>
              </c:strCache>
            </c:strRef>
          </c:tx>
          <c:spPr>
            <a:solidFill>
              <a:schemeClr val="accent3"/>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Sheet1!$D$2:$D$16</c:f>
              <c:numCache>
                <c:formatCode>General</c:formatCode>
                <c:ptCount val="15"/>
                <c:pt idx="0">
                  <c:v>44</c:v>
                </c:pt>
                <c:pt idx="1">
                  <c:v>12</c:v>
                </c:pt>
                <c:pt idx="2">
                  <c:v>74</c:v>
                </c:pt>
                <c:pt idx="3">
                  <c:v>29</c:v>
                </c:pt>
                <c:pt idx="4">
                  <c:v>0</c:v>
                </c:pt>
                <c:pt idx="5">
                  <c:v>0</c:v>
                </c:pt>
                <c:pt idx="6">
                  <c:v>93</c:v>
                </c:pt>
                <c:pt idx="7">
                  <c:v>21</c:v>
                </c:pt>
                <c:pt idx="8">
                  <c:v>52</c:v>
                </c:pt>
                <c:pt idx="9">
                  <c:v>19</c:v>
                </c:pt>
                <c:pt idx="10">
                  <c:v>19</c:v>
                </c:pt>
                <c:pt idx="11">
                  <c:v>0</c:v>
                </c:pt>
                <c:pt idx="12">
                  <c:v>0</c:v>
                </c:pt>
                <c:pt idx="13">
                  <c:v>70</c:v>
                </c:pt>
                <c:pt idx="14">
                  <c:v>51</c:v>
                </c:pt>
              </c:numCache>
            </c:numRef>
          </c:val>
          <c:extLst>
            <c:ext xmlns:c16="http://schemas.microsoft.com/office/drawing/2014/chart" uri="{C3380CC4-5D6E-409C-BE32-E72D297353CC}">
              <c16:uniqueId val="{00000002-0627-42B9-B588-CB9F8857A9F8}"/>
            </c:ext>
          </c:extLst>
        </c:ser>
        <c:ser>
          <c:idx val="3"/>
          <c:order val="3"/>
          <c:tx>
            <c:strRef>
              <c:f>Sheet1!$E$1</c:f>
              <c:strCache>
                <c:ptCount val="1"/>
                <c:pt idx="0">
                  <c:v>tmna_services</c:v>
                </c:pt>
              </c:strCache>
            </c:strRef>
          </c:tx>
          <c:spPr>
            <a:solidFill>
              <a:schemeClr val="accent4"/>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8</c:v>
                </c:pt>
                <c:pt idx="14">
                  <c:v>0</c:v>
                </c:pt>
              </c:numCache>
            </c:numRef>
          </c:val>
          <c:extLst>
            <c:ext xmlns:c16="http://schemas.microsoft.com/office/drawing/2014/chart" uri="{C3380CC4-5D6E-409C-BE32-E72D297353CC}">
              <c16:uniqueId val="{00000003-0627-42B9-B588-CB9F8857A9F8}"/>
            </c:ext>
          </c:extLst>
        </c:ser>
        <c:ser>
          <c:idx val="4"/>
          <c:order val="4"/>
          <c:tx>
            <c:strRef>
              <c:f>Sheet1!$F$1</c:f>
              <c:strCache>
                <c:ptCount val="1"/>
                <c:pt idx="0">
                  <c:v>tmamerica</c:v>
                </c:pt>
              </c:strCache>
            </c:strRef>
          </c:tx>
          <c:spPr>
            <a:solidFill>
              <a:schemeClr val="accent5"/>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Sheet1!$F$2:$F$16</c:f>
              <c:numCache>
                <c:formatCode>General</c:formatCode>
                <c:ptCount val="15"/>
                <c:pt idx="0">
                  <c:v>0</c:v>
                </c:pt>
                <c:pt idx="1">
                  <c:v>9</c:v>
                </c:pt>
                <c:pt idx="2">
                  <c:v>0</c:v>
                </c:pt>
                <c:pt idx="3">
                  <c:v>5</c:v>
                </c:pt>
                <c:pt idx="4">
                  <c:v>0</c:v>
                </c:pt>
                <c:pt idx="5">
                  <c:v>0</c:v>
                </c:pt>
                <c:pt idx="6">
                  <c:v>6</c:v>
                </c:pt>
                <c:pt idx="7">
                  <c:v>0</c:v>
                </c:pt>
                <c:pt idx="8">
                  <c:v>8</c:v>
                </c:pt>
                <c:pt idx="9">
                  <c:v>0</c:v>
                </c:pt>
                <c:pt idx="10">
                  <c:v>47</c:v>
                </c:pt>
                <c:pt idx="11">
                  <c:v>0</c:v>
                </c:pt>
                <c:pt idx="12">
                  <c:v>0</c:v>
                </c:pt>
                <c:pt idx="13">
                  <c:v>12</c:v>
                </c:pt>
                <c:pt idx="14">
                  <c:v>9</c:v>
                </c:pt>
              </c:numCache>
            </c:numRef>
          </c:val>
          <c:extLst>
            <c:ext xmlns:c16="http://schemas.microsoft.com/office/drawing/2014/chart" uri="{C3380CC4-5D6E-409C-BE32-E72D297353CC}">
              <c16:uniqueId val="{00000004-0627-42B9-B588-CB9F8857A9F8}"/>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Sheet1!$A$2:$A$16</c:f>
              <c:numCache>
                <c:formatCode>m/d/yyyy</c:formatCode>
                <c:ptCount val="15"/>
                <c:pt idx="0">
                  <c:v>44425</c:v>
                </c:pt>
                <c:pt idx="1">
                  <c:v>44426</c:v>
                </c:pt>
                <c:pt idx="2">
                  <c:v>44427</c:v>
                </c:pt>
                <c:pt idx="3">
                  <c:v>44428</c:v>
                </c:pt>
                <c:pt idx="4">
                  <c:v>44429</c:v>
                </c:pt>
                <c:pt idx="5">
                  <c:v>44430</c:v>
                </c:pt>
                <c:pt idx="6">
                  <c:v>44431</c:v>
                </c:pt>
                <c:pt idx="7">
                  <c:v>44432</c:v>
                </c:pt>
                <c:pt idx="8">
                  <c:v>44433</c:v>
                </c:pt>
                <c:pt idx="9">
                  <c:v>44434</c:v>
                </c:pt>
                <c:pt idx="10">
                  <c:v>44435</c:v>
                </c:pt>
                <c:pt idx="11">
                  <c:v>44436</c:v>
                </c:pt>
                <c:pt idx="12">
                  <c:v>44437</c:v>
                </c:pt>
                <c:pt idx="13">
                  <c:v>44438</c:v>
                </c:pt>
                <c:pt idx="14">
                  <c:v>44439</c:v>
                </c:pt>
              </c:numCache>
            </c:numRef>
          </c:cat>
          <c:val>
            <c:numRef>
              <c:f>Sheet1!$G$2:$G$16</c:f>
              <c:numCache>
                <c:formatCode>General</c:formatCode>
                <c:ptCount val="15"/>
                <c:pt idx="0">
                  <c:v>144</c:v>
                </c:pt>
                <c:pt idx="1">
                  <c:v>248</c:v>
                </c:pt>
                <c:pt idx="2">
                  <c:v>106</c:v>
                </c:pt>
                <c:pt idx="3">
                  <c:v>94</c:v>
                </c:pt>
                <c:pt idx="4">
                  <c:v>0</c:v>
                </c:pt>
                <c:pt idx="5">
                  <c:v>0</c:v>
                </c:pt>
                <c:pt idx="6">
                  <c:v>0</c:v>
                </c:pt>
                <c:pt idx="7">
                  <c:v>0</c:v>
                </c:pt>
                <c:pt idx="8">
                  <c:v>0</c:v>
                </c:pt>
                <c:pt idx="9">
                  <c:v>40</c:v>
                </c:pt>
                <c:pt idx="10">
                  <c:v>0</c:v>
                </c:pt>
                <c:pt idx="11">
                  <c:v>58</c:v>
                </c:pt>
                <c:pt idx="12">
                  <c:v>0</c:v>
                </c:pt>
                <c:pt idx="13">
                  <c:v>0</c:v>
                </c:pt>
                <c:pt idx="14">
                  <c:v>86</c:v>
                </c:pt>
              </c:numCache>
            </c:numRef>
          </c:val>
          <c:extLst>
            <c:ext xmlns:c16="http://schemas.microsoft.com/office/drawing/2014/chart" uri="{C3380CC4-5D6E-409C-BE32-E72D297353CC}">
              <c16:uniqueId val="{00000005-0627-42B9-B588-CB9F8857A9F8}"/>
            </c:ext>
          </c:extLst>
        </c:ser>
        <c:dLbls>
          <c:showLegendKey val="0"/>
          <c:showVal val="0"/>
          <c:showCatName val="0"/>
          <c:showSerName val="0"/>
          <c:showPercent val="0"/>
          <c:showBubbleSize val="0"/>
        </c:dLbls>
        <c:gapWidth val="219"/>
        <c:overlap val="-27"/>
        <c:axId val="243947104"/>
        <c:axId val="243947760"/>
      </c:barChart>
      <c:dateAx>
        <c:axId val="24394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47760"/>
        <c:crosses val="autoZero"/>
        <c:auto val="1"/>
        <c:lblOffset val="100"/>
        <c:baseTimeUnit val="days"/>
      </c:dateAx>
      <c:valAx>
        <c:axId val="24394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4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0</c:v>
                </c:pt>
              </c:numCache>
            </c:numRef>
          </c:val>
          <c:extLst>
            <c:ext xmlns:c16="http://schemas.microsoft.com/office/drawing/2014/chart" uri="{C3380CC4-5D6E-409C-BE32-E72D297353CC}">
              <c16:uniqueId val="{00000000-A94C-4B3C-B00F-788D90329CA7}"/>
            </c:ext>
          </c:extLst>
        </c:ser>
        <c:ser>
          <c:idx val="1"/>
          <c:order val="1"/>
          <c:tx>
            <c:strRef>
              <c:f>Sheet1!$C$1</c:f>
              <c:strCache>
                <c:ptCount val="1"/>
                <c:pt idx="0">
                  <c:v>firstinshi</c:v>
                </c:pt>
              </c:strCache>
            </c:strRef>
          </c:tx>
          <c:spPr>
            <a:solidFill>
              <a:schemeClr val="accent2"/>
            </a:solidFill>
            <a:ln>
              <a:noFill/>
            </a:ln>
            <a:effectLst/>
          </c:spPr>
          <c:invertIfNegative val="0"/>
          <c:cat>
            <c:strRef>
              <c:f>Sheet1!$A$2</c:f>
              <c:strCache>
                <c:ptCount val="1"/>
                <c:pt idx="0">
                  <c:v>2021-08</c:v>
                </c:pt>
              </c:strCache>
            </c:strRef>
          </c:cat>
          <c:val>
            <c:numRef>
              <c:f>Sheet1!$C$2</c:f>
              <c:numCache>
                <c:formatCode>General</c:formatCode>
                <c:ptCount val="1"/>
                <c:pt idx="0">
                  <c:v>0</c:v>
                </c:pt>
              </c:numCache>
            </c:numRef>
          </c:val>
          <c:extLst>
            <c:ext xmlns:c16="http://schemas.microsoft.com/office/drawing/2014/chart" uri="{C3380CC4-5D6E-409C-BE32-E72D297353CC}">
              <c16:uniqueId val="{00000001-A94C-4B3C-B00F-788D90329CA7}"/>
            </c:ext>
          </c:extLst>
        </c:ser>
        <c:ser>
          <c:idx val="2"/>
          <c:order val="2"/>
          <c:tx>
            <c:strRef>
              <c:f>Sheet1!$D$1</c:f>
              <c:strCache>
                <c:ptCount val="1"/>
                <c:pt idx="0">
                  <c:v>phlyinsurance</c:v>
                </c:pt>
              </c:strCache>
            </c:strRef>
          </c:tx>
          <c:spPr>
            <a:solidFill>
              <a:schemeClr val="accent3"/>
            </a:solidFill>
            <a:ln>
              <a:noFill/>
            </a:ln>
            <a:effectLst/>
          </c:spPr>
          <c:invertIfNegative val="0"/>
          <c:cat>
            <c:strRef>
              <c:f>Sheet1!$A$2</c:f>
              <c:strCache>
                <c:ptCount val="1"/>
                <c:pt idx="0">
                  <c:v>2021-08</c:v>
                </c:pt>
              </c:strCache>
            </c:strRef>
          </c:cat>
          <c:val>
            <c:numRef>
              <c:f>Sheet1!$D$2</c:f>
              <c:numCache>
                <c:formatCode>General</c:formatCode>
                <c:ptCount val="1"/>
                <c:pt idx="0">
                  <c:v>51</c:v>
                </c:pt>
              </c:numCache>
            </c:numRef>
          </c:val>
          <c:extLst>
            <c:ext xmlns:c16="http://schemas.microsoft.com/office/drawing/2014/chart" uri="{C3380CC4-5D6E-409C-BE32-E72D297353CC}">
              <c16:uniqueId val="{00000002-A94C-4B3C-B00F-788D90329CA7}"/>
            </c:ext>
          </c:extLst>
        </c:ser>
        <c:ser>
          <c:idx val="3"/>
          <c:order val="3"/>
          <c:tx>
            <c:strRef>
              <c:f>Sheet1!$E$1</c:f>
              <c:strCache>
                <c:ptCount val="1"/>
                <c:pt idx="0">
                  <c:v>tmna_services</c:v>
                </c:pt>
              </c:strCache>
            </c:strRef>
          </c:tx>
          <c:spPr>
            <a:solidFill>
              <a:schemeClr val="accent4"/>
            </a:solidFill>
            <a:ln>
              <a:noFill/>
            </a:ln>
            <a:effectLst/>
          </c:spPr>
          <c:invertIfNegative val="0"/>
          <c:cat>
            <c:strRef>
              <c:f>Sheet1!$A$2</c:f>
              <c:strCache>
                <c:ptCount val="1"/>
                <c:pt idx="0">
                  <c:v>2021-08</c:v>
                </c:pt>
              </c:strCache>
            </c:strRef>
          </c:cat>
          <c:val>
            <c:numRef>
              <c:f>Sheet1!$E$2</c:f>
              <c:numCache>
                <c:formatCode>General</c:formatCode>
                <c:ptCount val="1"/>
                <c:pt idx="0">
                  <c:v>0</c:v>
                </c:pt>
              </c:numCache>
            </c:numRef>
          </c:val>
          <c:extLst>
            <c:ext xmlns:c16="http://schemas.microsoft.com/office/drawing/2014/chart" uri="{C3380CC4-5D6E-409C-BE32-E72D297353CC}">
              <c16:uniqueId val="{00000003-A94C-4B3C-B00F-788D90329CA7}"/>
            </c:ext>
          </c:extLst>
        </c:ser>
        <c:ser>
          <c:idx val="4"/>
          <c:order val="4"/>
          <c:tx>
            <c:strRef>
              <c:f>Sheet1!$F$1</c:f>
              <c:strCache>
                <c:ptCount val="1"/>
                <c:pt idx="0">
                  <c:v>tmamerica</c:v>
                </c:pt>
              </c:strCache>
            </c:strRef>
          </c:tx>
          <c:spPr>
            <a:solidFill>
              <a:schemeClr val="accent5"/>
            </a:solidFill>
            <a:ln>
              <a:noFill/>
            </a:ln>
            <a:effectLst/>
          </c:spPr>
          <c:invertIfNegative val="0"/>
          <c:cat>
            <c:strRef>
              <c:f>Sheet1!$A$2</c:f>
              <c:strCache>
                <c:ptCount val="1"/>
                <c:pt idx="0">
                  <c:v>2021-08</c:v>
                </c:pt>
              </c:strCache>
            </c:strRef>
          </c:cat>
          <c:val>
            <c:numRef>
              <c:f>Sheet1!$F$2</c:f>
              <c:numCache>
                <c:formatCode>General</c:formatCode>
                <c:ptCount val="1"/>
                <c:pt idx="0">
                  <c:v>9</c:v>
                </c:pt>
              </c:numCache>
            </c:numRef>
          </c:val>
          <c:extLst>
            <c:ext xmlns:c16="http://schemas.microsoft.com/office/drawing/2014/chart" uri="{C3380CC4-5D6E-409C-BE32-E72D297353CC}">
              <c16:uniqueId val="{00000004-A94C-4B3C-B00F-788D90329CA7}"/>
            </c:ext>
          </c:extLst>
        </c:ser>
        <c:ser>
          <c:idx val="5"/>
          <c:order val="5"/>
          <c:tx>
            <c:strRef>
              <c:f>Sheet1!$G$1</c:f>
              <c:strCache>
                <c:ptCount val="1"/>
                <c:pt idx="0">
                  <c:v>travelersinsurance</c:v>
                </c:pt>
              </c:strCache>
            </c:strRef>
          </c:tx>
          <c:spPr>
            <a:solidFill>
              <a:schemeClr val="accent6"/>
            </a:solidFill>
            <a:ln>
              <a:noFill/>
            </a:ln>
            <a:effectLst/>
          </c:spPr>
          <c:invertIfNegative val="0"/>
          <c:cat>
            <c:strRef>
              <c:f>Sheet1!$A$2</c:f>
              <c:strCache>
                <c:ptCount val="1"/>
                <c:pt idx="0">
                  <c:v>2021-08</c:v>
                </c:pt>
              </c:strCache>
            </c:strRef>
          </c:cat>
          <c:val>
            <c:numRef>
              <c:f>Sheet1!$G$2</c:f>
              <c:numCache>
                <c:formatCode>General</c:formatCode>
                <c:ptCount val="1"/>
                <c:pt idx="0">
                  <c:v>86</c:v>
                </c:pt>
              </c:numCache>
            </c:numRef>
          </c:val>
          <c:extLst>
            <c:ext xmlns:c16="http://schemas.microsoft.com/office/drawing/2014/chart" uri="{C3380CC4-5D6E-409C-BE32-E72D297353CC}">
              <c16:uniqueId val="{00000005-A94C-4B3C-B00F-788D90329CA7}"/>
            </c:ext>
          </c:extLst>
        </c:ser>
        <c:dLbls>
          <c:showLegendKey val="0"/>
          <c:showVal val="0"/>
          <c:showCatName val="0"/>
          <c:showSerName val="0"/>
          <c:showPercent val="0"/>
          <c:showBubbleSize val="0"/>
        </c:dLbls>
        <c:gapWidth val="219"/>
        <c:overlap val="-27"/>
        <c:axId val="243963504"/>
        <c:axId val="243959568"/>
      </c:barChart>
      <c:catAx>
        <c:axId val="24396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59568"/>
        <c:crosses val="autoZero"/>
        <c:auto val="1"/>
        <c:lblAlgn val="ctr"/>
        <c:lblOffset val="100"/>
        <c:noMultiLvlLbl val="0"/>
      </c:catAx>
      <c:valAx>
        <c:axId val="24395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6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E6C6E-1812-429E-864E-4CD0153B6D86}"/>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AA2CEACA-47EB-43BC-BCBE-A8F3A8DFB04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3735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6EA2-25A7-422D-ABCE-8CB692D6B350}"/>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F72243D-C174-47DF-897D-E574C507031F}"/>
              </a:ext>
            </a:extLst>
          </p:cNvPr>
          <p:cNvGraphicFramePr>
            <a:graphicFrameLocks noGrp="1"/>
          </p:cNvGraphicFramePr>
          <p:nvPr>
            <p:ph type="chart" sz="quarter" idx="13"/>
            <p:extLst>
              <p:ext uri="{D42A27DB-BD31-4B8C-83A1-F6EECF244321}">
                <p14:modId xmlns:p14="http://schemas.microsoft.com/office/powerpoint/2010/main" val="1120451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2F116A-57FD-4FF1-B072-932EB131702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4A90003-C952-493B-8BDA-A45008341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82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D72A7-2300-4EF0-BD22-33C73B733749}"/>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1388E5DB-5FDF-4104-ADDC-D8442AB99156}"/>
              </a:ext>
            </a:extLst>
          </p:cNvPr>
          <p:cNvGraphicFramePr>
            <a:graphicFrameLocks noGrp="1"/>
          </p:cNvGraphicFramePr>
          <p:nvPr>
            <p:ph type="tbl" sz="quarter" idx="13"/>
            <p:extLst>
              <p:ext uri="{D42A27DB-BD31-4B8C-83A1-F6EECF244321}">
                <p14:modId xmlns:p14="http://schemas.microsoft.com/office/powerpoint/2010/main" val="227599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20308537"/>
                    </a:ext>
                  </a:extLst>
                </a:gridCol>
                <a:gridCol w="905256">
                  <a:extLst>
                    <a:ext uri="{9D8B030D-6E8A-4147-A177-3AD203B41FA5}">
                      <a16:colId xmlns:a16="http://schemas.microsoft.com/office/drawing/2014/main" val="1173053402"/>
                    </a:ext>
                  </a:extLst>
                </a:gridCol>
                <a:gridCol w="905256">
                  <a:extLst>
                    <a:ext uri="{9D8B030D-6E8A-4147-A177-3AD203B41FA5}">
                      <a16:colId xmlns:a16="http://schemas.microsoft.com/office/drawing/2014/main" val="1597831934"/>
                    </a:ext>
                  </a:extLst>
                </a:gridCol>
                <a:gridCol w="905256">
                  <a:extLst>
                    <a:ext uri="{9D8B030D-6E8A-4147-A177-3AD203B41FA5}">
                      <a16:colId xmlns:a16="http://schemas.microsoft.com/office/drawing/2014/main" val="2288563191"/>
                    </a:ext>
                  </a:extLst>
                </a:gridCol>
                <a:gridCol w="905256">
                  <a:extLst>
                    <a:ext uri="{9D8B030D-6E8A-4147-A177-3AD203B41FA5}">
                      <a16:colId xmlns:a16="http://schemas.microsoft.com/office/drawing/2014/main" val="2379244300"/>
                    </a:ext>
                  </a:extLst>
                </a:gridCol>
                <a:gridCol w="905256">
                  <a:extLst>
                    <a:ext uri="{9D8B030D-6E8A-4147-A177-3AD203B41FA5}">
                      <a16:colId xmlns:a16="http://schemas.microsoft.com/office/drawing/2014/main" val="4043494539"/>
                    </a:ext>
                  </a:extLst>
                </a:gridCol>
                <a:gridCol w="905256">
                  <a:extLst>
                    <a:ext uri="{9D8B030D-6E8A-4147-A177-3AD203B41FA5}">
                      <a16:colId xmlns:a16="http://schemas.microsoft.com/office/drawing/2014/main" val="2208255101"/>
                    </a:ext>
                  </a:extLst>
                </a:gridCol>
                <a:gridCol w="905256">
                  <a:extLst>
                    <a:ext uri="{9D8B030D-6E8A-4147-A177-3AD203B41FA5}">
                      <a16:colId xmlns:a16="http://schemas.microsoft.com/office/drawing/2014/main" val="2314710616"/>
                    </a:ext>
                  </a:extLst>
                </a:gridCol>
                <a:gridCol w="905256">
                  <a:extLst>
                    <a:ext uri="{9D8B030D-6E8A-4147-A177-3AD203B41FA5}">
                      <a16:colId xmlns:a16="http://schemas.microsoft.com/office/drawing/2014/main" val="41865608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4057810"/>
                  </a:ext>
                </a:extLst>
              </a:tr>
              <a:tr h="370840">
                <a:tc>
                  <a:txBody>
                    <a:bodyPr/>
                    <a:lstStyle/>
                    <a:p>
                      <a:r>
                        <a:rPr lang="en-US" sz="1000"/>
                        <a:t>142</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2.1127 %</a:t>
                      </a:r>
                    </a:p>
                  </a:txBody>
                  <a:tcPr/>
                </a:tc>
                <a:tc>
                  <a:txBody>
                    <a:bodyPr/>
                    <a:lstStyle/>
                    <a:p>
                      <a:r>
                        <a:rPr lang="en-US" sz="1000"/>
                        <a:t>0.0 %</a:t>
                      </a:r>
                    </a:p>
                  </a:txBody>
                  <a:tcPr/>
                </a:tc>
                <a:extLst>
                  <a:ext uri="{0D108BD9-81ED-4DB2-BD59-A6C34878D82A}">
                    <a16:rowId xmlns:a16="http://schemas.microsoft.com/office/drawing/2014/main" val="3783246406"/>
                  </a:ext>
                </a:extLst>
              </a:tr>
            </a:tbl>
          </a:graphicData>
        </a:graphic>
      </p:graphicFrame>
      <p:sp>
        <p:nvSpPr>
          <p:cNvPr id="4" name="Text Placeholder 3">
            <a:extLst>
              <a:ext uri="{FF2B5EF4-FFF2-40B4-BE49-F238E27FC236}">
                <a16:creationId xmlns:a16="http://schemas.microsoft.com/office/drawing/2014/main" id="{05DBE61D-F22F-4E7B-BF91-C4ED43C0340E}"/>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123220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3F0-2BF2-4E06-BE44-96F3215E592F}"/>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3CD19D3C-F505-437D-96CC-8BD0F83E51CA}"/>
              </a:ext>
            </a:extLst>
          </p:cNvPr>
          <p:cNvGraphicFramePr>
            <a:graphicFrameLocks noGrp="1"/>
          </p:cNvGraphicFramePr>
          <p:nvPr>
            <p:ph type="chart" sz="quarter" idx="13"/>
            <p:extLst>
              <p:ext uri="{D42A27DB-BD31-4B8C-83A1-F6EECF244321}">
                <p14:modId xmlns:p14="http://schemas.microsoft.com/office/powerpoint/2010/main" val="1628614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480C15-5183-4F75-9C9A-6CA9BA44D263}"/>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C7CFBAF1-6D0B-4573-A872-838D6554C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479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A97F-8A18-4473-9A3C-978AE0F645C6}"/>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9048EE9B-569A-41E8-9208-C34BD204A784}"/>
              </a:ext>
            </a:extLst>
          </p:cNvPr>
          <p:cNvGraphicFramePr>
            <a:graphicFrameLocks noGrp="1"/>
          </p:cNvGraphicFramePr>
          <p:nvPr>
            <p:ph type="chart" sz="quarter" idx="13"/>
            <p:extLst>
              <p:ext uri="{D42A27DB-BD31-4B8C-83A1-F6EECF244321}">
                <p14:modId xmlns:p14="http://schemas.microsoft.com/office/powerpoint/2010/main" val="467335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598D2D-EBD8-4B40-A9C2-F1DAD3061A68}"/>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EC5F40FC-9B38-4939-8D22-9A15FB8B8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50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9BA6-B9FF-48E4-8C34-6B7578D5C35F}"/>
              </a:ext>
            </a:extLst>
          </p:cNvPr>
          <p:cNvSpPr>
            <a:spLocks noGrp="1"/>
          </p:cNvSpPr>
          <p:nvPr>
            <p:ph type="title"/>
          </p:nvPr>
        </p:nvSpPr>
        <p:spPr/>
        <p:txBody>
          <a:bodyPr/>
          <a:lstStyle/>
          <a:p>
            <a:r>
              <a:rPr lang="en-US"/>
              <a:t>Facebook Total Interactions Per Month | All Pages</a:t>
            </a:r>
          </a:p>
        </p:txBody>
      </p:sp>
      <p:graphicFrame>
        <p:nvGraphicFramePr>
          <p:cNvPr id="6" name="Chart Placeholder 5">
            <a:extLst>
              <a:ext uri="{FF2B5EF4-FFF2-40B4-BE49-F238E27FC236}">
                <a16:creationId xmlns:a16="http://schemas.microsoft.com/office/drawing/2014/main" id="{E31EF69D-6B24-49A1-A379-C25D1FC6AD84}"/>
              </a:ext>
            </a:extLst>
          </p:cNvPr>
          <p:cNvGraphicFramePr>
            <a:graphicFrameLocks noGrp="1"/>
          </p:cNvGraphicFramePr>
          <p:nvPr>
            <p:ph type="chart" sz="quarter" idx="13"/>
            <p:extLst>
              <p:ext uri="{D42A27DB-BD31-4B8C-83A1-F6EECF244321}">
                <p14:modId xmlns:p14="http://schemas.microsoft.com/office/powerpoint/2010/main" val="3959326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49849-D50D-44BF-BEE6-BD0425B6A790}"/>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692EAD8E-9D53-4D8D-A5DA-77677311D1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056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3467D-71A7-4FEC-ABC9-EF135E236934}"/>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837113C8-FE71-49FC-A922-9C9B136E0B02}"/>
              </a:ext>
            </a:extLst>
          </p:cNvPr>
          <p:cNvGraphicFramePr>
            <a:graphicFrameLocks noGrp="1"/>
          </p:cNvGraphicFramePr>
          <p:nvPr>
            <p:ph type="tbl" sz="quarter" idx="13"/>
            <p:extLst>
              <p:ext uri="{D42A27DB-BD31-4B8C-83A1-F6EECF244321}">
                <p14:modId xmlns:p14="http://schemas.microsoft.com/office/powerpoint/2010/main" val="83525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4064589"/>
                    </a:ext>
                  </a:extLst>
                </a:gridCol>
                <a:gridCol w="822960">
                  <a:extLst>
                    <a:ext uri="{9D8B030D-6E8A-4147-A177-3AD203B41FA5}">
                      <a16:colId xmlns:a16="http://schemas.microsoft.com/office/drawing/2014/main" val="562258302"/>
                    </a:ext>
                  </a:extLst>
                </a:gridCol>
                <a:gridCol w="822960">
                  <a:extLst>
                    <a:ext uri="{9D8B030D-6E8A-4147-A177-3AD203B41FA5}">
                      <a16:colId xmlns:a16="http://schemas.microsoft.com/office/drawing/2014/main" val="3008459606"/>
                    </a:ext>
                  </a:extLst>
                </a:gridCol>
                <a:gridCol w="822960">
                  <a:extLst>
                    <a:ext uri="{9D8B030D-6E8A-4147-A177-3AD203B41FA5}">
                      <a16:colId xmlns:a16="http://schemas.microsoft.com/office/drawing/2014/main" val="1303022288"/>
                    </a:ext>
                  </a:extLst>
                </a:gridCol>
                <a:gridCol w="822960">
                  <a:extLst>
                    <a:ext uri="{9D8B030D-6E8A-4147-A177-3AD203B41FA5}">
                      <a16:colId xmlns:a16="http://schemas.microsoft.com/office/drawing/2014/main" val="256026287"/>
                    </a:ext>
                  </a:extLst>
                </a:gridCol>
                <a:gridCol w="822960">
                  <a:extLst>
                    <a:ext uri="{9D8B030D-6E8A-4147-A177-3AD203B41FA5}">
                      <a16:colId xmlns:a16="http://schemas.microsoft.com/office/drawing/2014/main" val="2032888292"/>
                    </a:ext>
                  </a:extLst>
                </a:gridCol>
                <a:gridCol w="822960">
                  <a:extLst>
                    <a:ext uri="{9D8B030D-6E8A-4147-A177-3AD203B41FA5}">
                      <a16:colId xmlns:a16="http://schemas.microsoft.com/office/drawing/2014/main" val="97396926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66447423"/>
                  </a:ext>
                </a:extLst>
              </a:tr>
              <a:tr h="370840">
                <a:tc>
                  <a:txBody>
                    <a:bodyPr/>
                    <a:lstStyle/>
                    <a:p>
                      <a:r>
                        <a:rPr lang="en-US" sz="1000" b="1"/>
                        <a:t>TMNAS - 2021-08-30 13:24:04</a:t>
                      </a:r>
                      <a:r>
                        <a:rPr lang="en-US" sz="1000"/>
                        <a:t>
 TMNAS’ CSR Charity for August is Baker Industries!
Baker Industries believes workplaces and communities are strengthened when they are diverse and inclusive of individuals who are often sidelined based on their challenges. Their workforce development program is designed to unlock each person’s unique potential and provide a sense of purpose to adults with barriers to employment.
TMNAS is proud to sponsor this organization for the month of August.
#charityofthemonth #BakerIndustries</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2.1127 %</a:t>
                      </a:r>
                    </a:p>
                  </a:txBody>
                  <a:tcPr/>
                </a:tc>
                <a:tc>
                  <a:txBody>
                    <a:bodyPr/>
                    <a:lstStyle/>
                    <a:p>
                      <a:r>
                        <a:rPr lang="en-US" sz="1000"/>
                        <a:t>Photo</a:t>
                      </a:r>
                    </a:p>
                  </a:txBody>
                  <a:tcPr/>
                </a:tc>
                <a:extLst>
                  <a:ext uri="{0D108BD9-81ED-4DB2-BD59-A6C34878D82A}">
                    <a16:rowId xmlns:a16="http://schemas.microsoft.com/office/drawing/2014/main" val="3673707102"/>
                  </a:ext>
                </a:extLst>
              </a:tr>
            </a:tbl>
          </a:graphicData>
        </a:graphic>
      </p:graphicFrame>
      <p:sp>
        <p:nvSpPr>
          <p:cNvPr id="4" name="Text Placeholder 3">
            <a:extLst>
              <a:ext uri="{FF2B5EF4-FFF2-40B4-BE49-F238E27FC236}">
                <a16:creationId xmlns:a16="http://schemas.microsoft.com/office/drawing/2014/main" id="{C5E41594-A66D-4CFD-B0C4-38EB056F9A2E}"/>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4291132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72CF8-C302-4E08-91D3-A4DE7DC4869F}"/>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5C5121EA-5A35-424F-8089-6D7FC15A193E}"/>
              </a:ext>
            </a:extLst>
          </p:cNvPr>
          <p:cNvGraphicFramePr>
            <a:graphicFrameLocks noGrp="1"/>
          </p:cNvGraphicFramePr>
          <p:nvPr>
            <p:ph type="tbl" sz="quarter" idx="13"/>
            <p:extLst>
              <p:ext uri="{D42A27DB-BD31-4B8C-83A1-F6EECF244321}">
                <p14:modId xmlns:p14="http://schemas.microsoft.com/office/powerpoint/2010/main" val="1944781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52427749"/>
                    </a:ext>
                  </a:extLst>
                </a:gridCol>
                <a:gridCol w="576072">
                  <a:extLst>
                    <a:ext uri="{9D8B030D-6E8A-4147-A177-3AD203B41FA5}">
                      <a16:colId xmlns:a16="http://schemas.microsoft.com/office/drawing/2014/main" val="4013801609"/>
                    </a:ext>
                  </a:extLst>
                </a:gridCol>
                <a:gridCol w="576072">
                  <a:extLst>
                    <a:ext uri="{9D8B030D-6E8A-4147-A177-3AD203B41FA5}">
                      <a16:colId xmlns:a16="http://schemas.microsoft.com/office/drawing/2014/main" val="1740265351"/>
                    </a:ext>
                  </a:extLst>
                </a:gridCol>
                <a:gridCol w="576072">
                  <a:extLst>
                    <a:ext uri="{9D8B030D-6E8A-4147-A177-3AD203B41FA5}">
                      <a16:colId xmlns:a16="http://schemas.microsoft.com/office/drawing/2014/main" val="3147640913"/>
                    </a:ext>
                  </a:extLst>
                </a:gridCol>
                <a:gridCol w="576072">
                  <a:extLst>
                    <a:ext uri="{9D8B030D-6E8A-4147-A177-3AD203B41FA5}">
                      <a16:colId xmlns:a16="http://schemas.microsoft.com/office/drawing/2014/main" val="157326904"/>
                    </a:ext>
                  </a:extLst>
                </a:gridCol>
                <a:gridCol w="576072">
                  <a:extLst>
                    <a:ext uri="{9D8B030D-6E8A-4147-A177-3AD203B41FA5}">
                      <a16:colId xmlns:a16="http://schemas.microsoft.com/office/drawing/2014/main" val="3639677077"/>
                    </a:ext>
                  </a:extLst>
                </a:gridCol>
                <a:gridCol w="576072">
                  <a:extLst>
                    <a:ext uri="{9D8B030D-6E8A-4147-A177-3AD203B41FA5}">
                      <a16:colId xmlns:a16="http://schemas.microsoft.com/office/drawing/2014/main" val="2265660990"/>
                    </a:ext>
                  </a:extLst>
                </a:gridCol>
                <a:gridCol w="576072">
                  <a:extLst>
                    <a:ext uri="{9D8B030D-6E8A-4147-A177-3AD203B41FA5}">
                      <a16:colId xmlns:a16="http://schemas.microsoft.com/office/drawing/2014/main" val="2213950697"/>
                    </a:ext>
                  </a:extLst>
                </a:gridCol>
                <a:gridCol w="576072">
                  <a:extLst>
                    <a:ext uri="{9D8B030D-6E8A-4147-A177-3AD203B41FA5}">
                      <a16:colId xmlns:a16="http://schemas.microsoft.com/office/drawing/2014/main" val="3376629346"/>
                    </a:ext>
                  </a:extLst>
                </a:gridCol>
                <a:gridCol w="576072">
                  <a:extLst>
                    <a:ext uri="{9D8B030D-6E8A-4147-A177-3AD203B41FA5}">
                      <a16:colId xmlns:a16="http://schemas.microsoft.com/office/drawing/2014/main" val="4241481168"/>
                    </a:ext>
                  </a:extLst>
                </a:gridCol>
                <a:gridCol w="576072">
                  <a:extLst>
                    <a:ext uri="{9D8B030D-6E8A-4147-A177-3AD203B41FA5}">
                      <a16:colId xmlns:a16="http://schemas.microsoft.com/office/drawing/2014/main" val="3830575720"/>
                    </a:ext>
                  </a:extLst>
                </a:gridCol>
                <a:gridCol w="576072">
                  <a:extLst>
                    <a:ext uri="{9D8B030D-6E8A-4147-A177-3AD203B41FA5}">
                      <a16:colId xmlns:a16="http://schemas.microsoft.com/office/drawing/2014/main" val="3229937077"/>
                    </a:ext>
                  </a:extLst>
                </a:gridCol>
                <a:gridCol w="576072">
                  <a:extLst>
                    <a:ext uri="{9D8B030D-6E8A-4147-A177-3AD203B41FA5}">
                      <a16:colId xmlns:a16="http://schemas.microsoft.com/office/drawing/2014/main" val="35276889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50693674"/>
                  </a:ext>
                </a:extLst>
              </a:tr>
              <a:tr h="370840">
                <a:tc>
                  <a:txBody>
                    <a:bodyPr/>
                    <a:lstStyle/>
                    <a:p>
                      <a:r>
                        <a:rPr lang="en-US" sz="1000"/>
                        <a:t>180</a:t>
                      </a:r>
                    </a:p>
                  </a:txBody>
                  <a:tcPr/>
                </a:tc>
                <a:tc>
                  <a:txBody>
                    <a:bodyPr/>
                    <a:lstStyle/>
                    <a:p>
                      <a:r>
                        <a:rPr lang="en-US" sz="1000"/>
                        <a:t>-6</a:t>
                      </a:r>
                    </a:p>
                  </a:txBody>
                  <a:tcPr/>
                </a:tc>
                <a:tc>
                  <a:txBody>
                    <a:bodyPr/>
                    <a:lstStyle/>
                    <a:p>
                      <a:r>
                        <a:rPr lang="en-US" sz="1000"/>
                        <a:t>21</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10</a:t>
                      </a:r>
                    </a:p>
                  </a:txBody>
                  <a:tcPr/>
                </a:tc>
                <a:tc>
                  <a:txBody>
                    <a:bodyPr/>
                    <a:lstStyle/>
                    <a:p>
                      <a:r>
                        <a:rPr lang="en-US" sz="1000"/>
                        <a:t>0.8916 %</a:t>
                      </a:r>
                    </a:p>
                  </a:txBody>
                  <a:tcPr/>
                </a:tc>
                <a:tc>
                  <a:txBody>
                    <a:bodyPr/>
                    <a:lstStyle/>
                    <a:p>
                      <a:r>
                        <a:rPr lang="en-US" sz="1000"/>
                        <a:t>0.0 %</a:t>
                      </a:r>
                    </a:p>
                  </a:txBody>
                  <a:tcPr/>
                </a:tc>
                <a:extLst>
                  <a:ext uri="{0D108BD9-81ED-4DB2-BD59-A6C34878D82A}">
                    <a16:rowId xmlns:a16="http://schemas.microsoft.com/office/drawing/2014/main" val="3818474522"/>
                  </a:ext>
                </a:extLst>
              </a:tr>
            </a:tbl>
          </a:graphicData>
        </a:graphic>
      </p:graphicFrame>
      <p:sp>
        <p:nvSpPr>
          <p:cNvPr id="4" name="Text Placeholder 3">
            <a:extLst>
              <a:ext uri="{FF2B5EF4-FFF2-40B4-BE49-F238E27FC236}">
                <a16:creationId xmlns:a16="http://schemas.microsoft.com/office/drawing/2014/main" id="{7ED5E1EC-0BDB-4780-B5B8-F4616B522BC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58515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294D2-7A16-4C17-99C3-58EFCA103A72}"/>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CE473E8C-1E94-42CD-855C-E86AA93A2DDA}"/>
              </a:ext>
            </a:extLst>
          </p:cNvPr>
          <p:cNvGraphicFramePr>
            <a:graphicFrameLocks noGrp="1"/>
          </p:cNvGraphicFramePr>
          <p:nvPr>
            <p:ph type="chart" sz="quarter" idx="13"/>
            <p:extLst>
              <p:ext uri="{D42A27DB-BD31-4B8C-83A1-F6EECF244321}">
                <p14:modId xmlns:p14="http://schemas.microsoft.com/office/powerpoint/2010/main" val="1314091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4AD0E4-E0DE-49CA-B54C-B90595A87D77}"/>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8DB25383-03AA-4884-BEE0-A95444D2E1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90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A17F0-580D-4EAF-93D8-3966B1B955EE}"/>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21C05A12-C659-4572-873F-230CC3FD82C2}"/>
              </a:ext>
            </a:extLst>
          </p:cNvPr>
          <p:cNvGraphicFramePr>
            <a:graphicFrameLocks noGrp="1"/>
          </p:cNvGraphicFramePr>
          <p:nvPr>
            <p:ph type="chart" sz="quarter" idx="13"/>
            <p:extLst>
              <p:ext uri="{D42A27DB-BD31-4B8C-83A1-F6EECF244321}">
                <p14:modId xmlns:p14="http://schemas.microsoft.com/office/powerpoint/2010/main" val="2892394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5E8BD-323A-40CA-A395-89621F0C7947}"/>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623BF8B3-22E5-485D-BA0F-1D82620A1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709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5AEEA-0FE8-4E5B-921D-1ABBEE59B65C}"/>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7E18ED17-C597-4176-AC0E-F4ED33BD32F2}"/>
              </a:ext>
            </a:extLst>
          </p:cNvPr>
          <p:cNvGraphicFramePr>
            <a:graphicFrameLocks noGrp="1"/>
          </p:cNvGraphicFramePr>
          <p:nvPr>
            <p:ph type="chart" sz="quarter" idx="13"/>
            <p:extLst>
              <p:ext uri="{D42A27DB-BD31-4B8C-83A1-F6EECF244321}">
                <p14:modId xmlns:p14="http://schemas.microsoft.com/office/powerpoint/2010/main" val="914796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F5D15-FD86-4E18-B44D-E652E9F3EA4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25E45472-B49C-4C36-9CB1-69A404BC16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188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AA5D-F03F-4435-8A50-E23962F599F1}"/>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BF109F81-8D28-4530-AAF5-8B226554A485}"/>
              </a:ext>
            </a:extLst>
          </p:cNvPr>
          <p:cNvGraphicFramePr>
            <a:graphicFrameLocks noGrp="1"/>
          </p:cNvGraphicFramePr>
          <p:nvPr>
            <p:ph type="tbl" sz="quarter" idx="13"/>
            <p:extLst>
              <p:ext uri="{D42A27DB-BD31-4B8C-83A1-F6EECF244321}">
                <p14:modId xmlns:p14="http://schemas.microsoft.com/office/powerpoint/2010/main" val="427939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83710003"/>
                    </a:ext>
                  </a:extLst>
                </a:gridCol>
                <a:gridCol w="493776">
                  <a:extLst>
                    <a:ext uri="{9D8B030D-6E8A-4147-A177-3AD203B41FA5}">
                      <a16:colId xmlns:a16="http://schemas.microsoft.com/office/drawing/2014/main" val="3004006585"/>
                    </a:ext>
                  </a:extLst>
                </a:gridCol>
                <a:gridCol w="1069848">
                  <a:extLst>
                    <a:ext uri="{9D8B030D-6E8A-4147-A177-3AD203B41FA5}">
                      <a16:colId xmlns:a16="http://schemas.microsoft.com/office/drawing/2014/main" val="624247775"/>
                    </a:ext>
                  </a:extLst>
                </a:gridCol>
                <a:gridCol w="1069848">
                  <a:extLst>
                    <a:ext uri="{9D8B030D-6E8A-4147-A177-3AD203B41FA5}">
                      <a16:colId xmlns:a16="http://schemas.microsoft.com/office/drawing/2014/main" val="3474732877"/>
                    </a:ext>
                  </a:extLst>
                </a:gridCol>
                <a:gridCol w="1069848">
                  <a:extLst>
                    <a:ext uri="{9D8B030D-6E8A-4147-A177-3AD203B41FA5}">
                      <a16:colId xmlns:a16="http://schemas.microsoft.com/office/drawing/2014/main" val="2881138979"/>
                    </a:ext>
                  </a:extLst>
                </a:gridCol>
                <a:gridCol w="1069848">
                  <a:extLst>
                    <a:ext uri="{9D8B030D-6E8A-4147-A177-3AD203B41FA5}">
                      <a16:colId xmlns:a16="http://schemas.microsoft.com/office/drawing/2014/main" val="384080574"/>
                    </a:ext>
                  </a:extLst>
                </a:gridCol>
                <a:gridCol w="1069848">
                  <a:extLst>
                    <a:ext uri="{9D8B030D-6E8A-4147-A177-3AD203B41FA5}">
                      <a16:colId xmlns:a16="http://schemas.microsoft.com/office/drawing/2014/main" val="13894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1548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- 2021-05-04 18:33:26</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 https://t.co/kuRgETRFRp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2.1622 %</a:t>
                      </a:r>
                    </a:p>
                  </a:txBody>
                  <a:tcPr/>
                </a:tc>
                <a:extLst>
                  <a:ext uri="{0D108BD9-81ED-4DB2-BD59-A6C34878D82A}">
                    <a16:rowId xmlns:a16="http://schemas.microsoft.com/office/drawing/2014/main" val="143357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- 2021-04-27 15:46:09</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hosted our first ever virtual Take Your Child to Work Day. Parents and children joined in on a Zoo-M with Barn Hill Reserve. After, TMNAS kids took part in a teambuilding activity with Kindness Quest. Thanks to all that participated! https://t.co/8eraBp8OFx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1.6304 %</a:t>
                      </a:r>
                    </a:p>
                  </a:txBody>
                  <a:tcPr/>
                </a:tc>
                <a:extLst>
                  <a:ext uri="{0D108BD9-81ED-4DB2-BD59-A6C34878D82A}">
                    <a16:rowId xmlns:a16="http://schemas.microsoft.com/office/drawing/2014/main" val="2560135539"/>
                  </a:ext>
                </a:extLst>
              </a:tr>
            </a:tbl>
          </a:graphicData>
        </a:graphic>
      </p:graphicFrame>
      <p:sp>
        <p:nvSpPr>
          <p:cNvPr id="4" name="Text Placeholder 3">
            <a:extLst>
              <a:ext uri="{FF2B5EF4-FFF2-40B4-BE49-F238E27FC236}">
                <a16:creationId xmlns:a16="http://schemas.microsoft.com/office/drawing/2014/main" id="{635F77EC-05E5-4116-88BF-9ABE8DF9A48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67857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22BE-EF12-4453-A546-AD955C15B24D}"/>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2503DF08-E370-4FEE-B9A2-7266D9AB151D}"/>
              </a:ext>
            </a:extLst>
          </p:cNvPr>
          <p:cNvGraphicFramePr>
            <a:graphicFrameLocks noGrp="1"/>
          </p:cNvGraphicFramePr>
          <p:nvPr>
            <p:ph type="tbl" sz="quarter" idx="13"/>
            <p:extLst>
              <p:ext uri="{D42A27DB-BD31-4B8C-83A1-F6EECF244321}">
                <p14:modId xmlns:p14="http://schemas.microsoft.com/office/powerpoint/2010/main" val="417899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7887554"/>
                    </a:ext>
                  </a:extLst>
                </a:gridCol>
                <a:gridCol w="493776">
                  <a:extLst>
                    <a:ext uri="{9D8B030D-6E8A-4147-A177-3AD203B41FA5}">
                      <a16:colId xmlns:a16="http://schemas.microsoft.com/office/drawing/2014/main" val="3744293878"/>
                    </a:ext>
                  </a:extLst>
                </a:gridCol>
                <a:gridCol w="1069848">
                  <a:extLst>
                    <a:ext uri="{9D8B030D-6E8A-4147-A177-3AD203B41FA5}">
                      <a16:colId xmlns:a16="http://schemas.microsoft.com/office/drawing/2014/main" val="1882563418"/>
                    </a:ext>
                  </a:extLst>
                </a:gridCol>
                <a:gridCol w="1069848">
                  <a:extLst>
                    <a:ext uri="{9D8B030D-6E8A-4147-A177-3AD203B41FA5}">
                      <a16:colId xmlns:a16="http://schemas.microsoft.com/office/drawing/2014/main" val="474513699"/>
                    </a:ext>
                  </a:extLst>
                </a:gridCol>
                <a:gridCol w="1069848">
                  <a:extLst>
                    <a:ext uri="{9D8B030D-6E8A-4147-A177-3AD203B41FA5}">
                      <a16:colId xmlns:a16="http://schemas.microsoft.com/office/drawing/2014/main" val="4277721010"/>
                    </a:ext>
                  </a:extLst>
                </a:gridCol>
                <a:gridCol w="1069848">
                  <a:extLst>
                    <a:ext uri="{9D8B030D-6E8A-4147-A177-3AD203B41FA5}">
                      <a16:colId xmlns:a16="http://schemas.microsoft.com/office/drawing/2014/main" val="4073698094"/>
                    </a:ext>
                  </a:extLst>
                </a:gridCol>
                <a:gridCol w="1069848">
                  <a:extLst>
                    <a:ext uri="{9D8B030D-6E8A-4147-A177-3AD203B41FA5}">
                      <a16:colId xmlns:a16="http://schemas.microsoft.com/office/drawing/2014/main" val="367148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0649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352925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- 2021-05-05 11:15:34</a:t>
                      </a:r>
                      <a:r>
                        <a:rPr kumimoji="0" lang="en-US" sz="1000" b="0" i="0" u="none" strike="noStrike" kern="1200" cap="none" spc="0" normalizeH="0" baseline="0" noProof="0">
                          <a:ln>
                            <a:noFill/>
                          </a:ln>
                          <a:solidFill>
                            <a:prstClr val="black"/>
                          </a:solidFill>
                          <a:effectLst/>
                          <a:uLnTx/>
                          <a:uFillTx/>
                          <a:latin typeface="+mn-lt"/>
                          <a:ea typeface="+mn-ea"/>
                          <a:cs typeface="+mn-cs"/>
                        </a:rPr>
                        <a:t>
 Last week was National Walk at Lunch Day. Employees that participate in our TMNA Benefits and Wellness “The Good Life” program were encouraged to get outside and snap some photos for a Treasure Hunt. It’s nice to see our employees are getting some fresh air and stay connected! https://t.co/EA7QgPvJrC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3625532599"/>
                  </a:ext>
                </a:extLst>
              </a:tr>
            </a:tbl>
          </a:graphicData>
        </a:graphic>
      </p:graphicFrame>
      <p:sp>
        <p:nvSpPr>
          <p:cNvPr id="4" name="Text Placeholder 3">
            <a:extLst>
              <a:ext uri="{FF2B5EF4-FFF2-40B4-BE49-F238E27FC236}">
                <a16:creationId xmlns:a16="http://schemas.microsoft.com/office/drawing/2014/main" id="{F7ADA894-6F20-4EC8-91D6-752A2A0386F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771692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3BDF-DF35-459A-9E0F-4C896A90481C}"/>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C2C973A4-B7BC-416A-BD12-4D12E56C1CDE}"/>
              </a:ext>
            </a:extLst>
          </p:cNvPr>
          <p:cNvGraphicFramePr>
            <a:graphicFrameLocks noGrp="1"/>
          </p:cNvGraphicFramePr>
          <p:nvPr>
            <p:ph type="tbl" sz="quarter" idx="13"/>
            <p:extLst>
              <p:ext uri="{D42A27DB-BD31-4B8C-83A1-F6EECF244321}">
                <p14:modId xmlns:p14="http://schemas.microsoft.com/office/powerpoint/2010/main" val="132092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25709184"/>
                    </a:ext>
                  </a:extLst>
                </a:gridCol>
                <a:gridCol w="493776">
                  <a:extLst>
                    <a:ext uri="{9D8B030D-6E8A-4147-A177-3AD203B41FA5}">
                      <a16:colId xmlns:a16="http://schemas.microsoft.com/office/drawing/2014/main" val="4268430448"/>
                    </a:ext>
                  </a:extLst>
                </a:gridCol>
                <a:gridCol w="1069848">
                  <a:extLst>
                    <a:ext uri="{9D8B030D-6E8A-4147-A177-3AD203B41FA5}">
                      <a16:colId xmlns:a16="http://schemas.microsoft.com/office/drawing/2014/main" val="3452381633"/>
                    </a:ext>
                  </a:extLst>
                </a:gridCol>
                <a:gridCol w="1069848">
                  <a:extLst>
                    <a:ext uri="{9D8B030D-6E8A-4147-A177-3AD203B41FA5}">
                      <a16:colId xmlns:a16="http://schemas.microsoft.com/office/drawing/2014/main" val="2153789954"/>
                    </a:ext>
                  </a:extLst>
                </a:gridCol>
                <a:gridCol w="1069848">
                  <a:extLst>
                    <a:ext uri="{9D8B030D-6E8A-4147-A177-3AD203B41FA5}">
                      <a16:colId xmlns:a16="http://schemas.microsoft.com/office/drawing/2014/main" val="1340847496"/>
                    </a:ext>
                  </a:extLst>
                </a:gridCol>
                <a:gridCol w="1069848">
                  <a:extLst>
                    <a:ext uri="{9D8B030D-6E8A-4147-A177-3AD203B41FA5}">
                      <a16:colId xmlns:a16="http://schemas.microsoft.com/office/drawing/2014/main" val="906906090"/>
                    </a:ext>
                  </a:extLst>
                </a:gridCol>
                <a:gridCol w="1069848">
                  <a:extLst>
                    <a:ext uri="{9D8B030D-6E8A-4147-A177-3AD203B41FA5}">
                      <a16:colId xmlns:a16="http://schemas.microsoft.com/office/drawing/2014/main" val="3643558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8699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- 2021-05-28 12:24:01</a:t>
                      </a:r>
                      <a:r>
                        <a:rPr kumimoji="0" lang="en-US" sz="1000" b="0" i="0" u="none" strike="noStrike" kern="1200" cap="none" spc="0" normalizeH="0" baseline="0" noProof="0">
                          <a:ln>
                            <a:noFill/>
                          </a:ln>
                          <a:solidFill>
                            <a:prstClr val="black"/>
                          </a:solidFill>
                          <a:effectLst/>
                          <a:uLnTx/>
                          <a:uFillTx/>
                          <a:latin typeface="+mn-lt"/>
                          <a:ea typeface="+mn-ea"/>
                          <a:cs typeface="+mn-cs"/>
                        </a:rPr>
                        <a:t>
 Our EVP &amp;amp; CIO @BobPick was featured on the @sellingtothecio podcast. Check it out! https://t.co/3i1EmrP2nW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20:10:01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extLst>
                  <a:ext uri="{0D108BD9-81ED-4DB2-BD59-A6C34878D82A}">
                    <a16:rowId xmlns:a16="http://schemas.microsoft.com/office/drawing/2014/main" val="2253269592"/>
                  </a:ext>
                </a:extLst>
              </a:tr>
            </a:tbl>
          </a:graphicData>
        </a:graphic>
      </p:graphicFrame>
      <p:sp>
        <p:nvSpPr>
          <p:cNvPr id="4" name="Text Placeholder 3">
            <a:extLst>
              <a:ext uri="{FF2B5EF4-FFF2-40B4-BE49-F238E27FC236}">
                <a16:creationId xmlns:a16="http://schemas.microsoft.com/office/drawing/2014/main" id="{976E0378-3176-42C2-A767-4151961CDBD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00263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7BB3C-DE15-49DF-9602-B34364DE7C84}"/>
              </a:ext>
            </a:extLst>
          </p:cNvPr>
          <p:cNvSpPr>
            <a:spLocks noGrp="1"/>
          </p:cNvSpPr>
          <p:nvPr>
            <p:ph type="title"/>
          </p:nvPr>
        </p:nvSpPr>
        <p:spPr/>
        <p:txBody>
          <a:bodyPr/>
          <a:lstStyle/>
          <a:p>
            <a:r>
              <a:rPr lang="en-US"/>
              <a:t>LinkedIn Key Metrics Table | All Pages - 1 of 2</a:t>
            </a:r>
          </a:p>
        </p:txBody>
      </p:sp>
      <p:graphicFrame>
        <p:nvGraphicFramePr>
          <p:cNvPr id="5" name="Table Placeholder 4">
            <a:extLst>
              <a:ext uri="{FF2B5EF4-FFF2-40B4-BE49-F238E27FC236}">
                <a16:creationId xmlns:a16="http://schemas.microsoft.com/office/drawing/2014/main" id="{BE731865-9A1E-42FC-9AFF-14AED027C88F}"/>
              </a:ext>
            </a:extLst>
          </p:cNvPr>
          <p:cNvGraphicFramePr>
            <a:graphicFrameLocks noGrp="1"/>
          </p:cNvGraphicFramePr>
          <p:nvPr>
            <p:ph type="tbl" sz="quarter" idx="13"/>
            <p:extLst>
              <p:ext uri="{D42A27DB-BD31-4B8C-83A1-F6EECF244321}">
                <p14:modId xmlns:p14="http://schemas.microsoft.com/office/powerpoint/2010/main" val="3218857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66883544"/>
                    </a:ext>
                  </a:extLst>
                </a:gridCol>
                <a:gridCol w="411480">
                  <a:extLst>
                    <a:ext uri="{9D8B030D-6E8A-4147-A177-3AD203B41FA5}">
                      <a16:colId xmlns:a16="http://schemas.microsoft.com/office/drawing/2014/main" val="3449795420"/>
                    </a:ext>
                  </a:extLst>
                </a:gridCol>
                <a:gridCol w="411480">
                  <a:extLst>
                    <a:ext uri="{9D8B030D-6E8A-4147-A177-3AD203B41FA5}">
                      <a16:colId xmlns:a16="http://schemas.microsoft.com/office/drawing/2014/main" val="1981146396"/>
                    </a:ext>
                  </a:extLst>
                </a:gridCol>
                <a:gridCol w="411480">
                  <a:extLst>
                    <a:ext uri="{9D8B030D-6E8A-4147-A177-3AD203B41FA5}">
                      <a16:colId xmlns:a16="http://schemas.microsoft.com/office/drawing/2014/main" val="3152722350"/>
                    </a:ext>
                  </a:extLst>
                </a:gridCol>
                <a:gridCol w="411480">
                  <a:extLst>
                    <a:ext uri="{9D8B030D-6E8A-4147-A177-3AD203B41FA5}">
                      <a16:colId xmlns:a16="http://schemas.microsoft.com/office/drawing/2014/main" val="951026284"/>
                    </a:ext>
                  </a:extLst>
                </a:gridCol>
                <a:gridCol w="411480">
                  <a:extLst>
                    <a:ext uri="{9D8B030D-6E8A-4147-A177-3AD203B41FA5}">
                      <a16:colId xmlns:a16="http://schemas.microsoft.com/office/drawing/2014/main" val="1853074140"/>
                    </a:ext>
                  </a:extLst>
                </a:gridCol>
                <a:gridCol w="411480">
                  <a:extLst>
                    <a:ext uri="{9D8B030D-6E8A-4147-A177-3AD203B41FA5}">
                      <a16:colId xmlns:a16="http://schemas.microsoft.com/office/drawing/2014/main" val="1068425879"/>
                    </a:ext>
                  </a:extLst>
                </a:gridCol>
                <a:gridCol w="411480">
                  <a:extLst>
                    <a:ext uri="{9D8B030D-6E8A-4147-A177-3AD203B41FA5}">
                      <a16:colId xmlns:a16="http://schemas.microsoft.com/office/drawing/2014/main" val="3272521271"/>
                    </a:ext>
                  </a:extLst>
                </a:gridCol>
                <a:gridCol w="411480">
                  <a:extLst>
                    <a:ext uri="{9D8B030D-6E8A-4147-A177-3AD203B41FA5}">
                      <a16:colId xmlns:a16="http://schemas.microsoft.com/office/drawing/2014/main" val="3011163743"/>
                    </a:ext>
                  </a:extLst>
                </a:gridCol>
                <a:gridCol w="411480">
                  <a:extLst>
                    <a:ext uri="{9D8B030D-6E8A-4147-A177-3AD203B41FA5}">
                      <a16:colId xmlns:a16="http://schemas.microsoft.com/office/drawing/2014/main" val="1625534503"/>
                    </a:ext>
                  </a:extLst>
                </a:gridCol>
                <a:gridCol w="411480">
                  <a:extLst>
                    <a:ext uri="{9D8B030D-6E8A-4147-A177-3AD203B41FA5}">
                      <a16:colId xmlns:a16="http://schemas.microsoft.com/office/drawing/2014/main" val="1738901879"/>
                    </a:ext>
                  </a:extLst>
                </a:gridCol>
                <a:gridCol w="411480">
                  <a:extLst>
                    <a:ext uri="{9D8B030D-6E8A-4147-A177-3AD203B41FA5}">
                      <a16:colId xmlns:a16="http://schemas.microsoft.com/office/drawing/2014/main" val="368369388"/>
                    </a:ext>
                  </a:extLst>
                </a:gridCol>
                <a:gridCol w="411480">
                  <a:extLst>
                    <a:ext uri="{9D8B030D-6E8A-4147-A177-3AD203B41FA5}">
                      <a16:colId xmlns:a16="http://schemas.microsoft.com/office/drawing/2014/main" val="484617804"/>
                    </a:ext>
                  </a:extLst>
                </a:gridCol>
                <a:gridCol w="411480">
                  <a:extLst>
                    <a:ext uri="{9D8B030D-6E8A-4147-A177-3AD203B41FA5}">
                      <a16:colId xmlns:a16="http://schemas.microsoft.com/office/drawing/2014/main" val="1800385951"/>
                    </a:ext>
                  </a:extLst>
                </a:gridCol>
                <a:gridCol w="411480">
                  <a:extLst>
                    <a:ext uri="{9D8B030D-6E8A-4147-A177-3AD203B41FA5}">
                      <a16:colId xmlns:a16="http://schemas.microsoft.com/office/drawing/2014/main" val="4024437855"/>
                    </a:ext>
                  </a:extLst>
                </a:gridCol>
                <a:gridCol w="411480">
                  <a:extLst>
                    <a:ext uri="{9D8B030D-6E8A-4147-A177-3AD203B41FA5}">
                      <a16:colId xmlns:a16="http://schemas.microsoft.com/office/drawing/2014/main" val="2280692391"/>
                    </a:ext>
                  </a:extLst>
                </a:gridCol>
                <a:gridCol w="411480">
                  <a:extLst>
                    <a:ext uri="{9D8B030D-6E8A-4147-A177-3AD203B41FA5}">
                      <a16:colId xmlns:a16="http://schemas.microsoft.com/office/drawing/2014/main" val="122637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39150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4.3721332178467 %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230.87718333333</a:t>
                      </a:r>
                    </a:p>
                  </a:txBody>
                  <a:tcPr/>
                </a:tc>
                <a:extLst>
                  <a:ext uri="{0D108BD9-81ED-4DB2-BD59-A6C34878D82A}">
                    <a16:rowId xmlns:a16="http://schemas.microsoft.com/office/drawing/2014/main" val="172500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3.4124048916653 %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395.92673333333</a:t>
                      </a:r>
                    </a:p>
                  </a:txBody>
                  <a:tcPr/>
                </a:tc>
                <a:extLst>
                  <a:ext uri="{0D108BD9-81ED-4DB2-BD59-A6C34878D82A}">
                    <a16:rowId xmlns:a16="http://schemas.microsoft.com/office/drawing/2014/main" val="3676718457"/>
                  </a:ext>
                </a:extLst>
              </a:tr>
            </a:tbl>
          </a:graphicData>
        </a:graphic>
      </p:graphicFrame>
      <p:sp>
        <p:nvSpPr>
          <p:cNvPr id="4" name="Text Placeholder 3">
            <a:extLst>
              <a:ext uri="{FF2B5EF4-FFF2-40B4-BE49-F238E27FC236}">
                <a16:creationId xmlns:a16="http://schemas.microsoft.com/office/drawing/2014/main" id="{9C6F2A9C-4900-47BF-A609-44C5421619DB}"/>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3586859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F75D-21D9-4480-B484-A892BC96764B}"/>
              </a:ext>
            </a:extLst>
          </p:cNvPr>
          <p:cNvSpPr>
            <a:spLocks noGrp="1"/>
          </p:cNvSpPr>
          <p:nvPr>
            <p:ph type="title"/>
          </p:nvPr>
        </p:nvSpPr>
        <p:spPr/>
        <p:txBody>
          <a:bodyPr/>
          <a:lstStyle/>
          <a:p>
            <a:r>
              <a:rPr lang="en-US"/>
              <a:t>LinkedIn Key Metrics Table | All Pages - 2 of 2</a:t>
            </a:r>
          </a:p>
        </p:txBody>
      </p:sp>
      <p:graphicFrame>
        <p:nvGraphicFramePr>
          <p:cNvPr id="5" name="Table Placeholder 4">
            <a:extLst>
              <a:ext uri="{FF2B5EF4-FFF2-40B4-BE49-F238E27FC236}">
                <a16:creationId xmlns:a16="http://schemas.microsoft.com/office/drawing/2014/main" id="{032C6252-9C9F-49A6-A277-A287F680C4C7}"/>
              </a:ext>
            </a:extLst>
          </p:cNvPr>
          <p:cNvGraphicFramePr>
            <a:graphicFrameLocks noGrp="1"/>
          </p:cNvGraphicFramePr>
          <p:nvPr>
            <p:ph type="tbl" sz="quarter" idx="13"/>
            <p:extLst>
              <p:ext uri="{D42A27DB-BD31-4B8C-83A1-F6EECF244321}">
                <p14:modId xmlns:p14="http://schemas.microsoft.com/office/powerpoint/2010/main" val="288548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11995390"/>
                    </a:ext>
                  </a:extLst>
                </a:gridCol>
                <a:gridCol w="411480">
                  <a:extLst>
                    <a:ext uri="{9D8B030D-6E8A-4147-A177-3AD203B41FA5}">
                      <a16:colId xmlns:a16="http://schemas.microsoft.com/office/drawing/2014/main" val="3786037600"/>
                    </a:ext>
                  </a:extLst>
                </a:gridCol>
                <a:gridCol w="411480">
                  <a:extLst>
                    <a:ext uri="{9D8B030D-6E8A-4147-A177-3AD203B41FA5}">
                      <a16:colId xmlns:a16="http://schemas.microsoft.com/office/drawing/2014/main" val="373107460"/>
                    </a:ext>
                  </a:extLst>
                </a:gridCol>
                <a:gridCol w="411480">
                  <a:extLst>
                    <a:ext uri="{9D8B030D-6E8A-4147-A177-3AD203B41FA5}">
                      <a16:colId xmlns:a16="http://schemas.microsoft.com/office/drawing/2014/main" val="2645379831"/>
                    </a:ext>
                  </a:extLst>
                </a:gridCol>
                <a:gridCol w="411480">
                  <a:extLst>
                    <a:ext uri="{9D8B030D-6E8A-4147-A177-3AD203B41FA5}">
                      <a16:colId xmlns:a16="http://schemas.microsoft.com/office/drawing/2014/main" val="3411432742"/>
                    </a:ext>
                  </a:extLst>
                </a:gridCol>
                <a:gridCol w="411480">
                  <a:extLst>
                    <a:ext uri="{9D8B030D-6E8A-4147-A177-3AD203B41FA5}">
                      <a16:colId xmlns:a16="http://schemas.microsoft.com/office/drawing/2014/main" val="1641235269"/>
                    </a:ext>
                  </a:extLst>
                </a:gridCol>
                <a:gridCol w="411480">
                  <a:extLst>
                    <a:ext uri="{9D8B030D-6E8A-4147-A177-3AD203B41FA5}">
                      <a16:colId xmlns:a16="http://schemas.microsoft.com/office/drawing/2014/main" val="4098300445"/>
                    </a:ext>
                  </a:extLst>
                </a:gridCol>
                <a:gridCol w="411480">
                  <a:extLst>
                    <a:ext uri="{9D8B030D-6E8A-4147-A177-3AD203B41FA5}">
                      <a16:colId xmlns:a16="http://schemas.microsoft.com/office/drawing/2014/main" val="2740515808"/>
                    </a:ext>
                  </a:extLst>
                </a:gridCol>
                <a:gridCol w="411480">
                  <a:extLst>
                    <a:ext uri="{9D8B030D-6E8A-4147-A177-3AD203B41FA5}">
                      <a16:colId xmlns:a16="http://schemas.microsoft.com/office/drawing/2014/main" val="209769007"/>
                    </a:ext>
                  </a:extLst>
                </a:gridCol>
                <a:gridCol w="411480">
                  <a:extLst>
                    <a:ext uri="{9D8B030D-6E8A-4147-A177-3AD203B41FA5}">
                      <a16:colId xmlns:a16="http://schemas.microsoft.com/office/drawing/2014/main" val="2641926819"/>
                    </a:ext>
                  </a:extLst>
                </a:gridCol>
                <a:gridCol w="411480">
                  <a:extLst>
                    <a:ext uri="{9D8B030D-6E8A-4147-A177-3AD203B41FA5}">
                      <a16:colId xmlns:a16="http://schemas.microsoft.com/office/drawing/2014/main" val="2661665867"/>
                    </a:ext>
                  </a:extLst>
                </a:gridCol>
                <a:gridCol w="411480">
                  <a:extLst>
                    <a:ext uri="{9D8B030D-6E8A-4147-A177-3AD203B41FA5}">
                      <a16:colId xmlns:a16="http://schemas.microsoft.com/office/drawing/2014/main" val="3402845879"/>
                    </a:ext>
                  </a:extLst>
                </a:gridCol>
                <a:gridCol w="411480">
                  <a:extLst>
                    <a:ext uri="{9D8B030D-6E8A-4147-A177-3AD203B41FA5}">
                      <a16:colId xmlns:a16="http://schemas.microsoft.com/office/drawing/2014/main" val="2387024924"/>
                    </a:ext>
                  </a:extLst>
                </a:gridCol>
                <a:gridCol w="411480">
                  <a:extLst>
                    <a:ext uri="{9D8B030D-6E8A-4147-A177-3AD203B41FA5}">
                      <a16:colId xmlns:a16="http://schemas.microsoft.com/office/drawing/2014/main" val="1518290821"/>
                    </a:ext>
                  </a:extLst>
                </a:gridCol>
                <a:gridCol w="411480">
                  <a:extLst>
                    <a:ext uri="{9D8B030D-6E8A-4147-A177-3AD203B41FA5}">
                      <a16:colId xmlns:a16="http://schemas.microsoft.com/office/drawing/2014/main" val="2893926764"/>
                    </a:ext>
                  </a:extLst>
                </a:gridCol>
                <a:gridCol w="411480">
                  <a:extLst>
                    <a:ext uri="{9D8B030D-6E8A-4147-A177-3AD203B41FA5}">
                      <a16:colId xmlns:a16="http://schemas.microsoft.com/office/drawing/2014/main" val="90265303"/>
                    </a:ext>
                  </a:extLst>
                </a:gridCol>
                <a:gridCol w="411480">
                  <a:extLst>
                    <a:ext uri="{9D8B030D-6E8A-4147-A177-3AD203B41FA5}">
                      <a16:colId xmlns:a16="http://schemas.microsoft.com/office/drawing/2014/main" val="2730193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71593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TMNA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2.258469259724 %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805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5.7089335082153 %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31565182"/>
                  </a:ext>
                </a:extLst>
              </a:tr>
            </a:tbl>
          </a:graphicData>
        </a:graphic>
      </p:graphicFrame>
      <p:sp>
        <p:nvSpPr>
          <p:cNvPr id="4" name="Text Placeholder 3">
            <a:extLst>
              <a:ext uri="{FF2B5EF4-FFF2-40B4-BE49-F238E27FC236}">
                <a16:creationId xmlns:a16="http://schemas.microsoft.com/office/drawing/2014/main" id="{D9C8DE43-40B0-48D9-A860-337C7ACC700B}"/>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1844443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CC1E0-4333-4AF8-BA7C-CA087A2BDD38}"/>
              </a:ext>
            </a:extLst>
          </p:cNvPr>
          <p:cNvSpPr>
            <a:spLocks noGrp="1"/>
          </p:cNvSpPr>
          <p:nvPr>
            <p:ph type="title"/>
          </p:nvPr>
        </p:nvSpPr>
        <p:spPr/>
        <p:txBody>
          <a:bodyPr/>
          <a:lstStyle/>
          <a:p>
            <a:r>
              <a:rPr lang="en-US"/>
              <a:t>LinkedIn LinkedIn Followers Change | All Pages</a:t>
            </a:r>
          </a:p>
        </p:txBody>
      </p:sp>
      <p:graphicFrame>
        <p:nvGraphicFramePr>
          <p:cNvPr id="6" name="Chart Placeholder 5">
            <a:extLst>
              <a:ext uri="{FF2B5EF4-FFF2-40B4-BE49-F238E27FC236}">
                <a16:creationId xmlns:a16="http://schemas.microsoft.com/office/drawing/2014/main" id="{794CCB09-DD11-458D-9636-9E78C3614FB6}"/>
              </a:ext>
            </a:extLst>
          </p:cNvPr>
          <p:cNvGraphicFramePr>
            <a:graphicFrameLocks noGrp="1"/>
          </p:cNvGraphicFramePr>
          <p:nvPr>
            <p:ph type="chart" sz="quarter" idx="13"/>
            <p:extLst>
              <p:ext uri="{D42A27DB-BD31-4B8C-83A1-F6EECF244321}">
                <p14:modId xmlns:p14="http://schemas.microsoft.com/office/powerpoint/2010/main" val="4251198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3F854F-D963-4379-82CE-4B178C3994EF}"/>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958AC110-836C-410E-B19C-E97D1365B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4209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EF2B-56C0-45A2-8994-972AEA1426CF}"/>
              </a:ext>
            </a:extLst>
          </p:cNvPr>
          <p:cNvSpPr>
            <a:spLocks noGrp="1"/>
          </p:cNvSpPr>
          <p:nvPr>
            <p:ph type="title"/>
          </p:nvPr>
        </p:nvSpPr>
        <p:spPr/>
        <p:txBody>
          <a:bodyPr/>
          <a:lstStyle/>
          <a:p>
            <a:r>
              <a:rPr lang="en-US"/>
              <a:t>LinkedIn Average Interactions Per LinkedIn Update | All Pages</a:t>
            </a:r>
          </a:p>
        </p:txBody>
      </p:sp>
      <p:graphicFrame>
        <p:nvGraphicFramePr>
          <p:cNvPr id="6" name="Chart Placeholder 5">
            <a:extLst>
              <a:ext uri="{FF2B5EF4-FFF2-40B4-BE49-F238E27FC236}">
                <a16:creationId xmlns:a16="http://schemas.microsoft.com/office/drawing/2014/main" id="{63C32C0A-FA88-45D7-B630-F992ADD662A4}"/>
              </a:ext>
            </a:extLst>
          </p:cNvPr>
          <p:cNvGraphicFramePr>
            <a:graphicFrameLocks noGrp="1"/>
          </p:cNvGraphicFramePr>
          <p:nvPr>
            <p:ph type="chart" sz="quarter" idx="13"/>
            <p:extLst>
              <p:ext uri="{D42A27DB-BD31-4B8C-83A1-F6EECF244321}">
                <p14:modId xmlns:p14="http://schemas.microsoft.com/office/powerpoint/2010/main" val="239337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F99CE2-42AD-4231-9616-8DA594625A62}"/>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CBB08EC7-565F-4C43-8AB6-7A3DFAB5F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6167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D147E-292E-48FF-B74D-7B636C5B4249}"/>
              </a:ext>
            </a:extLst>
          </p:cNvPr>
          <p:cNvSpPr>
            <a:spLocks noGrp="1"/>
          </p:cNvSpPr>
          <p:nvPr>
            <p:ph type="title"/>
          </p:nvPr>
        </p:nvSpPr>
        <p:spPr/>
        <p:txBody>
          <a:bodyPr/>
          <a:lstStyle/>
          <a:p>
            <a:r>
              <a:rPr lang="en-US"/>
              <a:t>LinkedIn Total Interactions Per Month | All Pages</a:t>
            </a:r>
          </a:p>
        </p:txBody>
      </p:sp>
      <p:graphicFrame>
        <p:nvGraphicFramePr>
          <p:cNvPr id="6" name="Chart Placeholder 5">
            <a:extLst>
              <a:ext uri="{FF2B5EF4-FFF2-40B4-BE49-F238E27FC236}">
                <a16:creationId xmlns:a16="http://schemas.microsoft.com/office/drawing/2014/main" id="{3D2460C0-4016-4574-B3DE-790E1D767509}"/>
              </a:ext>
            </a:extLst>
          </p:cNvPr>
          <p:cNvGraphicFramePr>
            <a:graphicFrameLocks noGrp="1"/>
          </p:cNvGraphicFramePr>
          <p:nvPr>
            <p:ph type="chart" sz="quarter" idx="13"/>
            <p:extLst>
              <p:ext uri="{D42A27DB-BD31-4B8C-83A1-F6EECF244321}">
                <p14:modId xmlns:p14="http://schemas.microsoft.com/office/powerpoint/2010/main" val="865774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551AE-C3BD-4B73-AF45-95A4D6D31C7F}"/>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1218CDD7-758B-4B4E-8764-9D34C3667A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4126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E3272-1032-49AF-A5F9-26F61D2A4B84}"/>
              </a:ext>
            </a:extLst>
          </p:cNvPr>
          <p:cNvSpPr>
            <a:spLocks noGrp="1"/>
          </p:cNvSpPr>
          <p:nvPr>
            <p:ph type="title"/>
          </p:nvPr>
        </p:nvSpPr>
        <p:spPr/>
        <p:txBody>
          <a:bodyPr/>
          <a:lstStyle/>
          <a:p>
            <a:r>
              <a:rPr lang="en-US"/>
              <a:t>LinkedIn Post Impressions | All Pages</a:t>
            </a:r>
          </a:p>
        </p:txBody>
      </p:sp>
      <p:graphicFrame>
        <p:nvGraphicFramePr>
          <p:cNvPr id="6" name="Chart Placeholder 5">
            <a:extLst>
              <a:ext uri="{FF2B5EF4-FFF2-40B4-BE49-F238E27FC236}">
                <a16:creationId xmlns:a16="http://schemas.microsoft.com/office/drawing/2014/main" id="{739BE674-ECBB-48B7-92D2-52AFC86E5EB9}"/>
              </a:ext>
            </a:extLst>
          </p:cNvPr>
          <p:cNvGraphicFramePr>
            <a:graphicFrameLocks noGrp="1"/>
          </p:cNvGraphicFramePr>
          <p:nvPr>
            <p:ph type="chart" sz="quarter" idx="13"/>
            <p:extLst>
              <p:ext uri="{D42A27DB-BD31-4B8C-83A1-F6EECF244321}">
                <p14:modId xmlns:p14="http://schemas.microsoft.com/office/powerpoint/2010/main" val="3949208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283385-6528-4782-BBE6-542C5BA05D05}"/>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100E8F3B-D3AB-4A9A-A437-04221AB5E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99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0CADC-09B6-47BA-8E90-A0689701E9B8}"/>
              </a:ext>
            </a:extLst>
          </p:cNvPr>
          <p:cNvSpPr>
            <a:spLocks noGrp="1"/>
          </p:cNvSpPr>
          <p:nvPr>
            <p:ph type="title"/>
          </p:nvPr>
        </p:nvSpPr>
        <p:spPr/>
        <p:txBody>
          <a:bodyPr/>
          <a:lstStyle/>
          <a:p>
            <a:r>
              <a:rPr lang="en-US"/>
              <a:t>LinkedIn Posts Table | All Pages - 1 of 4</a:t>
            </a:r>
          </a:p>
        </p:txBody>
      </p:sp>
      <p:graphicFrame>
        <p:nvGraphicFramePr>
          <p:cNvPr id="5" name="Table Placeholder 4">
            <a:extLst>
              <a:ext uri="{FF2B5EF4-FFF2-40B4-BE49-F238E27FC236}">
                <a16:creationId xmlns:a16="http://schemas.microsoft.com/office/drawing/2014/main" id="{3D98A21C-158A-4B67-A662-70F8665B904F}"/>
              </a:ext>
            </a:extLst>
          </p:cNvPr>
          <p:cNvGraphicFramePr>
            <a:graphicFrameLocks noGrp="1"/>
          </p:cNvGraphicFramePr>
          <p:nvPr>
            <p:ph type="tbl" sz="quarter" idx="13"/>
            <p:extLst>
              <p:ext uri="{D42A27DB-BD31-4B8C-83A1-F6EECF244321}">
                <p14:modId xmlns:p14="http://schemas.microsoft.com/office/powerpoint/2010/main" val="3678928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47223521"/>
                    </a:ext>
                  </a:extLst>
                </a:gridCol>
                <a:gridCol w="905256">
                  <a:extLst>
                    <a:ext uri="{9D8B030D-6E8A-4147-A177-3AD203B41FA5}">
                      <a16:colId xmlns:a16="http://schemas.microsoft.com/office/drawing/2014/main" val="4019348358"/>
                    </a:ext>
                  </a:extLst>
                </a:gridCol>
                <a:gridCol w="658368">
                  <a:extLst>
                    <a:ext uri="{9D8B030D-6E8A-4147-A177-3AD203B41FA5}">
                      <a16:colId xmlns:a16="http://schemas.microsoft.com/office/drawing/2014/main" val="3865836342"/>
                    </a:ext>
                  </a:extLst>
                </a:gridCol>
                <a:gridCol w="658368">
                  <a:extLst>
                    <a:ext uri="{9D8B030D-6E8A-4147-A177-3AD203B41FA5}">
                      <a16:colId xmlns:a16="http://schemas.microsoft.com/office/drawing/2014/main" val="2926311848"/>
                    </a:ext>
                  </a:extLst>
                </a:gridCol>
                <a:gridCol w="658368">
                  <a:extLst>
                    <a:ext uri="{9D8B030D-6E8A-4147-A177-3AD203B41FA5}">
                      <a16:colId xmlns:a16="http://schemas.microsoft.com/office/drawing/2014/main" val="1777282235"/>
                    </a:ext>
                  </a:extLst>
                </a:gridCol>
                <a:gridCol w="658368">
                  <a:extLst>
                    <a:ext uri="{9D8B030D-6E8A-4147-A177-3AD203B41FA5}">
                      <a16:colId xmlns:a16="http://schemas.microsoft.com/office/drawing/2014/main" val="4244494917"/>
                    </a:ext>
                  </a:extLst>
                </a:gridCol>
                <a:gridCol w="658368">
                  <a:extLst>
                    <a:ext uri="{9D8B030D-6E8A-4147-A177-3AD203B41FA5}">
                      <a16:colId xmlns:a16="http://schemas.microsoft.com/office/drawing/2014/main" val="473369545"/>
                    </a:ext>
                  </a:extLst>
                </a:gridCol>
                <a:gridCol w="658368">
                  <a:extLst>
                    <a:ext uri="{9D8B030D-6E8A-4147-A177-3AD203B41FA5}">
                      <a16:colId xmlns:a16="http://schemas.microsoft.com/office/drawing/2014/main" val="433204190"/>
                    </a:ext>
                  </a:extLst>
                </a:gridCol>
                <a:gridCol w="658368">
                  <a:extLst>
                    <a:ext uri="{9D8B030D-6E8A-4147-A177-3AD203B41FA5}">
                      <a16:colId xmlns:a16="http://schemas.microsoft.com/office/drawing/2014/main" val="2147183847"/>
                    </a:ext>
                  </a:extLst>
                </a:gridCol>
                <a:gridCol w="658368">
                  <a:extLst>
                    <a:ext uri="{9D8B030D-6E8A-4147-A177-3AD203B41FA5}">
                      <a16:colId xmlns:a16="http://schemas.microsoft.com/office/drawing/2014/main" val="90675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6357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- 2021-08-31 18:39:11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20:40:49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5.2389705882353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344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- 2021-08-31 16:22:45</a:t>
                      </a:r>
                      <a:r>
                        <a:rPr kumimoji="0" lang="en-US" sz="1000" b="0" i="0" u="none" strike="noStrike" kern="1200" cap="none" spc="0" normalizeH="0" baseline="0" noProof="0">
                          <a:ln>
                            <a:noFill/>
                          </a:ln>
                          <a:solidFill>
                            <a:prstClr val="black"/>
                          </a:solidFill>
                          <a:effectLst/>
                          <a:uLnTx/>
                          <a:uFillTx/>
                          <a:latin typeface="+mn-lt"/>
                          <a:ea typeface="+mn-ea"/>
                          <a:cs typeface="+mn-cs"/>
                        </a:rPr>
                        <a:t>
 15 seconds, 5 stats, and 1 caring company! The numbers don't lie. TMA strives not only to provide peace of mind for our customers, but for our community as well. 
#TMAnshin #AnshinInAction #corporatesocialresponsability #companyculture #companyculturematters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14:40:44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3.3770161290323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extLst>
                  <a:ext uri="{0D108BD9-81ED-4DB2-BD59-A6C34878D82A}">
                    <a16:rowId xmlns:a16="http://schemas.microsoft.com/office/drawing/2014/main" val="1151806778"/>
                  </a:ext>
                </a:extLst>
              </a:tr>
            </a:tbl>
          </a:graphicData>
        </a:graphic>
      </p:graphicFrame>
      <p:sp>
        <p:nvSpPr>
          <p:cNvPr id="4" name="Text Placeholder 3">
            <a:extLst>
              <a:ext uri="{FF2B5EF4-FFF2-40B4-BE49-F238E27FC236}">
                <a16:creationId xmlns:a16="http://schemas.microsoft.com/office/drawing/2014/main" id="{9CC1FA1E-9F1B-4581-B042-778E6ACF2980}"/>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3670418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D054-0775-409E-B540-358CF0591156}"/>
              </a:ext>
            </a:extLst>
          </p:cNvPr>
          <p:cNvSpPr>
            <a:spLocks noGrp="1"/>
          </p:cNvSpPr>
          <p:nvPr>
            <p:ph type="title"/>
          </p:nvPr>
        </p:nvSpPr>
        <p:spPr/>
        <p:txBody>
          <a:bodyPr/>
          <a:lstStyle/>
          <a:p>
            <a:r>
              <a:rPr lang="en-US"/>
              <a:t>LinkedIn Posts Table | All Pages - 2 of 4</a:t>
            </a:r>
          </a:p>
        </p:txBody>
      </p:sp>
      <p:graphicFrame>
        <p:nvGraphicFramePr>
          <p:cNvPr id="5" name="Table Placeholder 4">
            <a:extLst>
              <a:ext uri="{FF2B5EF4-FFF2-40B4-BE49-F238E27FC236}">
                <a16:creationId xmlns:a16="http://schemas.microsoft.com/office/drawing/2014/main" id="{F521C85B-E040-46AD-89BD-C37A0A0BF6A2}"/>
              </a:ext>
            </a:extLst>
          </p:cNvPr>
          <p:cNvGraphicFramePr>
            <a:graphicFrameLocks noGrp="1"/>
          </p:cNvGraphicFramePr>
          <p:nvPr>
            <p:ph type="tbl" sz="quarter" idx="13"/>
            <p:extLst>
              <p:ext uri="{D42A27DB-BD31-4B8C-83A1-F6EECF244321}">
                <p14:modId xmlns:p14="http://schemas.microsoft.com/office/powerpoint/2010/main" val="3150003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6764897"/>
                    </a:ext>
                  </a:extLst>
                </a:gridCol>
                <a:gridCol w="905256">
                  <a:extLst>
                    <a:ext uri="{9D8B030D-6E8A-4147-A177-3AD203B41FA5}">
                      <a16:colId xmlns:a16="http://schemas.microsoft.com/office/drawing/2014/main" val="2997436905"/>
                    </a:ext>
                  </a:extLst>
                </a:gridCol>
                <a:gridCol w="658368">
                  <a:extLst>
                    <a:ext uri="{9D8B030D-6E8A-4147-A177-3AD203B41FA5}">
                      <a16:colId xmlns:a16="http://schemas.microsoft.com/office/drawing/2014/main" val="2560439908"/>
                    </a:ext>
                  </a:extLst>
                </a:gridCol>
                <a:gridCol w="658368">
                  <a:extLst>
                    <a:ext uri="{9D8B030D-6E8A-4147-A177-3AD203B41FA5}">
                      <a16:colId xmlns:a16="http://schemas.microsoft.com/office/drawing/2014/main" val="2414169748"/>
                    </a:ext>
                  </a:extLst>
                </a:gridCol>
                <a:gridCol w="658368">
                  <a:extLst>
                    <a:ext uri="{9D8B030D-6E8A-4147-A177-3AD203B41FA5}">
                      <a16:colId xmlns:a16="http://schemas.microsoft.com/office/drawing/2014/main" val="3979236306"/>
                    </a:ext>
                  </a:extLst>
                </a:gridCol>
                <a:gridCol w="658368">
                  <a:extLst>
                    <a:ext uri="{9D8B030D-6E8A-4147-A177-3AD203B41FA5}">
                      <a16:colId xmlns:a16="http://schemas.microsoft.com/office/drawing/2014/main" val="3413705007"/>
                    </a:ext>
                  </a:extLst>
                </a:gridCol>
                <a:gridCol w="658368">
                  <a:extLst>
                    <a:ext uri="{9D8B030D-6E8A-4147-A177-3AD203B41FA5}">
                      <a16:colId xmlns:a16="http://schemas.microsoft.com/office/drawing/2014/main" val="4268566491"/>
                    </a:ext>
                  </a:extLst>
                </a:gridCol>
                <a:gridCol w="658368">
                  <a:extLst>
                    <a:ext uri="{9D8B030D-6E8A-4147-A177-3AD203B41FA5}">
                      <a16:colId xmlns:a16="http://schemas.microsoft.com/office/drawing/2014/main" val="2640422044"/>
                    </a:ext>
                  </a:extLst>
                </a:gridCol>
                <a:gridCol w="658368">
                  <a:extLst>
                    <a:ext uri="{9D8B030D-6E8A-4147-A177-3AD203B41FA5}">
                      <a16:colId xmlns:a16="http://schemas.microsoft.com/office/drawing/2014/main" val="1075023804"/>
                    </a:ext>
                  </a:extLst>
                </a:gridCol>
                <a:gridCol w="658368">
                  <a:extLst>
                    <a:ext uri="{9D8B030D-6E8A-4147-A177-3AD203B41FA5}">
                      <a16:colId xmlns:a16="http://schemas.microsoft.com/office/drawing/2014/main" val="393701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5698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- 2021-08-31 14:01:26</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pack backpacks for children during CityTeam Chester’s Backpack Week! Volunteers prepared #backpacks with essential school supplies for over 2K local kids in Delaware County. The non-profit is committed to serving the poor and homeless in the #Philadelphia area. #insurancegivesback #givingbacktothecommunity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4.2439703153989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1149044"/>
                  </a:ext>
                </a:extLst>
              </a:tr>
            </a:tbl>
          </a:graphicData>
        </a:graphic>
      </p:graphicFrame>
      <p:sp>
        <p:nvSpPr>
          <p:cNvPr id="4" name="Text Placeholder 3">
            <a:extLst>
              <a:ext uri="{FF2B5EF4-FFF2-40B4-BE49-F238E27FC236}">
                <a16:creationId xmlns:a16="http://schemas.microsoft.com/office/drawing/2014/main" id="{AAF9F865-05A5-4A90-9211-9969F2FF517F}"/>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709519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0430-DBE4-4CA2-9CF0-97B1FD5ACABC}"/>
              </a:ext>
            </a:extLst>
          </p:cNvPr>
          <p:cNvSpPr>
            <a:spLocks noGrp="1"/>
          </p:cNvSpPr>
          <p:nvPr>
            <p:ph type="title"/>
          </p:nvPr>
        </p:nvSpPr>
        <p:spPr/>
        <p:txBody>
          <a:bodyPr/>
          <a:lstStyle/>
          <a:p>
            <a:r>
              <a:rPr lang="en-US"/>
              <a:t>LinkedIn Posts Table | All Pages - 3 of 4</a:t>
            </a:r>
          </a:p>
        </p:txBody>
      </p:sp>
      <p:graphicFrame>
        <p:nvGraphicFramePr>
          <p:cNvPr id="5" name="Table Placeholder 4">
            <a:extLst>
              <a:ext uri="{FF2B5EF4-FFF2-40B4-BE49-F238E27FC236}">
                <a16:creationId xmlns:a16="http://schemas.microsoft.com/office/drawing/2014/main" id="{8E4B0728-2BB0-4E59-99B4-6D996C7431A3}"/>
              </a:ext>
            </a:extLst>
          </p:cNvPr>
          <p:cNvGraphicFramePr>
            <a:graphicFrameLocks noGrp="1"/>
          </p:cNvGraphicFramePr>
          <p:nvPr>
            <p:ph type="tbl" sz="quarter" idx="13"/>
            <p:extLst>
              <p:ext uri="{D42A27DB-BD31-4B8C-83A1-F6EECF244321}">
                <p14:modId xmlns:p14="http://schemas.microsoft.com/office/powerpoint/2010/main" val="227099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0207838"/>
                    </a:ext>
                  </a:extLst>
                </a:gridCol>
                <a:gridCol w="905256">
                  <a:extLst>
                    <a:ext uri="{9D8B030D-6E8A-4147-A177-3AD203B41FA5}">
                      <a16:colId xmlns:a16="http://schemas.microsoft.com/office/drawing/2014/main" val="97114737"/>
                    </a:ext>
                  </a:extLst>
                </a:gridCol>
                <a:gridCol w="658368">
                  <a:extLst>
                    <a:ext uri="{9D8B030D-6E8A-4147-A177-3AD203B41FA5}">
                      <a16:colId xmlns:a16="http://schemas.microsoft.com/office/drawing/2014/main" val="2677922343"/>
                    </a:ext>
                  </a:extLst>
                </a:gridCol>
                <a:gridCol w="658368">
                  <a:extLst>
                    <a:ext uri="{9D8B030D-6E8A-4147-A177-3AD203B41FA5}">
                      <a16:colId xmlns:a16="http://schemas.microsoft.com/office/drawing/2014/main" val="2616809231"/>
                    </a:ext>
                  </a:extLst>
                </a:gridCol>
                <a:gridCol w="658368">
                  <a:extLst>
                    <a:ext uri="{9D8B030D-6E8A-4147-A177-3AD203B41FA5}">
                      <a16:colId xmlns:a16="http://schemas.microsoft.com/office/drawing/2014/main" val="105957741"/>
                    </a:ext>
                  </a:extLst>
                </a:gridCol>
                <a:gridCol w="658368">
                  <a:extLst>
                    <a:ext uri="{9D8B030D-6E8A-4147-A177-3AD203B41FA5}">
                      <a16:colId xmlns:a16="http://schemas.microsoft.com/office/drawing/2014/main" val="3418183375"/>
                    </a:ext>
                  </a:extLst>
                </a:gridCol>
                <a:gridCol w="658368">
                  <a:extLst>
                    <a:ext uri="{9D8B030D-6E8A-4147-A177-3AD203B41FA5}">
                      <a16:colId xmlns:a16="http://schemas.microsoft.com/office/drawing/2014/main" val="1985499340"/>
                    </a:ext>
                  </a:extLst>
                </a:gridCol>
                <a:gridCol w="658368">
                  <a:extLst>
                    <a:ext uri="{9D8B030D-6E8A-4147-A177-3AD203B41FA5}">
                      <a16:colId xmlns:a16="http://schemas.microsoft.com/office/drawing/2014/main" val="1845853032"/>
                    </a:ext>
                  </a:extLst>
                </a:gridCol>
                <a:gridCol w="658368">
                  <a:extLst>
                    <a:ext uri="{9D8B030D-6E8A-4147-A177-3AD203B41FA5}">
                      <a16:colId xmlns:a16="http://schemas.microsoft.com/office/drawing/2014/main" val="2918313217"/>
                    </a:ext>
                  </a:extLst>
                </a:gridCol>
                <a:gridCol w="658368">
                  <a:extLst>
                    <a:ext uri="{9D8B030D-6E8A-4147-A177-3AD203B41FA5}">
                      <a16:colId xmlns:a16="http://schemas.microsoft.com/office/drawing/2014/main" val="3985313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1816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- 2021-08-30 16:17:56</a:t>
                      </a:r>
                      <a:r>
                        <a:rPr kumimoji="0" lang="en-US" sz="1000" b="0" i="0" u="none" strike="noStrike" kern="1200" cap="none" spc="0" normalizeH="0" baseline="0" noProof="0">
                          <a:ln>
                            <a:noFill/>
                          </a:ln>
                          <a:solidFill>
                            <a:prstClr val="black"/>
                          </a:solidFill>
                          <a:effectLst/>
                          <a:uLnTx/>
                          <a:uFillTx/>
                          <a:latin typeface="+mn-lt"/>
                          <a:ea typeface="+mn-ea"/>
                          <a:cs typeface="+mn-cs"/>
                        </a:rPr>
                        <a:t>
  PHLY has been serving the #schoolbus niche for 30 years. Our decades of experience make it possible to offer wide-ranging, custom coverage to school bus policyholders – as well as offer limits necessary to satisfy state and federal requirements. Learn more about #schoolbusinsurance just in time for back to school: https://bit.ly/3gLtZtG
#backtoschool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3.1712473572939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4023498"/>
                  </a:ext>
                </a:extLst>
              </a:tr>
            </a:tbl>
          </a:graphicData>
        </a:graphic>
      </p:graphicFrame>
      <p:sp>
        <p:nvSpPr>
          <p:cNvPr id="4" name="Text Placeholder 3">
            <a:extLst>
              <a:ext uri="{FF2B5EF4-FFF2-40B4-BE49-F238E27FC236}">
                <a16:creationId xmlns:a16="http://schemas.microsoft.com/office/drawing/2014/main" id="{5A647C50-B7BA-4A05-A36F-38B445B5E3D8}"/>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652383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BE2C-E15F-46B1-8BCD-B100C9EF2F41}"/>
              </a:ext>
            </a:extLst>
          </p:cNvPr>
          <p:cNvSpPr>
            <a:spLocks noGrp="1"/>
          </p:cNvSpPr>
          <p:nvPr>
            <p:ph type="title"/>
          </p:nvPr>
        </p:nvSpPr>
        <p:spPr/>
        <p:txBody>
          <a:bodyPr/>
          <a:lstStyle/>
          <a:p>
            <a:r>
              <a:rPr lang="en-US"/>
              <a:t>LinkedIn Posts Table | All Pages - 4 of 4</a:t>
            </a:r>
          </a:p>
        </p:txBody>
      </p:sp>
      <p:graphicFrame>
        <p:nvGraphicFramePr>
          <p:cNvPr id="5" name="Table Placeholder 4">
            <a:extLst>
              <a:ext uri="{FF2B5EF4-FFF2-40B4-BE49-F238E27FC236}">
                <a16:creationId xmlns:a16="http://schemas.microsoft.com/office/drawing/2014/main" id="{97DA876A-9266-46E1-A195-A2DF7DC189F2}"/>
              </a:ext>
            </a:extLst>
          </p:cNvPr>
          <p:cNvGraphicFramePr>
            <a:graphicFrameLocks noGrp="1"/>
          </p:cNvGraphicFramePr>
          <p:nvPr>
            <p:ph type="tbl" sz="quarter" idx="13"/>
            <p:extLst>
              <p:ext uri="{D42A27DB-BD31-4B8C-83A1-F6EECF244321}">
                <p14:modId xmlns:p14="http://schemas.microsoft.com/office/powerpoint/2010/main" val="425791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38447487"/>
                    </a:ext>
                  </a:extLst>
                </a:gridCol>
                <a:gridCol w="905256">
                  <a:extLst>
                    <a:ext uri="{9D8B030D-6E8A-4147-A177-3AD203B41FA5}">
                      <a16:colId xmlns:a16="http://schemas.microsoft.com/office/drawing/2014/main" val="2209436703"/>
                    </a:ext>
                  </a:extLst>
                </a:gridCol>
                <a:gridCol w="658368">
                  <a:extLst>
                    <a:ext uri="{9D8B030D-6E8A-4147-A177-3AD203B41FA5}">
                      <a16:colId xmlns:a16="http://schemas.microsoft.com/office/drawing/2014/main" val="729642658"/>
                    </a:ext>
                  </a:extLst>
                </a:gridCol>
                <a:gridCol w="658368">
                  <a:extLst>
                    <a:ext uri="{9D8B030D-6E8A-4147-A177-3AD203B41FA5}">
                      <a16:colId xmlns:a16="http://schemas.microsoft.com/office/drawing/2014/main" val="3153958557"/>
                    </a:ext>
                  </a:extLst>
                </a:gridCol>
                <a:gridCol w="658368">
                  <a:extLst>
                    <a:ext uri="{9D8B030D-6E8A-4147-A177-3AD203B41FA5}">
                      <a16:colId xmlns:a16="http://schemas.microsoft.com/office/drawing/2014/main" val="2253225263"/>
                    </a:ext>
                  </a:extLst>
                </a:gridCol>
                <a:gridCol w="658368">
                  <a:extLst>
                    <a:ext uri="{9D8B030D-6E8A-4147-A177-3AD203B41FA5}">
                      <a16:colId xmlns:a16="http://schemas.microsoft.com/office/drawing/2014/main" val="3940291635"/>
                    </a:ext>
                  </a:extLst>
                </a:gridCol>
                <a:gridCol w="658368">
                  <a:extLst>
                    <a:ext uri="{9D8B030D-6E8A-4147-A177-3AD203B41FA5}">
                      <a16:colId xmlns:a16="http://schemas.microsoft.com/office/drawing/2014/main" val="4028272765"/>
                    </a:ext>
                  </a:extLst>
                </a:gridCol>
                <a:gridCol w="658368">
                  <a:extLst>
                    <a:ext uri="{9D8B030D-6E8A-4147-A177-3AD203B41FA5}">
                      <a16:colId xmlns:a16="http://schemas.microsoft.com/office/drawing/2014/main" val="4070923554"/>
                    </a:ext>
                  </a:extLst>
                </a:gridCol>
                <a:gridCol w="658368">
                  <a:extLst>
                    <a:ext uri="{9D8B030D-6E8A-4147-A177-3AD203B41FA5}">
                      <a16:colId xmlns:a16="http://schemas.microsoft.com/office/drawing/2014/main" val="333890803"/>
                    </a:ext>
                  </a:extLst>
                </a:gridCol>
                <a:gridCol w="658368">
                  <a:extLst>
                    <a:ext uri="{9D8B030D-6E8A-4147-A177-3AD203B41FA5}">
                      <a16:colId xmlns:a16="http://schemas.microsoft.com/office/drawing/2014/main" val="1615432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7090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- 2021-08-30 16:08:22</a:t>
                      </a:r>
                      <a:r>
                        <a:rPr kumimoji="0" lang="en-US" sz="1000" b="0" i="0" u="none" strike="noStrike" kern="1200" cap="none" spc="0" normalizeH="0" baseline="0" noProof="0">
                          <a:ln>
                            <a:noFill/>
                          </a:ln>
                          <a:solidFill>
                            <a:prstClr val="black"/>
                          </a:solidFill>
                          <a:effectLst/>
                          <a:uLnTx/>
                          <a:uFillTx/>
                          <a:latin typeface="+mn-lt"/>
                          <a:ea typeface="+mn-ea"/>
                          <a:cs typeface="+mn-cs"/>
                        </a:rPr>
                        <a:t>
 There are lots of ways to bring meditation into everyday life. This week, Miyuki shared some of her favorite ways to reduce stress after work: paper-cutting art, flower arranging, and gardening. We're extremely impressed by her paper daffodils! 
#paperart #papercraft #flowerarrrangement #gardening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10/07/2021 14:40:12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3.0563514804202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0897432"/>
                  </a:ext>
                </a:extLst>
              </a:tr>
            </a:tbl>
          </a:graphicData>
        </a:graphic>
      </p:graphicFrame>
      <p:sp>
        <p:nvSpPr>
          <p:cNvPr id="4" name="Text Placeholder 3">
            <a:extLst>
              <a:ext uri="{FF2B5EF4-FFF2-40B4-BE49-F238E27FC236}">
                <a16:creationId xmlns:a16="http://schemas.microsoft.com/office/drawing/2014/main" id="{3BA76539-BC50-4E96-A884-B6DDAB3D6908}"/>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1506275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2EAA-3089-4B8E-A209-837D429DF4CA}"/>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5F042F65-4A70-469B-B6CA-87CE8367B811}"/>
              </a:ext>
            </a:extLst>
          </p:cNvPr>
          <p:cNvGraphicFramePr>
            <a:graphicFrameLocks noGrp="1"/>
          </p:cNvGraphicFramePr>
          <p:nvPr>
            <p:ph type="tbl" sz="quarter" idx="13"/>
            <p:extLst>
              <p:ext uri="{D42A27DB-BD31-4B8C-83A1-F6EECF244321}">
                <p14:modId xmlns:p14="http://schemas.microsoft.com/office/powerpoint/2010/main" val="6532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3706930"/>
                    </a:ext>
                  </a:extLst>
                </a:gridCol>
                <a:gridCol w="658368">
                  <a:extLst>
                    <a:ext uri="{9D8B030D-6E8A-4147-A177-3AD203B41FA5}">
                      <a16:colId xmlns:a16="http://schemas.microsoft.com/office/drawing/2014/main" val="3894768530"/>
                    </a:ext>
                  </a:extLst>
                </a:gridCol>
                <a:gridCol w="658368">
                  <a:extLst>
                    <a:ext uri="{9D8B030D-6E8A-4147-A177-3AD203B41FA5}">
                      <a16:colId xmlns:a16="http://schemas.microsoft.com/office/drawing/2014/main" val="1656736904"/>
                    </a:ext>
                  </a:extLst>
                </a:gridCol>
                <a:gridCol w="658368">
                  <a:extLst>
                    <a:ext uri="{9D8B030D-6E8A-4147-A177-3AD203B41FA5}">
                      <a16:colId xmlns:a16="http://schemas.microsoft.com/office/drawing/2014/main" val="1600154561"/>
                    </a:ext>
                  </a:extLst>
                </a:gridCol>
                <a:gridCol w="658368">
                  <a:extLst>
                    <a:ext uri="{9D8B030D-6E8A-4147-A177-3AD203B41FA5}">
                      <a16:colId xmlns:a16="http://schemas.microsoft.com/office/drawing/2014/main" val="760473022"/>
                    </a:ext>
                  </a:extLst>
                </a:gridCol>
                <a:gridCol w="658368">
                  <a:extLst>
                    <a:ext uri="{9D8B030D-6E8A-4147-A177-3AD203B41FA5}">
                      <a16:colId xmlns:a16="http://schemas.microsoft.com/office/drawing/2014/main" val="1237390485"/>
                    </a:ext>
                  </a:extLst>
                </a:gridCol>
                <a:gridCol w="658368">
                  <a:extLst>
                    <a:ext uri="{9D8B030D-6E8A-4147-A177-3AD203B41FA5}">
                      <a16:colId xmlns:a16="http://schemas.microsoft.com/office/drawing/2014/main" val="1670021300"/>
                    </a:ext>
                  </a:extLst>
                </a:gridCol>
                <a:gridCol w="658368">
                  <a:extLst>
                    <a:ext uri="{9D8B030D-6E8A-4147-A177-3AD203B41FA5}">
                      <a16:colId xmlns:a16="http://schemas.microsoft.com/office/drawing/2014/main" val="3190772721"/>
                    </a:ext>
                  </a:extLst>
                </a:gridCol>
                <a:gridCol w="658368">
                  <a:extLst>
                    <a:ext uri="{9D8B030D-6E8A-4147-A177-3AD203B41FA5}">
                      <a16:colId xmlns:a16="http://schemas.microsoft.com/office/drawing/2014/main" val="449467227"/>
                    </a:ext>
                  </a:extLst>
                </a:gridCol>
                <a:gridCol w="658368">
                  <a:extLst>
                    <a:ext uri="{9D8B030D-6E8A-4147-A177-3AD203B41FA5}">
                      <a16:colId xmlns:a16="http://schemas.microsoft.com/office/drawing/2014/main" val="36400777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82691374"/>
                  </a:ext>
                </a:extLst>
              </a:tr>
              <a:tr h="370840">
                <a:tc>
                  <a:txBody>
                    <a:bodyPr/>
                    <a:lstStyle/>
                    <a:p>
                      <a:r>
                        <a:rPr lang="en-US" sz="1000"/>
                        <a:t>travelersinsurance</a:t>
                      </a:r>
                    </a:p>
                  </a:txBody>
                  <a:tcPr/>
                </a:tc>
                <a:tc>
                  <a:txBody>
                    <a:bodyPr/>
                    <a:lstStyle/>
                    <a:p>
                      <a:r>
                        <a:rPr lang="en-US" sz="1000"/>
                        <a:t>10132</a:t>
                      </a:r>
                    </a:p>
                  </a:txBody>
                  <a:tcPr/>
                </a:tc>
                <a:tc>
                  <a:txBody>
                    <a:bodyPr/>
                    <a:lstStyle/>
                    <a:p>
                      <a:r>
                        <a:rPr lang="en-US" sz="1000"/>
                        <a:t>244</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tc>
                  <a:txBody>
                    <a:bodyPr/>
                    <a:lstStyle/>
                    <a:p>
                      <a:r>
                        <a:rPr lang="en-US" sz="1000"/>
                        <a:t>7</a:t>
                      </a:r>
                    </a:p>
                  </a:txBody>
                  <a:tcPr/>
                </a:tc>
                <a:tc>
                  <a:txBody>
                    <a:bodyPr/>
                    <a:lstStyle/>
                    <a:p>
                      <a:r>
                        <a:rPr lang="en-US" sz="1000"/>
                        <a:t>742</a:t>
                      </a:r>
                    </a:p>
                  </a:txBody>
                  <a:tcPr/>
                </a:tc>
                <a:tc>
                  <a:txBody>
                    <a:bodyPr/>
                    <a:lstStyle/>
                    <a:p>
                      <a:r>
                        <a:rPr lang="en-US" sz="1000"/>
                        <a:t>34</a:t>
                      </a:r>
                    </a:p>
                  </a:txBody>
                  <a:tcPr/>
                </a:tc>
                <a:tc>
                  <a:txBody>
                    <a:bodyPr/>
                    <a:lstStyle/>
                    <a:p>
                      <a:r>
                        <a:rPr lang="en-US" sz="1000"/>
                        <a:t>1.1075 %</a:t>
                      </a:r>
                    </a:p>
                  </a:txBody>
                  <a:tcPr/>
                </a:tc>
                <a:extLst>
                  <a:ext uri="{0D108BD9-81ED-4DB2-BD59-A6C34878D82A}">
                    <a16:rowId xmlns:a16="http://schemas.microsoft.com/office/drawing/2014/main" val="2115792818"/>
                  </a:ext>
                </a:extLst>
              </a:tr>
              <a:tr h="370840">
                <a:tc>
                  <a:txBody>
                    <a:bodyPr/>
                    <a:lstStyle/>
                    <a:p>
                      <a:r>
                        <a:rPr lang="en-US" sz="1000"/>
                        <a:t>chubbna</a:t>
                      </a:r>
                    </a:p>
                  </a:txBody>
                  <a:tcPr/>
                </a:tc>
                <a:tc>
                  <a:txBody>
                    <a:bodyPr/>
                    <a:lstStyle/>
                    <a:p>
                      <a:r>
                        <a:rPr lang="en-US" sz="1000"/>
                        <a:t>6036</a:t>
                      </a:r>
                    </a:p>
                  </a:txBody>
                  <a:tcPr/>
                </a:tc>
                <a:tc>
                  <a:txBody>
                    <a:bodyPr/>
                    <a:lstStyle/>
                    <a:p>
                      <a:r>
                        <a:rPr lang="en-US" sz="1000"/>
                        <a:t>31</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558</a:t>
                      </a:r>
                    </a:p>
                  </a:txBody>
                  <a:tcPr/>
                </a:tc>
                <a:tc>
                  <a:txBody>
                    <a:bodyPr/>
                    <a:lstStyle/>
                    <a:p>
                      <a:r>
                        <a:rPr lang="en-US" sz="1000"/>
                        <a:t>7</a:t>
                      </a:r>
                    </a:p>
                  </a:txBody>
                  <a:tcPr/>
                </a:tc>
                <a:tc>
                  <a:txBody>
                    <a:bodyPr/>
                    <a:lstStyle/>
                    <a:p>
                      <a:r>
                        <a:rPr lang="en-US" sz="1000"/>
                        <a:t>2.3463 %</a:t>
                      </a:r>
                    </a:p>
                  </a:txBody>
                  <a:tcPr/>
                </a:tc>
                <a:extLst>
                  <a:ext uri="{0D108BD9-81ED-4DB2-BD59-A6C34878D82A}">
                    <a16:rowId xmlns:a16="http://schemas.microsoft.com/office/drawing/2014/main" val="2032707281"/>
                  </a:ext>
                </a:extLst>
              </a:tr>
              <a:tr h="370840">
                <a:tc>
                  <a:txBody>
                    <a:bodyPr/>
                    <a:lstStyle/>
                    <a:p>
                      <a:r>
                        <a:rPr lang="en-US" sz="1000"/>
                        <a:t>firstinshi</a:t>
                      </a:r>
                    </a:p>
                  </a:txBody>
                  <a:tcPr/>
                </a:tc>
                <a:tc>
                  <a:txBody>
                    <a:bodyPr/>
                    <a:lstStyle/>
                    <a:p>
                      <a:r>
                        <a:rPr lang="en-US" sz="1000"/>
                        <a:t>2632</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105</a:t>
                      </a:r>
                    </a:p>
                  </a:txBody>
                  <a:tcPr/>
                </a:tc>
                <a:tc>
                  <a:txBody>
                    <a:bodyPr/>
                    <a:lstStyle/>
                    <a:p>
                      <a:r>
                        <a:rPr lang="en-US" sz="1000"/>
                        <a:t>2</a:t>
                      </a:r>
                    </a:p>
                  </a:txBody>
                  <a:tcPr/>
                </a:tc>
                <a:tc>
                  <a:txBody>
                    <a:bodyPr/>
                    <a:lstStyle/>
                    <a:p>
                      <a:r>
                        <a:rPr lang="en-US" sz="1000"/>
                        <a:t>1.0163 %</a:t>
                      </a:r>
                    </a:p>
                  </a:txBody>
                  <a:tcPr/>
                </a:tc>
                <a:extLst>
                  <a:ext uri="{0D108BD9-81ED-4DB2-BD59-A6C34878D82A}">
                    <a16:rowId xmlns:a16="http://schemas.microsoft.com/office/drawing/2014/main" val="3130274038"/>
                  </a:ext>
                </a:extLst>
              </a:tr>
              <a:tr h="370840">
                <a:tc>
                  <a:txBody>
                    <a:bodyPr/>
                    <a:lstStyle/>
                    <a:p>
                      <a:r>
                        <a:rPr lang="en-US" sz="1000"/>
                        <a:t>phlyinsurance</a:t>
                      </a:r>
                    </a:p>
                  </a:txBody>
                  <a:tcPr/>
                </a:tc>
                <a:tc>
                  <a:txBody>
                    <a:bodyPr/>
                    <a:lstStyle/>
                    <a:p>
                      <a:r>
                        <a:rPr lang="en-US" sz="1000"/>
                        <a:t>2478</a:t>
                      </a:r>
                    </a:p>
                  </a:txBody>
                  <a:tcPr/>
                </a:tc>
                <a:tc>
                  <a:txBody>
                    <a:bodyPr/>
                    <a:lstStyle/>
                    <a:p>
                      <a:r>
                        <a:rPr lang="en-US" sz="1000"/>
                        <a:t>20</a:t>
                      </a:r>
                    </a:p>
                  </a:txBody>
                  <a:tcPr/>
                </a:tc>
                <a:tc>
                  <a:txBody>
                    <a:bodyPr/>
                    <a:lstStyle/>
                    <a:p>
                      <a:r>
                        <a:rPr lang="en-US" sz="1000"/>
                        <a:t>7</a:t>
                      </a:r>
                    </a:p>
                  </a:txBody>
                  <a:tcPr/>
                </a:tc>
                <a:tc>
                  <a:txBody>
                    <a:bodyPr/>
                    <a:lstStyle/>
                    <a:p>
                      <a:r>
                        <a:rPr lang="en-US" sz="1000"/>
                        <a:t>2</a:t>
                      </a:r>
                    </a:p>
                  </a:txBody>
                  <a:tcPr/>
                </a:tc>
                <a:tc>
                  <a:txBody>
                    <a:bodyPr/>
                    <a:lstStyle/>
                    <a:p>
                      <a:r>
                        <a:rPr lang="en-US" sz="1000"/>
                        <a:t>2</a:t>
                      </a:r>
                    </a:p>
                  </a:txBody>
                  <a:tcPr/>
                </a:tc>
                <a:tc>
                  <a:txBody>
                    <a:bodyPr/>
                    <a:lstStyle/>
                    <a:p>
                      <a:r>
                        <a:rPr lang="en-US" sz="1000"/>
                        <a:t>11</a:t>
                      </a:r>
                    </a:p>
                  </a:txBody>
                  <a:tcPr/>
                </a:tc>
                <a:tc>
                  <a:txBody>
                    <a:bodyPr/>
                    <a:lstStyle/>
                    <a:p>
                      <a:r>
                        <a:rPr lang="en-US" sz="1000"/>
                        <a:t>478</a:t>
                      </a:r>
                    </a:p>
                  </a:txBody>
                  <a:tcPr/>
                </a:tc>
                <a:tc>
                  <a:txBody>
                    <a:bodyPr/>
                    <a:lstStyle/>
                    <a:p>
                      <a:r>
                        <a:rPr lang="en-US" sz="1000"/>
                        <a:t>6</a:t>
                      </a:r>
                    </a:p>
                  </a:txBody>
                  <a:tcPr/>
                </a:tc>
                <a:tc>
                  <a:txBody>
                    <a:bodyPr/>
                    <a:lstStyle/>
                    <a:p>
                      <a:r>
                        <a:rPr lang="en-US" sz="1000"/>
                        <a:t>1.7828 %</a:t>
                      </a:r>
                    </a:p>
                  </a:txBody>
                  <a:tcPr/>
                </a:tc>
                <a:extLst>
                  <a:ext uri="{0D108BD9-81ED-4DB2-BD59-A6C34878D82A}">
                    <a16:rowId xmlns:a16="http://schemas.microsoft.com/office/drawing/2014/main" val="2406999962"/>
                  </a:ext>
                </a:extLst>
              </a:tr>
              <a:tr h="370840">
                <a:tc>
                  <a:txBody>
                    <a:bodyPr/>
                    <a:lstStyle/>
                    <a:p>
                      <a:r>
                        <a:rPr lang="en-US" sz="1000"/>
                        <a:t>tmna_services</a:t>
                      </a:r>
                    </a:p>
                  </a:txBody>
                  <a:tcPr/>
                </a:tc>
                <a:tc>
                  <a:txBody>
                    <a:bodyPr/>
                    <a:lstStyle/>
                    <a:p>
                      <a:r>
                        <a:rPr lang="en-US" sz="1000"/>
                        <a:t>476</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1.6842 %</a:t>
                      </a:r>
                    </a:p>
                  </a:txBody>
                  <a:tcPr/>
                </a:tc>
                <a:extLst>
                  <a:ext uri="{0D108BD9-81ED-4DB2-BD59-A6C34878D82A}">
                    <a16:rowId xmlns:a16="http://schemas.microsoft.com/office/drawing/2014/main" val="1115548056"/>
                  </a:ext>
                </a:extLst>
              </a:tr>
              <a:tr h="370840">
                <a:tc>
                  <a:txBody>
                    <a:bodyPr/>
                    <a:lstStyle/>
                    <a:p>
                      <a:r>
                        <a:rPr lang="en-US" sz="1000"/>
                        <a:t>tmamerica</a:t>
                      </a:r>
                    </a:p>
                  </a:txBody>
                  <a:tcPr/>
                </a:tc>
                <a:tc>
                  <a:txBody>
                    <a:bodyPr/>
                    <a:lstStyle/>
                    <a:p>
                      <a:r>
                        <a:rPr lang="en-US" sz="1000"/>
                        <a:t>443</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7</a:t>
                      </a:r>
                    </a:p>
                  </a:txBody>
                  <a:tcPr/>
                </a:tc>
                <a:tc>
                  <a:txBody>
                    <a:bodyPr/>
                    <a:lstStyle/>
                    <a:p>
                      <a:r>
                        <a:rPr lang="en-US" sz="1000"/>
                        <a:t>91</a:t>
                      </a:r>
                    </a:p>
                  </a:txBody>
                  <a:tcPr/>
                </a:tc>
                <a:tc>
                  <a:txBody>
                    <a:bodyPr/>
                    <a:lstStyle/>
                    <a:p>
                      <a:r>
                        <a:rPr lang="en-US" sz="1000"/>
                        <a:t>5</a:t>
                      </a:r>
                    </a:p>
                  </a:txBody>
                  <a:tcPr/>
                </a:tc>
                <a:tc>
                  <a:txBody>
                    <a:bodyPr/>
                    <a:lstStyle/>
                    <a:p>
                      <a:r>
                        <a:rPr lang="en-US" sz="1000"/>
                        <a:t>3.1028 %</a:t>
                      </a:r>
                    </a:p>
                  </a:txBody>
                  <a:tcPr/>
                </a:tc>
                <a:extLst>
                  <a:ext uri="{0D108BD9-81ED-4DB2-BD59-A6C34878D82A}">
                    <a16:rowId xmlns:a16="http://schemas.microsoft.com/office/drawing/2014/main" val="212002712"/>
                  </a:ext>
                </a:extLst>
              </a:tr>
            </a:tbl>
          </a:graphicData>
        </a:graphic>
      </p:graphicFrame>
      <p:sp>
        <p:nvSpPr>
          <p:cNvPr id="4" name="Text Placeholder 3">
            <a:extLst>
              <a:ext uri="{FF2B5EF4-FFF2-40B4-BE49-F238E27FC236}">
                <a16:creationId xmlns:a16="http://schemas.microsoft.com/office/drawing/2014/main" id="{216338FC-35BA-4573-94A9-B31DED39658A}"/>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406339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A300-76A3-40ED-A154-A84774B87656}"/>
              </a:ext>
            </a:extLst>
          </p:cNvPr>
          <p:cNvSpPr>
            <a:spLocks noGrp="1"/>
          </p:cNvSpPr>
          <p:nvPr>
            <p:ph type="title"/>
          </p:nvPr>
        </p:nvSpPr>
        <p:spPr/>
        <p:txBody>
          <a:bodyPr/>
          <a:lstStyle/>
          <a:p>
            <a:r>
              <a:rPr lang="en-US"/>
              <a:t>Instagram Followers Change | All Pages</a:t>
            </a:r>
          </a:p>
        </p:txBody>
      </p:sp>
      <p:graphicFrame>
        <p:nvGraphicFramePr>
          <p:cNvPr id="6" name="Chart Placeholder 5">
            <a:extLst>
              <a:ext uri="{FF2B5EF4-FFF2-40B4-BE49-F238E27FC236}">
                <a16:creationId xmlns:a16="http://schemas.microsoft.com/office/drawing/2014/main" id="{0FD5782E-3868-49F3-A8D5-79C7528815BC}"/>
              </a:ext>
            </a:extLst>
          </p:cNvPr>
          <p:cNvGraphicFramePr>
            <a:graphicFrameLocks noGrp="1"/>
          </p:cNvGraphicFramePr>
          <p:nvPr>
            <p:ph type="chart" sz="quarter" idx="13"/>
            <p:extLst>
              <p:ext uri="{D42A27DB-BD31-4B8C-83A1-F6EECF244321}">
                <p14:modId xmlns:p14="http://schemas.microsoft.com/office/powerpoint/2010/main" val="712355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F03805-5921-4D44-9280-D0A11C300103}"/>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930367BF-99E6-4AD9-A96E-12A7CB094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8851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DCE0-59F1-42BD-9F01-38AB8AF8E36E}"/>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65CAFE90-E4A3-41A9-9E78-E6F68F891AA6}"/>
              </a:ext>
            </a:extLst>
          </p:cNvPr>
          <p:cNvGraphicFramePr>
            <a:graphicFrameLocks noGrp="1"/>
          </p:cNvGraphicFramePr>
          <p:nvPr>
            <p:ph type="chart" sz="quarter" idx="13"/>
            <p:extLst>
              <p:ext uri="{D42A27DB-BD31-4B8C-83A1-F6EECF244321}">
                <p14:modId xmlns:p14="http://schemas.microsoft.com/office/powerpoint/2010/main" val="3679943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A4BF0-1174-4A8E-8602-E6E777F030BE}"/>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65B4F853-CBE2-4747-B852-88E3DFDFC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567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7DC9C-E6EE-438F-93C8-D11997486B09}"/>
              </a:ext>
            </a:extLst>
          </p:cNvPr>
          <p:cNvSpPr>
            <a:spLocks noGrp="1"/>
          </p:cNvSpPr>
          <p:nvPr>
            <p:ph type="title"/>
          </p:nvPr>
        </p:nvSpPr>
        <p:spPr/>
        <p:txBody>
          <a:bodyPr/>
          <a:lstStyle/>
          <a:p>
            <a:r>
              <a:rPr lang="en-US"/>
              <a:t>Instagram Total Interactions Per Month | All Pages</a:t>
            </a:r>
          </a:p>
        </p:txBody>
      </p:sp>
      <p:graphicFrame>
        <p:nvGraphicFramePr>
          <p:cNvPr id="6" name="Chart Placeholder 5">
            <a:extLst>
              <a:ext uri="{FF2B5EF4-FFF2-40B4-BE49-F238E27FC236}">
                <a16:creationId xmlns:a16="http://schemas.microsoft.com/office/drawing/2014/main" id="{54BBD00C-5834-4EC3-AD39-C4649A57F5A4}"/>
              </a:ext>
            </a:extLst>
          </p:cNvPr>
          <p:cNvGraphicFramePr>
            <a:graphicFrameLocks noGrp="1"/>
          </p:cNvGraphicFramePr>
          <p:nvPr>
            <p:ph type="chart" sz="quarter" idx="13"/>
            <p:extLst>
              <p:ext uri="{D42A27DB-BD31-4B8C-83A1-F6EECF244321}">
                <p14:modId xmlns:p14="http://schemas.microsoft.com/office/powerpoint/2010/main" val="2352331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29098-E05E-4EA5-8034-FFCED71BF18B}"/>
              </a:ext>
            </a:extLst>
          </p:cNvPr>
          <p:cNvSpPr>
            <a:spLocks noGrp="1"/>
          </p:cNvSpPr>
          <p:nvPr>
            <p:ph type="body" sz="quarter" idx="14"/>
          </p:nvPr>
        </p:nvSpPr>
        <p:spPr/>
        <p:txBody>
          <a:bodyPr/>
          <a:lstStyle/>
          <a:p>
            <a:r>
              <a:rPr lang="en-US"/>
              <a:t>08/17/2021 - 08/31/2021</a:t>
            </a:r>
          </a:p>
        </p:txBody>
      </p:sp>
      <p:sp>
        <p:nvSpPr>
          <p:cNvPr id="5" name="Footer Placeholder 4">
            <a:extLst>
              <a:ext uri="{FF2B5EF4-FFF2-40B4-BE49-F238E27FC236}">
                <a16:creationId xmlns:a16="http://schemas.microsoft.com/office/drawing/2014/main" id="{B0F27ED7-A107-4857-8F5C-DFBFF755F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66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29E4E-5FB3-4170-AB8C-52A1DAEEF10B}"/>
              </a:ext>
            </a:extLst>
          </p:cNvPr>
          <p:cNvSpPr>
            <a:spLocks noGrp="1"/>
          </p:cNvSpPr>
          <p:nvPr>
            <p:ph type="title"/>
          </p:nvPr>
        </p:nvSpPr>
        <p:spPr/>
        <p:txBody>
          <a:bodyPr/>
          <a:lstStyle/>
          <a:p>
            <a:r>
              <a:rPr lang="en-US"/>
              <a:t>Instagram Instagram Top Posts | All Pages - 1 of 5</a:t>
            </a:r>
          </a:p>
        </p:txBody>
      </p:sp>
      <p:graphicFrame>
        <p:nvGraphicFramePr>
          <p:cNvPr id="5" name="Table Placeholder 4">
            <a:extLst>
              <a:ext uri="{FF2B5EF4-FFF2-40B4-BE49-F238E27FC236}">
                <a16:creationId xmlns:a16="http://schemas.microsoft.com/office/drawing/2014/main" id="{859FE4E9-0015-447F-91BD-B1C090549706}"/>
              </a:ext>
            </a:extLst>
          </p:cNvPr>
          <p:cNvGraphicFramePr>
            <a:graphicFrameLocks noGrp="1"/>
          </p:cNvGraphicFramePr>
          <p:nvPr>
            <p:ph type="tbl" sz="quarter" idx="13"/>
            <p:extLst>
              <p:ext uri="{D42A27DB-BD31-4B8C-83A1-F6EECF244321}">
                <p14:modId xmlns:p14="http://schemas.microsoft.com/office/powerpoint/2010/main" val="102666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0843741"/>
                    </a:ext>
                  </a:extLst>
                </a:gridCol>
                <a:gridCol w="1810512">
                  <a:extLst>
                    <a:ext uri="{9D8B030D-6E8A-4147-A177-3AD203B41FA5}">
                      <a16:colId xmlns:a16="http://schemas.microsoft.com/office/drawing/2014/main" val="4142509588"/>
                    </a:ext>
                  </a:extLst>
                </a:gridCol>
                <a:gridCol w="822960">
                  <a:extLst>
                    <a:ext uri="{9D8B030D-6E8A-4147-A177-3AD203B41FA5}">
                      <a16:colId xmlns:a16="http://schemas.microsoft.com/office/drawing/2014/main" val="1668207114"/>
                    </a:ext>
                  </a:extLst>
                </a:gridCol>
                <a:gridCol w="822960">
                  <a:extLst>
                    <a:ext uri="{9D8B030D-6E8A-4147-A177-3AD203B41FA5}">
                      <a16:colId xmlns:a16="http://schemas.microsoft.com/office/drawing/2014/main" val="1522146529"/>
                    </a:ext>
                  </a:extLst>
                </a:gridCol>
                <a:gridCol w="822960">
                  <a:extLst>
                    <a:ext uri="{9D8B030D-6E8A-4147-A177-3AD203B41FA5}">
                      <a16:colId xmlns:a16="http://schemas.microsoft.com/office/drawing/2014/main" val="2149574936"/>
                    </a:ext>
                  </a:extLst>
                </a:gridCol>
                <a:gridCol w="822960">
                  <a:extLst>
                    <a:ext uri="{9D8B030D-6E8A-4147-A177-3AD203B41FA5}">
                      <a16:colId xmlns:a16="http://schemas.microsoft.com/office/drawing/2014/main" val="957213028"/>
                    </a:ext>
                  </a:extLst>
                </a:gridCol>
                <a:gridCol w="822960">
                  <a:extLst>
                    <a:ext uri="{9D8B030D-6E8A-4147-A177-3AD203B41FA5}">
                      <a16:colId xmlns:a16="http://schemas.microsoft.com/office/drawing/2014/main" val="379578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802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- 2021-08-31 16:39:36</a:t>
                      </a:r>
                      <a:r>
                        <a:rPr kumimoji="0" lang="en-US" sz="1000" b="0" i="0" u="none" strike="noStrike" kern="1200" cap="none" spc="0" normalizeH="0" baseline="0" noProof="0">
                          <a:ln>
                            <a:noFill/>
                          </a:ln>
                          <a:solidFill>
                            <a:prstClr val="black"/>
                          </a:solidFill>
                          <a:effectLst/>
                          <a:uLnTx/>
                          <a:uFillTx/>
                          <a:latin typeface="+mn-lt"/>
                          <a:ea typeface="+mn-ea"/>
                          <a:cs typeface="+mn-cs"/>
                        </a:rPr>
                        <a:t>
 15 seconds, 5 stats, and 1 caring company! The numbers don’t lie. TMA strives not only to provide peace of mind for our customers, but for our community as well. 
#corporatesocialresponsibility #csr #companyculture #customerservice #peaceofmind #peaceofmind✌ #tmanshin #anshininaction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240881662_170624205092438_8852651118891973964_n.jpg?_nc_ht=scontent.cdninstagram.com&amp;_nc_cat=102&amp;_nc_ohc=rWQoizsCDeQAX-BhscJ&amp;edm=AMO9-JQAAAAA&amp;ccb=7-4&amp;oh=d05eacf8ce474f9030bd532ebd2a2103&amp;oe=6166323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66129150"/>
                  </a:ext>
                </a:extLst>
              </a:tr>
            </a:tbl>
          </a:graphicData>
        </a:graphic>
      </p:graphicFrame>
      <p:sp>
        <p:nvSpPr>
          <p:cNvPr id="4" name="Text Placeholder 3">
            <a:extLst>
              <a:ext uri="{FF2B5EF4-FFF2-40B4-BE49-F238E27FC236}">
                <a16:creationId xmlns:a16="http://schemas.microsoft.com/office/drawing/2014/main" id="{B3131691-87AC-4F69-9243-1FEF25060D4C}"/>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384214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15E4F-306F-4D6C-BFA3-74530AA875F3}"/>
              </a:ext>
            </a:extLst>
          </p:cNvPr>
          <p:cNvSpPr>
            <a:spLocks noGrp="1"/>
          </p:cNvSpPr>
          <p:nvPr>
            <p:ph type="title"/>
          </p:nvPr>
        </p:nvSpPr>
        <p:spPr/>
        <p:txBody>
          <a:bodyPr/>
          <a:lstStyle/>
          <a:p>
            <a:r>
              <a:rPr lang="en-US"/>
              <a:t>Instagram Instagram Top Posts | All Pages - 2 of 5</a:t>
            </a:r>
          </a:p>
        </p:txBody>
      </p:sp>
      <p:graphicFrame>
        <p:nvGraphicFramePr>
          <p:cNvPr id="5" name="Table Placeholder 4">
            <a:extLst>
              <a:ext uri="{FF2B5EF4-FFF2-40B4-BE49-F238E27FC236}">
                <a16:creationId xmlns:a16="http://schemas.microsoft.com/office/drawing/2014/main" id="{391F950E-36BA-4776-8D9D-A8D4BB793D08}"/>
              </a:ext>
            </a:extLst>
          </p:cNvPr>
          <p:cNvGraphicFramePr>
            <a:graphicFrameLocks noGrp="1"/>
          </p:cNvGraphicFramePr>
          <p:nvPr>
            <p:ph type="tbl" sz="quarter" idx="13"/>
            <p:extLst>
              <p:ext uri="{D42A27DB-BD31-4B8C-83A1-F6EECF244321}">
                <p14:modId xmlns:p14="http://schemas.microsoft.com/office/powerpoint/2010/main" val="481474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2611576"/>
                    </a:ext>
                  </a:extLst>
                </a:gridCol>
                <a:gridCol w="1810512">
                  <a:extLst>
                    <a:ext uri="{9D8B030D-6E8A-4147-A177-3AD203B41FA5}">
                      <a16:colId xmlns:a16="http://schemas.microsoft.com/office/drawing/2014/main" val="1837732045"/>
                    </a:ext>
                  </a:extLst>
                </a:gridCol>
                <a:gridCol w="822960">
                  <a:extLst>
                    <a:ext uri="{9D8B030D-6E8A-4147-A177-3AD203B41FA5}">
                      <a16:colId xmlns:a16="http://schemas.microsoft.com/office/drawing/2014/main" val="938852808"/>
                    </a:ext>
                  </a:extLst>
                </a:gridCol>
                <a:gridCol w="822960">
                  <a:extLst>
                    <a:ext uri="{9D8B030D-6E8A-4147-A177-3AD203B41FA5}">
                      <a16:colId xmlns:a16="http://schemas.microsoft.com/office/drawing/2014/main" val="2041930739"/>
                    </a:ext>
                  </a:extLst>
                </a:gridCol>
                <a:gridCol w="822960">
                  <a:extLst>
                    <a:ext uri="{9D8B030D-6E8A-4147-A177-3AD203B41FA5}">
                      <a16:colId xmlns:a16="http://schemas.microsoft.com/office/drawing/2014/main" val="2395595830"/>
                    </a:ext>
                  </a:extLst>
                </a:gridCol>
                <a:gridCol w="822960">
                  <a:extLst>
                    <a:ext uri="{9D8B030D-6E8A-4147-A177-3AD203B41FA5}">
                      <a16:colId xmlns:a16="http://schemas.microsoft.com/office/drawing/2014/main" val="979869397"/>
                    </a:ext>
                  </a:extLst>
                </a:gridCol>
                <a:gridCol w="822960">
                  <a:extLst>
                    <a:ext uri="{9D8B030D-6E8A-4147-A177-3AD203B41FA5}">
                      <a16:colId xmlns:a16="http://schemas.microsoft.com/office/drawing/2014/main" val="114080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911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- 2021-08-31 15:12:01</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pack backpacks for children during cityteamchester’s Backpack Week! Volunteers prepared backpacks with essential #schoolsupplies for over 2K local kids in Delaware County. The non-profit is committed to serving the poor and homeless in the #philadelphiapa area. 
#backtoschool2021 #forthekids #goodcause #501c3 #communitymatters #givebacktothecommunity #supportnonprofits #nonprofits #communitysupport #communityservice #volunteering #volunteerism #insurancegivesback #insurancecareers #workplaceculture #insurancelife #insurancework #insurancecompany #propertyandcasualty #specialtyinsurance #insurancebusiness #commercialinsurance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240950952_205954371437642_3077185114637324463_n.jpg?_nc_cat=101&amp;ccb=1-5&amp;_nc_sid=8ae9d6&amp;_nc_eui2=AeG2foH0UrCdt2ZySa0-U3AEelJS8HcyKN16UlLwdzIo3aX9RuSqff975Sw1px-TAAY&amp;_nc_ohc=IQ8XO1BOLEcAX_taZdV&amp;_nc_ht=scontent-dfw5-1.cdninstagram.com&amp;edm=AL-3X8kEAAAA&amp;oh=a2c3cd6363130e602029078f76504640&amp;oe=61682D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2593031"/>
                  </a:ext>
                </a:extLst>
              </a:tr>
            </a:tbl>
          </a:graphicData>
        </a:graphic>
      </p:graphicFrame>
      <p:sp>
        <p:nvSpPr>
          <p:cNvPr id="4" name="Text Placeholder 3">
            <a:extLst>
              <a:ext uri="{FF2B5EF4-FFF2-40B4-BE49-F238E27FC236}">
                <a16:creationId xmlns:a16="http://schemas.microsoft.com/office/drawing/2014/main" id="{538A3A36-562E-424D-ABF2-70E0A641E4FA}"/>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2556996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BC8D9-48CF-4222-8898-29AD906358ED}"/>
              </a:ext>
            </a:extLst>
          </p:cNvPr>
          <p:cNvSpPr>
            <a:spLocks noGrp="1"/>
          </p:cNvSpPr>
          <p:nvPr>
            <p:ph type="title"/>
          </p:nvPr>
        </p:nvSpPr>
        <p:spPr/>
        <p:txBody>
          <a:bodyPr/>
          <a:lstStyle/>
          <a:p>
            <a:r>
              <a:rPr lang="en-US"/>
              <a:t>Instagram Instagram Top Posts | All Pages - 3 of 5</a:t>
            </a:r>
          </a:p>
        </p:txBody>
      </p:sp>
      <p:graphicFrame>
        <p:nvGraphicFramePr>
          <p:cNvPr id="5" name="Table Placeholder 4">
            <a:extLst>
              <a:ext uri="{FF2B5EF4-FFF2-40B4-BE49-F238E27FC236}">
                <a16:creationId xmlns:a16="http://schemas.microsoft.com/office/drawing/2014/main" id="{17001678-38CB-4485-AB5C-5EA42FCC6C45}"/>
              </a:ext>
            </a:extLst>
          </p:cNvPr>
          <p:cNvGraphicFramePr>
            <a:graphicFrameLocks noGrp="1"/>
          </p:cNvGraphicFramePr>
          <p:nvPr>
            <p:ph type="tbl" sz="quarter" idx="13"/>
            <p:extLst>
              <p:ext uri="{D42A27DB-BD31-4B8C-83A1-F6EECF244321}">
                <p14:modId xmlns:p14="http://schemas.microsoft.com/office/powerpoint/2010/main" val="379613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89031"/>
                    </a:ext>
                  </a:extLst>
                </a:gridCol>
                <a:gridCol w="1810512">
                  <a:extLst>
                    <a:ext uri="{9D8B030D-6E8A-4147-A177-3AD203B41FA5}">
                      <a16:colId xmlns:a16="http://schemas.microsoft.com/office/drawing/2014/main" val="1345758442"/>
                    </a:ext>
                  </a:extLst>
                </a:gridCol>
                <a:gridCol w="822960">
                  <a:extLst>
                    <a:ext uri="{9D8B030D-6E8A-4147-A177-3AD203B41FA5}">
                      <a16:colId xmlns:a16="http://schemas.microsoft.com/office/drawing/2014/main" val="1677885453"/>
                    </a:ext>
                  </a:extLst>
                </a:gridCol>
                <a:gridCol w="822960">
                  <a:extLst>
                    <a:ext uri="{9D8B030D-6E8A-4147-A177-3AD203B41FA5}">
                      <a16:colId xmlns:a16="http://schemas.microsoft.com/office/drawing/2014/main" val="2491504035"/>
                    </a:ext>
                  </a:extLst>
                </a:gridCol>
                <a:gridCol w="822960">
                  <a:extLst>
                    <a:ext uri="{9D8B030D-6E8A-4147-A177-3AD203B41FA5}">
                      <a16:colId xmlns:a16="http://schemas.microsoft.com/office/drawing/2014/main" val="2143726287"/>
                    </a:ext>
                  </a:extLst>
                </a:gridCol>
                <a:gridCol w="822960">
                  <a:extLst>
                    <a:ext uri="{9D8B030D-6E8A-4147-A177-3AD203B41FA5}">
                      <a16:colId xmlns:a16="http://schemas.microsoft.com/office/drawing/2014/main" val="821092170"/>
                    </a:ext>
                  </a:extLst>
                </a:gridCol>
                <a:gridCol w="822960">
                  <a:extLst>
                    <a:ext uri="{9D8B030D-6E8A-4147-A177-3AD203B41FA5}">
                      <a16:colId xmlns:a16="http://schemas.microsoft.com/office/drawing/2014/main" val="100441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803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travelersinsurance - 2021-08-31 10:00:19</a:t>
                      </a:r>
                      <a:r>
                        <a:rPr kumimoji="0" lang="en-US" sz="1000" b="0" i="0" u="none" strike="noStrike" kern="1200" cap="none" spc="0" normalizeH="0" baseline="0" noProof="0">
                          <a:ln>
                            <a:noFill/>
                          </a:ln>
                          <a:solidFill>
                            <a:prstClr val="black"/>
                          </a:solidFill>
                          <a:effectLst/>
                          <a:uLnTx/>
                          <a:uFillTx/>
                          <a:latin typeface="+mn-lt"/>
                          <a:ea typeface="+mn-ea"/>
                          <a:cs typeface="+mn-cs"/>
                        </a:rPr>
                        <a:t>
 Now that the school year is starting 🍎 ✏️, it’s more important than ever to drive safely. Minimizing distractions behind the wheel is a good place to start. Click the link in bio for 10 tips to reduce distracted driving.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240881415_249971953671281_2802883369880807170_n.jpg?_nc_ht=scontent.cdninstagram.com&amp;_nc_cat=105&amp;_nc_ohc=oLJqDuIoHc0AX8t_YMq&amp;edm=AMO9-JQAAAAA&amp;ccb=7-4&amp;oh=dd30747af4d9ebcfd1b03777973e510f&amp;oe=6166905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0629122"/>
                  </a:ext>
                </a:extLst>
              </a:tr>
            </a:tbl>
          </a:graphicData>
        </a:graphic>
      </p:graphicFrame>
      <p:sp>
        <p:nvSpPr>
          <p:cNvPr id="4" name="Text Placeholder 3">
            <a:extLst>
              <a:ext uri="{FF2B5EF4-FFF2-40B4-BE49-F238E27FC236}">
                <a16:creationId xmlns:a16="http://schemas.microsoft.com/office/drawing/2014/main" id="{AA2FAEDC-20EE-43C6-9FCB-17D047393D55}"/>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839162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FD018-6A85-4965-801F-202B47B4CE25}"/>
              </a:ext>
            </a:extLst>
          </p:cNvPr>
          <p:cNvSpPr>
            <a:spLocks noGrp="1"/>
          </p:cNvSpPr>
          <p:nvPr>
            <p:ph type="title"/>
          </p:nvPr>
        </p:nvSpPr>
        <p:spPr/>
        <p:txBody>
          <a:bodyPr/>
          <a:lstStyle/>
          <a:p>
            <a:r>
              <a:rPr lang="en-US"/>
              <a:t>Instagram Instagram Top Posts | All Pages - 4 of 5</a:t>
            </a:r>
          </a:p>
        </p:txBody>
      </p:sp>
      <p:graphicFrame>
        <p:nvGraphicFramePr>
          <p:cNvPr id="5" name="Table Placeholder 4">
            <a:extLst>
              <a:ext uri="{FF2B5EF4-FFF2-40B4-BE49-F238E27FC236}">
                <a16:creationId xmlns:a16="http://schemas.microsoft.com/office/drawing/2014/main" id="{9683736A-6270-484D-A6B0-D6990E532606}"/>
              </a:ext>
            </a:extLst>
          </p:cNvPr>
          <p:cNvGraphicFramePr>
            <a:graphicFrameLocks noGrp="1"/>
          </p:cNvGraphicFramePr>
          <p:nvPr>
            <p:ph type="tbl" sz="quarter" idx="13"/>
            <p:extLst>
              <p:ext uri="{D42A27DB-BD31-4B8C-83A1-F6EECF244321}">
                <p14:modId xmlns:p14="http://schemas.microsoft.com/office/powerpoint/2010/main" val="60470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2264604"/>
                    </a:ext>
                  </a:extLst>
                </a:gridCol>
                <a:gridCol w="1810512">
                  <a:extLst>
                    <a:ext uri="{9D8B030D-6E8A-4147-A177-3AD203B41FA5}">
                      <a16:colId xmlns:a16="http://schemas.microsoft.com/office/drawing/2014/main" val="2922614663"/>
                    </a:ext>
                  </a:extLst>
                </a:gridCol>
                <a:gridCol w="822960">
                  <a:extLst>
                    <a:ext uri="{9D8B030D-6E8A-4147-A177-3AD203B41FA5}">
                      <a16:colId xmlns:a16="http://schemas.microsoft.com/office/drawing/2014/main" val="2543136910"/>
                    </a:ext>
                  </a:extLst>
                </a:gridCol>
                <a:gridCol w="822960">
                  <a:extLst>
                    <a:ext uri="{9D8B030D-6E8A-4147-A177-3AD203B41FA5}">
                      <a16:colId xmlns:a16="http://schemas.microsoft.com/office/drawing/2014/main" val="3217342916"/>
                    </a:ext>
                  </a:extLst>
                </a:gridCol>
                <a:gridCol w="822960">
                  <a:extLst>
                    <a:ext uri="{9D8B030D-6E8A-4147-A177-3AD203B41FA5}">
                      <a16:colId xmlns:a16="http://schemas.microsoft.com/office/drawing/2014/main" val="3424359018"/>
                    </a:ext>
                  </a:extLst>
                </a:gridCol>
                <a:gridCol w="822960">
                  <a:extLst>
                    <a:ext uri="{9D8B030D-6E8A-4147-A177-3AD203B41FA5}">
                      <a16:colId xmlns:a16="http://schemas.microsoft.com/office/drawing/2014/main" val="2699684324"/>
                    </a:ext>
                  </a:extLst>
                </a:gridCol>
                <a:gridCol w="822960">
                  <a:extLst>
                    <a:ext uri="{9D8B030D-6E8A-4147-A177-3AD203B41FA5}">
                      <a16:colId xmlns:a16="http://schemas.microsoft.com/office/drawing/2014/main" val="55854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56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- 2021-08-30 16:10:54</a:t>
                      </a:r>
                      <a:r>
                        <a:rPr kumimoji="0" lang="en-US" sz="1000" b="0" i="0" u="none" strike="noStrike" kern="1200" cap="none" spc="0" normalizeH="0" baseline="0" noProof="0">
                          <a:ln>
                            <a:noFill/>
                          </a:ln>
                          <a:solidFill>
                            <a:prstClr val="black"/>
                          </a:solidFill>
                          <a:effectLst/>
                          <a:uLnTx/>
                          <a:uFillTx/>
                          <a:latin typeface="+mn-lt"/>
                          <a:ea typeface="+mn-ea"/>
                          <a:cs typeface="+mn-cs"/>
                        </a:rPr>
                        <a:t>
 There are lots of ways to bring meditation into everyday life. This week, Miyuki shared some of her favorite ways to reduce stress after work: paper-cutting art, flower arranging, and gardening. We're extremely impressed by her paper daffodils! 
#papercrafting #paperflower #paperflowers #papercutting #papercuttingart #papercuttingartist #flowerarrangement #flowerarrangements #flowerarranging #zucchini #gardening #meditationpractice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240827653_1090124964852938_2901080238261349737_n.jpg?_nc_cat=108&amp;ccb=1-5&amp;_nc_sid=8ae9d6&amp;_nc_ohc=M3Oz2OcXIKwAX8PmiLw&amp;_nc_ht=scontent-dfw5-2.cdninstagram.com&amp;edm=AL-3X8kEAAAA&amp;oh=4f1d1af8f11dad92f29c76bd056e5c11&amp;oe=61687857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8601612"/>
                  </a:ext>
                </a:extLst>
              </a:tr>
            </a:tbl>
          </a:graphicData>
        </a:graphic>
      </p:graphicFrame>
      <p:sp>
        <p:nvSpPr>
          <p:cNvPr id="4" name="Text Placeholder 3">
            <a:extLst>
              <a:ext uri="{FF2B5EF4-FFF2-40B4-BE49-F238E27FC236}">
                <a16:creationId xmlns:a16="http://schemas.microsoft.com/office/drawing/2014/main" id="{6F00F04C-CC93-4F57-B180-45D8DC03AD7A}"/>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699315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A35F2-A995-400D-AF87-F6996CE80830}"/>
              </a:ext>
            </a:extLst>
          </p:cNvPr>
          <p:cNvSpPr>
            <a:spLocks noGrp="1"/>
          </p:cNvSpPr>
          <p:nvPr>
            <p:ph type="title"/>
          </p:nvPr>
        </p:nvSpPr>
        <p:spPr/>
        <p:txBody>
          <a:bodyPr/>
          <a:lstStyle/>
          <a:p>
            <a:r>
              <a:rPr lang="en-US"/>
              <a:t>Instagram Instagram Top Posts | All Pages - 5 of 5</a:t>
            </a:r>
          </a:p>
        </p:txBody>
      </p:sp>
      <p:graphicFrame>
        <p:nvGraphicFramePr>
          <p:cNvPr id="5" name="Table Placeholder 4">
            <a:extLst>
              <a:ext uri="{FF2B5EF4-FFF2-40B4-BE49-F238E27FC236}">
                <a16:creationId xmlns:a16="http://schemas.microsoft.com/office/drawing/2014/main" id="{BA536E6D-0BB5-461F-929E-56E533BF27D4}"/>
              </a:ext>
            </a:extLst>
          </p:cNvPr>
          <p:cNvGraphicFramePr>
            <a:graphicFrameLocks noGrp="1"/>
          </p:cNvGraphicFramePr>
          <p:nvPr>
            <p:ph type="tbl" sz="quarter" idx="13"/>
            <p:extLst>
              <p:ext uri="{D42A27DB-BD31-4B8C-83A1-F6EECF244321}">
                <p14:modId xmlns:p14="http://schemas.microsoft.com/office/powerpoint/2010/main" val="1198225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8834546"/>
                    </a:ext>
                  </a:extLst>
                </a:gridCol>
                <a:gridCol w="1810512">
                  <a:extLst>
                    <a:ext uri="{9D8B030D-6E8A-4147-A177-3AD203B41FA5}">
                      <a16:colId xmlns:a16="http://schemas.microsoft.com/office/drawing/2014/main" val="2971830916"/>
                    </a:ext>
                  </a:extLst>
                </a:gridCol>
                <a:gridCol w="822960">
                  <a:extLst>
                    <a:ext uri="{9D8B030D-6E8A-4147-A177-3AD203B41FA5}">
                      <a16:colId xmlns:a16="http://schemas.microsoft.com/office/drawing/2014/main" val="3030657538"/>
                    </a:ext>
                  </a:extLst>
                </a:gridCol>
                <a:gridCol w="822960">
                  <a:extLst>
                    <a:ext uri="{9D8B030D-6E8A-4147-A177-3AD203B41FA5}">
                      <a16:colId xmlns:a16="http://schemas.microsoft.com/office/drawing/2014/main" val="575194093"/>
                    </a:ext>
                  </a:extLst>
                </a:gridCol>
                <a:gridCol w="822960">
                  <a:extLst>
                    <a:ext uri="{9D8B030D-6E8A-4147-A177-3AD203B41FA5}">
                      <a16:colId xmlns:a16="http://schemas.microsoft.com/office/drawing/2014/main" val="2550885887"/>
                    </a:ext>
                  </a:extLst>
                </a:gridCol>
                <a:gridCol w="822960">
                  <a:extLst>
                    <a:ext uri="{9D8B030D-6E8A-4147-A177-3AD203B41FA5}">
                      <a16:colId xmlns:a16="http://schemas.microsoft.com/office/drawing/2014/main" val="901842317"/>
                    </a:ext>
                  </a:extLst>
                </a:gridCol>
                <a:gridCol w="822960">
                  <a:extLst>
                    <a:ext uri="{9D8B030D-6E8A-4147-A177-3AD203B41FA5}">
                      <a16:colId xmlns:a16="http://schemas.microsoft.com/office/drawing/2014/main" val="380832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510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- 2021-08-30 13:15:38</a:t>
                      </a:r>
                      <a:r>
                        <a:rPr kumimoji="0" lang="en-US" sz="1000" b="0" i="0" u="none" strike="noStrike" kern="1200" cap="none" spc="0" normalizeH="0" baseline="0" noProof="0">
                          <a:ln>
                            <a:noFill/>
                          </a:ln>
                          <a:solidFill>
                            <a:prstClr val="black"/>
                          </a:solidFill>
                          <a:effectLst/>
                          <a:uLnTx/>
                          <a:uFillTx/>
                          <a:latin typeface="+mn-lt"/>
                          <a:ea typeface="+mn-ea"/>
                          <a:cs typeface="+mn-cs"/>
                        </a:rPr>
                        <a:t>
 TMNAS’ CSR Charity for August is Baker Industries. Baker Industries believes workplaces and communities are strengthened when they are diverse and inclusive of individuals who are often sidelined based on their challenges. Their workforce development program is designed to unlock each person’s unique potential and provide a sense of purpose to adults with barriers to employment. TMNAS is proud to sponsor this organization for the month of August.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240952155_157917513064159_916938263552651332_n.jpg?_nc_cat=105&amp;ccb=1-5&amp;_nc_sid=8ae9d6&amp;_nc_ohc=ZKHupcOfhtQAX9f8XbM&amp;_nc_ht=scontent-iad3-2.cdninstagram.com&amp;edm=AL-3X8kEAAAA&amp;oh=0626d7730ec065f1452037bf841d8877&amp;oe=6169AD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8211533"/>
                  </a:ext>
                </a:extLst>
              </a:tr>
            </a:tbl>
          </a:graphicData>
        </a:graphic>
      </p:graphicFrame>
      <p:sp>
        <p:nvSpPr>
          <p:cNvPr id="4" name="Text Placeholder 3">
            <a:extLst>
              <a:ext uri="{FF2B5EF4-FFF2-40B4-BE49-F238E27FC236}">
                <a16:creationId xmlns:a16="http://schemas.microsoft.com/office/drawing/2014/main" id="{14AD00BD-D48D-45E6-8291-4D7803C8EFE8}"/>
              </a:ext>
            </a:extLst>
          </p:cNvPr>
          <p:cNvSpPr>
            <a:spLocks noGrp="1"/>
          </p:cNvSpPr>
          <p:nvPr>
            <p:ph type="body" sz="quarter" idx="14"/>
          </p:nvPr>
        </p:nvSpPr>
        <p:spPr/>
        <p:txBody>
          <a:bodyPr/>
          <a:lstStyle/>
          <a:p>
            <a:r>
              <a:rPr lang="en-US"/>
              <a:t>08/17/2021 - 08/31/2021</a:t>
            </a:r>
          </a:p>
        </p:txBody>
      </p:sp>
    </p:spTree>
    <p:extLst>
      <p:ext uri="{BB962C8B-B14F-4D97-AF65-F5344CB8AC3E}">
        <p14:creationId xmlns:p14="http://schemas.microsoft.com/office/powerpoint/2010/main" val="26140220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1435</Words>
  <Application>Microsoft Office PowerPoint</Application>
  <PresentationFormat>On-screen Show (4:3)</PresentationFormat>
  <Paragraphs>526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Pages</vt:lpstr>
      <vt:lpstr>Facebook Own Posts Table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All Pages - 1 of 2</vt:lpstr>
      <vt:lpstr>LinkedIn Key Metrics Table | All Pages - 2 of 2</vt:lpstr>
      <vt:lpstr>LinkedIn LinkedIn Followers Change | All Pages</vt:lpstr>
      <vt:lpstr>LinkedIn Average Interactions Per LinkedIn Update | All Pages</vt:lpstr>
      <vt:lpstr>LinkedIn Total Interactions Per Month | All Pages</vt:lpstr>
      <vt:lpstr>LinkedIn Post Impressions | All Pages</vt:lpstr>
      <vt:lpstr>LinkedIn Posts Table | All Pages - 1 of 4</vt:lpstr>
      <vt:lpstr>LinkedIn Posts Table | All Pages - 2 of 4</vt:lpstr>
      <vt:lpstr>LinkedIn Posts Table | All Pages - 3 of 4</vt:lpstr>
      <vt:lpstr>LinkedIn Posts Table | All Pages - 4 of 4</vt:lpstr>
      <vt:lpstr>Instagram Key Metrics Table | All Pages</vt:lpstr>
      <vt:lpstr>Instagram Followers Change | All Pages</vt:lpstr>
      <vt:lpstr>Instagram Average Interactions Per Post | All Pages</vt:lpstr>
      <vt:lpstr>Instagram Total Interactions Per Month | All Pages</vt:lpstr>
      <vt:lpstr>Instagram Instagram Top Posts | All Pages - 1 of 5</vt:lpstr>
      <vt:lpstr>Instagram Instagram Top Posts | All Pages - 2 of 5</vt:lpstr>
      <vt:lpstr>Instagram Instagram Top Posts | All Pages - 3 of 5</vt:lpstr>
      <vt:lpstr>Instagram Instagram Top Posts | All Pages - 4 of 5</vt:lpstr>
      <vt:lpstr>Instagram Instagram Top Posts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2021-10-11T17:45:01Z</dcterms:created>
  <dcterms:modified xsi:type="dcterms:W3CDTF">2021-10-11T17:45:56Z</dcterms:modified>
</cp:coreProperties>
</file>