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80" r:id="rId24"/>
    <p:sldId id="281" r:id="rId25"/>
    <p:sldId id="282" r:id="rId26"/>
    <p:sldId id="283" r:id="rId27"/>
    <p:sldId id="284" r:id="rId28"/>
    <p:sldId id="285" r:id="rId29"/>
    <p:sldId id="286" r:id="rId30"/>
    <p:sldId id="288" r:id="rId31"/>
    <p:sldId id="289" r:id="rId32"/>
    <p:sldId id="290" r:id="rId33"/>
    <p:sldId id="291" r:id="rId34"/>
    <p:sldId id="292" r:id="rId35"/>
    <p:sldId id="293"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7.xml"/><Relationship Id="rId1" Type="http://schemas.microsoft.com/office/2011/relationships/chartStyle" Target="style1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Sheet1!$B$2:$B$46</c:f>
              <c:numCache>
                <c:formatCode>General</c:formatCode>
                <c:ptCount val="45"/>
                <c:pt idx="0">
                  <c:v>3420</c:v>
                </c:pt>
                <c:pt idx="1">
                  <c:v>3450</c:v>
                </c:pt>
                <c:pt idx="2">
                  <c:v>3484</c:v>
                </c:pt>
                <c:pt idx="3">
                  <c:v>3509</c:v>
                </c:pt>
                <c:pt idx="4">
                  <c:v>3542</c:v>
                </c:pt>
                <c:pt idx="5">
                  <c:v>3592</c:v>
                </c:pt>
                <c:pt idx="6">
                  <c:v>3621</c:v>
                </c:pt>
                <c:pt idx="7">
                  <c:v>3679</c:v>
                </c:pt>
                <c:pt idx="8">
                  <c:v>3750</c:v>
                </c:pt>
                <c:pt idx="9">
                  <c:v>3803</c:v>
                </c:pt>
                <c:pt idx="10">
                  <c:v>3845</c:v>
                </c:pt>
                <c:pt idx="11">
                  <c:v>3870</c:v>
                </c:pt>
                <c:pt idx="12">
                  <c:v>3909</c:v>
                </c:pt>
                <c:pt idx="13">
                  <c:v>3943</c:v>
                </c:pt>
                <c:pt idx="14">
                  <c:v>4002</c:v>
                </c:pt>
                <c:pt idx="15">
                  <c:v>4036</c:v>
                </c:pt>
                <c:pt idx="16">
                  <c:v>4057</c:v>
                </c:pt>
                <c:pt idx="17">
                  <c:v>4087</c:v>
                </c:pt>
                <c:pt idx="18">
                  <c:v>4140</c:v>
                </c:pt>
                <c:pt idx="19">
                  <c:v>4163</c:v>
                </c:pt>
                <c:pt idx="20">
                  <c:v>4179</c:v>
                </c:pt>
                <c:pt idx="21">
                  <c:v>4200</c:v>
                </c:pt>
                <c:pt idx="22">
                  <c:v>4392</c:v>
                </c:pt>
                <c:pt idx="23">
                  <c:v>4396</c:v>
                </c:pt>
                <c:pt idx="24">
                  <c:v>4406</c:v>
                </c:pt>
                <c:pt idx="25">
                  <c:v>4412</c:v>
                </c:pt>
                <c:pt idx="26">
                  <c:v>4434</c:v>
                </c:pt>
                <c:pt idx="27">
                  <c:v>4469</c:v>
                </c:pt>
                <c:pt idx="28">
                  <c:v>4473</c:v>
                </c:pt>
                <c:pt idx="29">
                  <c:v>4488</c:v>
                </c:pt>
                <c:pt idx="30">
                  <c:v>4495</c:v>
                </c:pt>
                <c:pt idx="31">
                  <c:v>4498</c:v>
                </c:pt>
                <c:pt idx="32">
                  <c:v>4511</c:v>
                </c:pt>
                <c:pt idx="33">
                  <c:v>4525</c:v>
                </c:pt>
                <c:pt idx="34">
                  <c:v>4531</c:v>
                </c:pt>
                <c:pt idx="35">
                  <c:v>4545</c:v>
                </c:pt>
                <c:pt idx="36">
                  <c:v>4569</c:v>
                </c:pt>
                <c:pt idx="37">
                  <c:v>4580</c:v>
                </c:pt>
                <c:pt idx="38">
                  <c:v>4604</c:v>
                </c:pt>
                <c:pt idx="39">
                  <c:v>4613</c:v>
                </c:pt>
                <c:pt idx="40">
                  <c:v>4622</c:v>
                </c:pt>
                <c:pt idx="41">
                  <c:v>4642</c:v>
                </c:pt>
                <c:pt idx="42">
                  <c:v>4649</c:v>
                </c:pt>
                <c:pt idx="43">
                  <c:v>4662</c:v>
                </c:pt>
                <c:pt idx="44">
                  <c:v>4667</c:v>
                </c:pt>
              </c:numCache>
            </c:numRef>
          </c:val>
          <c:smooth val="0"/>
          <c:extLst>
            <c:ext xmlns:c16="http://schemas.microsoft.com/office/drawing/2014/chart" uri="{C3380CC4-5D6E-409C-BE32-E72D297353CC}">
              <c16:uniqueId val="{00000000-2260-40D2-8382-598229361982}"/>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Sheet1!$C$2:$C$46</c:f>
              <c:numCache>
                <c:formatCode>General</c:formatCode>
                <c:ptCount val="45"/>
                <c:pt idx="0">
                  <c:v>2868</c:v>
                </c:pt>
                <c:pt idx="1">
                  <c:v>2900</c:v>
                </c:pt>
                <c:pt idx="2">
                  <c:v>2922</c:v>
                </c:pt>
                <c:pt idx="3">
                  <c:v>2967</c:v>
                </c:pt>
                <c:pt idx="4">
                  <c:v>3018</c:v>
                </c:pt>
                <c:pt idx="5">
                  <c:v>3042</c:v>
                </c:pt>
                <c:pt idx="6">
                  <c:v>3061</c:v>
                </c:pt>
                <c:pt idx="7">
                  <c:v>3064</c:v>
                </c:pt>
                <c:pt idx="8">
                  <c:v>3097</c:v>
                </c:pt>
                <c:pt idx="9">
                  <c:v>3108</c:v>
                </c:pt>
                <c:pt idx="10">
                  <c:v>3113</c:v>
                </c:pt>
                <c:pt idx="11">
                  <c:v>3118</c:v>
                </c:pt>
                <c:pt idx="12">
                  <c:v>3135</c:v>
                </c:pt>
                <c:pt idx="13">
                  <c:v>3159</c:v>
                </c:pt>
                <c:pt idx="14">
                  <c:v>3208</c:v>
                </c:pt>
                <c:pt idx="15">
                  <c:v>3222</c:v>
                </c:pt>
                <c:pt idx="16">
                  <c:v>3235</c:v>
                </c:pt>
                <c:pt idx="17">
                  <c:v>3296</c:v>
                </c:pt>
                <c:pt idx="18">
                  <c:v>3307</c:v>
                </c:pt>
                <c:pt idx="19">
                  <c:v>3334</c:v>
                </c:pt>
                <c:pt idx="20">
                  <c:v>3412</c:v>
                </c:pt>
                <c:pt idx="21">
                  <c:v>3418</c:v>
                </c:pt>
                <c:pt idx="22">
                  <c:v>3423</c:v>
                </c:pt>
                <c:pt idx="23">
                  <c:v>3444</c:v>
                </c:pt>
                <c:pt idx="24">
                  <c:v>3513</c:v>
                </c:pt>
                <c:pt idx="25">
                  <c:v>3635</c:v>
                </c:pt>
                <c:pt idx="26">
                  <c:v>3632</c:v>
                </c:pt>
                <c:pt idx="27">
                  <c:v>3645</c:v>
                </c:pt>
                <c:pt idx="28">
                  <c:v>3650</c:v>
                </c:pt>
                <c:pt idx="29">
                  <c:v>3627</c:v>
                </c:pt>
                <c:pt idx="30">
                  <c:v>3631</c:v>
                </c:pt>
                <c:pt idx="31">
                  <c:v>3630</c:v>
                </c:pt>
                <c:pt idx="32">
                  <c:v>3645</c:v>
                </c:pt>
                <c:pt idx="33">
                  <c:v>3647</c:v>
                </c:pt>
                <c:pt idx="34">
                  <c:v>3662</c:v>
                </c:pt>
                <c:pt idx="35">
                  <c:v>3672</c:v>
                </c:pt>
                <c:pt idx="36">
                  <c:v>3645</c:v>
                </c:pt>
                <c:pt idx="37">
                  <c:v>3656</c:v>
                </c:pt>
                <c:pt idx="38">
                  <c:v>3674</c:v>
                </c:pt>
                <c:pt idx="39">
                  <c:v>3689</c:v>
                </c:pt>
                <c:pt idx="40">
                  <c:v>3680</c:v>
                </c:pt>
                <c:pt idx="41">
                  <c:v>3682</c:v>
                </c:pt>
                <c:pt idx="42">
                  <c:v>3692</c:v>
                </c:pt>
                <c:pt idx="43">
                  <c:v>3699</c:v>
                </c:pt>
                <c:pt idx="44">
                  <c:v>3707</c:v>
                </c:pt>
              </c:numCache>
            </c:numRef>
          </c:val>
          <c:smooth val="0"/>
          <c:extLst>
            <c:ext xmlns:c16="http://schemas.microsoft.com/office/drawing/2014/chart" uri="{C3380CC4-5D6E-409C-BE32-E72D297353CC}">
              <c16:uniqueId val="{00000001-2260-40D2-8382-598229361982}"/>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Sheet1!$D$2:$D$46</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val>
          <c:smooth val="0"/>
          <c:extLst>
            <c:ext xmlns:c16="http://schemas.microsoft.com/office/drawing/2014/chart" uri="{C3380CC4-5D6E-409C-BE32-E72D297353CC}">
              <c16:uniqueId val="{00000002-2260-40D2-8382-598229361982}"/>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Sheet1!$E$2:$E$46</c:f>
              <c:numCache>
                <c:formatCode>General</c:formatCode>
                <c:ptCount val="45"/>
                <c:pt idx="0">
                  <c:v>13783</c:v>
                </c:pt>
                <c:pt idx="1">
                  <c:v>14043</c:v>
                </c:pt>
                <c:pt idx="2">
                  <c:v>14233</c:v>
                </c:pt>
                <c:pt idx="3">
                  <c:v>14487</c:v>
                </c:pt>
                <c:pt idx="4">
                  <c:v>14735</c:v>
                </c:pt>
                <c:pt idx="5">
                  <c:v>15014</c:v>
                </c:pt>
                <c:pt idx="6">
                  <c:v>15337</c:v>
                </c:pt>
                <c:pt idx="7">
                  <c:v>15622</c:v>
                </c:pt>
                <c:pt idx="8">
                  <c:v>15830</c:v>
                </c:pt>
                <c:pt idx="9">
                  <c:v>16027</c:v>
                </c:pt>
                <c:pt idx="10">
                  <c:v>16239</c:v>
                </c:pt>
                <c:pt idx="11">
                  <c:v>16556</c:v>
                </c:pt>
                <c:pt idx="12">
                  <c:v>17280</c:v>
                </c:pt>
                <c:pt idx="13">
                  <c:v>17665</c:v>
                </c:pt>
                <c:pt idx="14">
                  <c:v>18111</c:v>
                </c:pt>
                <c:pt idx="15">
                  <c:v>18547</c:v>
                </c:pt>
                <c:pt idx="16">
                  <c:v>18987</c:v>
                </c:pt>
                <c:pt idx="17">
                  <c:v>19471</c:v>
                </c:pt>
                <c:pt idx="18">
                  <c:v>20086</c:v>
                </c:pt>
                <c:pt idx="19">
                  <c:v>20597</c:v>
                </c:pt>
                <c:pt idx="20">
                  <c:v>21109</c:v>
                </c:pt>
                <c:pt idx="21">
                  <c:v>21641</c:v>
                </c:pt>
                <c:pt idx="22">
                  <c:v>22202</c:v>
                </c:pt>
                <c:pt idx="23">
                  <c:v>22677</c:v>
                </c:pt>
                <c:pt idx="24">
                  <c:v>23171</c:v>
                </c:pt>
                <c:pt idx="25">
                  <c:v>23717</c:v>
                </c:pt>
                <c:pt idx="26">
                  <c:v>24308</c:v>
                </c:pt>
                <c:pt idx="27">
                  <c:v>24835</c:v>
                </c:pt>
                <c:pt idx="28">
                  <c:v>25298</c:v>
                </c:pt>
                <c:pt idx="29">
                  <c:v>25651</c:v>
                </c:pt>
                <c:pt idx="30">
                  <c:v>26080</c:v>
                </c:pt>
                <c:pt idx="31">
                  <c:v>26419</c:v>
                </c:pt>
                <c:pt idx="32">
                  <c:v>26689</c:v>
                </c:pt>
                <c:pt idx="33">
                  <c:v>26959</c:v>
                </c:pt>
                <c:pt idx="34">
                  <c:v>27286</c:v>
                </c:pt>
                <c:pt idx="35">
                  <c:v>27545</c:v>
                </c:pt>
                <c:pt idx="36">
                  <c:v>27940</c:v>
                </c:pt>
                <c:pt idx="37">
                  <c:v>28237</c:v>
                </c:pt>
                <c:pt idx="38">
                  <c:v>28493</c:v>
                </c:pt>
                <c:pt idx="39">
                  <c:v>28730</c:v>
                </c:pt>
                <c:pt idx="40">
                  <c:v>28926</c:v>
                </c:pt>
                <c:pt idx="41">
                  <c:v>29165</c:v>
                </c:pt>
                <c:pt idx="42">
                  <c:v>29365</c:v>
                </c:pt>
                <c:pt idx="43">
                  <c:v>29566</c:v>
                </c:pt>
                <c:pt idx="44">
                  <c:v>29728</c:v>
                </c:pt>
              </c:numCache>
            </c:numRef>
          </c:val>
          <c:smooth val="0"/>
          <c:extLst>
            <c:ext xmlns:c16="http://schemas.microsoft.com/office/drawing/2014/chart" uri="{C3380CC4-5D6E-409C-BE32-E72D297353CC}">
              <c16:uniqueId val="{00000003-2260-40D2-8382-598229361982}"/>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Sheet1!$F$2:$F$46</c:f>
              <c:numCache>
                <c:formatCode>General</c:formatCode>
                <c:ptCount val="45"/>
                <c:pt idx="0">
                  <c:v>855</c:v>
                </c:pt>
                <c:pt idx="1">
                  <c:v>878</c:v>
                </c:pt>
                <c:pt idx="2">
                  <c:v>913</c:v>
                </c:pt>
                <c:pt idx="3">
                  <c:v>958</c:v>
                </c:pt>
                <c:pt idx="4">
                  <c:v>979</c:v>
                </c:pt>
                <c:pt idx="5">
                  <c:v>1003</c:v>
                </c:pt>
                <c:pt idx="6">
                  <c:v>1022</c:v>
                </c:pt>
                <c:pt idx="7">
                  <c:v>1051</c:v>
                </c:pt>
                <c:pt idx="8">
                  <c:v>1080</c:v>
                </c:pt>
                <c:pt idx="9">
                  <c:v>1115</c:v>
                </c:pt>
                <c:pt idx="10">
                  <c:v>1137</c:v>
                </c:pt>
                <c:pt idx="11">
                  <c:v>1148</c:v>
                </c:pt>
                <c:pt idx="12">
                  <c:v>1191</c:v>
                </c:pt>
                <c:pt idx="13">
                  <c:v>1214</c:v>
                </c:pt>
                <c:pt idx="14">
                  <c:v>1248</c:v>
                </c:pt>
                <c:pt idx="15">
                  <c:v>1285</c:v>
                </c:pt>
                <c:pt idx="16">
                  <c:v>1313</c:v>
                </c:pt>
                <c:pt idx="17">
                  <c:v>1352</c:v>
                </c:pt>
                <c:pt idx="18">
                  <c:v>1380</c:v>
                </c:pt>
                <c:pt idx="19">
                  <c:v>1411</c:v>
                </c:pt>
                <c:pt idx="20">
                  <c:v>1465</c:v>
                </c:pt>
                <c:pt idx="21">
                  <c:v>1539</c:v>
                </c:pt>
                <c:pt idx="22">
                  <c:v>1581</c:v>
                </c:pt>
                <c:pt idx="23">
                  <c:v>1634</c:v>
                </c:pt>
                <c:pt idx="24">
                  <c:v>1680</c:v>
                </c:pt>
                <c:pt idx="25">
                  <c:v>1737</c:v>
                </c:pt>
                <c:pt idx="26">
                  <c:v>1768</c:v>
                </c:pt>
                <c:pt idx="27">
                  <c:v>1826</c:v>
                </c:pt>
                <c:pt idx="28">
                  <c:v>1885</c:v>
                </c:pt>
                <c:pt idx="29">
                  <c:v>1936</c:v>
                </c:pt>
                <c:pt idx="30">
                  <c:v>1973</c:v>
                </c:pt>
                <c:pt idx="31">
                  <c:v>2045</c:v>
                </c:pt>
                <c:pt idx="32">
                  <c:v>2091</c:v>
                </c:pt>
                <c:pt idx="33">
                  <c:v>2138</c:v>
                </c:pt>
                <c:pt idx="34">
                  <c:v>2170</c:v>
                </c:pt>
                <c:pt idx="35">
                  <c:v>2190</c:v>
                </c:pt>
                <c:pt idx="36">
                  <c:v>2226</c:v>
                </c:pt>
                <c:pt idx="37">
                  <c:v>2289</c:v>
                </c:pt>
                <c:pt idx="38">
                  <c:v>2344</c:v>
                </c:pt>
                <c:pt idx="39">
                  <c:v>2370</c:v>
                </c:pt>
                <c:pt idx="40">
                  <c:v>2399</c:v>
                </c:pt>
                <c:pt idx="41">
                  <c:v>2425</c:v>
                </c:pt>
                <c:pt idx="42">
                  <c:v>2441</c:v>
                </c:pt>
                <c:pt idx="43">
                  <c:v>2478</c:v>
                </c:pt>
                <c:pt idx="44">
                  <c:v>2482</c:v>
                </c:pt>
              </c:numCache>
            </c:numRef>
          </c:val>
          <c:smooth val="0"/>
          <c:extLst>
            <c:ext xmlns:c16="http://schemas.microsoft.com/office/drawing/2014/chart" uri="{C3380CC4-5D6E-409C-BE32-E72D297353CC}">
              <c16:uniqueId val="{00000004-2260-40D2-8382-598229361982}"/>
            </c:ext>
          </c:extLst>
        </c:ser>
        <c:ser>
          <c:idx val="5"/>
          <c:order val="5"/>
          <c:tx>
            <c:strRef>
              <c:f>Sheet1!$G$1</c:f>
              <c:strCache>
                <c:ptCount val="1"/>
                <c:pt idx="0">
                  <c:v>TikTok</c:v>
                </c:pt>
              </c:strCache>
            </c:strRef>
          </c:tx>
          <c:spPr>
            <a:ln w="28575" cap="rnd">
              <a:solidFill>
                <a:schemeClr val="accent6"/>
              </a:solidFill>
              <a:round/>
            </a:ln>
            <a:effectLst/>
          </c:spPr>
          <c:marker>
            <c:symbol val="none"/>
          </c:marker>
          <c:cat>
            <c:numRef>
              <c:f>Sheet1!$A$2:$A$46</c:f>
              <c:numCache>
                <c:formatCode>m/d/yyyy</c:formatCode>
                <c:ptCount val="45"/>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pt idx="21">
                  <c:v>43739</c:v>
                </c:pt>
                <c:pt idx="22">
                  <c:v>43770</c:v>
                </c:pt>
                <c:pt idx="23">
                  <c:v>43800</c:v>
                </c:pt>
                <c:pt idx="24">
                  <c:v>43831</c:v>
                </c:pt>
                <c:pt idx="25">
                  <c:v>43862</c:v>
                </c:pt>
                <c:pt idx="26">
                  <c:v>43891</c:v>
                </c:pt>
                <c:pt idx="27">
                  <c:v>43922</c:v>
                </c:pt>
                <c:pt idx="28">
                  <c:v>43952</c:v>
                </c:pt>
                <c:pt idx="29">
                  <c:v>43983</c:v>
                </c:pt>
                <c:pt idx="30">
                  <c:v>44013</c:v>
                </c:pt>
                <c:pt idx="31">
                  <c:v>44044</c:v>
                </c:pt>
                <c:pt idx="32">
                  <c:v>44075</c:v>
                </c:pt>
                <c:pt idx="33">
                  <c:v>44105</c:v>
                </c:pt>
                <c:pt idx="34">
                  <c:v>44136</c:v>
                </c:pt>
                <c:pt idx="35">
                  <c:v>44166</c:v>
                </c:pt>
                <c:pt idx="36">
                  <c:v>44197</c:v>
                </c:pt>
                <c:pt idx="37">
                  <c:v>44228</c:v>
                </c:pt>
                <c:pt idx="38">
                  <c:v>44256</c:v>
                </c:pt>
                <c:pt idx="39">
                  <c:v>44287</c:v>
                </c:pt>
                <c:pt idx="40">
                  <c:v>44317</c:v>
                </c:pt>
                <c:pt idx="41">
                  <c:v>44348</c:v>
                </c:pt>
                <c:pt idx="42">
                  <c:v>44378</c:v>
                </c:pt>
                <c:pt idx="43">
                  <c:v>44409</c:v>
                </c:pt>
                <c:pt idx="44">
                  <c:v>44440</c:v>
                </c:pt>
              </c:numCache>
            </c:numRef>
          </c:cat>
          <c:val>
            <c:numRef>
              <c:f>Sheet1!$G$2:$G$46</c:f>
              <c:numCache>
                <c:formatCode>General</c:formatCode>
                <c:ptCount val="45"/>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pt idx="42">
                  <c:v>0</c:v>
                </c:pt>
                <c:pt idx="43">
                  <c:v>0</c:v>
                </c:pt>
                <c:pt idx="44">
                  <c:v>0</c:v>
                </c:pt>
              </c:numCache>
            </c:numRef>
          </c:val>
          <c:smooth val="0"/>
          <c:extLst>
            <c:ext xmlns:c16="http://schemas.microsoft.com/office/drawing/2014/chart" uri="{C3380CC4-5D6E-409C-BE32-E72D297353CC}">
              <c16:uniqueId val="{00000005-2260-40D2-8382-598229361982}"/>
            </c:ext>
          </c:extLst>
        </c:ser>
        <c:dLbls>
          <c:showLegendKey val="0"/>
          <c:showVal val="0"/>
          <c:showCatName val="0"/>
          <c:showSerName val="0"/>
          <c:showPercent val="0"/>
          <c:showBubbleSize val="0"/>
        </c:dLbls>
        <c:smooth val="0"/>
        <c:axId val="387268256"/>
        <c:axId val="387265632"/>
      </c:lineChart>
      <c:dateAx>
        <c:axId val="387268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65632"/>
        <c:crosses val="autoZero"/>
        <c:auto val="1"/>
        <c:lblOffset val="100"/>
        <c:baseTimeUnit val="months"/>
      </c:dateAx>
      <c:valAx>
        <c:axId val="387265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26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24</c:v>
                </c:pt>
                <c:pt idx="1">
                  <c:v>11</c:v>
                </c:pt>
                <c:pt idx="2">
                  <c:v>24</c:v>
                </c:pt>
                <c:pt idx="3">
                  <c:v>9</c:v>
                </c:pt>
                <c:pt idx="4">
                  <c:v>9</c:v>
                </c:pt>
                <c:pt idx="5">
                  <c:v>20</c:v>
                </c:pt>
                <c:pt idx="6">
                  <c:v>7</c:v>
                </c:pt>
                <c:pt idx="7">
                  <c:v>13</c:v>
                </c:pt>
                <c:pt idx="8">
                  <c:v>5</c:v>
                </c:pt>
                <c:pt idx="9">
                  <c:v>6</c:v>
                </c:pt>
              </c:numCache>
            </c:numRef>
          </c:val>
          <c:extLst>
            <c:ext xmlns:c16="http://schemas.microsoft.com/office/drawing/2014/chart" uri="{C3380CC4-5D6E-409C-BE32-E72D297353CC}">
              <c16:uniqueId val="{00000000-0CD0-4DD2-B4EF-555CE8B81E68}"/>
            </c:ext>
          </c:extLst>
        </c:ser>
        <c:dLbls>
          <c:showLegendKey val="0"/>
          <c:showVal val="0"/>
          <c:showCatName val="0"/>
          <c:showSerName val="0"/>
          <c:showPercent val="0"/>
          <c:showBubbleSize val="0"/>
        </c:dLbls>
        <c:gapWidth val="219"/>
        <c:overlap val="-27"/>
        <c:axId val="390869216"/>
        <c:axId val="390862656"/>
      </c:barChart>
      <c:dateAx>
        <c:axId val="39086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2656"/>
        <c:crosses val="autoZero"/>
        <c:auto val="1"/>
        <c:lblOffset val="100"/>
        <c:baseTimeUnit val="months"/>
      </c:dateAx>
      <c:valAx>
        <c:axId val="390862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54</c:v>
                </c:pt>
                <c:pt idx="1">
                  <c:v>33</c:v>
                </c:pt>
                <c:pt idx="2">
                  <c:v>18</c:v>
                </c:pt>
                <c:pt idx="3">
                  <c:v>24</c:v>
                </c:pt>
                <c:pt idx="4">
                  <c:v>22</c:v>
                </c:pt>
                <c:pt idx="5">
                  <c:v>24</c:v>
                </c:pt>
                <c:pt idx="6">
                  <c:v>19</c:v>
                </c:pt>
                <c:pt idx="7">
                  <c:v>15</c:v>
                </c:pt>
                <c:pt idx="8">
                  <c:v>16</c:v>
                </c:pt>
                <c:pt idx="9">
                  <c:v>11</c:v>
                </c:pt>
                <c:pt idx="10">
                  <c:v>0</c:v>
                </c:pt>
                <c:pt idx="11">
                  <c:v>0</c:v>
                </c:pt>
              </c:numCache>
            </c:numRef>
          </c:val>
          <c:extLst>
            <c:ext xmlns:c16="http://schemas.microsoft.com/office/drawing/2014/chart" uri="{C3380CC4-5D6E-409C-BE32-E72D297353CC}">
              <c16:uniqueId val="{00000000-8763-4415-87E2-6E1BA9BFB522}"/>
            </c:ext>
          </c:extLst>
        </c:ser>
        <c:dLbls>
          <c:showLegendKey val="0"/>
          <c:showVal val="0"/>
          <c:showCatName val="0"/>
          <c:showSerName val="0"/>
          <c:showPercent val="0"/>
          <c:showBubbleSize val="0"/>
        </c:dLbls>
        <c:gapWidth val="219"/>
        <c:overlap val="-27"/>
        <c:axId val="390864296"/>
        <c:axId val="390865936"/>
      </c:barChart>
      <c:dateAx>
        <c:axId val="3908642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5936"/>
        <c:crosses val="autoZero"/>
        <c:auto val="1"/>
        <c:lblOffset val="100"/>
        <c:baseTimeUnit val="months"/>
      </c:dateAx>
      <c:valAx>
        <c:axId val="390865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42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924</c:v>
                </c:pt>
                <c:pt idx="1">
                  <c:v>752</c:v>
                </c:pt>
                <c:pt idx="2">
                  <c:v>502</c:v>
                </c:pt>
                <c:pt idx="3">
                  <c:v>776</c:v>
                </c:pt>
                <c:pt idx="4">
                  <c:v>616</c:v>
                </c:pt>
                <c:pt idx="5">
                  <c:v>627</c:v>
                </c:pt>
                <c:pt idx="6">
                  <c:v>572</c:v>
                </c:pt>
                <c:pt idx="7">
                  <c:v>541</c:v>
                </c:pt>
                <c:pt idx="8">
                  <c:v>535</c:v>
                </c:pt>
                <c:pt idx="9">
                  <c:v>116</c:v>
                </c:pt>
                <c:pt idx="10">
                  <c:v>0</c:v>
                </c:pt>
                <c:pt idx="11">
                  <c:v>0</c:v>
                </c:pt>
              </c:numCache>
            </c:numRef>
          </c:val>
          <c:extLst>
            <c:ext xmlns:c16="http://schemas.microsoft.com/office/drawing/2014/chart" uri="{C3380CC4-5D6E-409C-BE32-E72D297353CC}">
              <c16:uniqueId val="{00000000-B940-4F4A-ACFE-BDC25FC0B15C}"/>
            </c:ext>
          </c:extLst>
        </c:ser>
        <c:dLbls>
          <c:showLegendKey val="0"/>
          <c:showVal val="0"/>
          <c:showCatName val="0"/>
          <c:showSerName val="0"/>
          <c:showPercent val="0"/>
          <c:showBubbleSize val="0"/>
        </c:dLbls>
        <c:gapWidth val="219"/>
        <c:overlap val="-27"/>
        <c:axId val="390866592"/>
        <c:axId val="390868560"/>
      </c:barChart>
      <c:catAx>
        <c:axId val="390866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8560"/>
        <c:crosses val="autoZero"/>
        <c:auto val="1"/>
        <c:lblAlgn val="ctr"/>
        <c:lblOffset val="100"/>
        <c:noMultiLvlLbl val="0"/>
      </c:catAx>
      <c:valAx>
        <c:axId val="390868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0866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17644</c:v>
                </c:pt>
                <c:pt idx="1">
                  <c:v>21518</c:v>
                </c:pt>
                <c:pt idx="2">
                  <c:v>13571</c:v>
                </c:pt>
                <c:pt idx="3">
                  <c:v>78495</c:v>
                </c:pt>
                <c:pt idx="4">
                  <c:v>62624</c:v>
                </c:pt>
                <c:pt idx="5">
                  <c:v>93305</c:v>
                </c:pt>
                <c:pt idx="6">
                  <c:v>62945</c:v>
                </c:pt>
                <c:pt idx="7">
                  <c:v>56783</c:v>
                </c:pt>
                <c:pt idx="8">
                  <c:v>18408</c:v>
                </c:pt>
                <c:pt idx="9">
                  <c:v>2984</c:v>
                </c:pt>
              </c:numCache>
            </c:numRef>
          </c:val>
          <c:extLst>
            <c:ext xmlns:c16="http://schemas.microsoft.com/office/drawing/2014/chart" uri="{C3380CC4-5D6E-409C-BE32-E72D297353CC}">
              <c16:uniqueId val="{00000000-7D6F-45FE-B28B-405BA8CA9BA1}"/>
            </c:ext>
          </c:extLst>
        </c:ser>
        <c:dLbls>
          <c:showLegendKey val="0"/>
          <c:showVal val="0"/>
          <c:showCatName val="0"/>
          <c:showSerName val="0"/>
          <c:showPercent val="0"/>
          <c:showBubbleSize val="0"/>
        </c:dLbls>
        <c:gapWidth val="219"/>
        <c:overlap val="-27"/>
        <c:axId val="392735848"/>
        <c:axId val="392734864"/>
      </c:barChart>
      <c:dateAx>
        <c:axId val="3927358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4864"/>
        <c:crosses val="autoZero"/>
        <c:auto val="1"/>
        <c:lblOffset val="100"/>
        <c:baseTimeUnit val="months"/>
      </c:dateAx>
      <c:valAx>
        <c:axId val="39273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735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32</c:v>
                </c:pt>
                <c:pt idx="1">
                  <c:v>333</c:v>
                </c:pt>
                <c:pt idx="2">
                  <c:v>454</c:v>
                </c:pt>
                <c:pt idx="3">
                  <c:v>387</c:v>
                </c:pt>
                <c:pt idx="4">
                  <c:v>373</c:v>
                </c:pt>
                <c:pt idx="5">
                  <c:v>269</c:v>
                </c:pt>
              </c:numCache>
            </c:numRef>
          </c:val>
          <c:extLst>
            <c:ext xmlns:c16="http://schemas.microsoft.com/office/drawing/2014/chart" uri="{C3380CC4-5D6E-409C-BE32-E72D297353CC}">
              <c16:uniqueId val="{00000000-D427-4431-AB51-22010FECD350}"/>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33</c:v>
                </c:pt>
                <c:pt idx="1">
                  <c:v>385</c:v>
                </c:pt>
                <c:pt idx="2">
                  <c:v>614</c:v>
                </c:pt>
                <c:pt idx="3">
                  <c:v>683</c:v>
                </c:pt>
                <c:pt idx="4">
                  <c:v>619</c:v>
                </c:pt>
                <c:pt idx="5">
                  <c:v>370</c:v>
                </c:pt>
              </c:numCache>
            </c:numRef>
          </c:val>
          <c:extLst>
            <c:ext xmlns:c16="http://schemas.microsoft.com/office/drawing/2014/chart" uri="{C3380CC4-5D6E-409C-BE32-E72D297353CC}">
              <c16:uniqueId val="{00000001-D427-4431-AB51-22010FECD350}"/>
            </c:ext>
          </c:extLst>
        </c:ser>
        <c:dLbls>
          <c:showLegendKey val="0"/>
          <c:showVal val="0"/>
          <c:showCatName val="0"/>
          <c:showSerName val="0"/>
          <c:showPercent val="0"/>
          <c:showBubbleSize val="0"/>
        </c:dLbls>
        <c:gapWidth val="219"/>
        <c:overlap val="-27"/>
        <c:axId val="396817912"/>
        <c:axId val="396819552"/>
      </c:barChart>
      <c:catAx>
        <c:axId val="3968179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19552"/>
        <c:crosses val="autoZero"/>
        <c:auto val="1"/>
        <c:lblAlgn val="ctr"/>
        <c:lblOffset val="100"/>
        <c:noMultiLvlLbl val="0"/>
      </c:catAx>
      <c:valAx>
        <c:axId val="396819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817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-27</c:v>
                </c:pt>
                <c:pt idx="1">
                  <c:v>11</c:v>
                </c:pt>
                <c:pt idx="2">
                  <c:v>18</c:v>
                </c:pt>
                <c:pt idx="3">
                  <c:v>15</c:v>
                </c:pt>
                <c:pt idx="4">
                  <c:v>-9</c:v>
                </c:pt>
                <c:pt idx="5">
                  <c:v>2</c:v>
                </c:pt>
                <c:pt idx="6">
                  <c:v>10</c:v>
                </c:pt>
                <c:pt idx="7">
                  <c:v>7</c:v>
                </c:pt>
                <c:pt idx="8">
                  <c:v>8</c:v>
                </c:pt>
                <c:pt idx="9">
                  <c:v>5</c:v>
                </c:pt>
              </c:numCache>
            </c:numRef>
          </c:val>
          <c:extLst>
            <c:ext xmlns:c16="http://schemas.microsoft.com/office/drawing/2014/chart" uri="{C3380CC4-5D6E-409C-BE32-E72D297353CC}">
              <c16:uniqueId val="{00000000-A021-43B1-B3AC-ECEE1D7663CB}"/>
            </c:ext>
          </c:extLst>
        </c:ser>
        <c:dLbls>
          <c:showLegendKey val="0"/>
          <c:showVal val="0"/>
          <c:showCatName val="0"/>
          <c:showSerName val="0"/>
          <c:showPercent val="0"/>
          <c:showBubbleSize val="0"/>
        </c:dLbls>
        <c:gapWidth val="219"/>
        <c:overlap val="-27"/>
        <c:axId val="397132984"/>
        <c:axId val="397133968"/>
      </c:barChart>
      <c:dateAx>
        <c:axId val="3971329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3968"/>
        <c:crosses val="autoZero"/>
        <c:auto val="1"/>
        <c:lblOffset val="100"/>
        <c:baseTimeUnit val="months"/>
      </c:dateAx>
      <c:valAx>
        <c:axId val="397133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c:v>
                </c:pt>
                <c:pt idx="1">
                  <c:v>6</c:v>
                </c:pt>
                <c:pt idx="2">
                  <c:v>3</c:v>
                </c:pt>
                <c:pt idx="3">
                  <c:v>3</c:v>
                </c:pt>
                <c:pt idx="4">
                  <c:v>2</c:v>
                </c:pt>
                <c:pt idx="5">
                  <c:v>2</c:v>
                </c:pt>
                <c:pt idx="6">
                  <c:v>2</c:v>
                </c:pt>
                <c:pt idx="7">
                  <c:v>2</c:v>
                </c:pt>
                <c:pt idx="8">
                  <c:v>3</c:v>
                </c:pt>
                <c:pt idx="9">
                  <c:v>2</c:v>
                </c:pt>
                <c:pt idx="10">
                  <c:v>0</c:v>
                </c:pt>
                <c:pt idx="11">
                  <c:v>0</c:v>
                </c:pt>
              </c:numCache>
            </c:numRef>
          </c:val>
          <c:extLst>
            <c:ext xmlns:c16="http://schemas.microsoft.com/office/drawing/2014/chart" uri="{C3380CC4-5D6E-409C-BE32-E72D297353CC}">
              <c16:uniqueId val="{00000000-DF75-403D-851B-F317522E74A2}"/>
            </c:ext>
          </c:extLst>
        </c:ser>
        <c:dLbls>
          <c:showLegendKey val="0"/>
          <c:showVal val="0"/>
          <c:showCatName val="0"/>
          <c:showSerName val="0"/>
          <c:showPercent val="0"/>
          <c:showBubbleSize val="0"/>
        </c:dLbls>
        <c:gapWidth val="219"/>
        <c:overlap val="-27"/>
        <c:axId val="397139216"/>
        <c:axId val="397141512"/>
      </c:barChart>
      <c:dateAx>
        <c:axId val="397139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1512"/>
        <c:crosses val="autoZero"/>
        <c:auto val="1"/>
        <c:lblOffset val="100"/>
        <c:baseTimeUnit val="months"/>
      </c:dateAx>
      <c:valAx>
        <c:axId val="397141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9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68</c:v>
                </c:pt>
                <c:pt idx="1">
                  <c:v>139</c:v>
                </c:pt>
                <c:pt idx="2">
                  <c:v>106</c:v>
                </c:pt>
                <c:pt idx="3">
                  <c:v>127</c:v>
                </c:pt>
                <c:pt idx="4">
                  <c:v>77</c:v>
                </c:pt>
                <c:pt idx="5">
                  <c:v>69</c:v>
                </c:pt>
                <c:pt idx="6">
                  <c:v>77</c:v>
                </c:pt>
                <c:pt idx="7">
                  <c:v>104</c:v>
                </c:pt>
                <c:pt idx="8">
                  <c:v>110</c:v>
                </c:pt>
                <c:pt idx="9">
                  <c:v>21</c:v>
                </c:pt>
                <c:pt idx="10">
                  <c:v>0</c:v>
                </c:pt>
                <c:pt idx="11">
                  <c:v>0</c:v>
                </c:pt>
              </c:numCache>
            </c:numRef>
          </c:val>
          <c:extLst>
            <c:ext xmlns:c16="http://schemas.microsoft.com/office/drawing/2014/chart" uri="{C3380CC4-5D6E-409C-BE32-E72D297353CC}">
              <c16:uniqueId val="{00000000-CD31-4250-8531-F2F13ECA9464}"/>
            </c:ext>
          </c:extLst>
        </c:ser>
        <c:dLbls>
          <c:showLegendKey val="0"/>
          <c:showVal val="0"/>
          <c:showCatName val="0"/>
          <c:showSerName val="0"/>
          <c:showPercent val="0"/>
          <c:showBubbleSize val="0"/>
        </c:dLbls>
        <c:gapWidth val="219"/>
        <c:overlap val="-27"/>
        <c:axId val="397142496"/>
        <c:axId val="397143152"/>
      </c:barChart>
      <c:catAx>
        <c:axId val="397142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3152"/>
        <c:crosses val="autoZero"/>
        <c:auto val="1"/>
        <c:lblAlgn val="ctr"/>
        <c:lblOffset val="100"/>
        <c:noMultiLvlLbl val="0"/>
      </c:catAx>
      <c:valAx>
        <c:axId val="397143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4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19</c:v>
                </c:pt>
                <c:pt idx="1">
                  <c:v>6</c:v>
                </c:pt>
                <c:pt idx="2">
                  <c:v>19</c:v>
                </c:pt>
                <c:pt idx="3">
                  <c:v>12</c:v>
                </c:pt>
                <c:pt idx="4">
                  <c:v>13</c:v>
                </c:pt>
                <c:pt idx="5">
                  <c:v>104</c:v>
                </c:pt>
                <c:pt idx="6">
                  <c:v>44</c:v>
                </c:pt>
                <c:pt idx="7">
                  <c:v>32</c:v>
                </c:pt>
                <c:pt idx="8">
                  <c:v>27</c:v>
                </c:pt>
                <c:pt idx="9">
                  <c:v>4</c:v>
                </c:pt>
                <c:pt idx="10">
                  <c:v>0</c:v>
                </c:pt>
                <c:pt idx="11">
                  <c:v>0</c:v>
                </c:pt>
              </c:numCache>
            </c:numRef>
          </c:val>
          <c:extLst>
            <c:ext xmlns:c16="http://schemas.microsoft.com/office/drawing/2014/chart" uri="{C3380CC4-5D6E-409C-BE32-E72D297353CC}">
              <c16:uniqueId val="{00000000-1B80-40CB-BF89-D20E384D7306}"/>
            </c:ext>
          </c:extLst>
        </c:ser>
        <c:dLbls>
          <c:showLegendKey val="0"/>
          <c:showVal val="0"/>
          <c:showCatName val="0"/>
          <c:showSerName val="0"/>
          <c:showPercent val="0"/>
          <c:showBubbleSize val="0"/>
        </c:dLbls>
        <c:gapWidth val="219"/>
        <c:overlap val="-27"/>
        <c:axId val="391481088"/>
        <c:axId val="397138232"/>
      </c:barChart>
      <c:dateAx>
        <c:axId val="3914810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38232"/>
        <c:crosses val="autoZero"/>
        <c:auto val="1"/>
        <c:lblOffset val="100"/>
        <c:baseTimeUnit val="months"/>
      </c:dateAx>
      <c:valAx>
        <c:axId val="397138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48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395</c:v>
                </c:pt>
                <c:pt idx="1">
                  <c:v>297</c:v>
                </c:pt>
                <c:pt idx="2">
                  <c:v>256</c:v>
                </c:pt>
                <c:pt idx="3">
                  <c:v>237</c:v>
                </c:pt>
                <c:pt idx="4">
                  <c:v>196</c:v>
                </c:pt>
                <c:pt idx="5">
                  <c:v>239</c:v>
                </c:pt>
                <c:pt idx="6">
                  <c:v>200</c:v>
                </c:pt>
                <c:pt idx="7">
                  <c:v>201</c:v>
                </c:pt>
                <c:pt idx="8">
                  <c:v>162</c:v>
                </c:pt>
                <c:pt idx="9">
                  <c:v>64</c:v>
                </c:pt>
              </c:numCache>
            </c:numRef>
          </c:val>
          <c:extLst>
            <c:ext xmlns:c16="http://schemas.microsoft.com/office/drawing/2014/chart" uri="{C3380CC4-5D6E-409C-BE32-E72D297353CC}">
              <c16:uniqueId val="{00000000-C808-4EDB-9EE0-4389E47E3C23}"/>
            </c:ext>
          </c:extLst>
        </c:ser>
        <c:dLbls>
          <c:showLegendKey val="0"/>
          <c:showVal val="0"/>
          <c:showCatName val="0"/>
          <c:showSerName val="0"/>
          <c:showPercent val="0"/>
          <c:showBubbleSize val="0"/>
        </c:dLbls>
        <c:gapWidth val="219"/>
        <c:overlap val="-27"/>
        <c:axId val="466888832"/>
        <c:axId val="466882928"/>
      </c:barChart>
      <c:dateAx>
        <c:axId val="4668888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82928"/>
        <c:crosses val="autoZero"/>
        <c:auto val="1"/>
        <c:lblOffset val="100"/>
        <c:baseTimeUnit val="months"/>
      </c:dateAx>
      <c:valAx>
        <c:axId val="466882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888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124</c:v>
                </c:pt>
                <c:pt idx="1">
                  <c:v>91</c:v>
                </c:pt>
                <c:pt idx="2">
                  <c:v>56</c:v>
                </c:pt>
                <c:pt idx="3">
                  <c:v>66</c:v>
                </c:pt>
                <c:pt idx="4">
                  <c:v>67</c:v>
                </c:pt>
                <c:pt idx="5">
                  <c:v>62</c:v>
                </c:pt>
                <c:pt idx="6">
                  <c:v>43</c:v>
                </c:pt>
                <c:pt idx="7">
                  <c:v>42</c:v>
                </c:pt>
                <c:pt idx="8">
                  <c:v>44</c:v>
                </c:pt>
                <c:pt idx="9">
                  <c:v>32</c:v>
                </c:pt>
              </c:numCache>
            </c:numRef>
          </c:val>
          <c:extLst>
            <c:ext xmlns:c16="http://schemas.microsoft.com/office/drawing/2014/chart" uri="{C3380CC4-5D6E-409C-BE32-E72D297353CC}">
              <c16:uniqueId val="{00000000-6AE7-4AF0-A88D-00DDEEC37DB8}"/>
            </c:ext>
          </c:extLst>
        </c:ser>
        <c:dLbls>
          <c:showLegendKey val="0"/>
          <c:showVal val="0"/>
          <c:showCatName val="0"/>
          <c:showSerName val="0"/>
          <c:showPercent val="0"/>
          <c:showBubbleSize val="0"/>
        </c:dLbls>
        <c:gapWidth val="219"/>
        <c:overlap val="-27"/>
        <c:axId val="466893424"/>
        <c:axId val="466892112"/>
      </c:barChart>
      <c:catAx>
        <c:axId val="46689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2112"/>
        <c:crosses val="autoZero"/>
        <c:auto val="1"/>
        <c:lblAlgn val="ctr"/>
        <c:lblOffset val="100"/>
        <c:noMultiLvlLbl val="0"/>
      </c:catAx>
      <c:valAx>
        <c:axId val="466892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Sheet1!$A$2:$A$11</c:f>
              <c:strCache>
                <c:ptCount val="10"/>
                <c:pt idx="0">
                  <c:v>2021-01</c:v>
                </c:pt>
                <c:pt idx="1">
                  <c:v>2021-02</c:v>
                </c:pt>
                <c:pt idx="2">
                  <c:v>2021-03</c:v>
                </c:pt>
                <c:pt idx="3">
                  <c:v>2021-04</c:v>
                </c:pt>
                <c:pt idx="4">
                  <c:v>2021-05</c:v>
                </c:pt>
                <c:pt idx="5">
                  <c:v>2021-06</c:v>
                </c:pt>
                <c:pt idx="6">
                  <c:v>2021-07</c:v>
                </c:pt>
                <c:pt idx="7">
                  <c:v>2021-08</c:v>
                </c:pt>
                <c:pt idx="8">
                  <c:v>2021-09</c:v>
                </c:pt>
                <c:pt idx="9">
                  <c:v>2021-10</c:v>
                </c:pt>
              </c:strCache>
            </c:strRef>
          </c:cat>
          <c:val>
            <c:numRef>
              <c:f>Sheet1!$B$2:$B$11</c:f>
              <c:numCache>
                <c:formatCode>General</c:formatCode>
                <c:ptCount val="10"/>
                <c:pt idx="0">
                  <c:v>1986</c:v>
                </c:pt>
                <c:pt idx="1">
                  <c:v>1833</c:v>
                </c:pt>
                <c:pt idx="2">
                  <c:v>1411</c:v>
                </c:pt>
                <c:pt idx="3">
                  <c:v>1802</c:v>
                </c:pt>
                <c:pt idx="4">
                  <c:v>1689</c:v>
                </c:pt>
                <c:pt idx="5">
                  <c:v>1502</c:v>
                </c:pt>
                <c:pt idx="6">
                  <c:v>1257</c:v>
                </c:pt>
                <c:pt idx="7">
                  <c:v>1541</c:v>
                </c:pt>
                <c:pt idx="8">
                  <c:v>1518</c:v>
                </c:pt>
                <c:pt idx="9">
                  <c:v>292</c:v>
                </c:pt>
              </c:numCache>
            </c:numRef>
          </c:val>
          <c:extLst>
            <c:ext xmlns:c16="http://schemas.microsoft.com/office/drawing/2014/chart" uri="{C3380CC4-5D6E-409C-BE32-E72D297353CC}">
              <c16:uniqueId val="{00000000-F95E-49EB-8BDA-F65245FF4033}"/>
            </c:ext>
          </c:extLst>
        </c:ser>
        <c:dLbls>
          <c:showLegendKey val="0"/>
          <c:showVal val="0"/>
          <c:showCatName val="0"/>
          <c:showSerName val="0"/>
          <c:showPercent val="0"/>
          <c:showBubbleSize val="0"/>
        </c:dLbls>
        <c:gapWidth val="219"/>
        <c:overlap val="-27"/>
        <c:axId val="466895720"/>
        <c:axId val="466896376"/>
      </c:barChart>
      <c:catAx>
        <c:axId val="466895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6376"/>
        <c:crosses val="autoZero"/>
        <c:auto val="1"/>
        <c:lblAlgn val="ctr"/>
        <c:lblOffset val="100"/>
        <c:noMultiLvlLbl val="0"/>
      </c:catAx>
      <c:valAx>
        <c:axId val="466896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5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Sheet1!$A$2:$A$14</c:f>
              <c:strCache>
                <c:ptCount val="13"/>
                <c:pt idx="0">
                  <c:v>2020-12</c:v>
                </c:pt>
                <c:pt idx="1">
                  <c:v>2021-01</c:v>
                </c:pt>
                <c:pt idx="2">
                  <c:v>2021-02</c:v>
                </c:pt>
                <c:pt idx="3">
                  <c:v>2021-03</c:v>
                </c:pt>
                <c:pt idx="4">
                  <c:v>2021-04</c:v>
                </c:pt>
                <c:pt idx="5">
                  <c:v>2021-05</c:v>
                </c:pt>
                <c:pt idx="6">
                  <c:v>2021-06</c:v>
                </c:pt>
                <c:pt idx="7">
                  <c:v>2021-07</c:v>
                </c:pt>
                <c:pt idx="8">
                  <c:v>2021-08</c:v>
                </c:pt>
                <c:pt idx="9">
                  <c:v>2021-09</c:v>
                </c:pt>
                <c:pt idx="10">
                  <c:v>2021-10</c:v>
                </c:pt>
                <c:pt idx="11">
                  <c:v>2021-11</c:v>
                </c:pt>
                <c:pt idx="12">
                  <c:v>2021-12</c:v>
                </c:pt>
              </c:strCache>
            </c:strRef>
          </c:cat>
          <c:val>
            <c:numRef>
              <c:f>Sheet1!$B$2:$B$14</c:f>
              <c:numCache>
                <c:formatCode>General</c:formatCode>
                <c:ptCount val="13"/>
                <c:pt idx="0">
                  <c:v>1310</c:v>
                </c:pt>
                <c:pt idx="1">
                  <c:v>95905</c:v>
                </c:pt>
                <c:pt idx="2">
                  <c:v>67821</c:v>
                </c:pt>
                <c:pt idx="3">
                  <c:v>52858</c:v>
                </c:pt>
                <c:pt idx="4">
                  <c:v>56178</c:v>
                </c:pt>
                <c:pt idx="5">
                  <c:v>66715</c:v>
                </c:pt>
                <c:pt idx="6">
                  <c:v>65219</c:v>
                </c:pt>
                <c:pt idx="7">
                  <c:v>57685</c:v>
                </c:pt>
                <c:pt idx="8">
                  <c:v>66406</c:v>
                </c:pt>
                <c:pt idx="9">
                  <c:v>67325</c:v>
                </c:pt>
                <c:pt idx="10">
                  <c:v>14574</c:v>
                </c:pt>
              </c:numCache>
            </c:numRef>
          </c:val>
          <c:extLst>
            <c:ext xmlns:c16="http://schemas.microsoft.com/office/drawing/2014/chart" uri="{C3380CC4-5D6E-409C-BE32-E72D297353CC}">
              <c16:uniqueId val="{00000000-9421-47F8-84C8-57F2FBCB5D03}"/>
            </c:ext>
          </c:extLst>
        </c:ser>
        <c:dLbls>
          <c:showLegendKey val="0"/>
          <c:showVal val="0"/>
          <c:showCatName val="0"/>
          <c:showSerName val="0"/>
          <c:showPercent val="0"/>
          <c:showBubbleSize val="0"/>
        </c:dLbls>
        <c:gapWidth val="219"/>
        <c:overlap val="-27"/>
        <c:axId val="466899984"/>
        <c:axId val="466892768"/>
      </c:barChart>
      <c:catAx>
        <c:axId val="466899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2768"/>
        <c:crosses val="autoZero"/>
        <c:auto val="1"/>
        <c:lblAlgn val="ctr"/>
        <c:lblOffset val="100"/>
        <c:noMultiLvlLbl val="0"/>
      </c:catAx>
      <c:valAx>
        <c:axId val="466892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66899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36</c:v>
                </c:pt>
                <c:pt idx="1">
                  <c:v>63</c:v>
                </c:pt>
                <c:pt idx="2">
                  <c:v>55</c:v>
                </c:pt>
                <c:pt idx="3">
                  <c:v>26</c:v>
                </c:pt>
                <c:pt idx="4">
                  <c:v>29</c:v>
                </c:pt>
                <c:pt idx="5">
                  <c:v>26</c:v>
                </c:pt>
                <c:pt idx="6">
                  <c:v>16</c:v>
                </c:pt>
                <c:pt idx="7">
                  <c:v>37</c:v>
                </c:pt>
                <c:pt idx="8">
                  <c:v>4</c:v>
                </c:pt>
                <c:pt idx="9">
                  <c:v>1</c:v>
                </c:pt>
              </c:numCache>
            </c:numRef>
          </c:val>
          <c:extLst>
            <c:ext xmlns:c16="http://schemas.microsoft.com/office/drawing/2014/chart" uri="{C3380CC4-5D6E-409C-BE32-E72D297353CC}">
              <c16:uniqueId val="{00000000-769B-4F12-B931-88DCFD505796}"/>
            </c:ext>
          </c:extLst>
        </c:ser>
        <c:dLbls>
          <c:showLegendKey val="0"/>
          <c:showVal val="0"/>
          <c:showCatName val="0"/>
          <c:showSerName val="0"/>
          <c:showPercent val="0"/>
          <c:showBubbleSize val="0"/>
        </c:dLbls>
        <c:gapWidth val="219"/>
        <c:overlap val="-27"/>
        <c:axId val="253402688"/>
        <c:axId val="253413512"/>
      </c:barChart>
      <c:dateAx>
        <c:axId val="253402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3512"/>
        <c:crosses val="autoZero"/>
        <c:auto val="1"/>
        <c:lblOffset val="100"/>
        <c:baseTimeUnit val="months"/>
      </c:dateAx>
      <c:valAx>
        <c:axId val="25341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02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67</c:v>
                </c:pt>
                <c:pt idx="1">
                  <c:v>55</c:v>
                </c:pt>
                <c:pt idx="2">
                  <c:v>45</c:v>
                </c:pt>
                <c:pt idx="3">
                  <c:v>50</c:v>
                </c:pt>
                <c:pt idx="4">
                  <c:v>43</c:v>
                </c:pt>
                <c:pt idx="5">
                  <c:v>35</c:v>
                </c:pt>
                <c:pt idx="6">
                  <c:v>31</c:v>
                </c:pt>
                <c:pt idx="7">
                  <c:v>38</c:v>
                </c:pt>
                <c:pt idx="8">
                  <c:v>36</c:v>
                </c:pt>
                <c:pt idx="9">
                  <c:v>37</c:v>
                </c:pt>
                <c:pt idx="10">
                  <c:v>0</c:v>
                </c:pt>
                <c:pt idx="11">
                  <c:v>0</c:v>
                </c:pt>
              </c:numCache>
            </c:numRef>
          </c:val>
          <c:extLst>
            <c:ext xmlns:c16="http://schemas.microsoft.com/office/drawing/2014/chart" uri="{C3380CC4-5D6E-409C-BE32-E72D297353CC}">
              <c16:uniqueId val="{00000000-7807-4364-BF61-3B173E12E2DB}"/>
            </c:ext>
          </c:extLst>
        </c:ser>
        <c:dLbls>
          <c:showLegendKey val="0"/>
          <c:showVal val="0"/>
          <c:showCatName val="0"/>
          <c:showSerName val="0"/>
          <c:showPercent val="0"/>
          <c:showBubbleSize val="0"/>
        </c:dLbls>
        <c:gapWidth val="219"/>
        <c:overlap val="-27"/>
        <c:axId val="253416464"/>
        <c:axId val="253411872"/>
      </c:barChart>
      <c:dateAx>
        <c:axId val="2534164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1872"/>
        <c:crosses val="autoZero"/>
        <c:auto val="1"/>
        <c:lblOffset val="100"/>
        <c:baseTimeUnit val="months"/>
      </c:dateAx>
      <c:valAx>
        <c:axId val="253411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6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1017</c:v>
                </c:pt>
                <c:pt idx="1">
                  <c:v>1056</c:v>
                </c:pt>
                <c:pt idx="2">
                  <c:v>859</c:v>
                </c:pt>
                <c:pt idx="3">
                  <c:v>1152</c:v>
                </c:pt>
                <c:pt idx="4">
                  <c:v>912</c:v>
                </c:pt>
                <c:pt idx="5">
                  <c:v>809</c:v>
                </c:pt>
                <c:pt idx="6">
                  <c:v>635</c:v>
                </c:pt>
                <c:pt idx="7">
                  <c:v>845</c:v>
                </c:pt>
                <c:pt idx="8">
                  <c:v>812</c:v>
                </c:pt>
                <c:pt idx="9">
                  <c:v>149</c:v>
                </c:pt>
                <c:pt idx="10">
                  <c:v>0</c:v>
                </c:pt>
                <c:pt idx="11">
                  <c:v>0</c:v>
                </c:pt>
              </c:numCache>
            </c:numRef>
          </c:val>
          <c:extLst>
            <c:ext xmlns:c16="http://schemas.microsoft.com/office/drawing/2014/chart" uri="{C3380CC4-5D6E-409C-BE32-E72D297353CC}">
              <c16:uniqueId val="{00000000-A822-4543-A7C0-7F7B910AEB57}"/>
            </c:ext>
          </c:extLst>
        </c:ser>
        <c:dLbls>
          <c:showLegendKey val="0"/>
          <c:showVal val="0"/>
          <c:showCatName val="0"/>
          <c:showSerName val="0"/>
          <c:showPercent val="0"/>
          <c:showBubbleSize val="0"/>
        </c:dLbls>
        <c:gapWidth val="219"/>
        <c:overlap val="-27"/>
        <c:axId val="253415152"/>
        <c:axId val="253413184"/>
      </c:barChart>
      <c:catAx>
        <c:axId val="253415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3184"/>
        <c:crosses val="autoZero"/>
        <c:auto val="1"/>
        <c:lblAlgn val="ctr"/>
        <c:lblOffset val="100"/>
        <c:noMultiLvlLbl val="0"/>
      </c:catAx>
      <c:valAx>
        <c:axId val="253413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3415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10/8/2021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77C41E-B314-4118-961B-12B08F05003F}"/>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CD0B6AA5-C337-4AF3-B601-855DEE79863F}"/>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003171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18849-8998-47EE-9BFD-60D71D4761B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E22A4E4E-E3DC-4A5F-94A1-F71696183994}"/>
              </a:ext>
            </a:extLst>
          </p:cNvPr>
          <p:cNvGraphicFramePr>
            <a:graphicFrameLocks noGrp="1"/>
          </p:cNvGraphicFramePr>
          <p:nvPr>
            <p:ph type="chart" sz="quarter" idx="13"/>
            <p:extLst>
              <p:ext uri="{D42A27DB-BD31-4B8C-83A1-F6EECF244321}">
                <p14:modId xmlns:p14="http://schemas.microsoft.com/office/powerpoint/2010/main" val="16425004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189E75-B658-4EA6-B620-25B3592DF349}"/>
              </a:ext>
            </a:extLst>
          </p:cNvPr>
          <p:cNvSpPr>
            <a:spLocks noGrp="1"/>
          </p:cNvSpPr>
          <p:nvPr>
            <p:ph type="body" sz="quarter" idx="14"/>
          </p:nvPr>
        </p:nvSpPr>
        <p:spPr/>
        <p:txBody>
          <a:bodyPr/>
          <a:lstStyle/>
          <a:p>
            <a:r>
              <a:rPr lang="en-US"/>
              <a:t>01/01/2018 - 09/30/2021</a:t>
            </a:r>
          </a:p>
        </p:txBody>
      </p:sp>
      <p:sp>
        <p:nvSpPr>
          <p:cNvPr id="5" name="Footer Placeholder 4">
            <a:extLst>
              <a:ext uri="{FF2B5EF4-FFF2-40B4-BE49-F238E27FC236}">
                <a16:creationId xmlns:a16="http://schemas.microsoft.com/office/drawing/2014/main" id="{CC2B04E0-7A13-4C9D-A009-63C2A861B0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74805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1978E8-2E02-469D-ACAA-D4F26D40CBC2}"/>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169E67E4-A8A0-4A8B-8C59-0C3409416DEB}"/>
              </a:ext>
            </a:extLst>
          </p:cNvPr>
          <p:cNvGraphicFramePr>
            <a:graphicFrameLocks noGrp="1"/>
          </p:cNvGraphicFramePr>
          <p:nvPr>
            <p:ph type="tbl" sz="quarter" idx="13"/>
            <p:extLst>
              <p:ext uri="{D42A27DB-BD31-4B8C-83A1-F6EECF244321}">
                <p14:modId xmlns:p14="http://schemas.microsoft.com/office/powerpoint/2010/main" val="24663112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969761334"/>
                    </a:ext>
                  </a:extLst>
                </a:gridCol>
                <a:gridCol w="905256">
                  <a:extLst>
                    <a:ext uri="{9D8B030D-6E8A-4147-A177-3AD203B41FA5}">
                      <a16:colId xmlns:a16="http://schemas.microsoft.com/office/drawing/2014/main" val="4216555845"/>
                    </a:ext>
                  </a:extLst>
                </a:gridCol>
                <a:gridCol w="905256">
                  <a:extLst>
                    <a:ext uri="{9D8B030D-6E8A-4147-A177-3AD203B41FA5}">
                      <a16:colId xmlns:a16="http://schemas.microsoft.com/office/drawing/2014/main" val="4190082290"/>
                    </a:ext>
                  </a:extLst>
                </a:gridCol>
                <a:gridCol w="905256">
                  <a:extLst>
                    <a:ext uri="{9D8B030D-6E8A-4147-A177-3AD203B41FA5}">
                      <a16:colId xmlns:a16="http://schemas.microsoft.com/office/drawing/2014/main" val="3100751989"/>
                    </a:ext>
                  </a:extLst>
                </a:gridCol>
                <a:gridCol w="905256">
                  <a:extLst>
                    <a:ext uri="{9D8B030D-6E8A-4147-A177-3AD203B41FA5}">
                      <a16:colId xmlns:a16="http://schemas.microsoft.com/office/drawing/2014/main" val="4258109003"/>
                    </a:ext>
                  </a:extLst>
                </a:gridCol>
                <a:gridCol w="905256">
                  <a:extLst>
                    <a:ext uri="{9D8B030D-6E8A-4147-A177-3AD203B41FA5}">
                      <a16:colId xmlns:a16="http://schemas.microsoft.com/office/drawing/2014/main" val="2826823371"/>
                    </a:ext>
                  </a:extLst>
                </a:gridCol>
                <a:gridCol w="905256">
                  <a:extLst>
                    <a:ext uri="{9D8B030D-6E8A-4147-A177-3AD203B41FA5}">
                      <a16:colId xmlns:a16="http://schemas.microsoft.com/office/drawing/2014/main" val="591393189"/>
                    </a:ext>
                  </a:extLst>
                </a:gridCol>
                <a:gridCol w="905256">
                  <a:extLst>
                    <a:ext uri="{9D8B030D-6E8A-4147-A177-3AD203B41FA5}">
                      <a16:colId xmlns:a16="http://schemas.microsoft.com/office/drawing/2014/main" val="362020227"/>
                    </a:ext>
                  </a:extLst>
                </a:gridCol>
                <a:gridCol w="905256">
                  <a:extLst>
                    <a:ext uri="{9D8B030D-6E8A-4147-A177-3AD203B41FA5}">
                      <a16:colId xmlns:a16="http://schemas.microsoft.com/office/drawing/2014/main" val="96923666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484553303"/>
                  </a:ext>
                </a:extLst>
              </a:tr>
              <a:tr h="370840">
                <a:tc>
                  <a:txBody>
                    <a:bodyPr/>
                    <a:lstStyle/>
                    <a:p>
                      <a:r>
                        <a:rPr lang="en-US" sz="1000"/>
                        <a:t>4667</a:t>
                      </a:r>
                    </a:p>
                  </a:txBody>
                  <a:tcPr/>
                </a:tc>
                <a:tc>
                  <a:txBody>
                    <a:bodyPr/>
                    <a:lstStyle/>
                    <a:p>
                      <a:r>
                        <a:rPr lang="en-US" sz="1000"/>
                        <a:t>5</a:t>
                      </a:r>
                    </a:p>
                  </a:txBody>
                  <a:tcPr/>
                </a:tc>
                <a:tc>
                  <a:txBody>
                    <a:bodyPr/>
                    <a:lstStyle/>
                    <a:p>
                      <a:r>
                        <a:rPr lang="en-US" sz="1000"/>
                        <a:t>31</a:t>
                      </a:r>
                    </a:p>
                  </a:txBody>
                  <a:tcPr/>
                </a:tc>
                <a:tc>
                  <a:txBody>
                    <a:bodyPr/>
                    <a:lstStyle/>
                    <a:p>
                      <a:r>
                        <a:rPr lang="en-US" sz="1000"/>
                        <a:t>489</a:t>
                      </a:r>
                    </a:p>
                  </a:txBody>
                  <a:tcPr/>
                </a:tc>
                <a:tc>
                  <a:txBody>
                    <a:bodyPr/>
                    <a:lstStyle/>
                    <a:p>
                      <a:r>
                        <a:rPr lang="en-US" sz="1000"/>
                        <a:t>7</a:t>
                      </a:r>
                    </a:p>
                  </a:txBody>
                  <a:tcPr/>
                </a:tc>
                <a:tc>
                  <a:txBody>
                    <a:bodyPr/>
                    <a:lstStyle/>
                    <a:p>
                      <a:r>
                        <a:rPr lang="en-US" sz="1000"/>
                        <a:t>39</a:t>
                      </a:r>
                    </a:p>
                  </a:txBody>
                  <a:tcPr/>
                </a:tc>
                <a:tc>
                  <a:txBody>
                    <a:bodyPr/>
                    <a:lstStyle/>
                    <a:p>
                      <a:r>
                        <a:rPr lang="en-US" sz="1000"/>
                        <a:t>0</a:t>
                      </a:r>
                    </a:p>
                  </a:txBody>
                  <a:tcPr/>
                </a:tc>
                <a:tc>
                  <a:txBody>
                    <a:bodyPr/>
                    <a:lstStyle/>
                    <a:p>
                      <a:r>
                        <a:rPr lang="en-US" sz="1000"/>
                        <a:t>0.3700 %</a:t>
                      </a:r>
                    </a:p>
                  </a:txBody>
                  <a:tcPr/>
                </a:tc>
                <a:tc>
                  <a:txBody>
                    <a:bodyPr/>
                    <a:lstStyle/>
                    <a:p>
                      <a:r>
                        <a:rPr lang="en-US" sz="1000"/>
                        <a:t>0.0 %</a:t>
                      </a:r>
                    </a:p>
                  </a:txBody>
                  <a:tcPr/>
                </a:tc>
                <a:extLst>
                  <a:ext uri="{0D108BD9-81ED-4DB2-BD59-A6C34878D82A}">
                    <a16:rowId xmlns:a16="http://schemas.microsoft.com/office/drawing/2014/main" val="2113257495"/>
                  </a:ext>
                </a:extLst>
              </a:tr>
            </a:tbl>
          </a:graphicData>
        </a:graphic>
      </p:graphicFrame>
      <p:sp>
        <p:nvSpPr>
          <p:cNvPr id="4" name="Text Placeholder 3">
            <a:extLst>
              <a:ext uri="{FF2B5EF4-FFF2-40B4-BE49-F238E27FC236}">
                <a16:creationId xmlns:a16="http://schemas.microsoft.com/office/drawing/2014/main" id="{3209AFC0-25B5-4E8C-92C7-FD1E8E500CAE}"/>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127963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0B19B9-E5B1-48A4-98B0-D3EC76C1D55B}"/>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6774CC00-7573-4FC6-A583-F7C71F8189B0}"/>
              </a:ext>
            </a:extLst>
          </p:cNvPr>
          <p:cNvGraphicFramePr>
            <a:graphicFrameLocks noGrp="1"/>
          </p:cNvGraphicFramePr>
          <p:nvPr>
            <p:ph type="chart" sz="quarter" idx="13"/>
            <p:extLst>
              <p:ext uri="{D42A27DB-BD31-4B8C-83A1-F6EECF244321}">
                <p14:modId xmlns:p14="http://schemas.microsoft.com/office/powerpoint/2010/main" val="9449500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CA3105A-761F-42E3-B68C-374466D35CA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C5F8A3E-251B-44E5-A103-4D71A8E79EA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141136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D061-0A87-47A1-B024-CC96751F3618}"/>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751891CA-7182-4DC6-B80D-B0D4C73BCCA3}"/>
              </a:ext>
            </a:extLst>
          </p:cNvPr>
          <p:cNvGraphicFramePr>
            <a:graphicFrameLocks noGrp="1"/>
          </p:cNvGraphicFramePr>
          <p:nvPr>
            <p:ph type="chart" sz="quarter" idx="13"/>
            <p:extLst>
              <p:ext uri="{D42A27DB-BD31-4B8C-83A1-F6EECF244321}">
                <p14:modId xmlns:p14="http://schemas.microsoft.com/office/powerpoint/2010/main" val="75562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C595A1-E0F8-42D1-8AF2-26021731B47C}"/>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42028F4-7985-43D2-9957-75EFDFFFEDE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394983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951831-D8E1-443C-B3D7-D471DDADB1AD}"/>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65A2C8BF-6E2A-40F9-B99B-61D0560EA301}"/>
              </a:ext>
            </a:extLst>
          </p:cNvPr>
          <p:cNvGraphicFramePr>
            <a:graphicFrameLocks noGrp="1"/>
          </p:cNvGraphicFramePr>
          <p:nvPr>
            <p:ph type="chart" sz="quarter" idx="13"/>
            <p:extLst>
              <p:ext uri="{D42A27DB-BD31-4B8C-83A1-F6EECF244321}">
                <p14:modId xmlns:p14="http://schemas.microsoft.com/office/powerpoint/2010/main" val="37123077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831E99-DF07-481C-8D7B-1A20D6114BE1}"/>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5178CE7-8417-4051-9E4B-5FBEF62CEA6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57306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F79CCF-CB92-4FB8-A8BC-D8382E3249B5}"/>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1374D838-15D1-4DD1-AD12-0C76AA394F49}"/>
              </a:ext>
            </a:extLst>
          </p:cNvPr>
          <p:cNvGraphicFramePr>
            <a:graphicFrameLocks noGrp="1"/>
          </p:cNvGraphicFramePr>
          <p:nvPr>
            <p:ph type="chart" sz="quarter" idx="13"/>
            <p:extLst>
              <p:ext uri="{D42A27DB-BD31-4B8C-83A1-F6EECF244321}">
                <p14:modId xmlns:p14="http://schemas.microsoft.com/office/powerpoint/2010/main" val="24736896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CB3A13-6E42-4D19-AE87-56C8543CF9F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1B44AF1-9D92-4281-A1CC-F16A441140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333912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9761C9-8106-4D36-A44D-58941398190B}"/>
              </a:ext>
            </a:extLst>
          </p:cNvPr>
          <p:cNvSpPr>
            <a:spLocks noGrp="1"/>
          </p:cNvSpPr>
          <p:nvPr>
            <p:ph type="title"/>
          </p:nvPr>
        </p:nvSpPr>
        <p:spPr/>
        <p:txBody>
          <a:bodyPr/>
          <a:lstStyle/>
          <a:p>
            <a:r>
              <a:rPr lang="en-US"/>
              <a:t>Facebook Own Posts Table | Philadelphia Insurance</a:t>
            </a:r>
          </a:p>
        </p:txBody>
      </p:sp>
      <p:graphicFrame>
        <p:nvGraphicFramePr>
          <p:cNvPr id="5" name="Table Placeholder 4">
            <a:extLst>
              <a:ext uri="{FF2B5EF4-FFF2-40B4-BE49-F238E27FC236}">
                <a16:creationId xmlns:a16="http://schemas.microsoft.com/office/drawing/2014/main" id="{7F6534B6-14C7-441F-A1B5-A2811D7205BB}"/>
              </a:ext>
            </a:extLst>
          </p:cNvPr>
          <p:cNvGraphicFramePr>
            <a:graphicFrameLocks noGrp="1"/>
          </p:cNvGraphicFramePr>
          <p:nvPr>
            <p:ph type="tbl" sz="quarter" idx="13"/>
            <p:extLst>
              <p:ext uri="{D42A27DB-BD31-4B8C-83A1-F6EECF244321}">
                <p14:modId xmlns:p14="http://schemas.microsoft.com/office/powerpoint/2010/main" val="12057423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23740245"/>
                    </a:ext>
                  </a:extLst>
                </a:gridCol>
                <a:gridCol w="822960">
                  <a:extLst>
                    <a:ext uri="{9D8B030D-6E8A-4147-A177-3AD203B41FA5}">
                      <a16:colId xmlns:a16="http://schemas.microsoft.com/office/drawing/2014/main" val="3321126427"/>
                    </a:ext>
                  </a:extLst>
                </a:gridCol>
                <a:gridCol w="822960">
                  <a:extLst>
                    <a:ext uri="{9D8B030D-6E8A-4147-A177-3AD203B41FA5}">
                      <a16:colId xmlns:a16="http://schemas.microsoft.com/office/drawing/2014/main" val="293158279"/>
                    </a:ext>
                  </a:extLst>
                </a:gridCol>
                <a:gridCol w="822960">
                  <a:extLst>
                    <a:ext uri="{9D8B030D-6E8A-4147-A177-3AD203B41FA5}">
                      <a16:colId xmlns:a16="http://schemas.microsoft.com/office/drawing/2014/main" val="2721395464"/>
                    </a:ext>
                  </a:extLst>
                </a:gridCol>
                <a:gridCol w="822960">
                  <a:extLst>
                    <a:ext uri="{9D8B030D-6E8A-4147-A177-3AD203B41FA5}">
                      <a16:colId xmlns:a16="http://schemas.microsoft.com/office/drawing/2014/main" val="2039239711"/>
                    </a:ext>
                  </a:extLst>
                </a:gridCol>
                <a:gridCol w="822960">
                  <a:extLst>
                    <a:ext uri="{9D8B030D-6E8A-4147-A177-3AD203B41FA5}">
                      <a16:colId xmlns:a16="http://schemas.microsoft.com/office/drawing/2014/main" val="1204751402"/>
                    </a:ext>
                  </a:extLst>
                </a:gridCol>
                <a:gridCol w="822960">
                  <a:extLst>
                    <a:ext uri="{9D8B030D-6E8A-4147-A177-3AD203B41FA5}">
                      <a16:colId xmlns:a16="http://schemas.microsoft.com/office/drawing/2014/main" val="2701647960"/>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1827685023"/>
                  </a:ext>
                </a:extLst>
              </a:tr>
              <a:tr h="370840">
                <a:tc>
                  <a:txBody>
                    <a:bodyPr/>
                    <a:lstStyle/>
                    <a:p>
                      <a:r>
                        <a:rPr lang="en-US" sz="1000" b="1"/>
                        <a:t>Philadelphia Insurance Companies - 2021-09-11 09:47:24</a:t>
                      </a:r>
                      <a:r>
                        <a:rPr lang="en-US" sz="1000"/>
                        <a:t>
 We will never forget. #September11</a:t>
                      </a:r>
                    </a:p>
                  </a:txBody>
                  <a:tcPr/>
                </a:tc>
                <a:tc>
                  <a:txBody>
                    <a:bodyPr/>
                    <a:lstStyle/>
                    <a:p>
                      <a:r>
                        <a:rPr lang="en-US" sz="1000"/>
                        <a:t>43</a:t>
                      </a:r>
                    </a:p>
                  </a:txBody>
                  <a:tcPr/>
                </a:tc>
                <a:tc>
                  <a:txBody>
                    <a:bodyPr/>
                    <a:lstStyle/>
                    <a:p>
                      <a:r>
                        <a:rPr lang="en-US" sz="1000"/>
                        <a:t>38</a:t>
                      </a:r>
                    </a:p>
                  </a:txBody>
                  <a:tcPr/>
                </a:tc>
                <a:tc>
                  <a:txBody>
                    <a:bodyPr/>
                    <a:lstStyle/>
                    <a:p>
                      <a:r>
                        <a:rPr lang="en-US" sz="1000"/>
                        <a:t>0</a:t>
                      </a:r>
                    </a:p>
                  </a:txBody>
                  <a:tcPr/>
                </a:tc>
                <a:tc>
                  <a:txBody>
                    <a:bodyPr/>
                    <a:lstStyle/>
                    <a:p>
                      <a:r>
                        <a:rPr lang="en-US" sz="1000"/>
                        <a:t>5</a:t>
                      </a:r>
                    </a:p>
                  </a:txBody>
                  <a:tcPr/>
                </a:tc>
                <a:tc>
                  <a:txBody>
                    <a:bodyPr/>
                    <a:lstStyle/>
                    <a:p>
                      <a:r>
                        <a:rPr lang="en-US" sz="1000"/>
                        <a:t>0.9216 %</a:t>
                      </a:r>
                    </a:p>
                  </a:txBody>
                  <a:tcPr/>
                </a:tc>
                <a:tc>
                  <a:txBody>
                    <a:bodyPr/>
                    <a:lstStyle/>
                    <a:p>
                      <a:r>
                        <a:rPr lang="en-US" sz="1000"/>
                        <a:t>Photo</a:t>
                      </a:r>
                    </a:p>
                  </a:txBody>
                  <a:tcPr/>
                </a:tc>
                <a:extLst>
                  <a:ext uri="{0D108BD9-81ED-4DB2-BD59-A6C34878D82A}">
                    <a16:rowId xmlns:a16="http://schemas.microsoft.com/office/drawing/2014/main" val="1304325810"/>
                  </a:ext>
                </a:extLst>
              </a:tr>
              <a:tr h="370840">
                <a:tc>
                  <a:txBody>
                    <a:bodyPr/>
                    <a:lstStyle/>
                    <a:p>
                      <a:r>
                        <a:rPr lang="en-US" sz="1000" b="1"/>
                        <a:t>Philadelphia Insurance Companies - 2021-09-13 14:44:22</a:t>
                      </a:r>
                      <a:r>
                        <a:rPr lang="en-US" sz="1000"/>
                        <a:t>
 PHLY has been named one of the #BestPlacestoWork in #Insurance for the 12th consecutive year! We know our hardworking employees are the reason for our success. Join the team by visiting our career site: bit.ly/PHLYCareers</a:t>
                      </a:r>
                    </a:p>
                  </a:txBody>
                  <a:tcPr/>
                </a:tc>
                <a:tc>
                  <a:txBody>
                    <a:bodyPr/>
                    <a:lstStyle/>
                    <a:p>
                      <a:r>
                        <a:rPr lang="en-US" sz="1000"/>
                        <a:t>37</a:t>
                      </a:r>
                    </a:p>
                  </a:txBody>
                  <a:tcPr/>
                </a:tc>
                <a:tc>
                  <a:txBody>
                    <a:bodyPr/>
                    <a:lstStyle/>
                    <a:p>
                      <a:r>
                        <a:rPr lang="en-US" sz="1000"/>
                        <a:t>34</a:t>
                      </a:r>
                    </a:p>
                  </a:txBody>
                  <a:tcPr/>
                </a:tc>
                <a:tc>
                  <a:txBody>
                    <a:bodyPr/>
                    <a:lstStyle/>
                    <a:p>
                      <a:r>
                        <a:rPr lang="en-US" sz="1000"/>
                        <a:t>0</a:t>
                      </a:r>
                    </a:p>
                  </a:txBody>
                  <a:tcPr/>
                </a:tc>
                <a:tc>
                  <a:txBody>
                    <a:bodyPr/>
                    <a:lstStyle/>
                    <a:p>
                      <a:r>
                        <a:rPr lang="en-US" sz="1000"/>
                        <a:t>3</a:t>
                      </a:r>
                    </a:p>
                  </a:txBody>
                  <a:tcPr/>
                </a:tc>
                <a:tc>
                  <a:txBody>
                    <a:bodyPr/>
                    <a:lstStyle/>
                    <a:p>
                      <a:r>
                        <a:rPr lang="en-US" sz="1000"/>
                        <a:t>0.7931 %</a:t>
                      </a:r>
                    </a:p>
                  </a:txBody>
                  <a:tcPr/>
                </a:tc>
                <a:tc>
                  <a:txBody>
                    <a:bodyPr/>
                    <a:lstStyle/>
                    <a:p>
                      <a:r>
                        <a:rPr lang="en-US" sz="1000"/>
                        <a:t>Photo</a:t>
                      </a:r>
                    </a:p>
                  </a:txBody>
                  <a:tcPr/>
                </a:tc>
                <a:extLst>
                  <a:ext uri="{0D108BD9-81ED-4DB2-BD59-A6C34878D82A}">
                    <a16:rowId xmlns:a16="http://schemas.microsoft.com/office/drawing/2014/main" val="4087707122"/>
                  </a:ext>
                </a:extLst>
              </a:tr>
              <a:tr h="370840">
                <a:tc>
                  <a:txBody>
                    <a:bodyPr/>
                    <a:lstStyle/>
                    <a:p>
                      <a:r>
                        <a:rPr lang="en-US" sz="1000" b="1"/>
                        <a:t>Philadelphia Insurance Companies - 2021-09-02 15:33:19</a:t>
                      </a:r>
                      <a:r>
                        <a:rPr lang="en-US" sz="1000"/>
                        <a:t>
 In partnership with the Philadelphia Eagles, we recognized 30 #nonprofits for their outstanding #communitywork during the 2020 #nflseason. To honor last year’s #charitable organizations, we teamed up with the Eagles and their mascot Swoop to host the Community RedZone Honors Cocktail event at Lincoln Financial Field. Congratulations to all of the honorees! 👏🏽</a:t>
                      </a:r>
                    </a:p>
                  </a:txBody>
                  <a:tcPr/>
                </a:tc>
                <a:tc>
                  <a:txBody>
                    <a:bodyPr/>
                    <a:lstStyle/>
                    <a:p>
                      <a:r>
                        <a:rPr lang="en-US" sz="1000"/>
                        <a:t>35</a:t>
                      </a:r>
                    </a:p>
                  </a:txBody>
                  <a:tcPr/>
                </a:tc>
                <a:tc>
                  <a:txBody>
                    <a:bodyPr/>
                    <a:lstStyle/>
                    <a:p>
                      <a:r>
                        <a:rPr lang="en-US" sz="1000"/>
                        <a:t>35</a:t>
                      </a:r>
                    </a:p>
                  </a:txBody>
                  <a:tcPr/>
                </a:tc>
                <a:tc>
                  <a:txBody>
                    <a:bodyPr/>
                    <a:lstStyle/>
                    <a:p>
                      <a:r>
                        <a:rPr lang="en-US" sz="1000"/>
                        <a:t>0</a:t>
                      </a:r>
                    </a:p>
                  </a:txBody>
                  <a:tcPr/>
                </a:tc>
                <a:tc>
                  <a:txBody>
                    <a:bodyPr/>
                    <a:lstStyle/>
                    <a:p>
                      <a:r>
                        <a:rPr lang="en-US" sz="1000"/>
                        <a:t>0</a:t>
                      </a:r>
                    </a:p>
                  </a:txBody>
                  <a:tcPr/>
                </a:tc>
                <a:tc>
                  <a:txBody>
                    <a:bodyPr/>
                    <a:lstStyle/>
                    <a:p>
                      <a:r>
                        <a:rPr lang="en-US" sz="1000"/>
                        <a:t>0.7506 %</a:t>
                      </a:r>
                    </a:p>
                  </a:txBody>
                  <a:tcPr/>
                </a:tc>
                <a:tc>
                  <a:txBody>
                    <a:bodyPr/>
                    <a:lstStyle/>
                    <a:p>
                      <a:r>
                        <a:rPr lang="en-US" sz="1000"/>
                        <a:t>Album</a:t>
                      </a:r>
                    </a:p>
                  </a:txBody>
                  <a:tcPr/>
                </a:tc>
                <a:extLst>
                  <a:ext uri="{0D108BD9-81ED-4DB2-BD59-A6C34878D82A}">
                    <a16:rowId xmlns:a16="http://schemas.microsoft.com/office/drawing/2014/main" val="1103754866"/>
                  </a:ext>
                </a:extLst>
              </a:tr>
              <a:tr h="370840">
                <a:tc>
                  <a:txBody>
                    <a:bodyPr/>
                    <a:lstStyle/>
                    <a:p>
                      <a:r>
                        <a:rPr lang="en-US" sz="1000" b="1"/>
                        <a:t>Philadelphia Insurance Companies - 2021-09-24 12:33:13</a:t>
                      </a:r>
                      <a:r>
                        <a:rPr lang="en-US" sz="1000"/>
                        <a:t>
 In partnership with Cradles to Crayons Philadelphia, #TEAMPHLY helped make a positive impact on the lives of local children. Together, employees stuffed #backpacks which were given to kids in need allowing them to start the new school year equipped with all of the essentials to have a successful academic experience! #givingbacktothecommunity</a:t>
                      </a:r>
                    </a:p>
                  </a:txBody>
                  <a:tcPr/>
                </a:tc>
                <a:tc>
                  <a:txBody>
                    <a:bodyPr/>
                    <a:lstStyle/>
                    <a:p>
                      <a:r>
                        <a:rPr lang="en-US" sz="1000"/>
                        <a:t>32</a:t>
                      </a:r>
                    </a:p>
                  </a:txBody>
                  <a:tcPr/>
                </a:tc>
                <a:tc>
                  <a:txBody>
                    <a:bodyPr/>
                    <a:lstStyle/>
                    <a:p>
                      <a:r>
                        <a:rPr lang="en-US" sz="1000"/>
                        <a:t>28</a:t>
                      </a:r>
                    </a:p>
                  </a:txBody>
                  <a:tcPr/>
                </a:tc>
                <a:tc>
                  <a:txBody>
                    <a:bodyPr/>
                    <a:lstStyle/>
                    <a:p>
                      <a:r>
                        <a:rPr lang="en-US" sz="1000"/>
                        <a:t>2</a:t>
                      </a:r>
                    </a:p>
                  </a:txBody>
                  <a:tcPr/>
                </a:tc>
                <a:tc>
                  <a:txBody>
                    <a:bodyPr/>
                    <a:lstStyle/>
                    <a:p>
                      <a:r>
                        <a:rPr lang="en-US" sz="1000"/>
                        <a:t>2</a:t>
                      </a:r>
                    </a:p>
                  </a:txBody>
                  <a:tcPr/>
                </a:tc>
                <a:tc>
                  <a:txBody>
                    <a:bodyPr/>
                    <a:lstStyle/>
                    <a:p>
                      <a:r>
                        <a:rPr lang="en-US" sz="1000"/>
                        <a:t>0.6864 %</a:t>
                      </a:r>
                    </a:p>
                  </a:txBody>
                  <a:tcPr/>
                </a:tc>
                <a:tc>
                  <a:txBody>
                    <a:bodyPr/>
                    <a:lstStyle/>
                    <a:p>
                      <a:r>
                        <a:rPr lang="en-US" sz="1000"/>
                        <a:t>Album</a:t>
                      </a:r>
                    </a:p>
                  </a:txBody>
                  <a:tcPr/>
                </a:tc>
                <a:extLst>
                  <a:ext uri="{0D108BD9-81ED-4DB2-BD59-A6C34878D82A}">
                    <a16:rowId xmlns:a16="http://schemas.microsoft.com/office/drawing/2014/main" val="3076367533"/>
                  </a:ext>
                </a:extLst>
              </a:tr>
              <a:tr h="370840">
                <a:tc>
                  <a:txBody>
                    <a:bodyPr/>
                    <a:lstStyle/>
                    <a:p>
                      <a:r>
                        <a:rPr lang="en-US" sz="1000" b="1"/>
                        <a:t>Philadelphia Insurance Companies - 2021-09-23 10:30:28</a:t>
                      </a:r>
                      <a:r>
                        <a:rPr lang="en-US" sz="1000"/>
                        <a:t>
 PHLY employees Jane North and Luis Morales are joining senior #insurance claims executives as panelists for Saint Joseph's University's Insurance Claims Symposium. Hosted by the Maguire Academy of Insurance and Risk Management, the #symposium will discuss current #insuranceclaims insights, trends, and news. Learn more: bit.ly/2XJx72U</a:t>
                      </a:r>
                    </a:p>
                  </a:txBody>
                  <a:tcPr/>
                </a:tc>
                <a:tc>
                  <a:txBody>
                    <a:bodyPr/>
                    <a:lstStyle/>
                    <a:p>
                      <a:r>
                        <a:rPr lang="en-US" sz="1000"/>
                        <a:t>31</a:t>
                      </a:r>
                    </a:p>
                  </a:txBody>
                  <a:tcPr/>
                </a:tc>
                <a:tc>
                  <a:txBody>
                    <a:bodyPr/>
                    <a:lstStyle/>
                    <a:p>
                      <a:r>
                        <a:rPr lang="en-US" sz="1000"/>
                        <a:t>31</a:t>
                      </a:r>
                    </a:p>
                  </a:txBody>
                  <a:tcPr/>
                </a:tc>
                <a:tc>
                  <a:txBody>
                    <a:bodyPr/>
                    <a:lstStyle/>
                    <a:p>
                      <a:r>
                        <a:rPr lang="en-US" sz="1000"/>
                        <a:t>0</a:t>
                      </a:r>
                    </a:p>
                  </a:txBody>
                  <a:tcPr/>
                </a:tc>
                <a:tc>
                  <a:txBody>
                    <a:bodyPr/>
                    <a:lstStyle/>
                    <a:p>
                      <a:r>
                        <a:rPr lang="en-US" sz="1000"/>
                        <a:t>0</a:t>
                      </a:r>
                    </a:p>
                  </a:txBody>
                  <a:tcPr/>
                </a:tc>
                <a:tc>
                  <a:txBody>
                    <a:bodyPr/>
                    <a:lstStyle/>
                    <a:p>
                      <a:r>
                        <a:rPr lang="en-US" sz="1000"/>
                        <a:t>0.6648 %</a:t>
                      </a:r>
                    </a:p>
                  </a:txBody>
                  <a:tcPr/>
                </a:tc>
                <a:tc>
                  <a:txBody>
                    <a:bodyPr/>
                    <a:lstStyle/>
                    <a:p>
                      <a:r>
                        <a:rPr lang="en-US" sz="1000"/>
                        <a:t>Photo</a:t>
                      </a:r>
                    </a:p>
                  </a:txBody>
                  <a:tcPr/>
                </a:tc>
                <a:extLst>
                  <a:ext uri="{0D108BD9-81ED-4DB2-BD59-A6C34878D82A}">
                    <a16:rowId xmlns:a16="http://schemas.microsoft.com/office/drawing/2014/main" val="2635883126"/>
                  </a:ext>
                </a:extLst>
              </a:tr>
            </a:tbl>
          </a:graphicData>
        </a:graphic>
      </p:graphicFrame>
      <p:sp>
        <p:nvSpPr>
          <p:cNvPr id="4" name="Text Placeholder 3">
            <a:extLst>
              <a:ext uri="{FF2B5EF4-FFF2-40B4-BE49-F238E27FC236}">
                <a16:creationId xmlns:a16="http://schemas.microsoft.com/office/drawing/2014/main" id="{E4279BD8-49E8-49CF-AE49-1D10782316B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380102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F88802-F60B-4A62-B902-261450ACB4A3}"/>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5F839F98-C72C-416B-80B5-5A81A130530C}"/>
              </a:ext>
            </a:extLst>
          </p:cNvPr>
          <p:cNvGraphicFramePr>
            <a:graphicFrameLocks noGrp="1"/>
          </p:cNvGraphicFramePr>
          <p:nvPr>
            <p:ph type="chart" sz="quarter" idx="13"/>
            <p:extLst>
              <p:ext uri="{D42A27DB-BD31-4B8C-83A1-F6EECF244321}">
                <p14:modId xmlns:p14="http://schemas.microsoft.com/office/powerpoint/2010/main" val="34761300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3A4669F-F078-4D0E-9FF7-135096BA235A}"/>
              </a:ext>
            </a:extLst>
          </p:cNvPr>
          <p:cNvSpPr>
            <a:spLocks noGrp="1"/>
          </p:cNvSpPr>
          <p:nvPr>
            <p:ph type="body" sz="quarter" idx="14"/>
          </p:nvPr>
        </p:nvSpPr>
        <p:spPr/>
        <p:txBody>
          <a:bodyPr/>
          <a:lstStyle/>
          <a:p>
            <a:r>
              <a:rPr lang="en-US"/>
              <a:t>09/01/2021 - 09/30/2021</a:t>
            </a:r>
          </a:p>
        </p:txBody>
      </p:sp>
      <p:sp>
        <p:nvSpPr>
          <p:cNvPr id="5" name="Footer Placeholder 4">
            <a:extLst>
              <a:ext uri="{FF2B5EF4-FFF2-40B4-BE49-F238E27FC236}">
                <a16:creationId xmlns:a16="http://schemas.microsoft.com/office/drawing/2014/main" id="{7158B5D5-ACA2-48B9-BD69-B2100831320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60342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EB6F7-6928-471B-BA4A-7A62BCC43EB5}"/>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0298A35F-6F07-4177-B56F-3C1C08C4D3CC}"/>
              </a:ext>
            </a:extLst>
          </p:cNvPr>
          <p:cNvGraphicFramePr>
            <a:graphicFrameLocks noGrp="1"/>
          </p:cNvGraphicFramePr>
          <p:nvPr>
            <p:ph type="tbl" sz="quarter" idx="13"/>
            <p:extLst>
              <p:ext uri="{D42A27DB-BD31-4B8C-83A1-F6EECF244321}">
                <p14:modId xmlns:p14="http://schemas.microsoft.com/office/powerpoint/2010/main" val="252072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0947874"/>
                    </a:ext>
                  </a:extLst>
                </a:gridCol>
                <a:gridCol w="576072">
                  <a:extLst>
                    <a:ext uri="{9D8B030D-6E8A-4147-A177-3AD203B41FA5}">
                      <a16:colId xmlns:a16="http://schemas.microsoft.com/office/drawing/2014/main" val="3777909151"/>
                    </a:ext>
                  </a:extLst>
                </a:gridCol>
                <a:gridCol w="576072">
                  <a:extLst>
                    <a:ext uri="{9D8B030D-6E8A-4147-A177-3AD203B41FA5}">
                      <a16:colId xmlns:a16="http://schemas.microsoft.com/office/drawing/2014/main" val="2199476379"/>
                    </a:ext>
                  </a:extLst>
                </a:gridCol>
                <a:gridCol w="576072">
                  <a:extLst>
                    <a:ext uri="{9D8B030D-6E8A-4147-A177-3AD203B41FA5}">
                      <a16:colId xmlns:a16="http://schemas.microsoft.com/office/drawing/2014/main" val="1176706542"/>
                    </a:ext>
                  </a:extLst>
                </a:gridCol>
                <a:gridCol w="576072">
                  <a:extLst>
                    <a:ext uri="{9D8B030D-6E8A-4147-A177-3AD203B41FA5}">
                      <a16:colId xmlns:a16="http://schemas.microsoft.com/office/drawing/2014/main" val="450005137"/>
                    </a:ext>
                  </a:extLst>
                </a:gridCol>
                <a:gridCol w="576072">
                  <a:extLst>
                    <a:ext uri="{9D8B030D-6E8A-4147-A177-3AD203B41FA5}">
                      <a16:colId xmlns:a16="http://schemas.microsoft.com/office/drawing/2014/main" val="2517366260"/>
                    </a:ext>
                  </a:extLst>
                </a:gridCol>
                <a:gridCol w="576072">
                  <a:extLst>
                    <a:ext uri="{9D8B030D-6E8A-4147-A177-3AD203B41FA5}">
                      <a16:colId xmlns:a16="http://schemas.microsoft.com/office/drawing/2014/main" val="118805921"/>
                    </a:ext>
                  </a:extLst>
                </a:gridCol>
                <a:gridCol w="576072">
                  <a:extLst>
                    <a:ext uri="{9D8B030D-6E8A-4147-A177-3AD203B41FA5}">
                      <a16:colId xmlns:a16="http://schemas.microsoft.com/office/drawing/2014/main" val="592023357"/>
                    </a:ext>
                  </a:extLst>
                </a:gridCol>
                <a:gridCol w="576072">
                  <a:extLst>
                    <a:ext uri="{9D8B030D-6E8A-4147-A177-3AD203B41FA5}">
                      <a16:colId xmlns:a16="http://schemas.microsoft.com/office/drawing/2014/main" val="954601485"/>
                    </a:ext>
                  </a:extLst>
                </a:gridCol>
                <a:gridCol w="576072">
                  <a:extLst>
                    <a:ext uri="{9D8B030D-6E8A-4147-A177-3AD203B41FA5}">
                      <a16:colId xmlns:a16="http://schemas.microsoft.com/office/drawing/2014/main" val="2109314483"/>
                    </a:ext>
                  </a:extLst>
                </a:gridCol>
                <a:gridCol w="576072">
                  <a:extLst>
                    <a:ext uri="{9D8B030D-6E8A-4147-A177-3AD203B41FA5}">
                      <a16:colId xmlns:a16="http://schemas.microsoft.com/office/drawing/2014/main" val="2776740337"/>
                    </a:ext>
                  </a:extLst>
                </a:gridCol>
                <a:gridCol w="576072">
                  <a:extLst>
                    <a:ext uri="{9D8B030D-6E8A-4147-A177-3AD203B41FA5}">
                      <a16:colId xmlns:a16="http://schemas.microsoft.com/office/drawing/2014/main" val="3458479737"/>
                    </a:ext>
                  </a:extLst>
                </a:gridCol>
                <a:gridCol w="576072">
                  <a:extLst>
                    <a:ext uri="{9D8B030D-6E8A-4147-A177-3AD203B41FA5}">
                      <a16:colId xmlns:a16="http://schemas.microsoft.com/office/drawing/2014/main" val="4134437522"/>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152688256"/>
                  </a:ext>
                </a:extLst>
              </a:tr>
              <a:tr h="370840">
                <a:tc>
                  <a:txBody>
                    <a:bodyPr/>
                    <a:lstStyle/>
                    <a:p>
                      <a:r>
                        <a:rPr lang="en-US" sz="1000"/>
                        <a:t>3707</a:t>
                      </a:r>
                    </a:p>
                  </a:txBody>
                  <a:tcPr/>
                </a:tc>
                <a:tc>
                  <a:txBody>
                    <a:bodyPr/>
                    <a:lstStyle/>
                    <a:p>
                      <a:r>
                        <a:rPr lang="en-US" sz="1000"/>
                        <a:t>8</a:t>
                      </a:r>
                    </a:p>
                  </a:txBody>
                  <a:tcPr/>
                </a:tc>
                <a:tc>
                  <a:txBody>
                    <a:bodyPr/>
                    <a:lstStyle/>
                    <a:p>
                      <a:r>
                        <a:rPr lang="en-US" sz="1000"/>
                        <a:t>37</a:t>
                      </a:r>
                    </a:p>
                  </a:txBody>
                  <a:tcPr/>
                </a:tc>
                <a:tc>
                  <a:txBody>
                    <a:bodyPr/>
                    <a:lstStyle/>
                    <a:p>
                      <a:r>
                        <a:rPr lang="en-US" sz="1000"/>
                        <a:t>33</a:t>
                      </a:r>
                    </a:p>
                  </a:txBody>
                  <a:tcPr/>
                </a:tc>
                <a:tc>
                  <a:txBody>
                    <a:bodyPr/>
                    <a:lstStyle/>
                    <a:p>
                      <a:r>
                        <a:rPr lang="en-US" sz="1000"/>
                        <a:t>0</a:t>
                      </a:r>
                    </a:p>
                  </a:txBody>
                  <a:tcPr/>
                </a:tc>
                <a:tc>
                  <a:txBody>
                    <a:bodyPr/>
                    <a:lstStyle/>
                    <a:p>
                      <a:r>
                        <a:rPr lang="en-US" sz="1000"/>
                        <a:t>4</a:t>
                      </a:r>
                    </a:p>
                  </a:txBody>
                  <a:tcPr/>
                </a:tc>
                <a:tc>
                  <a:txBody>
                    <a:bodyPr/>
                    <a:lstStyle/>
                    <a:p>
                      <a:r>
                        <a:rPr lang="en-US" sz="1000"/>
                        <a:t>11</a:t>
                      </a:r>
                    </a:p>
                  </a:txBody>
                  <a:tcPr/>
                </a:tc>
                <a:tc>
                  <a:txBody>
                    <a:bodyPr/>
                    <a:lstStyle/>
                    <a:p>
                      <a:r>
                        <a:rPr lang="en-US" sz="1000"/>
                        <a:t>10</a:t>
                      </a:r>
                    </a:p>
                  </a:txBody>
                  <a:tcPr/>
                </a:tc>
                <a:tc>
                  <a:txBody>
                    <a:bodyPr/>
                    <a:lstStyle/>
                    <a:p>
                      <a:r>
                        <a:rPr lang="en-US" sz="1000"/>
                        <a:t>99</a:t>
                      </a:r>
                    </a:p>
                  </a:txBody>
                  <a:tcPr/>
                </a:tc>
                <a:tc>
                  <a:txBody>
                    <a:bodyPr/>
                    <a:lstStyle/>
                    <a:p>
                      <a:r>
                        <a:rPr lang="en-US" sz="1000"/>
                        <a:t>1</a:t>
                      </a:r>
                    </a:p>
                  </a:txBody>
                  <a:tcPr/>
                </a:tc>
                <a:tc>
                  <a:txBody>
                    <a:bodyPr/>
                    <a:lstStyle/>
                    <a:p>
                      <a:r>
                        <a:rPr lang="en-US" sz="1000"/>
                        <a:t>27</a:t>
                      </a:r>
                    </a:p>
                  </a:txBody>
                  <a:tcPr/>
                </a:tc>
                <a:tc>
                  <a:txBody>
                    <a:bodyPr/>
                    <a:lstStyle/>
                    <a:p>
                      <a:r>
                        <a:rPr lang="en-US" sz="1000"/>
                        <a:t>0.0900 %</a:t>
                      </a:r>
                    </a:p>
                  </a:txBody>
                  <a:tcPr/>
                </a:tc>
                <a:tc>
                  <a:txBody>
                    <a:bodyPr/>
                    <a:lstStyle/>
                    <a:p>
                      <a:r>
                        <a:rPr lang="en-US" sz="1000"/>
                        <a:t>0.0 %</a:t>
                      </a:r>
                    </a:p>
                  </a:txBody>
                  <a:tcPr/>
                </a:tc>
                <a:extLst>
                  <a:ext uri="{0D108BD9-81ED-4DB2-BD59-A6C34878D82A}">
                    <a16:rowId xmlns:a16="http://schemas.microsoft.com/office/drawing/2014/main" val="3632548274"/>
                  </a:ext>
                </a:extLst>
              </a:tr>
            </a:tbl>
          </a:graphicData>
        </a:graphic>
      </p:graphicFrame>
      <p:sp>
        <p:nvSpPr>
          <p:cNvPr id="4" name="Text Placeholder 3">
            <a:extLst>
              <a:ext uri="{FF2B5EF4-FFF2-40B4-BE49-F238E27FC236}">
                <a16:creationId xmlns:a16="http://schemas.microsoft.com/office/drawing/2014/main" id="{2D3CF26C-CA87-4204-90E9-F79ADC0A2C0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9434755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ABACD-2048-4CDF-95BC-B84EB77E2B10}"/>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0F22760E-7CED-40BC-AED2-8577632090DB}"/>
              </a:ext>
            </a:extLst>
          </p:cNvPr>
          <p:cNvGraphicFramePr>
            <a:graphicFrameLocks noGrp="1"/>
          </p:cNvGraphicFramePr>
          <p:nvPr>
            <p:ph type="chart" sz="quarter" idx="13"/>
            <p:extLst>
              <p:ext uri="{D42A27DB-BD31-4B8C-83A1-F6EECF244321}">
                <p14:modId xmlns:p14="http://schemas.microsoft.com/office/powerpoint/2010/main" val="36496221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670F2B1-CF00-4F7C-8CA5-B97B0D2FC55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31F867-07DF-482A-86A9-62741522B7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03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0AD0FD-AC47-4B1F-9493-38965D54F07C}"/>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7DB32F9C-0515-42DB-B112-3AEA699B2072}"/>
              </a:ext>
            </a:extLst>
          </p:cNvPr>
          <p:cNvGraphicFramePr>
            <a:graphicFrameLocks noGrp="1"/>
          </p:cNvGraphicFramePr>
          <p:nvPr>
            <p:ph type="chart" sz="quarter" idx="13"/>
            <p:extLst>
              <p:ext uri="{D42A27DB-BD31-4B8C-83A1-F6EECF244321}">
                <p14:modId xmlns:p14="http://schemas.microsoft.com/office/powerpoint/2010/main" val="1826775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2C58DF-8D65-4810-B81F-52EA68D02C0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4DB00BEC-F108-4F2E-B9FE-F558F7F4421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603949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EA0BCE-2266-4C3C-B28B-70B8E1A95D66}"/>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77D8A052-7513-4C01-AC4D-FB09B6B6B07D}"/>
              </a:ext>
            </a:extLst>
          </p:cNvPr>
          <p:cNvGraphicFramePr>
            <a:graphicFrameLocks noGrp="1"/>
          </p:cNvGraphicFramePr>
          <p:nvPr>
            <p:ph type="chart" sz="quarter" idx="13"/>
            <p:extLst>
              <p:ext uri="{D42A27DB-BD31-4B8C-83A1-F6EECF244321}">
                <p14:modId xmlns:p14="http://schemas.microsoft.com/office/powerpoint/2010/main" val="380747452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803C6BC-7898-47AC-A6D9-23584EC772F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0F4C025A-B9A6-4211-9F76-132E4AE3F2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4658920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4201C-BBE0-4916-B59A-87A5F6DD3B7F}"/>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92024703-E7D7-4E39-867A-7FA314049104}"/>
              </a:ext>
            </a:extLst>
          </p:cNvPr>
          <p:cNvGraphicFramePr>
            <a:graphicFrameLocks noGrp="1"/>
          </p:cNvGraphicFramePr>
          <p:nvPr>
            <p:ph type="chart" sz="quarter" idx="13"/>
            <p:extLst>
              <p:ext uri="{D42A27DB-BD31-4B8C-83A1-F6EECF244321}">
                <p14:modId xmlns:p14="http://schemas.microsoft.com/office/powerpoint/2010/main" val="10409857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085543B-82E4-4A08-80BE-3CB2F9C5F30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50233752-A9B8-4829-AA3A-0E9521D67DE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15113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D2074-0881-4B9B-B026-4F4CD6383759}"/>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A611CF35-6B76-46A0-9A1E-05F512E69C69}"/>
              </a:ext>
            </a:extLst>
          </p:cNvPr>
          <p:cNvGraphicFramePr>
            <a:graphicFrameLocks noGrp="1"/>
          </p:cNvGraphicFramePr>
          <p:nvPr>
            <p:ph type="tbl" sz="quarter" idx="13"/>
            <p:extLst>
              <p:ext uri="{D42A27DB-BD31-4B8C-83A1-F6EECF244321}">
                <p14:modId xmlns:p14="http://schemas.microsoft.com/office/powerpoint/2010/main" val="2153327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3920100089"/>
                    </a:ext>
                  </a:extLst>
                </a:gridCol>
                <a:gridCol w="2468880">
                  <a:extLst>
                    <a:ext uri="{9D8B030D-6E8A-4147-A177-3AD203B41FA5}">
                      <a16:colId xmlns:a16="http://schemas.microsoft.com/office/drawing/2014/main" val="3489857072"/>
                    </a:ext>
                  </a:extLst>
                </a:gridCol>
                <a:gridCol w="2468880">
                  <a:extLst>
                    <a:ext uri="{9D8B030D-6E8A-4147-A177-3AD203B41FA5}">
                      <a16:colId xmlns:a16="http://schemas.microsoft.com/office/drawing/2014/main" val="880324556"/>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3182028044"/>
                  </a:ext>
                </a:extLst>
              </a:tr>
              <a:tr h="370840">
                <a:tc>
                  <a:txBody>
                    <a:bodyPr/>
                    <a:lstStyle/>
                    <a:p>
                      <a:r>
                        <a:rPr lang="en-US" sz="1000" b="1"/>
                        <a:t>@MargueriteTort</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3130545790"/>
                  </a:ext>
                </a:extLst>
              </a:tr>
              <a:tr h="370840">
                <a:tc>
                  <a:txBody>
                    <a:bodyPr/>
                    <a:lstStyle/>
                    <a:p>
                      <a:r>
                        <a:rPr lang="en-US" sz="1000" b="1"/>
                        <a:t>@EaglesComms</a:t>
                      </a:r>
                    </a:p>
                  </a:txBody>
                  <a:tcPr/>
                </a:tc>
                <a:tc>
                  <a:txBody>
                    <a:bodyPr/>
                    <a:lstStyle/>
                    <a:p>
                      <a:r>
                        <a:rPr lang="en-US" sz="1000"/>
                        <a:t>PHLY Insurance Co. (52)</a:t>
                      </a:r>
                    </a:p>
                  </a:txBody>
                  <a:tcPr/>
                </a:tc>
                <a:tc>
                  <a:txBody>
                    <a:bodyPr/>
                    <a:lstStyle/>
                    <a:p>
                      <a:r>
                        <a:rPr lang="en-US" sz="1000"/>
                        <a:t>52</a:t>
                      </a:r>
                    </a:p>
                  </a:txBody>
                  <a:tcPr/>
                </a:tc>
                <a:extLst>
                  <a:ext uri="{0D108BD9-81ED-4DB2-BD59-A6C34878D82A}">
                    <a16:rowId xmlns:a16="http://schemas.microsoft.com/office/drawing/2014/main" val="3010241264"/>
                  </a:ext>
                </a:extLst>
              </a:tr>
              <a:tr h="370840">
                <a:tc>
                  <a:txBody>
                    <a:bodyPr/>
                    <a:lstStyle/>
                    <a:p>
                      <a:r>
                        <a:rPr lang="en-US" sz="1000" b="1"/>
                        <a:t>@firedoug_howie</a:t>
                      </a:r>
                    </a:p>
                  </a:txBody>
                  <a:tcPr/>
                </a:tc>
                <a:tc>
                  <a:txBody>
                    <a:bodyPr/>
                    <a:lstStyle/>
                    <a:p>
                      <a:r>
                        <a:rPr lang="en-US" sz="1000"/>
                        <a:t>PHLY Insurance Co. (23)</a:t>
                      </a:r>
                    </a:p>
                  </a:txBody>
                  <a:tcPr/>
                </a:tc>
                <a:tc>
                  <a:txBody>
                    <a:bodyPr/>
                    <a:lstStyle/>
                    <a:p>
                      <a:r>
                        <a:rPr lang="en-US" sz="1000"/>
                        <a:t>23</a:t>
                      </a:r>
                    </a:p>
                  </a:txBody>
                  <a:tcPr/>
                </a:tc>
                <a:extLst>
                  <a:ext uri="{0D108BD9-81ED-4DB2-BD59-A6C34878D82A}">
                    <a16:rowId xmlns:a16="http://schemas.microsoft.com/office/drawing/2014/main" val="2566529942"/>
                  </a:ext>
                </a:extLst>
              </a:tr>
              <a:tr h="370840">
                <a:tc>
                  <a:txBody>
                    <a:bodyPr/>
                    <a:lstStyle/>
                    <a:p>
                      <a:r>
                        <a:rPr lang="en-US" sz="1000" b="1"/>
                        <a:t>@Regore2</a:t>
                      </a:r>
                    </a:p>
                  </a:txBody>
                  <a:tcPr/>
                </a:tc>
                <a:tc>
                  <a:txBody>
                    <a:bodyPr/>
                    <a:lstStyle/>
                    <a:p>
                      <a:r>
                        <a:rPr lang="en-US" sz="1000"/>
                        <a:t>PHLY Insurance Co. (19)</a:t>
                      </a:r>
                    </a:p>
                  </a:txBody>
                  <a:tcPr/>
                </a:tc>
                <a:tc>
                  <a:txBody>
                    <a:bodyPr/>
                    <a:lstStyle/>
                    <a:p>
                      <a:r>
                        <a:rPr lang="en-US" sz="1000"/>
                        <a:t>19</a:t>
                      </a:r>
                    </a:p>
                  </a:txBody>
                  <a:tcPr/>
                </a:tc>
                <a:extLst>
                  <a:ext uri="{0D108BD9-81ED-4DB2-BD59-A6C34878D82A}">
                    <a16:rowId xmlns:a16="http://schemas.microsoft.com/office/drawing/2014/main" val="1788742565"/>
                  </a:ext>
                </a:extLst>
              </a:tr>
              <a:tr h="370840">
                <a:tc>
                  <a:txBody>
                    <a:bodyPr/>
                    <a:lstStyle/>
                    <a:p>
                      <a:r>
                        <a:rPr lang="en-US" sz="1000" b="1"/>
                        <a:t>@mplousis64</a:t>
                      </a:r>
                    </a:p>
                  </a:txBody>
                  <a:tcPr/>
                </a:tc>
                <a:tc>
                  <a:txBody>
                    <a:bodyPr/>
                    <a:lstStyle/>
                    <a:p>
                      <a:r>
                        <a:rPr lang="en-US" sz="1000"/>
                        <a:t>PHLY Insurance Co. (17)</a:t>
                      </a:r>
                    </a:p>
                  </a:txBody>
                  <a:tcPr/>
                </a:tc>
                <a:tc>
                  <a:txBody>
                    <a:bodyPr/>
                    <a:lstStyle/>
                    <a:p>
                      <a:r>
                        <a:rPr lang="en-US" sz="1000"/>
                        <a:t>17</a:t>
                      </a:r>
                    </a:p>
                  </a:txBody>
                  <a:tcPr/>
                </a:tc>
                <a:extLst>
                  <a:ext uri="{0D108BD9-81ED-4DB2-BD59-A6C34878D82A}">
                    <a16:rowId xmlns:a16="http://schemas.microsoft.com/office/drawing/2014/main" val="2107774545"/>
                  </a:ext>
                </a:extLst>
              </a:tr>
              <a:tr h="370840">
                <a:tc>
                  <a:txBody>
                    <a:bodyPr/>
                    <a:lstStyle/>
                    <a:p>
                      <a:r>
                        <a:rPr lang="en-US" sz="1000" b="1"/>
                        <a:t>@sstaedtler98</a:t>
                      </a:r>
                    </a:p>
                  </a:txBody>
                  <a:tcPr/>
                </a:tc>
                <a:tc>
                  <a:txBody>
                    <a:bodyPr/>
                    <a:lstStyle/>
                    <a:p>
                      <a:r>
                        <a:rPr lang="en-US" sz="1000"/>
                        <a:t>PHLY Insurance Co. (13)</a:t>
                      </a:r>
                    </a:p>
                  </a:txBody>
                  <a:tcPr/>
                </a:tc>
                <a:tc>
                  <a:txBody>
                    <a:bodyPr/>
                    <a:lstStyle/>
                    <a:p>
                      <a:r>
                        <a:rPr lang="en-US" sz="1000"/>
                        <a:t>13</a:t>
                      </a:r>
                    </a:p>
                  </a:txBody>
                  <a:tcPr/>
                </a:tc>
                <a:extLst>
                  <a:ext uri="{0D108BD9-81ED-4DB2-BD59-A6C34878D82A}">
                    <a16:rowId xmlns:a16="http://schemas.microsoft.com/office/drawing/2014/main" val="130859977"/>
                  </a:ext>
                </a:extLst>
              </a:tr>
              <a:tr h="370840">
                <a:tc>
                  <a:txBody>
                    <a:bodyPr/>
                    <a:lstStyle/>
                    <a:p>
                      <a:r>
                        <a:rPr lang="en-US" sz="1000" b="1"/>
                        <a:t>@Marlins041</a:t>
                      </a:r>
                    </a:p>
                  </a:txBody>
                  <a:tcPr/>
                </a:tc>
                <a:tc>
                  <a:txBody>
                    <a:bodyPr/>
                    <a:lstStyle/>
                    <a:p>
                      <a:r>
                        <a:rPr lang="en-US" sz="1000"/>
                        <a:t>PHLY Insurance Co. (12)</a:t>
                      </a:r>
                    </a:p>
                  </a:txBody>
                  <a:tcPr/>
                </a:tc>
                <a:tc>
                  <a:txBody>
                    <a:bodyPr/>
                    <a:lstStyle/>
                    <a:p>
                      <a:r>
                        <a:rPr lang="en-US" sz="1000"/>
                        <a:t>12</a:t>
                      </a:r>
                    </a:p>
                  </a:txBody>
                  <a:tcPr/>
                </a:tc>
                <a:extLst>
                  <a:ext uri="{0D108BD9-81ED-4DB2-BD59-A6C34878D82A}">
                    <a16:rowId xmlns:a16="http://schemas.microsoft.com/office/drawing/2014/main" val="1954497622"/>
                  </a:ext>
                </a:extLst>
              </a:tr>
              <a:tr h="370840">
                <a:tc>
                  <a:txBody>
                    <a:bodyPr/>
                    <a:lstStyle/>
                    <a:p>
                      <a:r>
                        <a:rPr lang="en-US" sz="1000" b="1"/>
                        <a:t>@eazeee2004</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786418640"/>
                  </a:ext>
                </a:extLst>
              </a:tr>
              <a:tr h="370840">
                <a:tc>
                  <a:txBody>
                    <a:bodyPr/>
                    <a:lstStyle/>
                    <a:p>
                      <a:r>
                        <a:rPr lang="en-US" sz="1000" b="1"/>
                        <a:t>@wadt</a:t>
                      </a:r>
                    </a:p>
                  </a:txBody>
                  <a:tcPr/>
                </a:tc>
                <a:tc>
                  <a:txBody>
                    <a:bodyPr/>
                    <a:lstStyle/>
                    <a:p>
                      <a:r>
                        <a:rPr lang="en-US" sz="1000"/>
                        <a:t>PHLY Insurance Co. (10)</a:t>
                      </a:r>
                    </a:p>
                  </a:txBody>
                  <a:tcPr/>
                </a:tc>
                <a:tc>
                  <a:txBody>
                    <a:bodyPr/>
                    <a:lstStyle/>
                    <a:p>
                      <a:r>
                        <a:rPr lang="en-US" sz="1000"/>
                        <a:t>10</a:t>
                      </a:r>
                    </a:p>
                  </a:txBody>
                  <a:tcPr/>
                </a:tc>
                <a:extLst>
                  <a:ext uri="{0D108BD9-81ED-4DB2-BD59-A6C34878D82A}">
                    <a16:rowId xmlns:a16="http://schemas.microsoft.com/office/drawing/2014/main" val="2908284761"/>
                  </a:ext>
                </a:extLst>
              </a:tr>
              <a:tr h="370840">
                <a:tc>
                  <a:txBody>
                    <a:bodyPr/>
                    <a:lstStyle/>
                    <a:p>
                      <a:r>
                        <a:rPr lang="en-US" sz="1000" b="1"/>
                        <a:t>@Phillies</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2292802341"/>
                  </a:ext>
                </a:extLst>
              </a:tr>
            </a:tbl>
          </a:graphicData>
        </a:graphic>
      </p:graphicFrame>
      <p:sp>
        <p:nvSpPr>
          <p:cNvPr id="4" name="Text Placeholder 3">
            <a:extLst>
              <a:ext uri="{FF2B5EF4-FFF2-40B4-BE49-F238E27FC236}">
                <a16:creationId xmlns:a16="http://schemas.microsoft.com/office/drawing/2014/main" id="{A19D54B2-0861-4DA6-B2F0-2E7FF51BE501}"/>
              </a:ext>
            </a:extLst>
          </p:cNvPr>
          <p:cNvSpPr>
            <a:spLocks noGrp="1"/>
          </p:cNvSpPr>
          <p:nvPr>
            <p:ph type="body" sz="quarter" idx="14"/>
          </p:nvPr>
        </p:nvSpPr>
        <p:spPr/>
        <p:txBody>
          <a:bodyPr/>
          <a:lstStyle/>
          <a:p>
            <a:r>
              <a:rPr lang="en-US"/>
              <a:t>06/01/2020 - 12/31/2021</a:t>
            </a:r>
          </a:p>
        </p:txBody>
      </p:sp>
    </p:spTree>
    <p:extLst>
      <p:ext uri="{BB962C8B-B14F-4D97-AF65-F5344CB8AC3E}">
        <p14:creationId xmlns:p14="http://schemas.microsoft.com/office/powerpoint/2010/main" val="18651864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E9E631-FBC4-4482-8D61-51E43E622EFF}"/>
              </a:ext>
            </a:extLst>
          </p:cNvPr>
          <p:cNvSpPr>
            <a:spLocks noGrp="1"/>
          </p:cNvSpPr>
          <p:nvPr>
            <p:ph type="title"/>
          </p:nvPr>
        </p:nvSpPr>
        <p:spPr/>
        <p:txBody>
          <a:bodyPr/>
          <a:lstStyle/>
          <a:p>
            <a:r>
              <a:rPr lang="en-US"/>
              <a:t>Twitter Own and Retweeted Tweets Table | Philadelphia Insurance - 1 of 2</a:t>
            </a:r>
          </a:p>
        </p:txBody>
      </p:sp>
      <p:graphicFrame>
        <p:nvGraphicFramePr>
          <p:cNvPr id="5" name="Table Placeholder 4">
            <a:extLst>
              <a:ext uri="{FF2B5EF4-FFF2-40B4-BE49-F238E27FC236}">
                <a16:creationId xmlns:a16="http://schemas.microsoft.com/office/drawing/2014/main" id="{31F90A21-C5B1-4F09-83C8-7E791059FEA9}"/>
              </a:ext>
            </a:extLst>
          </p:cNvPr>
          <p:cNvGraphicFramePr>
            <a:graphicFrameLocks noGrp="1"/>
          </p:cNvGraphicFramePr>
          <p:nvPr>
            <p:ph type="tbl" sz="quarter" idx="13"/>
            <p:extLst>
              <p:ext uri="{D42A27DB-BD31-4B8C-83A1-F6EECF244321}">
                <p14:modId xmlns:p14="http://schemas.microsoft.com/office/powerpoint/2010/main" val="3770025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548108587"/>
                    </a:ext>
                  </a:extLst>
                </a:gridCol>
                <a:gridCol w="493776">
                  <a:extLst>
                    <a:ext uri="{9D8B030D-6E8A-4147-A177-3AD203B41FA5}">
                      <a16:colId xmlns:a16="http://schemas.microsoft.com/office/drawing/2014/main" val="3758965779"/>
                    </a:ext>
                  </a:extLst>
                </a:gridCol>
                <a:gridCol w="1069848">
                  <a:extLst>
                    <a:ext uri="{9D8B030D-6E8A-4147-A177-3AD203B41FA5}">
                      <a16:colId xmlns:a16="http://schemas.microsoft.com/office/drawing/2014/main" val="574868166"/>
                    </a:ext>
                  </a:extLst>
                </a:gridCol>
                <a:gridCol w="1069848">
                  <a:extLst>
                    <a:ext uri="{9D8B030D-6E8A-4147-A177-3AD203B41FA5}">
                      <a16:colId xmlns:a16="http://schemas.microsoft.com/office/drawing/2014/main" val="1527614126"/>
                    </a:ext>
                  </a:extLst>
                </a:gridCol>
                <a:gridCol w="1069848">
                  <a:extLst>
                    <a:ext uri="{9D8B030D-6E8A-4147-A177-3AD203B41FA5}">
                      <a16:colId xmlns:a16="http://schemas.microsoft.com/office/drawing/2014/main" val="264836973"/>
                    </a:ext>
                  </a:extLst>
                </a:gridCol>
                <a:gridCol w="1069848">
                  <a:extLst>
                    <a:ext uri="{9D8B030D-6E8A-4147-A177-3AD203B41FA5}">
                      <a16:colId xmlns:a16="http://schemas.microsoft.com/office/drawing/2014/main" val="2421914188"/>
                    </a:ext>
                  </a:extLst>
                </a:gridCol>
                <a:gridCol w="1069848">
                  <a:extLst>
                    <a:ext uri="{9D8B030D-6E8A-4147-A177-3AD203B41FA5}">
                      <a16:colId xmlns:a16="http://schemas.microsoft.com/office/drawing/2014/main" val="1317890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33805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- 2021-09-02 11:37:37</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the @Eagles, we recognized 30 #nonprofits for their outstanding #community work during the 2020 #NFL season. To honor them, we teamed up with the #Eagles &amp;amp; their mascot Swoop to host the Community RedZone Honors Cocktail Event. Congrats to all of the honorees! https://t.co/RFiuwgFPOa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09/03/2021 14:11:07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0.1892 %</a:t>
                      </a:r>
                    </a:p>
                  </a:txBody>
                  <a:tcPr/>
                </a:tc>
                <a:extLst>
                  <a:ext uri="{0D108BD9-81ED-4DB2-BD59-A6C34878D82A}">
                    <a16:rowId xmlns:a16="http://schemas.microsoft.com/office/drawing/2014/main" val="3238832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- 2021-09-27 12:55:26</a:t>
                      </a:r>
                      <a:r>
                        <a:rPr kumimoji="0" lang="en-US" sz="1000" b="0" i="0" u="none" strike="noStrike" kern="1200" cap="none" spc="0" normalizeH="0" baseline="0" noProof="0">
                          <a:ln>
                            <a:noFill/>
                          </a:ln>
                          <a:solidFill>
                            <a:prstClr val="black"/>
                          </a:solidFill>
                          <a:effectLst/>
                          <a:uLnTx/>
                          <a:uFillTx/>
                          <a:latin typeface="+mn-lt"/>
                          <a:ea typeface="+mn-ea"/>
                          <a:cs typeface="+mn-cs"/>
                        </a:rPr>
                        <a:t>
 Associates &amp;amp; trainees in our PHLY Foundations Program joined together virtually to assemble stuffed animals for sick children. In partnership with @handsonbayarea, #TEAMPHLY made over 60 stuffed animals to be donated to children in hospitals. #insurancegivesback #nonprofit https://t.co/aGOVIgp202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14:39:24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0.1891 %</a:t>
                      </a:r>
                    </a:p>
                  </a:txBody>
                  <a:tcPr/>
                </a:tc>
                <a:extLst>
                  <a:ext uri="{0D108BD9-81ED-4DB2-BD59-A6C34878D82A}">
                    <a16:rowId xmlns:a16="http://schemas.microsoft.com/office/drawing/2014/main" val="2984571971"/>
                  </a:ext>
                </a:extLst>
              </a:tr>
            </a:tbl>
          </a:graphicData>
        </a:graphic>
      </p:graphicFrame>
      <p:sp>
        <p:nvSpPr>
          <p:cNvPr id="4" name="Text Placeholder 3">
            <a:extLst>
              <a:ext uri="{FF2B5EF4-FFF2-40B4-BE49-F238E27FC236}">
                <a16:creationId xmlns:a16="http://schemas.microsoft.com/office/drawing/2014/main" id="{7CB430D2-AA10-48CC-82BC-E56FAA625FED}"/>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949440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977EF4-452A-49C1-9F13-7A19526ED36A}"/>
              </a:ext>
            </a:extLst>
          </p:cNvPr>
          <p:cNvSpPr>
            <a:spLocks noGrp="1"/>
          </p:cNvSpPr>
          <p:nvPr>
            <p:ph type="title"/>
          </p:nvPr>
        </p:nvSpPr>
        <p:spPr/>
        <p:txBody>
          <a:bodyPr/>
          <a:lstStyle/>
          <a:p>
            <a:r>
              <a:rPr lang="en-US"/>
              <a:t>Twitter Own and Retweeted Tweets Table | Philadelphia Insurance - 2 of 2</a:t>
            </a:r>
          </a:p>
        </p:txBody>
      </p:sp>
      <p:graphicFrame>
        <p:nvGraphicFramePr>
          <p:cNvPr id="5" name="Table Placeholder 4">
            <a:extLst>
              <a:ext uri="{FF2B5EF4-FFF2-40B4-BE49-F238E27FC236}">
                <a16:creationId xmlns:a16="http://schemas.microsoft.com/office/drawing/2014/main" id="{5618C3C5-4628-4A95-970A-AAE2229AE040}"/>
              </a:ext>
            </a:extLst>
          </p:cNvPr>
          <p:cNvGraphicFramePr>
            <a:graphicFrameLocks noGrp="1"/>
          </p:cNvGraphicFramePr>
          <p:nvPr>
            <p:ph type="tbl" sz="quarter" idx="13"/>
            <p:extLst>
              <p:ext uri="{D42A27DB-BD31-4B8C-83A1-F6EECF244321}">
                <p14:modId xmlns:p14="http://schemas.microsoft.com/office/powerpoint/2010/main" val="26681764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33887258"/>
                    </a:ext>
                  </a:extLst>
                </a:gridCol>
                <a:gridCol w="493776">
                  <a:extLst>
                    <a:ext uri="{9D8B030D-6E8A-4147-A177-3AD203B41FA5}">
                      <a16:colId xmlns:a16="http://schemas.microsoft.com/office/drawing/2014/main" val="4186236725"/>
                    </a:ext>
                  </a:extLst>
                </a:gridCol>
                <a:gridCol w="1069848">
                  <a:extLst>
                    <a:ext uri="{9D8B030D-6E8A-4147-A177-3AD203B41FA5}">
                      <a16:colId xmlns:a16="http://schemas.microsoft.com/office/drawing/2014/main" val="1820871401"/>
                    </a:ext>
                  </a:extLst>
                </a:gridCol>
                <a:gridCol w="1069848">
                  <a:extLst>
                    <a:ext uri="{9D8B030D-6E8A-4147-A177-3AD203B41FA5}">
                      <a16:colId xmlns:a16="http://schemas.microsoft.com/office/drawing/2014/main" val="566927778"/>
                    </a:ext>
                  </a:extLst>
                </a:gridCol>
                <a:gridCol w="1069848">
                  <a:extLst>
                    <a:ext uri="{9D8B030D-6E8A-4147-A177-3AD203B41FA5}">
                      <a16:colId xmlns:a16="http://schemas.microsoft.com/office/drawing/2014/main" val="2986074271"/>
                    </a:ext>
                  </a:extLst>
                </a:gridCol>
                <a:gridCol w="1069848">
                  <a:extLst>
                    <a:ext uri="{9D8B030D-6E8A-4147-A177-3AD203B41FA5}">
                      <a16:colId xmlns:a16="http://schemas.microsoft.com/office/drawing/2014/main" val="80869209"/>
                    </a:ext>
                  </a:extLst>
                </a:gridCol>
                <a:gridCol w="1069848">
                  <a:extLst>
                    <a:ext uri="{9D8B030D-6E8A-4147-A177-3AD203B41FA5}">
                      <a16:colId xmlns:a16="http://schemas.microsoft.com/office/drawing/2014/main" val="1711587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937793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- 2021-09-11 09:45:04</a:t>
                      </a:r>
                      <a:r>
                        <a:rPr kumimoji="0" lang="en-US" sz="1000" b="0" i="0" u="none" strike="noStrike" kern="1200" cap="none" spc="0" normalizeH="0" baseline="0" noProof="0">
                          <a:ln>
                            <a:noFill/>
                          </a:ln>
                          <a:solidFill>
                            <a:prstClr val="black"/>
                          </a:solidFill>
                          <a:effectLst/>
                          <a:uLnTx/>
                          <a:uFillTx/>
                          <a:latin typeface="+mn-lt"/>
                          <a:ea typeface="+mn-ea"/>
                          <a:cs typeface="+mn-cs"/>
                        </a:rPr>
                        <a:t>
 We will #neverforget. #September11 https://t.co/sbELaDCaKs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09/12/2021 02:09:35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0.1890 %</a:t>
                      </a:r>
                    </a:p>
                  </a:txBody>
                  <a:tcPr/>
                </a:tc>
                <a:extLst>
                  <a:ext uri="{0D108BD9-81ED-4DB2-BD59-A6C34878D82A}">
                    <a16:rowId xmlns:a16="http://schemas.microsoft.com/office/drawing/2014/main" val="25901746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- 2021-09-28 11:49:56</a:t>
                      </a:r>
                      <a:r>
                        <a:rPr kumimoji="0" lang="en-US" sz="1000" b="0" i="0" u="none" strike="noStrike" kern="1200" cap="none" spc="0" normalizeH="0" baseline="0" noProof="0">
                          <a:ln>
                            <a:noFill/>
                          </a:ln>
                          <a:solidFill>
                            <a:prstClr val="black"/>
                          </a:solidFill>
                          <a:effectLst/>
                          <a:uLnTx/>
                          <a:uFillTx/>
                          <a:latin typeface="+mn-lt"/>
                          <a:ea typeface="+mn-ea"/>
                          <a:cs typeface="+mn-cs"/>
                        </a:rPr>
                        <a:t>
 It was fun to host some of our agents and brokers at the 43rd #RyderCup this past weekend. Great times and great golf!🏆 #RyderCupUSA #GoUSA https://t.co/v0jgq2a3x5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09/29/2021 14:38:38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0.1890 %</a:t>
                      </a:r>
                    </a:p>
                  </a:txBody>
                  <a:tcPr/>
                </a:tc>
                <a:extLst>
                  <a:ext uri="{0D108BD9-81ED-4DB2-BD59-A6C34878D82A}">
                    <a16:rowId xmlns:a16="http://schemas.microsoft.com/office/drawing/2014/main" val="7355447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- 2021-09-13 14:45:11</a:t>
                      </a:r>
                      <a:r>
                        <a:rPr kumimoji="0" lang="en-US" sz="1000" b="0" i="0" u="none" strike="noStrike" kern="1200" cap="none" spc="0" normalizeH="0" baseline="0" noProof="0">
                          <a:ln>
                            <a:noFill/>
                          </a:ln>
                          <a:solidFill>
                            <a:prstClr val="black"/>
                          </a:solidFill>
                          <a:effectLst/>
                          <a:uLnTx/>
                          <a:uFillTx/>
                          <a:latin typeface="+mn-lt"/>
                          <a:ea typeface="+mn-ea"/>
                          <a:cs typeface="+mn-cs"/>
                        </a:rPr>
                        <a:t>
 PHLY has been named one of the #BestPlacestoWork in #Insurance for the 12th consecutive year! We know our hardworking employees are the reason for our success. Join the team by visiting our career site: https://t.co/TAsZrjsbnK https://t.co/OqYAzM3rdY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09/14/2021 20:10:45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0.1889 %</a:t>
                      </a:r>
                    </a:p>
                  </a:txBody>
                  <a:tcPr/>
                </a:tc>
                <a:extLst>
                  <a:ext uri="{0D108BD9-81ED-4DB2-BD59-A6C34878D82A}">
                    <a16:rowId xmlns:a16="http://schemas.microsoft.com/office/drawing/2014/main" val="699759356"/>
                  </a:ext>
                </a:extLst>
              </a:tr>
            </a:tbl>
          </a:graphicData>
        </a:graphic>
      </p:graphicFrame>
      <p:sp>
        <p:nvSpPr>
          <p:cNvPr id="4" name="Text Placeholder 3">
            <a:extLst>
              <a:ext uri="{FF2B5EF4-FFF2-40B4-BE49-F238E27FC236}">
                <a16:creationId xmlns:a16="http://schemas.microsoft.com/office/drawing/2014/main" id="{67823E05-6C93-4E8B-985D-A498EBB6B03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8166260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8E24C2-2696-431A-BBBC-23BD230FCB2B}"/>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82632BC9-6025-45A8-A9D3-548900287666}"/>
              </a:ext>
            </a:extLst>
          </p:cNvPr>
          <p:cNvGraphicFramePr>
            <a:graphicFrameLocks noGrp="1"/>
          </p:cNvGraphicFramePr>
          <p:nvPr>
            <p:ph type="tbl" sz="quarter" idx="13"/>
            <p:extLst>
              <p:ext uri="{D42A27DB-BD31-4B8C-83A1-F6EECF244321}">
                <p14:modId xmlns:p14="http://schemas.microsoft.com/office/powerpoint/2010/main" val="30627021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155966359"/>
                    </a:ext>
                  </a:extLst>
                </a:gridCol>
                <a:gridCol w="658368">
                  <a:extLst>
                    <a:ext uri="{9D8B030D-6E8A-4147-A177-3AD203B41FA5}">
                      <a16:colId xmlns:a16="http://schemas.microsoft.com/office/drawing/2014/main" val="4038993197"/>
                    </a:ext>
                  </a:extLst>
                </a:gridCol>
                <a:gridCol w="658368">
                  <a:extLst>
                    <a:ext uri="{9D8B030D-6E8A-4147-A177-3AD203B41FA5}">
                      <a16:colId xmlns:a16="http://schemas.microsoft.com/office/drawing/2014/main" val="488182993"/>
                    </a:ext>
                  </a:extLst>
                </a:gridCol>
                <a:gridCol w="658368">
                  <a:extLst>
                    <a:ext uri="{9D8B030D-6E8A-4147-A177-3AD203B41FA5}">
                      <a16:colId xmlns:a16="http://schemas.microsoft.com/office/drawing/2014/main" val="3657759299"/>
                    </a:ext>
                  </a:extLst>
                </a:gridCol>
                <a:gridCol w="658368">
                  <a:extLst>
                    <a:ext uri="{9D8B030D-6E8A-4147-A177-3AD203B41FA5}">
                      <a16:colId xmlns:a16="http://schemas.microsoft.com/office/drawing/2014/main" val="3914848574"/>
                    </a:ext>
                  </a:extLst>
                </a:gridCol>
                <a:gridCol w="658368">
                  <a:extLst>
                    <a:ext uri="{9D8B030D-6E8A-4147-A177-3AD203B41FA5}">
                      <a16:colId xmlns:a16="http://schemas.microsoft.com/office/drawing/2014/main" val="1928030447"/>
                    </a:ext>
                  </a:extLst>
                </a:gridCol>
                <a:gridCol w="658368">
                  <a:extLst>
                    <a:ext uri="{9D8B030D-6E8A-4147-A177-3AD203B41FA5}">
                      <a16:colId xmlns:a16="http://schemas.microsoft.com/office/drawing/2014/main" val="308589627"/>
                    </a:ext>
                  </a:extLst>
                </a:gridCol>
                <a:gridCol w="658368">
                  <a:extLst>
                    <a:ext uri="{9D8B030D-6E8A-4147-A177-3AD203B41FA5}">
                      <a16:colId xmlns:a16="http://schemas.microsoft.com/office/drawing/2014/main" val="1406651032"/>
                    </a:ext>
                  </a:extLst>
                </a:gridCol>
                <a:gridCol w="658368">
                  <a:extLst>
                    <a:ext uri="{9D8B030D-6E8A-4147-A177-3AD203B41FA5}">
                      <a16:colId xmlns:a16="http://schemas.microsoft.com/office/drawing/2014/main" val="2559799060"/>
                    </a:ext>
                  </a:extLst>
                </a:gridCol>
                <a:gridCol w="658368">
                  <a:extLst>
                    <a:ext uri="{9D8B030D-6E8A-4147-A177-3AD203B41FA5}">
                      <a16:colId xmlns:a16="http://schemas.microsoft.com/office/drawing/2014/main" val="2930965853"/>
                    </a:ext>
                  </a:extLst>
                </a:gridCol>
                <a:gridCol w="658368">
                  <a:extLst>
                    <a:ext uri="{9D8B030D-6E8A-4147-A177-3AD203B41FA5}">
                      <a16:colId xmlns:a16="http://schemas.microsoft.com/office/drawing/2014/main" val="1929172502"/>
                    </a:ext>
                  </a:extLst>
                </a:gridCol>
                <a:gridCol w="658368">
                  <a:extLst>
                    <a:ext uri="{9D8B030D-6E8A-4147-A177-3AD203B41FA5}">
                      <a16:colId xmlns:a16="http://schemas.microsoft.com/office/drawing/2014/main" val="320388252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extLst>
                  <a:ext uri="{0D108BD9-81ED-4DB2-BD59-A6C34878D82A}">
                    <a16:rowId xmlns:a16="http://schemas.microsoft.com/office/drawing/2014/main" val="3887320232"/>
                  </a:ext>
                </a:extLst>
              </a:tr>
              <a:tr h="370840">
                <a:tc>
                  <a:txBody>
                    <a:bodyPr/>
                    <a:lstStyle/>
                    <a:p>
                      <a:r>
                        <a:rPr lang="en-US" sz="1000"/>
                        <a:t>29728</a:t>
                      </a:r>
                    </a:p>
                  </a:txBody>
                  <a:tcPr/>
                </a:tc>
                <a:tc>
                  <a:txBody>
                    <a:bodyPr/>
                    <a:lstStyle/>
                    <a:p>
                      <a:r>
                        <a:rPr lang="en-US" sz="1000"/>
                        <a:t>162</a:t>
                      </a:r>
                    </a:p>
                  </a:txBody>
                  <a:tcPr/>
                </a:tc>
                <a:tc>
                  <a:txBody>
                    <a:bodyPr/>
                    <a:lstStyle/>
                    <a:p>
                      <a:r>
                        <a:rPr lang="en-US" sz="1000"/>
                        <a:t>34</a:t>
                      </a:r>
                    </a:p>
                  </a:txBody>
                  <a:tcPr/>
                </a:tc>
                <a:tc>
                  <a:txBody>
                    <a:bodyPr/>
                    <a:lstStyle/>
                    <a:p>
                      <a:r>
                        <a:rPr lang="en-US" sz="1000"/>
                        <a:t>1406</a:t>
                      </a:r>
                    </a:p>
                  </a:txBody>
                  <a:tcPr/>
                </a:tc>
                <a:tc>
                  <a:txBody>
                    <a:bodyPr/>
                    <a:lstStyle/>
                    <a:p>
                      <a:r>
                        <a:rPr lang="en-US" sz="1000"/>
                        <a:t>41.352941176471</a:t>
                      </a:r>
                    </a:p>
                  </a:txBody>
                  <a:tcPr/>
                </a:tc>
                <a:tc>
                  <a:txBody>
                    <a:bodyPr/>
                    <a:lstStyle/>
                    <a:p>
                      <a:r>
                        <a:rPr lang="en-US" sz="1000"/>
                        <a:t>20</a:t>
                      </a:r>
                    </a:p>
                  </a:txBody>
                  <a:tcPr/>
                </a:tc>
                <a:tc>
                  <a:txBody>
                    <a:bodyPr/>
                    <a:lstStyle/>
                    <a:p>
                      <a:r>
                        <a:rPr lang="en-US" sz="1000"/>
                        <a:t>92</a:t>
                      </a:r>
                    </a:p>
                  </a:txBody>
                  <a:tcPr/>
                </a:tc>
                <a:tc>
                  <a:txBody>
                    <a:bodyPr/>
                    <a:lstStyle/>
                    <a:p>
                      <a:r>
                        <a:rPr lang="en-US" sz="1000"/>
                        <a:t>5773</a:t>
                      </a:r>
                    </a:p>
                  </a:txBody>
                  <a:tcPr/>
                </a:tc>
                <a:tc>
                  <a:txBody>
                    <a:bodyPr/>
                    <a:lstStyle/>
                    <a:p>
                      <a:r>
                        <a:rPr lang="en-US" sz="1000"/>
                        <a:t>169.79411764706</a:t>
                      </a:r>
                    </a:p>
                  </a:txBody>
                  <a:tcPr/>
                </a:tc>
                <a:tc>
                  <a:txBody>
                    <a:bodyPr/>
                    <a:lstStyle/>
                    <a:p>
                      <a:r>
                        <a:rPr lang="en-US" sz="1000"/>
                        <a:t>65543</a:t>
                      </a:r>
                    </a:p>
                  </a:txBody>
                  <a:tcPr/>
                </a:tc>
                <a:tc>
                  <a:txBody>
                    <a:bodyPr/>
                    <a:lstStyle/>
                    <a:p>
                      <a:r>
                        <a:rPr lang="en-US" sz="1000"/>
                        <a:t>1927.7352941176</a:t>
                      </a:r>
                    </a:p>
                  </a:txBody>
                  <a:tcPr/>
                </a:tc>
                <a:tc>
                  <a:txBody>
                    <a:bodyPr/>
                    <a:lstStyle/>
                    <a:p>
                      <a:r>
                        <a:rPr lang="en-US" sz="1000"/>
                        <a:t>6.5586435168904 %</a:t>
                      </a:r>
                    </a:p>
                  </a:txBody>
                  <a:tcPr/>
                </a:tc>
                <a:extLst>
                  <a:ext uri="{0D108BD9-81ED-4DB2-BD59-A6C34878D82A}">
                    <a16:rowId xmlns:a16="http://schemas.microsoft.com/office/drawing/2014/main" val="2859469065"/>
                  </a:ext>
                </a:extLst>
              </a:tr>
            </a:tbl>
          </a:graphicData>
        </a:graphic>
      </p:graphicFrame>
      <p:sp>
        <p:nvSpPr>
          <p:cNvPr id="4" name="Text Placeholder 3">
            <a:extLst>
              <a:ext uri="{FF2B5EF4-FFF2-40B4-BE49-F238E27FC236}">
                <a16:creationId xmlns:a16="http://schemas.microsoft.com/office/drawing/2014/main" id="{0054F7C9-D40A-48CC-9FEF-FA0EE4078DCF}"/>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0524104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E43001-D107-47FB-925B-C5B9E47770C1}"/>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529AFFA6-E7C8-49AE-976E-77D4418786A8}"/>
              </a:ext>
            </a:extLst>
          </p:cNvPr>
          <p:cNvGraphicFramePr>
            <a:graphicFrameLocks noGrp="1"/>
          </p:cNvGraphicFramePr>
          <p:nvPr>
            <p:ph type="chart" sz="quarter" idx="13"/>
            <p:extLst>
              <p:ext uri="{D42A27DB-BD31-4B8C-83A1-F6EECF244321}">
                <p14:modId xmlns:p14="http://schemas.microsoft.com/office/powerpoint/2010/main" val="311143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E8810F4-C3EF-45AC-8988-B4FCBB0ED5A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CF082F31-9C72-4E78-B5B5-34E170D30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021203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84F71-5D90-4AD1-931F-0044A3276A32}"/>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EFD246FB-6CB9-45DF-8BCA-A1FCA37D35F7}"/>
              </a:ext>
            </a:extLst>
          </p:cNvPr>
          <p:cNvGraphicFramePr>
            <a:graphicFrameLocks noGrp="1"/>
          </p:cNvGraphicFramePr>
          <p:nvPr>
            <p:ph type="chart" sz="quarter" idx="13"/>
            <p:extLst>
              <p:ext uri="{D42A27DB-BD31-4B8C-83A1-F6EECF244321}">
                <p14:modId xmlns:p14="http://schemas.microsoft.com/office/powerpoint/2010/main" val="26969801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DA13E2-95B3-462C-9E24-2C4108EDFAD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39D488F-03C8-4623-9773-222AD885A4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76348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205599-B1E9-4220-8583-AD56146935BE}"/>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6D121951-93B2-49DC-9427-000A810B606A}"/>
              </a:ext>
            </a:extLst>
          </p:cNvPr>
          <p:cNvGraphicFramePr>
            <a:graphicFrameLocks noGrp="1"/>
          </p:cNvGraphicFramePr>
          <p:nvPr>
            <p:ph type="chart" sz="quarter" idx="13"/>
            <p:extLst>
              <p:ext uri="{D42A27DB-BD31-4B8C-83A1-F6EECF244321}">
                <p14:modId xmlns:p14="http://schemas.microsoft.com/office/powerpoint/2010/main" val="38552719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8C4BF-609B-4A44-9C02-7A9DDDC2E2D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7E71996-3378-4E32-9154-817984C9560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3883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9FE3-5D0E-4F16-98FF-60DF0CF4C119}"/>
              </a:ext>
            </a:extLst>
          </p:cNvPr>
          <p:cNvSpPr>
            <a:spLocks noGrp="1"/>
          </p:cNvSpPr>
          <p:nvPr>
            <p:ph type="title"/>
          </p:nvPr>
        </p:nvSpPr>
        <p:spPr/>
        <p:txBody>
          <a:bodyPr/>
          <a:lstStyle/>
          <a:p>
            <a:r>
              <a:rPr lang="en-US"/>
              <a:t>LinkedIn Post Impressions | Philadelphia Insurance</a:t>
            </a:r>
          </a:p>
        </p:txBody>
      </p:sp>
      <p:graphicFrame>
        <p:nvGraphicFramePr>
          <p:cNvPr id="6" name="Chart Placeholder 5">
            <a:extLst>
              <a:ext uri="{FF2B5EF4-FFF2-40B4-BE49-F238E27FC236}">
                <a16:creationId xmlns:a16="http://schemas.microsoft.com/office/drawing/2014/main" id="{17298CE6-2231-4449-A447-E0461F0AAEA3}"/>
              </a:ext>
            </a:extLst>
          </p:cNvPr>
          <p:cNvGraphicFramePr>
            <a:graphicFrameLocks noGrp="1"/>
          </p:cNvGraphicFramePr>
          <p:nvPr>
            <p:ph type="chart" sz="quarter" idx="13"/>
            <p:extLst>
              <p:ext uri="{D42A27DB-BD31-4B8C-83A1-F6EECF244321}">
                <p14:modId xmlns:p14="http://schemas.microsoft.com/office/powerpoint/2010/main" val="410815211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8D3F87-7C2D-477D-996D-8661F5E8532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7482C02-F9ED-416A-828D-80681BE52C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375727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3D5665-98C1-4EFE-90D3-893407050A05}"/>
              </a:ext>
            </a:extLst>
          </p:cNvPr>
          <p:cNvSpPr>
            <a:spLocks noGrp="1"/>
          </p:cNvSpPr>
          <p:nvPr>
            <p:ph type="title"/>
          </p:nvPr>
        </p:nvSpPr>
        <p:spPr/>
        <p:txBody>
          <a:bodyPr/>
          <a:lstStyle/>
          <a:p>
            <a:r>
              <a:rPr lang="en-US"/>
              <a:t>LinkedIn Posts Table | Philadelphia Insurance - 1 of 3</a:t>
            </a:r>
          </a:p>
        </p:txBody>
      </p:sp>
      <p:graphicFrame>
        <p:nvGraphicFramePr>
          <p:cNvPr id="5" name="Table Placeholder 4">
            <a:extLst>
              <a:ext uri="{FF2B5EF4-FFF2-40B4-BE49-F238E27FC236}">
                <a16:creationId xmlns:a16="http://schemas.microsoft.com/office/drawing/2014/main" id="{6D6C8236-18EA-468A-8D49-1BC5199245B0}"/>
              </a:ext>
            </a:extLst>
          </p:cNvPr>
          <p:cNvGraphicFramePr>
            <a:graphicFrameLocks noGrp="1"/>
          </p:cNvGraphicFramePr>
          <p:nvPr>
            <p:ph type="tbl" sz="quarter" idx="13"/>
            <p:extLst>
              <p:ext uri="{D42A27DB-BD31-4B8C-83A1-F6EECF244321}">
                <p14:modId xmlns:p14="http://schemas.microsoft.com/office/powerpoint/2010/main" val="18744244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230887278"/>
                    </a:ext>
                  </a:extLst>
                </a:gridCol>
                <a:gridCol w="740664">
                  <a:extLst>
                    <a:ext uri="{9D8B030D-6E8A-4147-A177-3AD203B41FA5}">
                      <a16:colId xmlns:a16="http://schemas.microsoft.com/office/drawing/2014/main" val="2679187147"/>
                    </a:ext>
                  </a:extLst>
                </a:gridCol>
                <a:gridCol w="740664">
                  <a:extLst>
                    <a:ext uri="{9D8B030D-6E8A-4147-A177-3AD203B41FA5}">
                      <a16:colId xmlns:a16="http://schemas.microsoft.com/office/drawing/2014/main" val="379354828"/>
                    </a:ext>
                  </a:extLst>
                </a:gridCol>
                <a:gridCol w="740664">
                  <a:extLst>
                    <a:ext uri="{9D8B030D-6E8A-4147-A177-3AD203B41FA5}">
                      <a16:colId xmlns:a16="http://schemas.microsoft.com/office/drawing/2014/main" val="4199784036"/>
                    </a:ext>
                  </a:extLst>
                </a:gridCol>
                <a:gridCol w="740664">
                  <a:extLst>
                    <a:ext uri="{9D8B030D-6E8A-4147-A177-3AD203B41FA5}">
                      <a16:colId xmlns:a16="http://schemas.microsoft.com/office/drawing/2014/main" val="301395483"/>
                    </a:ext>
                  </a:extLst>
                </a:gridCol>
                <a:gridCol w="740664">
                  <a:extLst>
                    <a:ext uri="{9D8B030D-6E8A-4147-A177-3AD203B41FA5}">
                      <a16:colId xmlns:a16="http://schemas.microsoft.com/office/drawing/2014/main" val="3249242731"/>
                    </a:ext>
                  </a:extLst>
                </a:gridCol>
                <a:gridCol w="740664">
                  <a:extLst>
                    <a:ext uri="{9D8B030D-6E8A-4147-A177-3AD203B41FA5}">
                      <a16:colId xmlns:a16="http://schemas.microsoft.com/office/drawing/2014/main" val="1562097539"/>
                    </a:ext>
                  </a:extLst>
                </a:gridCol>
                <a:gridCol w="740664">
                  <a:extLst>
                    <a:ext uri="{9D8B030D-6E8A-4147-A177-3AD203B41FA5}">
                      <a16:colId xmlns:a16="http://schemas.microsoft.com/office/drawing/2014/main" val="3338966736"/>
                    </a:ext>
                  </a:extLst>
                </a:gridCol>
                <a:gridCol w="740664">
                  <a:extLst>
                    <a:ext uri="{9D8B030D-6E8A-4147-A177-3AD203B41FA5}">
                      <a16:colId xmlns:a16="http://schemas.microsoft.com/office/drawing/2014/main" val="30149378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966342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- 2021-09-13 14:46:04</a:t>
                      </a:r>
                      <a:r>
                        <a:rPr kumimoji="0" lang="en-US" sz="1000" b="0" i="0" u="none" strike="noStrike" kern="1200" cap="none" spc="0" normalizeH="0" baseline="0" noProof="0">
                          <a:ln>
                            <a:noFill/>
                          </a:ln>
                          <a:solidFill>
                            <a:prstClr val="black"/>
                          </a:solidFill>
                          <a:effectLst/>
                          <a:uLnTx/>
                          <a:uFillTx/>
                          <a:latin typeface="+mn-lt"/>
                          <a:ea typeface="+mn-ea"/>
                          <a:cs typeface="+mn-cs"/>
                        </a:rPr>
                        <a:t>
 PHLY has been named one of the #BestPlacestoWork in #Insurance for the 12th consecutive year! We know our hardworking employees are the reason for our success. Join the team by visiting our career site: bit.ly/PHLYCareers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6.0091834697544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16001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- 2021-09-24 12:50:12</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Cradles to Crayons Philadelphia, #TEAMPHLY helped make a positive impact on the lives of local children. Together, employees stuffed #backpacks which were given to kids in need allowing them to start the new school year equipped with all of the essentials to have a successful academic experience! #givingback #communityservice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23.485236388462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88633349"/>
                  </a:ext>
                </a:extLst>
              </a:tr>
            </a:tbl>
          </a:graphicData>
        </a:graphic>
      </p:graphicFrame>
      <p:sp>
        <p:nvSpPr>
          <p:cNvPr id="4" name="Text Placeholder 3">
            <a:extLst>
              <a:ext uri="{FF2B5EF4-FFF2-40B4-BE49-F238E27FC236}">
                <a16:creationId xmlns:a16="http://schemas.microsoft.com/office/drawing/2014/main" id="{882844F8-C35C-4E0E-A6CB-F3E69794495C}"/>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5704498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F554E-544F-4677-99CA-C91F819BB7F8}"/>
              </a:ext>
            </a:extLst>
          </p:cNvPr>
          <p:cNvSpPr>
            <a:spLocks noGrp="1"/>
          </p:cNvSpPr>
          <p:nvPr>
            <p:ph type="title"/>
          </p:nvPr>
        </p:nvSpPr>
        <p:spPr/>
        <p:txBody>
          <a:bodyPr/>
          <a:lstStyle/>
          <a:p>
            <a:r>
              <a:rPr lang="en-US"/>
              <a:t>LinkedIn Posts Table | Philadelphia Insurance - 2 of 3</a:t>
            </a:r>
          </a:p>
        </p:txBody>
      </p:sp>
      <p:graphicFrame>
        <p:nvGraphicFramePr>
          <p:cNvPr id="5" name="Table Placeholder 4">
            <a:extLst>
              <a:ext uri="{FF2B5EF4-FFF2-40B4-BE49-F238E27FC236}">
                <a16:creationId xmlns:a16="http://schemas.microsoft.com/office/drawing/2014/main" id="{82EFFCD5-3FB1-40A1-989D-7A6889EE13D8}"/>
              </a:ext>
            </a:extLst>
          </p:cNvPr>
          <p:cNvGraphicFramePr>
            <a:graphicFrameLocks noGrp="1"/>
          </p:cNvGraphicFramePr>
          <p:nvPr>
            <p:ph type="tbl" sz="quarter" idx="13"/>
            <p:extLst>
              <p:ext uri="{D42A27DB-BD31-4B8C-83A1-F6EECF244321}">
                <p14:modId xmlns:p14="http://schemas.microsoft.com/office/powerpoint/2010/main" val="17734227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35790778"/>
                    </a:ext>
                  </a:extLst>
                </a:gridCol>
                <a:gridCol w="740664">
                  <a:extLst>
                    <a:ext uri="{9D8B030D-6E8A-4147-A177-3AD203B41FA5}">
                      <a16:colId xmlns:a16="http://schemas.microsoft.com/office/drawing/2014/main" val="2710338198"/>
                    </a:ext>
                  </a:extLst>
                </a:gridCol>
                <a:gridCol w="740664">
                  <a:extLst>
                    <a:ext uri="{9D8B030D-6E8A-4147-A177-3AD203B41FA5}">
                      <a16:colId xmlns:a16="http://schemas.microsoft.com/office/drawing/2014/main" val="2957606482"/>
                    </a:ext>
                  </a:extLst>
                </a:gridCol>
                <a:gridCol w="740664">
                  <a:extLst>
                    <a:ext uri="{9D8B030D-6E8A-4147-A177-3AD203B41FA5}">
                      <a16:colId xmlns:a16="http://schemas.microsoft.com/office/drawing/2014/main" val="1603897729"/>
                    </a:ext>
                  </a:extLst>
                </a:gridCol>
                <a:gridCol w="740664">
                  <a:extLst>
                    <a:ext uri="{9D8B030D-6E8A-4147-A177-3AD203B41FA5}">
                      <a16:colId xmlns:a16="http://schemas.microsoft.com/office/drawing/2014/main" val="658350106"/>
                    </a:ext>
                  </a:extLst>
                </a:gridCol>
                <a:gridCol w="740664">
                  <a:extLst>
                    <a:ext uri="{9D8B030D-6E8A-4147-A177-3AD203B41FA5}">
                      <a16:colId xmlns:a16="http://schemas.microsoft.com/office/drawing/2014/main" val="2758687049"/>
                    </a:ext>
                  </a:extLst>
                </a:gridCol>
                <a:gridCol w="740664">
                  <a:extLst>
                    <a:ext uri="{9D8B030D-6E8A-4147-A177-3AD203B41FA5}">
                      <a16:colId xmlns:a16="http://schemas.microsoft.com/office/drawing/2014/main" val="1066111791"/>
                    </a:ext>
                  </a:extLst>
                </a:gridCol>
                <a:gridCol w="740664">
                  <a:extLst>
                    <a:ext uri="{9D8B030D-6E8A-4147-A177-3AD203B41FA5}">
                      <a16:colId xmlns:a16="http://schemas.microsoft.com/office/drawing/2014/main" val="1368733693"/>
                    </a:ext>
                  </a:extLst>
                </a:gridCol>
                <a:gridCol w="740664">
                  <a:extLst>
                    <a:ext uri="{9D8B030D-6E8A-4147-A177-3AD203B41FA5}">
                      <a16:colId xmlns:a16="http://schemas.microsoft.com/office/drawing/2014/main" val="591842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06357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- 2021-09-02 11:55:00</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the Philadelphia Eagles, we recognized 30 #nonprofits for their outstanding #communitywork during the 2020 NFL season. To honor last year’s #charitableorganizations, we teamed up with the Eagles and their mascot Swoop to host the Community RedZone Honors Cocktail event at Lincoln Financial Field. Congratulations to all of the honorees! #insurancegivesback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32.775004026413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5765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- 2021-09-28 12:01:51</a:t>
                      </a:r>
                      <a:r>
                        <a:rPr kumimoji="0" lang="en-US" sz="1000" b="0" i="0" u="none" strike="noStrike" kern="1200" cap="none" spc="0" normalizeH="0" baseline="0" noProof="0">
                          <a:ln>
                            <a:noFill/>
                          </a:ln>
                          <a:solidFill>
                            <a:prstClr val="black"/>
                          </a:solidFill>
                          <a:effectLst/>
                          <a:uLnTx/>
                          <a:uFillTx/>
                          <a:latin typeface="+mn-lt"/>
                          <a:ea typeface="+mn-ea"/>
                          <a:cs typeface="+mn-cs"/>
                        </a:rPr>
                        <a:t>
 It was fun to host some of our agents and brokers at the 43rd Ryder Cup this past weekend. Great times and great golf! #GoUSA #RyderCup #RyderCup2021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21.533500537442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02339943"/>
                  </a:ext>
                </a:extLst>
              </a:tr>
            </a:tbl>
          </a:graphicData>
        </a:graphic>
      </p:graphicFrame>
      <p:sp>
        <p:nvSpPr>
          <p:cNvPr id="4" name="Text Placeholder 3">
            <a:extLst>
              <a:ext uri="{FF2B5EF4-FFF2-40B4-BE49-F238E27FC236}">
                <a16:creationId xmlns:a16="http://schemas.microsoft.com/office/drawing/2014/main" id="{3132CA5F-5343-4290-97D6-B77ECAE37A7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520490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062B7C-9FF0-480A-94F1-F814312420CA}"/>
              </a:ext>
            </a:extLst>
          </p:cNvPr>
          <p:cNvSpPr>
            <a:spLocks noGrp="1"/>
          </p:cNvSpPr>
          <p:nvPr>
            <p:ph type="title"/>
          </p:nvPr>
        </p:nvSpPr>
        <p:spPr/>
        <p:txBody>
          <a:bodyPr/>
          <a:lstStyle/>
          <a:p>
            <a:r>
              <a:rPr lang="en-US"/>
              <a:t>LinkedIn Posts Table | Philadelphia Insurance - 3 of 3</a:t>
            </a:r>
          </a:p>
        </p:txBody>
      </p:sp>
      <p:graphicFrame>
        <p:nvGraphicFramePr>
          <p:cNvPr id="5" name="Table Placeholder 4">
            <a:extLst>
              <a:ext uri="{FF2B5EF4-FFF2-40B4-BE49-F238E27FC236}">
                <a16:creationId xmlns:a16="http://schemas.microsoft.com/office/drawing/2014/main" id="{6BC6F702-5A93-415E-85B8-96181E39F83B}"/>
              </a:ext>
            </a:extLst>
          </p:cNvPr>
          <p:cNvGraphicFramePr>
            <a:graphicFrameLocks noGrp="1"/>
          </p:cNvGraphicFramePr>
          <p:nvPr>
            <p:ph type="tbl" sz="quarter" idx="13"/>
            <p:extLst>
              <p:ext uri="{D42A27DB-BD31-4B8C-83A1-F6EECF244321}">
                <p14:modId xmlns:p14="http://schemas.microsoft.com/office/powerpoint/2010/main" val="2779527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474551614"/>
                    </a:ext>
                  </a:extLst>
                </a:gridCol>
                <a:gridCol w="740664">
                  <a:extLst>
                    <a:ext uri="{9D8B030D-6E8A-4147-A177-3AD203B41FA5}">
                      <a16:colId xmlns:a16="http://schemas.microsoft.com/office/drawing/2014/main" val="2739100007"/>
                    </a:ext>
                  </a:extLst>
                </a:gridCol>
                <a:gridCol w="740664">
                  <a:extLst>
                    <a:ext uri="{9D8B030D-6E8A-4147-A177-3AD203B41FA5}">
                      <a16:colId xmlns:a16="http://schemas.microsoft.com/office/drawing/2014/main" val="3057107512"/>
                    </a:ext>
                  </a:extLst>
                </a:gridCol>
                <a:gridCol w="740664">
                  <a:extLst>
                    <a:ext uri="{9D8B030D-6E8A-4147-A177-3AD203B41FA5}">
                      <a16:colId xmlns:a16="http://schemas.microsoft.com/office/drawing/2014/main" val="3290772331"/>
                    </a:ext>
                  </a:extLst>
                </a:gridCol>
                <a:gridCol w="740664">
                  <a:extLst>
                    <a:ext uri="{9D8B030D-6E8A-4147-A177-3AD203B41FA5}">
                      <a16:colId xmlns:a16="http://schemas.microsoft.com/office/drawing/2014/main" val="3901766097"/>
                    </a:ext>
                  </a:extLst>
                </a:gridCol>
                <a:gridCol w="740664">
                  <a:extLst>
                    <a:ext uri="{9D8B030D-6E8A-4147-A177-3AD203B41FA5}">
                      <a16:colId xmlns:a16="http://schemas.microsoft.com/office/drawing/2014/main" val="3648851616"/>
                    </a:ext>
                  </a:extLst>
                </a:gridCol>
                <a:gridCol w="740664">
                  <a:extLst>
                    <a:ext uri="{9D8B030D-6E8A-4147-A177-3AD203B41FA5}">
                      <a16:colId xmlns:a16="http://schemas.microsoft.com/office/drawing/2014/main" val="2912229939"/>
                    </a:ext>
                  </a:extLst>
                </a:gridCol>
                <a:gridCol w="740664">
                  <a:extLst>
                    <a:ext uri="{9D8B030D-6E8A-4147-A177-3AD203B41FA5}">
                      <a16:colId xmlns:a16="http://schemas.microsoft.com/office/drawing/2014/main" val="715589078"/>
                    </a:ext>
                  </a:extLst>
                </a:gridCol>
                <a:gridCol w="740664">
                  <a:extLst>
                    <a:ext uri="{9D8B030D-6E8A-4147-A177-3AD203B41FA5}">
                      <a16:colId xmlns:a16="http://schemas.microsoft.com/office/drawing/2014/main" val="2228575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898703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- 2021-09-11 09:35:03</a:t>
                      </a:r>
                      <a:r>
                        <a:rPr kumimoji="0" lang="en-US" sz="1000" b="0" i="0" u="none" strike="noStrike" kern="1200" cap="none" spc="0" normalizeH="0" baseline="0" noProof="0">
                          <a:ln>
                            <a:noFill/>
                          </a:ln>
                          <a:solidFill>
                            <a:prstClr val="black"/>
                          </a:solidFill>
                          <a:effectLst/>
                          <a:uLnTx/>
                          <a:uFillTx/>
                          <a:latin typeface="+mn-lt"/>
                          <a:ea typeface="+mn-ea"/>
                          <a:cs typeface="+mn-cs"/>
                        </a:rPr>
                        <a:t>
 We will never forget. #September11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3.6610448375154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2893011"/>
                  </a:ext>
                </a:extLst>
              </a:tr>
            </a:tbl>
          </a:graphicData>
        </a:graphic>
      </p:graphicFrame>
      <p:sp>
        <p:nvSpPr>
          <p:cNvPr id="4" name="Text Placeholder 3">
            <a:extLst>
              <a:ext uri="{FF2B5EF4-FFF2-40B4-BE49-F238E27FC236}">
                <a16:creationId xmlns:a16="http://schemas.microsoft.com/office/drawing/2014/main" id="{8DCAD925-A5C6-44E0-AE6E-CFDD2AEF5F6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7922472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F90D99-95FD-4592-8F54-A0A9182F043D}"/>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4D5D2602-C2BA-4D51-BB97-A9BC27A103F9}"/>
              </a:ext>
            </a:extLst>
          </p:cNvPr>
          <p:cNvGraphicFramePr>
            <a:graphicFrameLocks noGrp="1"/>
          </p:cNvGraphicFramePr>
          <p:nvPr>
            <p:ph type="tbl" sz="quarter" idx="13"/>
            <p:extLst>
              <p:ext uri="{D42A27DB-BD31-4B8C-83A1-F6EECF244321}">
                <p14:modId xmlns:p14="http://schemas.microsoft.com/office/powerpoint/2010/main" val="788082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58535311"/>
                    </a:ext>
                  </a:extLst>
                </a:gridCol>
                <a:gridCol w="658368">
                  <a:extLst>
                    <a:ext uri="{9D8B030D-6E8A-4147-A177-3AD203B41FA5}">
                      <a16:colId xmlns:a16="http://schemas.microsoft.com/office/drawing/2014/main" val="3048491580"/>
                    </a:ext>
                  </a:extLst>
                </a:gridCol>
                <a:gridCol w="658368">
                  <a:extLst>
                    <a:ext uri="{9D8B030D-6E8A-4147-A177-3AD203B41FA5}">
                      <a16:colId xmlns:a16="http://schemas.microsoft.com/office/drawing/2014/main" val="66762270"/>
                    </a:ext>
                  </a:extLst>
                </a:gridCol>
                <a:gridCol w="658368">
                  <a:extLst>
                    <a:ext uri="{9D8B030D-6E8A-4147-A177-3AD203B41FA5}">
                      <a16:colId xmlns:a16="http://schemas.microsoft.com/office/drawing/2014/main" val="2922283204"/>
                    </a:ext>
                  </a:extLst>
                </a:gridCol>
                <a:gridCol w="658368">
                  <a:extLst>
                    <a:ext uri="{9D8B030D-6E8A-4147-A177-3AD203B41FA5}">
                      <a16:colId xmlns:a16="http://schemas.microsoft.com/office/drawing/2014/main" val="1570811125"/>
                    </a:ext>
                  </a:extLst>
                </a:gridCol>
                <a:gridCol w="658368">
                  <a:extLst>
                    <a:ext uri="{9D8B030D-6E8A-4147-A177-3AD203B41FA5}">
                      <a16:colId xmlns:a16="http://schemas.microsoft.com/office/drawing/2014/main" val="3361901981"/>
                    </a:ext>
                  </a:extLst>
                </a:gridCol>
                <a:gridCol w="658368">
                  <a:extLst>
                    <a:ext uri="{9D8B030D-6E8A-4147-A177-3AD203B41FA5}">
                      <a16:colId xmlns:a16="http://schemas.microsoft.com/office/drawing/2014/main" val="2293213539"/>
                    </a:ext>
                  </a:extLst>
                </a:gridCol>
                <a:gridCol w="658368">
                  <a:extLst>
                    <a:ext uri="{9D8B030D-6E8A-4147-A177-3AD203B41FA5}">
                      <a16:colId xmlns:a16="http://schemas.microsoft.com/office/drawing/2014/main" val="990509978"/>
                    </a:ext>
                  </a:extLst>
                </a:gridCol>
                <a:gridCol w="658368">
                  <a:extLst>
                    <a:ext uri="{9D8B030D-6E8A-4147-A177-3AD203B41FA5}">
                      <a16:colId xmlns:a16="http://schemas.microsoft.com/office/drawing/2014/main" val="1377265665"/>
                    </a:ext>
                  </a:extLst>
                </a:gridCol>
                <a:gridCol w="658368">
                  <a:extLst>
                    <a:ext uri="{9D8B030D-6E8A-4147-A177-3AD203B41FA5}">
                      <a16:colId xmlns:a16="http://schemas.microsoft.com/office/drawing/2014/main" val="141621843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886440369"/>
                  </a:ext>
                </a:extLst>
              </a:tr>
              <a:tr h="370840">
                <a:tc>
                  <a:txBody>
                    <a:bodyPr/>
                    <a:lstStyle/>
                    <a:p>
                      <a:r>
                        <a:rPr lang="en-US" sz="1000"/>
                        <a:t>phlyinsurance</a:t>
                      </a:r>
                    </a:p>
                  </a:txBody>
                  <a:tcPr/>
                </a:tc>
                <a:tc>
                  <a:txBody>
                    <a:bodyPr/>
                    <a:lstStyle/>
                    <a:p>
                      <a:r>
                        <a:rPr lang="en-US" sz="1000"/>
                        <a:t>2482</a:t>
                      </a:r>
                    </a:p>
                  </a:txBody>
                  <a:tcPr/>
                </a:tc>
                <a:tc>
                  <a:txBody>
                    <a:bodyPr/>
                    <a:lstStyle/>
                    <a:p>
                      <a:r>
                        <a:rPr lang="en-US" sz="1000"/>
                        <a:t>4</a:t>
                      </a:r>
                    </a:p>
                  </a:txBody>
                  <a:tcPr/>
                </a:tc>
                <a:tc>
                  <a:txBody>
                    <a:bodyPr/>
                    <a:lstStyle/>
                    <a:p>
                      <a:r>
                        <a:rPr lang="en-US" sz="1000"/>
                        <a:t>15</a:t>
                      </a:r>
                    </a:p>
                  </a:txBody>
                  <a:tcPr/>
                </a:tc>
                <a:tc>
                  <a:txBody>
                    <a:bodyPr/>
                    <a:lstStyle/>
                    <a:p>
                      <a:r>
                        <a:rPr lang="en-US" sz="1000"/>
                        <a:t>6</a:t>
                      </a:r>
                    </a:p>
                  </a:txBody>
                  <a:tcPr/>
                </a:tc>
                <a:tc>
                  <a:txBody>
                    <a:bodyPr/>
                    <a:lstStyle/>
                    <a:p>
                      <a:r>
                        <a:rPr lang="en-US" sz="1000"/>
                        <a:t>1</a:t>
                      </a:r>
                    </a:p>
                  </a:txBody>
                  <a:tcPr/>
                </a:tc>
                <a:tc>
                  <a:txBody>
                    <a:bodyPr/>
                    <a:lstStyle/>
                    <a:p>
                      <a:r>
                        <a:rPr lang="en-US" sz="1000"/>
                        <a:t>22</a:t>
                      </a:r>
                    </a:p>
                  </a:txBody>
                  <a:tcPr/>
                </a:tc>
                <a:tc>
                  <a:txBody>
                    <a:bodyPr/>
                    <a:lstStyle/>
                    <a:p>
                      <a:r>
                        <a:rPr lang="en-US" sz="1000"/>
                        <a:t>798</a:t>
                      </a:r>
                    </a:p>
                  </a:txBody>
                  <a:tcPr/>
                </a:tc>
                <a:tc>
                  <a:txBody>
                    <a:bodyPr/>
                    <a:lstStyle/>
                    <a:p>
                      <a:r>
                        <a:rPr lang="en-US" sz="1000"/>
                        <a:t>14</a:t>
                      </a:r>
                    </a:p>
                  </a:txBody>
                  <a:tcPr/>
                </a:tc>
                <a:tc>
                  <a:txBody>
                    <a:bodyPr/>
                    <a:lstStyle/>
                    <a:p>
                      <a:r>
                        <a:rPr lang="en-US" sz="1000"/>
                        <a:t>1.4883 %</a:t>
                      </a:r>
                    </a:p>
                  </a:txBody>
                  <a:tcPr/>
                </a:tc>
                <a:extLst>
                  <a:ext uri="{0D108BD9-81ED-4DB2-BD59-A6C34878D82A}">
                    <a16:rowId xmlns:a16="http://schemas.microsoft.com/office/drawing/2014/main" val="3010743782"/>
                  </a:ext>
                </a:extLst>
              </a:tr>
            </a:tbl>
          </a:graphicData>
        </a:graphic>
      </p:graphicFrame>
      <p:sp>
        <p:nvSpPr>
          <p:cNvPr id="4" name="Text Placeholder 3">
            <a:extLst>
              <a:ext uri="{FF2B5EF4-FFF2-40B4-BE49-F238E27FC236}">
                <a16:creationId xmlns:a16="http://schemas.microsoft.com/office/drawing/2014/main" id="{4955540D-9122-464F-A077-0DBD1E557803}"/>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867773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9D7545-12EA-4C12-B4CE-C7CA5B638CEA}"/>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36C1D571-DE4E-4D6F-99FC-B116932B3D25}"/>
              </a:ext>
            </a:extLst>
          </p:cNvPr>
          <p:cNvGraphicFramePr>
            <a:graphicFrameLocks noGrp="1"/>
          </p:cNvGraphicFramePr>
          <p:nvPr>
            <p:ph type="chart" sz="quarter" idx="13"/>
            <p:extLst>
              <p:ext uri="{D42A27DB-BD31-4B8C-83A1-F6EECF244321}">
                <p14:modId xmlns:p14="http://schemas.microsoft.com/office/powerpoint/2010/main" val="145697379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6F1A7-92F0-4902-9709-521728B26F54}"/>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DE200FAF-2FC8-4545-A919-38A15EBE2A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60911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D7F205-484C-4842-BCA5-77A50CCF3068}"/>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6C5D41E9-D37C-43FF-96E6-13EFB742BAC7}"/>
              </a:ext>
            </a:extLst>
          </p:cNvPr>
          <p:cNvGraphicFramePr>
            <a:graphicFrameLocks noGrp="1"/>
          </p:cNvGraphicFramePr>
          <p:nvPr>
            <p:ph type="chart" sz="quarter" idx="13"/>
            <p:extLst>
              <p:ext uri="{D42A27DB-BD31-4B8C-83A1-F6EECF244321}">
                <p14:modId xmlns:p14="http://schemas.microsoft.com/office/powerpoint/2010/main" val="24126556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F99A63-2355-4E99-934E-50181DF9B0B8}"/>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F0A078A-4F3C-480A-AC5B-FB90F172C0F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03482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261884-D392-476C-B921-CC0F4032F5C1}"/>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8B4EEB61-BF45-4AE4-B135-E5F6112C7253}"/>
              </a:ext>
            </a:extLst>
          </p:cNvPr>
          <p:cNvGraphicFramePr>
            <a:graphicFrameLocks noGrp="1"/>
          </p:cNvGraphicFramePr>
          <p:nvPr>
            <p:ph type="chart" sz="quarter" idx="13"/>
            <p:extLst>
              <p:ext uri="{D42A27DB-BD31-4B8C-83A1-F6EECF244321}">
                <p14:modId xmlns:p14="http://schemas.microsoft.com/office/powerpoint/2010/main" val="346750903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4BF495-FA15-466B-A6D6-B875BDCF4B0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7A6C3EEE-1ECC-4698-88C0-B3B1C2BE4AA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796629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2B0F9-93DB-4C0A-9CDE-209732510E5B}"/>
              </a:ext>
            </a:extLst>
          </p:cNvPr>
          <p:cNvSpPr>
            <a:spLocks noGrp="1"/>
          </p:cNvSpPr>
          <p:nvPr>
            <p:ph type="title"/>
          </p:nvPr>
        </p:nvSpPr>
        <p:spPr/>
        <p:txBody>
          <a:bodyPr/>
          <a:lstStyle/>
          <a:p>
            <a:r>
              <a:rPr lang="en-US"/>
              <a:t>Instagram Posts Table | Philadelphia Insurance - 1 of 5</a:t>
            </a:r>
          </a:p>
        </p:txBody>
      </p:sp>
      <p:graphicFrame>
        <p:nvGraphicFramePr>
          <p:cNvPr id="5" name="Table Placeholder 4">
            <a:extLst>
              <a:ext uri="{FF2B5EF4-FFF2-40B4-BE49-F238E27FC236}">
                <a16:creationId xmlns:a16="http://schemas.microsoft.com/office/drawing/2014/main" id="{A1E6E7FD-C6BD-47B6-98AB-F6237C6D71DC}"/>
              </a:ext>
            </a:extLst>
          </p:cNvPr>
          <p:cNvGraphicFramePr>
            <a:graphicFrameLocks noGrp="1"/>
          </p:cNvGraphicFramePr>
          <p:nvPr>
            <p:ph type="tbl" sz="quarter" idx="13"/>
            <p:extLst>
              <p:ext uri="{D42A27DB-BD31-4B8C-83A1-F6EECF244321}">
                <p14:modId xmlns:p14="http://schemas.microsoft.com/office/powerpoint/2010/main" val="7668516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349564377"/>
                    </a:ext>
                  </a:extLst>
                </a:gridCol>
                <a:gridCol w="987552">
                  <a:extLst>
                    <a:ext uri="{9D8B030D-6E8A-4147-A177-3AD203B41FA5}">
                      <a16:colId xmlns:a16="http://schemas.microsoft.com/office/drawing/2014/main" val="3138454972"/>
                    </a:ext>
                  </a:extLst>
                </a:gridCol>
                <a:gridCol w="987552">
                  <a:extLst>
                    <a:ext uri="{9D8B030D-6E8A-4147-A177-3AD203B41FA5}">
                      <a16:colId xmlns:a16="http://schemas.microsoft.com/office/drawing/2014/main" val="600429995"/>
                    </a:ext>
                  </a:extLst>
                </a:gridCol>
                <a:gridCol w="987552">
                  <a:extLst>
                    <a:ext uri="{9D8B030D-6E8A-4147-A177-3AD203B41FA5}">
                      <a16:colId xmlns:a16="http://schemas.microsoft.com/office/drawing/2014/main" val="848281894"/>
                    </a:ext>
                  </a:extLst>
                </a:gridCol>
                <a:gridCol w="987552">
                  <a:extLst>
                    <a:ext uri="{9D8B030D-6E8A-4147-A177-3AD203B41FA5}">
                      <a16:colId xmlns:a16="http://schemas.microsoft.com/office/drawing/2014/main" val="4096792861"/>
                    </a:ext>
                  </a:extLst>
                </a:gridCol>
                <a:gridCol w="987552">
                  <a:extLst>
                    <a:ext uri="{9D8B030D-6E8A-4147-A177-3AD203B41FA5}">
                      <a16:colId xmlns:a16="http://schemas.microsoft.com/office/drawing/2014/main" val="17505352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60106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- 2021-09-24 12:12:57</a:t>
                      </a:r>
                      <a:r>
                        <a:rPr kumimoji="0" lang="en-US" sz="1000" b="0" i="0" u="none" strike="noStrike" kern="1200" cap="none" spc="0" normalizeH="0" baseline="0" noProof="0">
                          <a:ln>
                            <a:noFill/>
                          </a:ln>
                          <a:solidFill>
                            <a:prstClr val="black"/>
                          </a:solidFill>
                          <a:effectLst/>
                          <a:uLnTx/>
                          <a:uFillTx/>
                          <a:latin typeface="+mn-lt"/>
                          <a:ea typeface="+mn-ea"/>
                          <a:cs typeface="+mn-cs"/>
                        </a:rPr>
                        <a:t>
 In partnership with c2cphiladelphia, #TEAMPHLY helped make a #positiveimpact on the lives of local children. Together, employees stuffed #backpacks which were given to kids in need allowing them to start the new school year equipped with all of the essentials to have a successful academic experience! 🎒📕✏️
#backtoschool2021 #forthekids #goodcause #givebacktothecommunity #supportnonprofits #nonprofits #communitysupport #communityservice #volunteering #volunteerism #insurancegivesback #insurancecareers #companyculture #insurancelife #insurancework #insurancecompany #propertyandcasualty #specialtyinsurance #insurancebusiness #commercialinsurance #insurancecarrier #philadelphiapa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9635602"/>
                  </a:ext>
                </a:extLst>
              </a:tr>
            </a:tbl>
          </a:graphicData>
        </a:graphic>
      </p:graphicFrame>
      <p:sp>
        <p:nvSpPr>
          <p:cNvPr id="4" name="Text Placeholder 3">
            <a:extLst>
              <a:ext uri="{FF2B5EF4-FFF2-40B4-BE49-F238E27FC236}">
                <a16:creationId xmlns:a16="http://schemas.microsoft.com/office/drawing/2014/main" id="{5882DD87-A6AD-4F0E-BBC5-15C47F08C235}"/>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945527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DDB6E-84A8-4F28-985D-88471A26F7F7}"/>
              </a:ext>
            </a:extLst>
          </p:cNvPr>
          <p:cNvSpPr>
            <a:spLocks noGrp="1"/>
          </p:cNvSpPr>
          <p:nvPr>
            <p:ph type="title"/>
          </p:nvPr>
        </p:nvSpPr>
        <p:spPr/>
        <p:txBody>
          <a:bodyPr/>
          <a:lstStyle/>
          <a:p>
            <a:r>
              <a:rPr lang="en-US"/>
              <a:t>Instagram Posts Table | Philadelphia Insurance - 2 of 5</a:t>
            </a:r>
          </a:p>
        </p:txBody>
      </p:sp>
      <p:graphicFrame>
        <p:nvGraphicFramePr>
          <p:cNvPr id="5" name="Table Placeholder 4">
            <a:extLst>
              <a:ext uri="{FF2B5EF4-FFF2-40B4-BE49-F238E27FC236}">
                <a16:creationId xmlns:a16="http://schemas.microsoft.com/office/drawing/2014/main" id="{7A2EC035-F5CF-4469-912A-060BADA8159F}"/>
              </a:ext>
            </a:extLst>
          </p:cNvPr>
          <p:cNvGraphicFramePr>
            <a:graphicFrameLocks noGrp="1"/>
          </p:cNvGraphicFramePr>
          <p:nvPr>
            <p:ph type="tbl" sz="quarter" idx="13"/>
            <p:extLst>
              <p:ext uri="{D42A27DB-BD31-4B8C-83A1-F6EECF244321}">
                <p14:modId xmlns:p14="http://schemas.microsoft.com/office/powerpoint/2010/main" val="18921119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59114746"/>
                    </a:ext>
                  </a:extLst>
                </a:gridCol>
                <a:gridCol w="987552">
                  <a:extLst>
                    <a:ext uri="{9D8B030D-6E8A-4147-A177-3AD203B41FA5}">
                      <a16:colId xmlns:a16="http://schemas.microsoft.com/office/drawing/2014/main" val="2785825025"/>
                    </a:ext>
                  </a:extLst>
                </a:gridCol>
                <a:gridCol w="987552">
                  <a:extLst>
                    <a:ext uri="{9D8B030D-6E8A-4147-A177-3AD203B41FA5}">
                      <a16:colId xmlns:a16="http://schemas.microsoft.com/office/drawing/2014/main" val="1790825376"/>
                    </a:ext>
                  </a:extLst>
                </a:gridCol>
                <a:gridCol w="987552">
                  <a:extLst>
                    <a:ext uri="{9D8B030D-6E8A-4147-A177-3AD203B41FA5}">
                      <a16:colId xmlns:a16="http://schemas.microsoft.com/office/drawing/2014/main" val="3884551622"/>
                    </a:ext>
                  </a:extLst>
                </a:gridCol>
                <a:gridCol w="987552">
                  <a:extLst>
                    <a:ext uri="{9D8B030D-6E8A-4147-A177-3AD203B41FA5}">
                      <a16:colId xmlns:a16="http://schemas.microsoft.com/office/drawing/2014/main" val="3422383182"/>
                    </a:ext>
                  </a:extLst>
                </a:gridCol>
                <a:gridCol w="987552">
                  <a:extLst>
                    <a:ext uri="{9D8B030D-6E8A-4147-A177-3AD203B41FA5}">
                      <a16:colId xmlns:a16="http://schemas.microsoft.com/office/drawing/2014/main" val="180342047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247615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- 2021-09-28 12:54:39</a:t>
                      </a:r>
                      <a:r>
                        <a:rPr kumimoji="0" lang="en-US" sz="1000" b="0" i="0" u="none" strike="noStrike" kern="1200" cap="none" spc="0" normalizeH="0" baseline="0" noProof="0">
                          <a:ln>
                            <a:noFill/>
                          </a:ln>
                          <a:solidFill>
                            <a:prstClr val="black"/>
                          </a:solidFill>
                          <a:effectLst/>
                          <a:uLnTx/>
                          <a:uFillTx/>
                          <a:latin typeface="+mn-lt"/>
                          <a:ea typeface="+mn-ea"/>
                          <a:cs typeface="+mn-cs"/>
                        </a:rPr>
                        <a:t>
 It was fun to host some of our agents and brokers at the 43rd #RyderCup this past weekend. Great times and great golf! 🏆 #GoUSA #RyderCupUSA
#golfing⛳️ #golfouting #golfgram #instagolfers #insuranceagents #insurancebrokers #insurancecareers #insurancelife #insurancecompany #propertyandcasualty #specialtyinsurance #insurancebusiness #commercialinsurance #insuranceindustry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15601418"/>
                  </a:ext>
                </a:extLst>
              </a:tr>
            </a:tbl>
          </a:graphicData>
        </a:graphic>
      </p:graphicFrame>
      <p:sp>
        <p:nvSpPr>
          <p:cNvPr id="4" name="Text Placeholder 3">
            <a:extLst>
              <a:ext uri="{FF2B5EF4-FFF2-40B4-BE49-F238E27FC236}">
                <a16:creationId xmlns:a16="http://schemas.microsoft.com/office/drawing/2014/main" id="{DAA2BCC3-0BB3-4743-B7A0-3299A6893A54}"/>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37663945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667774-380D-41D3-9DC0-58F7515D9B50}"/>
              </a:ext>
            </a:extLst>
          </p:cNvPr>
          <p:cNvSpPr>
            <a:spLocks noGrp="1"/>
          </p:cNvSpPr>
          <p:nvPr>
            <p:ph type="title"/>
          </p:nvPr>
        </p:nvSpPr>
        <p:spPr/>
        <p:txBody>
          <a:bodyPr/>
          <a:lstStyle/>
          <a:p>
            <a:r>
              <a:rPr lang="en-US"/>
              <a:t>Instagram Posts Table | Philadelphia Insurance - 3 of 5</a:t>
            </a:r>
          </a:p>
        </p:txBody>
      </p:sp>
      <p:graphicFrame>
        <p:nvGraphicFramePr>
          <p:cNvPr id="5" name="Table Placeholder 4">
            <a:extLst>
              <a:ext uri="{FF2B5EF4-FFF2-40B4-BE49-F238E27FC236}">
                <a16:creationId xmlns:a16="http://schemas.microsoft.com/office/drawing/2014/main" id="{334E67FB-6306-4C13-9F3F-0D0DF56E43FF}"/>
              </a:ext>
            </a:extLst>
          </p:cNvPr>
          <p:cNvGraphicFramePr>
            <a:graphicFrameLocks noGrp="1"/>
          </p:cNvGraphicFramePr>
          <p:nvPr>
            <p:ph type="tbl" sz="quarter" idx="13"/>
            <p:extLst>
              <p:ext uri="{D42A27DB-BD31-4B8C-83A1-F6EECF244321}">
                <p14:modId xmlns:p14="http://schemas.microsoft.com/office/powerpoint/2010/main" val="11665095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10489755"/>
                    </a:ext>
                  </a:extLst>
                </a:gridCol>
                <a:gridCol w="987552">
                  <a:extLst>
                    <a:ext uri="{9D8B030D-6E8A-4147-A177-3AD203B41FA5}">
                      <a16:colId xmlns:a16="http://schemas.microsoft.com/office/drawing/2014/main" val="1200840998"/>
                    </a:ext>
                  </a:extLst>
                </a:gridCol>
                <a:gridCol w="987552">
                  <a:extLst>
                    <a:ext uri="{9D8B030D-6E8A-4147-A177-3AD203B41FA5}">
                      <a16:colId xmlns:a16="http://schemas.microsoft.com/office/drawing/2014/main" val="2422807849"/>
                    </a:ext>
                  </a:extLst>
                </a:gridCol>
                <a:gridCol w="987552">
                  <a:extLst>
                    <a:ext uri="{9D8B030D-6E8A-4147-A177-3AD203B41FA5}">
                      <a16:colId xmlns:a16="http://schemas.microsoft.com/office/drawing/2014/main" val="4274134928"/>
                    </a:ext>
                  </a:extLst>
                </a:gridCol>
                <a:gridCol w="987552">
                  <a:extLst>
                    <a:ext uri="{9D8B030D-6E8A-4147-A177-3AD203B41FA5}">
                      <a16:colId xmlns:a16="http://schemas.microsoft.com/office/drawing/2014/main" val="3870041099"/>
                    </a:ext>
                  </a:extLst>
                </a:gridCol>
                <a:gridCol w="987552">
                  <a:extLst>
                    <a:ext uri="{9D8B030D-6E8A-4147-A177-3AD203B41FA5}">
                      <a16:colId xmlns:a16="http://schemas.microsoft.com/office/drawing/2014/main" val="647591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953725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- 2021-09-07 12:15:16</a:t>
                      </a:r>
                      <a:r>
                        <a:rPr kumimoji="0" lang="en-US" sz="1000" b="0" i="0" u="none" strike="noStrike" kern="1200" cap="none" spc="0" normalizeH="0" baseline="0" noProof="0">
                          <a:ln>
                            <a:noFill/>
                          </a:ln>
                          <a:solidFill>
                            <a:prstClr val="black"/>
                          </a:solidFill>
                          <a:effectLst/>
                          <a:uLnTx/>
                          <a:uFillTx/>
                          <a:latin typeface="+mn-lt"/>
                          <a:ea typeface="+mn-ea"/>
                          <a:cs typeface="+mn-cs"/>
                        </a:rPr>
                        <a:t>
 We are in week three of fundraising for childrensphila #ParkwayRun &amp; Walk! #TEAMPHLY shared some laughs with auntmarypat, an entertainer who came onto the scene in early 2018 through a viral video after the Historic Eagles Super Bowl. Since then, her catch phrases have become synonymous with the Philadelphia region and were in full swing during her virtual comedy show! All money raised is donated to CHOP for #pediatriccancer research and care. 
#ForBreakThroughs #childrenshospitalofphiladelphia #pediatriccanerawareness #childrenshospital #fightcancer #childhoodcancer #cancerfundraiser #cancersucks #childhoodcancerresearch #findacure #runwalk #charityevent #givingbacktothecommunity #goodcauses #donatetoday #fundraisingevent #insurancegivesback #insurancecareers #insurancebusiness #specialtyinsurance #insuranceindustry #insurancework #propertymanagement #commercialinsurance #insurancecompany #insurancelife #insuranceservices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899788572"/>
                  </a:ext>
                </a:extLst>
              </a:tr>
            </a:tbl>
          </a:graphicData>
        </a:graphic>
      </p:graphicFrame>
      <p:sp>
        <p:nvSpPr>
          <p:cNvPr id="4" name="Text Placeholder 3">
            <a:extLst>
              <a:ext uri="{FF2B5EF4-FFF2-40B4-BE49-F238E27FC236}">
                <a16:creationId xmlns:a16="http://schemas.microsoft.com/office/drawing/2014/main" id="{094ED590-E5F3-4F1C-8536-3158384E1F06}"/>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3166817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03B2F-A916-4311-B4EA-1CD0063B86EC}"/>
              </a:ext>
            </a:extLst>
          </p:cNvPr>
          <p:cNvSpPr>
            <a:spLocks noGrp="1"/>
          </p:cNvSpPr>
          <p:nvPr>
            <p:ph type="title"/>
          </p:nvPr>
        </p:nvSpPr>
        <p:spPr/>
        <p:txBody>
          <a:bodyPr/>
          <a:lstStyle/>
          <a:p>
            <a:r>
              <a:rPr lang="en-US"/>
              <a:t>Instagram Posts Table | Philadelphia Insurance - 4 of 5</a:t>
            </a:r>
          </a:p>
        </p:txBody>
      </p:sp>
      <p:graphicFrame>
        <p:nvGraphicFramePr>
          <p:cNvPr id="5" name="Table Placeholder 4">
            <a:extLst>
              <a:ext uri="{FF2B5EF4-FFF2-40B4-BE49-F238E27FC236}">
                <a16:creationId xmlns:a16="http://schemas.microsoft.com/office/drawing/2014/main" id="{ED4C2D88-4200-409B-9131-DD0820965349}"/>
              </a:ext>
            </a:extLst>
          </p:cNvPr>
          <p:cNvGraphicFramePr>
            <a:graphicFrameLocks noGrp="1"/>
          </p:cNvGraphicFramePr>
          <p:nvPr>
            <p:ph type="tbl" sz="quarter" idx="13"/>
            <p:extLst>
              <p:ext uri="{D42A27DB-BD31-4B8C-83A1-F6EECF244321}">
                <p14:modId xmlns:p14="http://schemas.microsoft.com/office/powerpoint/2010/main" val="1438435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616106414"/>
                    </a:ext>
                  </a:extLst>
                </a:gridCol>
                <a:gridCol w="987552">
                  <a:extLst>
                    <a:ext uri="{9D8B030D-6E8A-4147-A177-3AD203B41FA5}">
                      <a16:colId xmlns:a16="http://schemas.microsoft.com/office/drawing/2014/main" val="3603968121"/>
                    </a:ext>
                  </a:extLst>
                </a:gridCol>
                <a:gridCol w="987552">
                  <a:extLst>
                    <a:ext uri="{9D8B030D-6E8A-4147-A177-3AD203B41FA5}">
                      <a16:colId xmlns:a16="http://schemas.microsoft.com/office/drawing/2014/main" val="1687058234"/>
                    </a:ext>
                  </a:extLst>
                </a:gridCol>
                <a:gridCol w="987552">
                  <a:extLst>
                    <a:ext uri="{9D8B030D-6E8A-4147-A177-3AD203B41FA5}">
                      <a16:colId xmlns:a16="http://schemas.microsoft.com/office/drawing/2014/main" val="1560634035"/>
                    </a:ext>
                  </a:extLst>
                </a:gridCol>
                <a:gridCol w="987552">
                  <a:extLst>
                    <a:ext uri="{9D8B030D-6E8A-4147-A177-3AD203B41FA5}">
                      <a16:colId xmlns:a16="http://schemas.microsoft.com/office/drawing/2014/main" val="1343971942"/>
                    </a:ext>
                  </a:extLst>
                </a:gridCol>
                <a:gridCol w="987552">
                  <a:extLst>
                    <a:ext uri="{9D8B030D-6E8A-4147-A177-3AD203B41FA5}">
                      <a16:colId xmlns:a16="http://schemas.microsoft.com/office/drawing/2014/main" val="14469875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135639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- 2021-09-22 11:47:58</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RedZone program for the 2021 – 2022 season! Throughout the season, PHLY is partnering with the Eagles to highlight #nonprofits doing great work in the community before each home game. Congratulations to acendahealth, cityyearphilly , and newjerseyfarmbureau for being highlighted at Sunday’s game 
Learn more about our partnership with the Eagles 
➡ 𝐛𝐢𝐭.𝐥𝐲/𝟐𝐘𝐍𝐓𝐑𝐲𝟒 ⬅ Link in bio
#philadelphiaeagles #nflredzone #philadelphiaeaglesfootball #eaglesnation #flyeaglesfly #nflfootball #nflsundays #nflgame #footballseasonishere #phillyfootball #nonprofitsupport #causes #csr #nfp #nonprofitsofinstagram #charitywork #supportnonprofits #goodcauses #communityservice #insurancecompany #insuranceindustry #insurancebusiness #insurancework #propertyandcasualty #commercialinsurance #specialtyinsurance #insuranceservices #insurancecompany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532554770"/>
                  </a:ext>
                </a:extLst>
              </a:tr>
            </a:tbl>
          </a:graphicData>
        </a:graphic>
      </p:graphicFrame>
      <p:sp>
        <p:nvSpPr>
          <p:cNvPr id="4" name="Text Placeholder 3">
            <a:extLst>
              <a:ext uri="{FF2B5EF4-FFF2-40B4-BE49-F238E27FC236}">
                <a16:creationId xmlns:a16="http://schemas.microsoft.com/office/drawing/2014/main" id="{61868FB5-9000-48E4-8E3D-CB22C563634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662507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3819A5-FD06-4B53-93DD-F8B44364C1F2}"/>
              </a:ext>
            </a:extLst>
          </p:cNvPr>
          <p:cNvSpPr>
            <a:spLocks noGrp="1"/>
          </p:cNvSpPr>
          <p:nvPr>
            <p:ph type="title"/>
          </p:nvPr>
        </p:nvSpPr>
        <p:spPr/>
        <p:txBody>
          <a:bodyPr/>
          <a:lstStyle/>
          <a:p>
            <a:r>
              <a:rPr lang="en-US"/>
              <a:t>Instagram Posts Table | Philadelphia Insurance - 5 of 5</a:t>
            </a:r>
          </a:p>
        </p:txBody>
      </p:sp>
      <p:graphicFrame>
        <p:nvGraphicFramePr>
          <p:cNvPr id="5" name="Table Placeholder 4">
            <a:extLst>
              <a:ext uri="{FF2B5EF4-FFF2-40B4-BE49-F238E27FC236}">
                <a16:creationId xmlns:a16="http://schemas.microsoft.com/office/drawing/2014/main" id="{FCBFF077-3BDE-4B64-A693-13659C3F9914}"/>
              </a:ext>
            </a:extLst>
          </p:cNvPr>
          <p:cNvGraphicFramePr>
            <a:graphicFrameLocks noGrp="1"/>
          </p:cNvGraphicFramePr>
          <p:nvPr>
            <p:ph type="tbl" sz="quarter" idx="13"/>
            <p:extLst>
              <p:ext uri="{D42A27DB-BD31-4B8C-83A1-F6EECF244321}">
                <p14:modId xmlns:p14="http://schemas.microsoft.com/office/powerpoint/2010/main" val="3498096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676982639"/>
                    </a:ext>
                  </a:extLst>
                </a:gridCol>
                <a:gridCol w="987552">
                  <a:extLst>
                    <a:ext uri="{9D8B030D-6E8A-4147-A177-3AD203B41FA5}">
                      <a16:colId xmlns:a16="http://schemas.microsoft.com/office/drawing/2014/main" val="63329756"/>
                    </a:ext>
                  </a:extLst>
                </a:gridCol>
                <a:gridCol w="987552">
                  <a:extLst>
                    <a:ext uri="{9D8B030D-6E8A-4147-A177-3AD203B41FA5}">
                      <a16:colId xmlns:a16="http://schemas.microsoft.com/office/drawing/2014/main" val="2972929659"/>
                    </a:ext>
                  </a:extLst>
                </a:gridCol>
                <a:gridCol w="987552">
                  <a:extLst>
                    <a:ext uri="{9D8B030D-6E8A-4147-A177-3AD203B41FA5}">
                      <a16:colId xmlns:a16="http://schemas.microsoft.com/office/drawing/2014/main" val="4126642263"/>
                    </a:ext>
                  </a:extLst>
                </a:gridCol>
                <a:gridCol w="987552">
                  <a:extLst>
                    <a:ext uri="{9D8B030D-6E8A-4147-A177-3AD203B41FA5}">
                      <a16:colId xmlns:a16="http://schemas.microsoft.com/office/drawing/2014/main" val="1003504692"/>
                    </a:ext>
                  </a:extLst>
                </a:gridCol>
                <a:gridCol w="987552">
                  <a:extLst>
                    <a:ext uri="{9D8B030D-6E8A-4147-A177-3AD203B41FA5}">
                      <a16:colId xmlns:a16="http://schemas.microsoft.com/office/drawing/2014/main" val="20074100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077688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- 2021-09-11 09:17:42</a:t>
                      </a:r>
                      <a:r>
                        <a:rPr kumimoji="0" lang="en-US" sz="1000" b="0" i="0" u="none" strike="noStrike" kern="1200" cap="none" spc="0" normalizeH="0" baseline="0" noProof="0">
                          <a:ln>
                            <a:noFill/>
                          </a:ln>
                          <a:solidFill>
                            <a:prstClr val="black"/>
                          </a:solidFill>
                          <a:effectLst/>
                          <a:uLnTx/>
                          <a:uFillTx/>
                          <a:latin typeface="+mn-lt"/>
                          <a:ea typeface="+mn-ea"/>
                          <a:cs typeface="+mn-cs"/>
                        </a:rPr>
                        <a:t>
 We will #neverforget. #September11 #911memorial #neverforget911 #worldtradecenter #groundzero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10/08/2021 14:44:13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01664917"/>
                  </a:ext>
                </a:extLst>
              </a:tr>
            </a:tbl>
          </a:graphicData>
        </a:graphic>
      </p:graphicFrame>
      <p:sp>
        <p:nvSpPr>
          <p:cNvPr id="4" name="Text Placeholder 3">
            <a:extLst>
              <a:ext uri="{FF2B5EF4-FFF2-40B4-BE49-F238E27FC236}">
                <a16:creationId xmlns:a16="http://schemas.microsoft.com/office/drawing/2014/main" id="{213B1A54-F7D5-4522-809C-640C1573E24A}"/>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9359661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2BF2A2-65C0-45B0-AEE2-5369353C6128}"/>
              </a:ext>
            </a:extLst>
          </p:cNvPr>
          <p:cNvSpPr>
            <a:spLocks noGrp="1"/>
          </p:cNvSpPr>
          <p:nvPr>
            <p:ph type="title"/>
          </p:nvPr>
        </p:nvSpPr>
        <p:spPr/>
        <p:txBody>
          <a:bodyPr/>
          <a:lstStyle/>
          <a:p>
            <a:r>
              <a:rPr lang="en-US"/>
              <a:t>Instagram Stories Key Metrics Table | Philadelphia Insurance</a:t>
            </a:r>
          </a:p>
        </p:txBody>
      </p:sp>
      <p:graphicFrame>
        <p:nvGraphicFramePr>
          <p:cNvPr id="5" name="Table Placeholder 4">
            <a:extLst>
              <a:ext uri="{FF2B5EF4-FFF2-40B4-BE49-F238E27FC236}">
                <a16:creationId xmlns:a16="http://schemas.microsoft.com/office/drawing/2014/main" id="{799A8778-6D99-499C-A555-60B571A7FAB4}"/>
              </a:ext>
            </a:extLst>
          </p:cNvPr>
          <p:cNvGraphicFramePr>
            <a:graphicFrameLocks noGrp="1"/>
          </p:cNvGraphicFramePr>
          <p:nvPr>
            <p:ph type="tbl" sz="quarter" idx="13"/>
            <p:extLst>
              <p:ext uri="{D42A27DB-BD31-4B8C-83A1-F6EECF244321}">
                <p14:modId xmlns:p14="http://schemas.microsoft.com/office/powerpoint/2010/main" val="5551204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2037966681"/>
                    </a:ext>
                  </a:extLst>
                </a:gridCol>
                <a:gridCol w="905256">
                  <a:extLst>
                    <a:ext uri="{9D8B030D-6E8A-4147-A177-3AD203B41FA5}">
                      <a16:colId xmlns:a16="http://schemas.microsoft.com/office/drawing/2014/main" val="1927203325"/>
                    </a:ext>
                  </a:extLst>
                </a:gridCol>
                <a:gridCol w="411480">
                  <a:extLst>
                    <a:ext uri="{9D8B030D-6E8A-4147-A177-3AD203B41FA5}">
                      <a16:colId xmlns:a16="http://schemas.microsoft.com/office/drawing/2014/main" val="1157555472"/>
                    </a:ext>
                  </a:extLst>
                </a:gridCol>
                <a:gridCol w="905256">
                  <a:extLst>
                    <a:ext uri="{9D8B030D-6E8A-4147-A177-3AD203B41FA5}">
                      <a16:colId xmlns:a16="http://schemas.microsoft.com/office/drawing/2014/main" val="3176497478"/>
                    </a:ext>
                  </a:extLst>
                </a:gridCol>
                <a:gridCol w="905256">
                  <a:extLst>
                    <a:ext uri="{9D8B030D-6E8A-4147-A177-3AD203B41FA5}">
                      <a16:colId xmlns:a16="http://schemas.microsoft.com/office/drawing/2014/main" val="4024686859"/>
                    </a:ext>
                  </a:extLst>
                </a:gridCol>
                <a:gridCol w="905256">
                  <a:extLst>
                    <a:ext uri="{9D8B030D-6E8A-4147-A177-3AD203B41FA5}">
                      <a16:colId xmlns:a16="http://schemas.microsoft.com/office/drawing/2014/main" val="270679220"/>
                    </a:ext>
                  </a:extLst>
                </a:gridCol>
                <a:gridCol w="905256">
                  <a:extLst>
                    <a:ext uri="{9D8B030D-6E8A-4147-A177-3AD203B41FA5}">
                      <a16:colId xmlns:a16="http://schemas.microsoft.com/office/drawing/2014/main" val="1943836199"/>
                    </a:ext>
                  </a:extLst>
                </a:gridCol>
                <a:gridCol w="905256">
                  <a:extLst>
                    <a:ext uri="{9D8B030D-6E8A-4147-A177-3AD203B41FA5}">
                      <a16:colId xmlns:a16="http://schemas.microsoft.com/office/drawing/2014/main" val="2227786762"/>
                    </a:ext>
                  </a:extLst>
                </a:gridCol>
                <a:gridCol w="905256">
                  <a:extLst>
                    <a:ext uri="{9D8B030D-6E8A-4147-A177-3AD203B41FA5}">
                      <a16:colId xmlns:a16="http://schemas.microsoft.com/office/drawing/2014/main" val="1463785062"/>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5924632"/>
                  </a:ext>
                </a:extLst>
              </a:tr>
              <a:tr h="370840">
                <a:tc>
                  <a:txBody>
                    <a:bodyPr/>
                    <a:lstStyle/>
                    <a:p>
                      <a:r>
                        <a:rPr lang="en-US" sz="1000"/>
                        <a:t>13</a:t>
                      </a:r>
                    </a:p>
                  </a:txBody>
                  <a:tcPr/>
                </a:tc>
                <a:tc>
                  <a:txBody>
                    <a:bodyPr/>
                    <a:lstStyle/>
                    <a:p>
                      <a:r>
                        <a:rPr lang="en-US" sz="1000"/>
                        <a:t>0.6145 %</a:t>
                      </a:r>
                    </a:p>
                  </a:txBody>
                  <a:tcPr/>
                </a:tc>
                <a:tc>
                  <a:txBody>
                    <a:bodyPr/>
                    <a:lstStyle/>
                    <a:p>
                      <a:r>
                        <a:rPr lang="en-US" sz="1000"/>
                        <a:t>0.15</a:t>
                      </a:r>
                    </a:p>
                  </a:txBody>
                  <a:tcPr/>
                </a:tc>
                <a:tc>
                  <a:txBody>
                    <a:bodyPr/>
                    <a:lstStyle/>
                    <a:p>
                      <a:r>
                        <a:rPr lang="en-US" sz="1000"/>
                        <a:t>107.23</a:t>
                      </a:r>
                    </a:p>
                  </a:txBody>
                  <a:tcPr/>
                </a:tc>
                <a:tc>
                  <a:txBody>
                    <a:bodyPr/>
                    <a:lstStyle/>
                    <a:p>
                      <a:r>
                        <a:rPr lang="en-US" sz="1000"/>
                        <a:t>105.62</a:t>
                      </a:r>
                    </a:p>
                  </a:txBody>
                  <a:tcPr/>
                </a:tc>
                <a:tc>
                  <a:txBody>
                    <a:bodyPr/>
                    <a:lstStyle/>
                    <a:p>
                      <a:r>
                        <a:rPr lang="en-US" sz="1000"/>
                        <a:t>65.00</a:t>
                      </a:r>
                    </a:p>
                  </a:txBody>
                  <a:tcPr/>
                </a:tc>
                <a:tc>
                  <a:txBody>
                    <a:bodyPr/>
                    <a:lstStyle/>
                    <a:p>
                      <a:r>
                        <a:rPr lang="en-US" sz="1000"/>
                        <a:t>64.85</a:t>
                      </a:r>
                    </a:p>
                  </a:txBody>
                  <a:tcPr/>
                </a:tc>
                <a:tc>
                  <a:txBody>
                    <a:bodyPr/>
                    <a:lstStyle/>
                    <a:p>
                      <a:r>
                        <a:rPr lang="en-US" sz="1000"/>
                        <a:t>1394</a:t>
                      </a:r>
                    </a:p>
                  </a:txBody>
                  <a:tcPr/>
                </a:tc>
                <a:tc>
                  <a:txBody>
                    <a:bodyPr/>
                    <a:lstStyle/>
                    <a:p>
                      <a:r>
                        <a:rPr lang="en-US" sz="1000"/>
                        <a:t>845</a:t>
                      </a:r>
                    </a:p>
                  </a:txBody>
                  <a:tcPr/>
                </a:tc>
                <a:extLst>
                  <a:ext uri="{0D108BD9-81ED-4DB2-BD59-A6C34878D82A}">
                    <a16:rowId xmlns:a16="http://schemas.microsoft.com/office/drawing/2014/main" val="2128302881"/>
                  </a:ext>
                </a:extLst>
              </a:tr>
            </a:tbl>
          </a:graphicData>
        </a:graphic>
      </p:graphicFrame>
      <p:sp>
        <p:nvSpPr>
          <p:cNvPr id="4" name="Text Placeholder 3">
            <a:extLst>
              <a:ext uri="{FF2B5EF4-FFF2-40B4-BE49-F238E27FC236}">
                <a16:creationId xmlns:a16="http://schemas.microsoft.com/office/drawing/2014/main" id="{6A27DA79-EC8A-4FC3-81F0-2062BF0E03F0}"/>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5389864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39510-657C-4C17-A11F-300C5414E831}"/>
              </a:ext>
            </a:extLst>
          </p:cNvPr>
          <p:cNvSpPr>
            <a:spLocks noGrp="1"/>
          </p:cNvSpPr>
          <p:nvPr>
            <p:ph type="title"/>
          </p:nvPr>
        </p:nvSpPr>
        <p:spPr/>
        <p:txBody>
          <a:bodyPr/>
          <a:lstStyle/>
          <a:p>
            <a:r>
              <a:rPr lang="en-US"/>
              <a:t>Instagram Stories Table  | Philadelphia Insurance - 1 of 2</a:t>
            </a:r>
          </a:p>
        </p:txBody>
      </p:sp>
      <p:graphicFrame>
        <p:nvGraphicFramePr>
          <p:cNvPr id="5" name="Table Placeholder 4">
            <a:extLst>
              <a:ext uri="{FF2B5EF4-FFF2-40B4-BE49-F238E27FC236}">
                <a16:creationId xmlns:a16="http://schemas.microsoft.com/office/drawing/2014/main" id="{263F29B7-3B5E-4E12-A601-1575BD9AC1F0}"/>
              </a:ext>
            </a:extLst>
          </p:cNvPr>
          <p:cNvGraphicFramePr>
            <a:graphicFrameLocks noGrp="1"/>
          </p:cNvGraphicFramePr>
          <p:nvPr>
            <p:ph type="tbl" sz="quarter" idx="13"/>
            <p:extLst>
              <p:ext uri="{D42A27DB-BD31-4B8C-83A1-F6EECF244321}">
                <p14:modId xmlns:p14="http://schemas.microsoft.com/office/powerpoint/2010/main" val="41634775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500585883"/>
                    </a:ext>
                  </a:extLst>
                </a:gridCol>
                <a:gridCol w="1316736">
                  <a:extLst>
                    <a:ext uri="{9D8B030D-6E8A-4147-A177-3AD203B41FA5}">
                      <a16:colId xmlns:a16="http://schemas.microsoft.com/office/drawing/2014/main" val="1828818934"/>
                    </a:ext>
                  </a:extLst>
                </a:gridCol>
                <a:gridCol w="658368">
                  <a:extLst>
                    <a:ext uri="{9D8B030D-6E8A-4147-A177-3AD203B41FA5}">
                      <a16:colId xmlns:a16="http://schemas.microsoft.com/office/drawing/2014/main" val="3108649331"/>
                    </a:ext>
                  </a:extLst>
                </a:gridCol>
                <a:gridCol w="658368">
                  <a:extLst>
                    <a:ext uri="{9D8B030D-6E8A-4147-A177-3AD203B41FA5}">
                      <a16:colId xmlns:a16="http://schemas.microsoft.com/office/drawing/2014/main" val="965822639"/>
                    </a:ext>
                  </a:extLst>
                </a:gridCol>
                <a:gridCol w="658368">
                  <a:extLst>
                    <a:ext uri="{9D8B030D-6E8A-4147-A177-3AD203B41FA5}">
                      <a16:colId xmlns:a16="http://schemas.microsoft.com/office/drawing/2014/main" val="1944272522"/>
                    </a:ext>
                  </a:extLst>
                </a:gridCol>
                <a:gridCol w="658368">
                  <a:extLst>
                    <a:ext uri="{9D8B030D-6E8A-4147-A177-3AD203B41FA5}">
                      <a16:colId xmlns:a16="http://schemas.microsoft.com/office/drawing/2014/main" val="2839553767"/>
                    </a:ext>
                  </a:extLst>
                </a:gridCol>
                <a:gridCol w="658368">
                  <a:extLst>
                    <a:ext uri="{9D8B030D-6E8A-4147-A177-3AD203B41FA5}">
                      <a16:colId xmlns:a16="http://schemas.microsoft.com/office/drawing/2014/main" val="3207610463"/>
                    </a:ext>
                  </a:extLst>
                </a:gridCol>
                <a:gridCol w="658368">
                  <a:extLst>
                    <a:ext uri="{9D8B030D-6E8A-4147-A177-3AD203B41FA5}">
                      <a16:colId xmlns:a16="http://schemas.microsoft.com/office/drawing/2014/main" val="1458127469"/>
                    </a:ext>
                  </a:extLst>
                </a:gridCol>
                <a:gridCol w="658368">
                  <a:extLst>
                    <a:ext uri="{9D8B030D-6E8A-4147-A177-3AD203B41FA5}">
                      <a16:colId xmlns:a16="http://schemas.microsoft.com/office/drawing/2014/main" val="832456850"/>
                    </a:ext>
                  </a:extLst>
                </a:gridCol>
                <a:gridCol w="658368">
                  <a:extLst>
                    <a:ext uri="{9D8B030D-6E8A-4147-A177-3AD203B41FA5}">
                      <a16:colId xmlns:a16="http://schemas.microsoft.com/office/drawing/2014/main" val="3721779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3489854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- 2021-09-30 10:11:36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@WWP!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https://quintly-image-storage.s3.amazonaws.com/c303562b672a3318c686cfcc37b7e67a/941472a6e45ebed745dc6a6d30316eb3.jpg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10/01/2021 09:38:59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258090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- 2021-09-28 13:21:22</a:t>
                      </a:r>
                      <a:r>
                        <a:rPr kumimoji="0" lang="en-US" sz="1000" b="0" i="0" u="none" strike="noStrike" kern="1200" cap="none" spc="0" normalizeH="0" baseline="0" noProof="0">
                          <a:ln>
                            <a:noFill/>
                          </a:ln>
                          <a:solidFill>
                            <a:prstClr val="black"/>
                          </a:solidFill>
                          <a:effectLst/>
                          <a:uLnTx/>
                          <a:uFillTx/>
                          <a:latin typeface="+mn-lt"/>
                          <a:ea typeface="+mn-ea"/>
                          <a:cs typeface="+mn-cs"/>
                        </a:rPr>
                        <a:t>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https://quintly-image-storage.s3.amazonaws.com/c303562b672a3318c686cfcc37b7e67a/3cfbcb77f0d37c7d9ae7fdfdfac1120a.jpg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09/29/2021 13:01:20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39033524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- 2021-09-27 10:30:07</a:t>
                      </a:r>
                      <a:r>
                        <a:rPr kumimoji="0" lang="en-US" sz="1000" b="0" i="0" u="none" strike="noStrike" kern="1200" cap="none" spc="0" normalizeH="0" baseline="0" noProof="0">
                          <a:ln>
                            <a:noFill/>
                          </a:ln>
                          <a:solidFill>
                            <a:prstClr val="black"/>
                          </a:solidFill>
                          <a:effectLst/>
                          <a:uLnTx/>
                          <a:uFillTx/>
                          <a:latin typeface="+mn-lt"/>
                          <a:ea typeface="+mn-ea"/>
                          <a:cs typeface="+mn-cs"/>
                        </a:rPr>
                        <a:t>
 #TEAMPHLY PARTNERED WITH @C2CPHILADELPHIA  TO HELP MAKE A POSITIVE IMPACT ON THE LIVES OF LOCAL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https://quintly-image-storage.s3.amazonaws.com/c303562b672a3318c686cfcc37b7e67a/33e0bab219ecbbeccfab1f91415a5e74.jpg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09/28/2021 10:15:06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740722670"/>
                  </a:ext>
                </a:extLst>
              </a:tr>
            </a:tbl>
          </a:graphicData>
        </a:graphic>
      </p:graphicFrame>
      <p:sp>
        <p:nvSpPr>
          <p:cNvPr id="4" name="Text Placeholder 3">
            <a:extLst>
              <a:ext uri="{FF2B5EF4-FFF2-40B4-BE49-F238E27FC236}">
                <a16:creationId xmlns:a16="http://schemas.microsoft.com/office/drawing/2014/main" id="{2CD40086-63F5-4AC9-B634-BDC014DF4967}"/>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5741431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4927A-8FFD-48D1-B65F-6C53ADAC41C8}"/>
              </a:ext>
            </a:extLst>
          </p:cNvPr>
          <p:cNvSpPr>
            <a:spLocks noGrp="1"/>
          </p:cNvSpPr>
          <p:nvPr>
            <p:ph type="title"/>
          </p:nvPr>
        </p:nvSpPr>
        <p:spPr/>
        <p:txBody>
          <a:bodyPr/>
          <a:lstStyle/>
          <a:p>
            <a:r>
              <a:rPr lang="en-US"/>
              <a:t>Instagram Stories Table  | Philadelphia Insurance - 2 of 2</a:t>
            </a:r>
          </a:p>
        </p:txBody>
      </p:sp>
      <p:graphicFrame>
        <p:nvGraphicFramePr>
          <p:cNvPr id="5" name="Table Placeholder 4">
            <a:extLst>
              <a:ext uri="{FF2B5EF4-FFF2-40B4-BE49-F238E27FC236}">
                <a16:creationId xmlns:a16="http://schemas.microsoft.com/office/drawing/2014/main" id="{83FED857-C6BD-458B-B28B-4DF3ACCBE02A}"/>
              </a:ext>
            </a:extLst>
          </p:cNvPr>
          <p:cNvGraphicFramePr>
            <a:graphicFrameLocks noGrp="1"/>
          </p:cNvGraphicFramePr>
          <p:nvPr>
            <p:ph type="tbl" sz="quarter" idx="13"/>
            <p:extLst>
              <p:ext uri="{D42A27DB-BD31-4B8C-83A1-F6EECF244321}">
                <p14:modId xmlns:p14="http://schemas.microsoft.com/office/powerpoint/2010/main" val="92051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287952628"/>
                    </a:ext>
                  </a:extLst>
                </a:gridCol>
                <a:gridCol w="1316736">
                  <a:extLst>
                    <a:ext uri="{9D8B030D-6E8A-4147-A177-3AD203B41FA5}">
                      <a16:colId xmlns:a16="http://schemas.microsoft.com/office/drawing/2014/main" val="1144958231"/>
                    </a:ext>
                  </a:extLst>
                </a:gridCol>
                <a:gridCol w="658368">
                  <a:extLst>
                    <a:ext uri="{9D8B030D-6E8A-4147-A177-3AD203B41FA5}">
                      <a16:colId xmlns:a16="http://schemas.microsoft.com/office/drawing/2014/main" val="699215194"/>
                    </a:ext>
                  </a:extLst>
                </a:gridCol>
                <a:gridCol w="658368">
                  <a:extLst>
                    <a:ext uri="{9D8B030D-6E8A-4147-A177-3AD203B41FA5}">
                      <a16:colId xmlns:a16="http://schemas.microsoft.com/office/drawing/2014/main" val="1239511173"/>
                    </a:ext>
                  </a:extLst>
                </a:gridCol>
                <a:gridCol w="658368">
                  <a:extLst>
                    <a:ext uri="{9D8B030D-6E8A-4147-A177-3AD203B41FA5}">
                      <a16:colId xmlns:a16="http://schemas.microsoft.com/office/drawing/2014/main" val="1790599614"/>
                    </a:ext>
                  </a:extLst>
                </a:gridCol>
                <a:gridCol w="658368">
                  <a:extLst>
                    <a:ext uri="{9D8B030D-6E8A-4147-A177-3AD203B41FA5}">
                      <a16:colId xmlns:a16="http://schemas.microsoft.com/office/drawing/2014/main" val="2209792234"/>
                    </a:ext>
                  </a:extLst>
                </a:gridCol>
                <a:gridCol w="658368">
                  <a:extLst>
                    <a:ext uri="{9D8B030D-6E8A-4147-A177-3AD203B41FA5}">
                      <a16:colId xmlns:a16="http://schemas.microsoft.com/office/drawing/2014/main" val="242822460"/>
                    </a:ext>
                  </a:extLst>
                </a:gridCol>
                <a:gridCol w="658368">
                  <a:extLst>
                    <a:ext uri="{9D8B030D-6E8A-4147-A177-3AD203B41FA5}">
                      <a16:colId xmlns:a16="http://schemas.microsoft.com/office/drawing/2014/main" val="1408524695"/>
                    </a:ext>
                  </a:extLst>
                </a:gridCol>
                <a:gridCol w="658368">
                  <a:extLst>
                    <a:ext uri="{9D8B030D-6E8A-4147-A177-3AD203B41FA5}">
                      <a16:colId xmlns:a16="http://schemas.microsoft.com/office/drawing/2014/main" val="1793234923"/>
                    </a:ext>
                  </a:extLst>
                </a:gridCol>
                <a:gridCol w="658368">
                  <a:extLst>
                    <a:ext uri="{9D8B030D-6E8A-4147-A177-3AD203B41FA5}">
                      <a16:colId xmlns:a16="http://schemas.microsoft.com/office/drawing/2014/main" val="3768717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99077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- 2021-09-21 10:57:02</a:t>
                      </a:r>
                      <a:r>
                        <a:rPr kumimoji="0" lang="en-US" sz="1000" b="0" i="0" u="none" strike="noStrike" kern="1200" cap="none" spc="0" normalizeH="0" baseline="0" noProof="0">
                          <a:ln>
                            <a:noFill/>
                          </a:ln>
                          <a:solidFill>
                            <a:prstClr val="black"/>
                          </a:solidFill>
                          <a:effectLst/>
                          <a:uLnTx/>
                          <a:uFillTx/>
                          <a:latin typeface="+mn-lt"/>
                          <a:ea typeface="+mn-ea"/>
                          <a:cs typeface="+mn-cs"/>
                        </a:rPr>
                        <a:t>
 @DIVEINFEST IS HAPPENING NOW!  REGISTER FOR FREE EVENTS WWW.DIVEINFESTIVAL.COM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https://quintly-image-storage.s3.amazonaws.com/c303562b672a3318c686cfcc37b7e67a/b2adea0bf1003ba3ca9b0cb40dab1cb4.jpg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09/22/2021 10:30:42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3470672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- 2021-09-20 14:32:27</a:t>
                      </a:r>
                      <a:r>
                        <a:rPr kumimoji="0" lang="en-US" sz="1000" b="0" i="0" u="none" strike="noStrike" kern="1200" cap="none" spc="0" normalizeH="0" baseline="0" noProof="0">
                          <a:ln>
                            <a:noFill/>
                          </a:ln>
                          <a:solidFill>
                            <a:prstClr val="black"/>
                          </a:solidFill>
                          <a:effectLst/>
                          <a:uLnTx/>
                          <a:uFillTx/>
                          <a:latin typeface="+mn-lt"/>
                          <a:ea typeface="+mn-ea"/>
                          <a:cs typeface="+mn-cs"/>
                        </a:rPr>
                        <a:t>
 #PARKWAYRUN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https://quintly-image-storage.s3.amazonaws.com/c303562b672a3318c686cfcc37b7e67a/1cfe15666059ee0f5102f4cc6825b85d.jpg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09/21/2021 14:00:32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804609133"/>
                  </a:ext>
                </a:extLst>
              </a:tr>
            </a:tbl>
          </a:graphicData>
        </a:graphic>
      </p:graphicFrame>
      <p:sp>
        <p:nvSpPr>
          <p:cNvPr id="4" name="Text Placeholder 3">
            <a:extLst>
              <a:ext uri="{FF2B5EF4-FFF2-40B4-BE49-F238E27FC236}">
                <a16:creationId xmlns:a16="http://schemas.microsoft.com/office/drawing/2014/main" id="{F106DF8E-D11E-41FE-A579-2E31EFFC01B9}"/>
              </a:ext>
            </a:extLst>
          </p:cNvPr>
          <p:cNvSpPr>
            <a:spLocks noGrp="1"/>
          </p:cNvSpPr>
          <p:nvPr>
            <p:ph type="body" sz="quarter" idx="14"/>
          </p:nvPr>
        </p:nvSpPr>
        <p:spPr/>
        <p:txBody>
          <a:bodyPr/>
          <a:lstStyle/>
          <a:p>
            <a:r>
              <a:rPr lang="en-US"/>
              <a:t>09/01/2021 - 09/30/2021</a:t>
            </a:r>
          </a:p>
        </p:txBody>
      </p:sp>
    </p:spTree>
    <p:extLst>
      <p:ext uri="{BB962C8B-B14F-4D97-AF65-F5344CB8AC3E}">
        <p14:creationId xmlns:p14="http://schemas.microsoft.com/office/powerpoint/2010/main" val="24787303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1301</Words>
  <Application>Microsoft Office PowerPoint</Application>
  <PresentationFormat>On-screen Show (4:3)</PresentationFormat>
  <Paragraphs>523</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2</vt:lpstr>
      <vt:lpstr>Twitter Own and Retweeted Tweets Table | Philadelphia Insurance - 2 of 2</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 Impressions | Philadelphia Insurance</vt:lpstr>
      <vt:lpstr>LinkedIn Posts Table | Philadelphia Insurance - 1 of 3</vt:lpstr>
      <vt:lpstr>LinkedIn Posts Table | Philadelphia Insurance - 2 of 3</vt:lpstr>
      <vt:lpstr>LinkedIn Posts Table | Philadelphia Insurance - 3 of 3</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5</vt:lpstr>
      <vt:lpstr>Instagram Posts Table | Philadelphia Insurance - 2 of 5</vt:lpstr>
      <vt:lpstr>Instagram Posts Table | Philadelphia Insurance - 3 of 5</vt:lpstr>
      <vt:lpstr>Instagram Posts Table | Philadelphia Insurance - 4 of 5</vt:lpstr>
      <vt:lpstr>Instagram Posts Table | Philadelphia Insurance - 5 of 5</vt:lpstr>
      <vt:lpstr>Instagram Stories Key Metrics Table | Philadelphia Insurance</vt:lpstr>
      <vt:lpstr>Instagram Stories Table  | Philadelphia Insurance - 1 of 2</vt:lpstr>
      <vt:lpstr>Instagram Stories Table  | Philadelphia Insurance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2021-10-08T21:18:23Z</dcterms:created>
  <dcterms:modified xsi:type="dcterms:W3CDTF">2021-10-08T21:19:19Z</dcterms:modified>
</cp:coreProperties>
</file>