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Sheet1!$B$2:$B$46</c:f>
              <c:numCache>
                <c:formatCode>General</c:formatCode>
                <c:ptCount val="45"/>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numCache>
            </c:numRef>
          </c:val>
          <c:smooth val="0"/>
          <c:extLst>
            <c:ext xmlns:c16="http://schemas.microsoft.com/office/drawing/2014/chart" uri="{C3380CC4-5D6E-409C-BE32-E72D297353CC}">
              <c16:uniqueId val="{00000000-5D66-4988-A8D9-2C3E414CB11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Sheet1!$C$2:$C$46</c:f>
              <c:numCache>
                <c:formatCode>General</c:formatCode>
                <c:ptCount val="45"/>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numCache>
            </c:numRef>
          </c:val>
          <c:smooth val="0"/>
          <c:extLst>
            <c:ext xmlns:c16="http://schemas.microsoft.com/office/drawing/2014/chart" uri="{C3380CC4-5D6E-409C-BE32-E72D297353CC}">
              <c16:uniqueId val="{00000001-5D66-4988-A8D9-2C3E414CB11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Sheet1!$D$2:$D$46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2-5D66-4988-A8D9-2C3E414CB11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Sheet1!$E$2:$E$46</c:f>
              <c:numCache>
                <c:formatCode>General</c:formatCode>
                <c:ptCount val="45"/>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numCache>
            </c:numRef>
          </c:val>
          <c:smooth val="0"/>
          <c:extLst>
            <c:ext xmlns:c16="http://schemas.microsoft.com/office/drawing/2014/chart" uri="{C3380CC4-5D6E-409C-BE32-E72D297353CC}">
              <c16:uniqueId val="{00000003-5D66-4988-A8D9-2C3E414CB11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Sheet1!$F$2:$F$46</c:f>
              <c:numCache>
                <c:formatCode>General</c:formatCode>
                <c:ptCount val="45"/>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numCache>
            </c:numRef>
          </c:val>
          <c:smooth val="0"/>
          <c:extLst>
            <c:ext xmlns:c16="http://schemas.microsoft.com/office/drawing/2014/chart" uri="{C3380CC4-5D6E-409C-BE32-E72D297353CC}">
              <c16:uniqueId val="{00000004-5D66-4988-A8D9-2C3E414CB11C}"/>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Sheet1!$G$2:$G$46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5-5D66-4988-A8D9-2C3E414CB11C}"/>
            </c:ext>
          </c:extLst>
        </c:ser>
        <c:dLbls>
          <c:showLegendKey val="0"/>
          <c:showVal val="0"/>
          <c:showCatName val="0"/>
          <c:showSerName val="0"/>
          <c:showPercent val="0"/>
          <c:showBubbleSize val="0"/>
        </c:dLbls>
        <c:smooth val="0"/>
        <c:axId val="385513520"/>
        <c:axId val="385507616"/>
      </c:lineChart>
      <c:dateAx>
        <c:axId val="38551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07616"/>
        <c:crosses val="autoZero"/>
        <c:auto val="1"/>
        <c:lblOffset val="100"/>
        <c:baseTimeUnit val="months"/>
      </c:dateAx>
      <c:valAx>
        <c:axId val="38550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1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6</c:v>
                </c:pt>
              </c:numCache>
            </c:numRef>
          </c:val>
          <c:extLst>
            <c:ext xmlns:c16="http://schemas.microsoft.com/office/drawing/2014/chart" uri="{C3380CC4-5D6E-409C-BE32-E72D297353CC}">
              <c16:uniqueId val="{00000000-C365-4C7A-B45B-A8768249D5CC}"/>
            </c:ext>
          </c:extLst>
        </c:ser>
        <c:dLbls>
          <c:showLegendKey val="0"/>
          <c:showVal val="0"/>
          <c:showCatName val="0"/>
          <c:showSerName val="0"/>
          <c:showPercent val="0"/>
          <c:showBubbleSize val="0"/>
        </c:dLbls>
        <c:gapWidth val="219"/>
        <c:overlap val="-27"/>
        <c:axId val="329918776"/>
        <c:axId val="329919104"/>
      </c:barChart>
      <c:dateAx>
        <c:axId val="32991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19104"/>
        <c:crosses val="autoZero"/>
        <c:auto val="1"/>
        <c:lblOffset val="100"/>
        <c:baseTimeUnit val="months"/>
      </c:dateAx>
      <c:valAx>
        <c:axId val="32991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1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12</c:v>
                </c:pt>
                <c:pt idx="10">
                  <c:v>0</c:v>
                </c:pt>
                <c:pt idx="11">
                  <c:v>0</c:v>
                </c:pt>
              </c:numCache>
            </c:numRef>
          </c:val>
          <c:extLst>
            <c:ext xmlns:c16="http://schemas.microsoft.com/office/drawing/2014/chart" uri="{C3380CC4-5D6E-409C-BE32-E72D297353CC}">
              <c16:uniqueId val="{00000000-79D4-46E6-9D4B-C9E6CA537FA8}"/>
            </c:ext>
          </c:extLst>
        </c:ser>
        <c:dLbls>
          <c:showLegendKey val="0"/>
          <c:showVal val="0"/>
          <c:showCatName val="0"/>
          <c:showSerName val="0"/>
          <c:showPercent val="0"/>
          <c:showBubbleSize val="0"/>
        </c:dLbls>
        <c:gapWidth val="219"/>
        <c:overlap val="-27"/>
        <c:axId val="387907800"/>
        <c:axId val="387912064"/>
      </c:barChart>
      <c:dateAx>
        <c:axId val="38790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2064"/>
        <c:crosses val="autoZero"/>
        <c:auto val="1"/>
        <c:lblOffset val="100"/>
        <c:baseTimeUnit val="months"/>
      </c:dateAx>
      <c:valAx>
        <c:axId val="38791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0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104</c:v>
                </c:pt>
                <c:pt idx="10">
                  <c:v>0</c:v>
                </c:pt>
                <c:pt idx="11">
                  <c:v>0</c:v>
                </c:pt>
              </c:numCache>
            </c:numRef>
          </c:val>
          <c:extLst>
            <c:ext xmlns:c16="http://schemas.microsoft.com/office/drawing/2014/chart" uri="{C3380CC4-5D6E-409C-BE32-E72D297353CC}">
              <c16:uniqueId val="{00000000-EDC0-4D09-8D30-4FB9D64317DB}"/>
            </c:ext>
          </c:extLst>
        </c:ser>
        <c:dLbls>
          <c:showLegendKey val="0"/>
          <c:showVal val="0"/>
          <c:showCatName val="0"/>
          <c:showSerName val="0"/>
          <c:showPercent val="0"/>
          <c:showBubbleSize val="0"/>
        </c:dLbls>
        <c:gapWidth val="219"/>
        <c:overlap val="-27"/>
        <c:axId val="388068552"/>
        <c:axId val="388069536"/>
      </c:barChart>
      <c:catAx>
        <c:axId val="38806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9536"/>
        <c:crosses val="autoZero"/>
        <c:auto val="1"/>
        <c:lblAlgn val="ctr"/>
        <c:lblOffset val="100"/>
        <c:noMultiLvlLbl val="0"/>
      </c:catAx>
      <c:valAx>
        <c:axId val="38806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6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2984</c:v>
                </c:pt>
              </c:numCache>
            </c:numRef>
          </c:val>
          <c:extLst>
            <c:ext xmlns:c16="http://schemas.microsoft.com/office/drawing/2014/chart" uri="{C3380CC4-5D6E-409C-BE32-E72D297353CC}">
              <c16:uniqueId val="{00000000-9D8E-40FB-9A06-DE8D65453159}"/>
            </c:ext>
          </c:extLst>
        </c:ser>
        <c:dLbls>
          <c:showLegendKey val="0"/>
          <c:showVal val="0"/>
          <c:showCatName val="0"/>
          <c:showSerName val="0"/>
          <c:showPercent val="0"/>
          <c:showBubbleSize val="0"/>
        </c:dLbls>
        <c:gapWidth val="219"/>
        <c:overlap val="-27"/>
        <c:axId val="389176328"/>
        <c:axId val="389177640"/>
      </c:barChart>
      <c:dateAx>
        <c:axId val="38917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7640"/>
        <c:crosses val="autoZero"/>
        <c:auto val="1"/>
        <c:lblOffset val="100"/>
        <c:baseTimeUnit val="months"/>
      </c:dateAx>
      <c:valAx>
        <c:axId val="38917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32</c:v>
                </c:pt>
                <c:pt idx="1">
                  <c:v>333</c:v>
                </c:pt>
                <c:pt idx="2">
                  <c:v>454</c:v>
                </c:pt>
                <c:pt idx="3">
                  <c:v>387</c:v>
                </c:pt>
                <c:pt idx="4">
                  <c:v>373</c:v>
                </c:pt>
                <c:pt idx="5">
                  <c:v>269</c:v>
                </c:pt>
              </c:numCache>
            </c:numRef>
          </c:val>
          <c:extLst>
            <c:ext xmlns:c16="http://schemas.microsoft.com/office/drawing/2014/chart" uri="{C3380CC4-5D6E-409C-BE32-E72D297353CC}">
              <c16:uniqueId val="{00000000-BAA8-4E77-B03B-42A1239C0D91}"/>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33</c:v>
                </c:pt>
                <c:pt idx="1">
                  <c:v>385</c:v>
                </c:pt>
                <c:pt idx="2">
                  <c:v>614</c:v>
                </c:pt>
                <c:pt idx="3">
                  <c:v>683</c:v>
                </c:pt>
                <c:pt idx="4">
                  <c:v>619</c:v>
                </c:pt>
                <c:pt idx="5">
                  <c:v>370</c:v>
                </c:pt>
              </c:numCache>
            </c:numRef>
          </c:val>
          <c:extLst>
            <c:ext xmlns:c16="http://schemas.microsoft.com/office/drawing/2014/chart" uri="{C3380CC4-5D6E-409C-BE32-E72D297353CC}">
              <c16:uniqueId val="{00000001-BAA8-4E77-B03B-42A1239C0D91}"/>
            </c:ext>
          </c:extLst>
        </c:ser>
        <c:dLbls>
          <c:showLegendKey val="0"/>
          <c:showVal val="0"/>
          <c:showCatName val="0"/>
          <c:showSerName val="0"/>
          <c:showPercent val="0"/>
          <c:showBubbleSize val="0"/>
        </c:dLbls>
        <c:gapWidth val="219"/>
        <c:overlap val="-27"/>
        <c:axId val="384642920"/>
        <c:axId val="384644232"/>
      </c:barChart>
      <c:catAx>
        <c:axId val="38464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44232"/>
        <c:crosses val="autoZero"/>
        <c:auto val="1"/>
        <c:lblAlgn val="ctr"/>
        <c:lblOffset val="100"/>
        <c:noMultiLvlLbl val="0"/>
      </c:catAx>
      <c:valAx>
        <c:axId val="38464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4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5</c:v>
                </c:pt>
              </c:numCache>
            </c:numRef>
          </c:val>
          <c:extLst>
            <c:ext xmlns:c16="http://schemas.microsoft.com/office/drawing/2014/chart" uri="{C3380CC4-5D6E-409C-BE32-E72D297353CC}">
              <c16:uniqueId val="{00000000-4FF5-4C83-B61C-A95685CCEA3B}"/>
            </c:ext>
          </c:extLst>
        </c:ser>
        <c:dLbls>
          <c:showLegendKey val="0"/>
          <c:showVal val="0"/>
          <c:showCatName val="0"/>
          <c:showSerName val="0"/>
          <c:showPercent val="0"/>
          <c:showBubbleSize val="0"/>
        </c:dLbls>
        <c:gapWidth val="219"/>
        <c:overlap val="-27"/>
        <c:axId val="393932632"/>
        <c:axId val="393936568"/>
      </c:barChart>
      <c:dateAx>
        <c:axId val="393932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36568"/>
        <c:crosses val="autoZero"/>
        <c:auto val="1"/>
        <c:lblOffset val="100"/>
        <c:baseTimeUnit val="months"/>
      </c:dateAx>
      <c:valAx>
        <c:axId val="39393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3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2</c:v>
                </c:pt>
                <c:pt idx="10">
                  <c:v>0</c:v>
                </c:pt>
                <c:pt idx="11">
                  <c:v>0</c:v>
                </c:pt>
              </c:numCache>
            </c:numRef>
          </c:val>
          <c:extLst>
            <c:ext xmlns:c16="http://schemas.microsoft.com/office/drawing/2014/chart" uri="{C3380CC4-5D6E-409C-BE32-E72D297353CC}">
              <c16:uniqueId val="{00000000-721D-443E-9744-E7D43DE2A8DD}"/>
            </c:ext>
          </c:extLst>
        </c:ser>
        <c:dLbls>
          <c:showLegendKey val="0"/>
          <c:showVal val="0"/>
          <c:showCatName val="0"/>
          <c:showSerName val="0"/>
          <c:showPercent val="0"/>
          <c:showBubbleSize val="0"/>
        </c:dLbls>
        <c:gapWidth val="219"/>
        <c:overlap val="-27"/>
        <c:axId val="393942472"/>
        <c:axId val="393939192"/>
      </c:barChart>
      <c:dateAx>
        <c:axId val="39394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39192"/>
        <c:crosses val="autoZero"/>
        <c:auto val="1"/>
        <c:lblOffset val="100"/>
        <c:baseTimeUnit val="months"/>
      </c:dateAx>
      <c:valAx>
        <c:axId val="39393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4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21</c:v>
                </c:pt>
                <c:pt idx="10">
                  <c:v>0</c:v>
                </c:pt>
                <c:pt idx="11">
                  <c:v>0</c:v>
                </c:pt>
              </c:numCache>
            </c:numRef>
          </c:val>
          <c:extLst>
            <c:ext xmlns:c16="http://schemas.microsoft.com/office/drawing/2014/chart" uri="{C3380CC4-5D6E-409C-BE32-E72D297353CC}">
              <c16:uniqueId val="{00000000-C113-4952-8938-359C3B2B2801}"/>
            </c:ext>
          </c:extLst>
        </c:ser>
        <c:dLbls>
          <c:showLegendKey val="0"/>
          <c:showVal val="0"/>
          <c:showCatName val="0"/>
          <c:showSerName val="0"/>
          <c:showPercent val="0"/>
          <c:showBubbleSize val="0"/>
        </c:dLbls>
        <c:gapWidth val="219"/>
        <c:overlap val="-27"/>
        <c:axId val="326476864"/>
        <c:axId val="326477192"/>
      </c:barChart>
      <c:catAx>
        <c:axId val="32647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77192"/>
        <c:crosses val="autoZero"/>
        <c:auto val="1"/>
        <c:lblAlgn val="ctr"/>
        <c:lblOffset val="100"/>
        <c:noMultiLvlLbl val="0"/>
      </c:catAx>
      <c:valAx>
        <c:axId val="32647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7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4</c:v>
                </c:pt>
                <c:pt idx="10">
                  <c:v>0</c:v>
                </c:pt>
                <c:pt idx="11">
                  <c:v>0</c:v>
                </c:pt>
              </c:numCache>
            </c:numRef>
          </c:val>
          <c:extLst>
            <c:ext xmlns:c16="http://schemas.microsoft.com/office/drawing/2014/chart" uri="{C3380CC4-5D6E-409C-BE32-E72D297353CC}">
              <c16:uniqueId val="{00000000-1558-4B3D-9384-D16E463EF195}"/>
            </c:ext>
          </c:extLst>
        </c:ser>
        <c:dLbls>
          <c:showLegendKey val="0"/>
          <c:showVal val="0"/>
          <c:showCatName val="0"/>
          <c:showSerName val="0"/>
          <c:showPercent val="0"/>
          <c:showBubbleSize val="0"/>
        </c:dLbls>
        <c:gapWidth val="219"/>
        <c:overlap val="-27"/>
        <c:axId val="396102600"/>
        <c:axId val="396100960"/>
      </c:barChart>
      <c:dateAx>
        <c:axId val="39610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00960"/>
        <c:crosses val="autoZero"/>
        <c:auto val="1"/>
        <c:lblOffset val="100"/>
        <c:baseTimeUnit val="months"/>
      </c:dateAx>
      <c:valAx>
        <c:axId val="39610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0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64</c:v>
                </c:pt>
              </c:numCache>
            </c:numRef>
          </c:val>
          <c:extLst>
            <c:ext xmlns:c16="http://schemas.microsoft.com/office/drawing/2014/chart" uri="{C3380CC4-5D6E-409C-BE32-E72D297353CC}">
              <c16:uniqueId val="{00000000-7EEB-4BDF-8333-5C7C9A8501FA}"/>
            </c:ext>
          </c:extLst>
        </c:ser>
        <c:dLbls>
          <c:showLegendKey val="0"/>
          <c:showVal val="0"/>
          <c:showCatName val="0"/>
          <c:showSerName val="0"/>
          <c:showPercent val="0"/>
          <c:showBubbleSize val="0"/>
        </c:dLbls>
        <c:gapWidth val="219"/>
        <c:overlap val="-27"/>
        <c:axId val="467162280"/>
        <c:axId val="467169824"/>
      </c:barChart>
      <c:dateAx>
        <c:axId val="46716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69824"/>
        <c:crosses val="autoZero"/>
        <c:auto val="1"/>
        <c:lblOffset val="100"/>
        <c:baseTimeUnit val="months"/>
      </c:dateAx>
      <c:valAx>
        <c:axId val="46716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6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124</c:v>
                </c:pt>
                <c:pt idx="1">
                  <c:v>91</c:v>
                </c:pt>
                <c:pt idx="2">
                  <c:v>56</c:v>
                </c:pt>
                <c:pt idx="3">
                  <c:v>66</c:v>
                </c:pt>
                <c:pt idx="4">
                  <c:v>67</c:v>
                </c:pt>
                <c:pt idx="5">
                  <c:v>62</c:v>
                </c:pt>
                <c:pt idx="6">
                  <c:v>43</c:v>
                </c:pt>
                <c:pt idx="7">
                  <c:v>42</c:v>
                </c:pt>
                <c:pt idx="8">
                  <c:v>44</c:v>
                </c:pt>
                <c:pt idx="9">
                  <c:v>32</c:v>
                </c:pt>
              </c:numCache>
            </c:numRef>
          </c:val>
          <c:extLst>
            <c:ext xmlns:c16="http://schemas.microsoft.com/office/drawing/2014/chart" uri="{C3380CC4-5D6E-409C-BE32-E72D297353CC}">
              <c16:uniqueId val="{00000000-E9DD-4516-A4C3-1022798EB81E}"/>
            </c:ext>
          </c:extLst>
        </c:ser>
        <c:dLbls>
          <c:showLegendKey val="0"/>
          <c:showVal val="0"/>
          <c:showCatName val="0"/>
          <c:showSerName val="0"/>
          <c:showPercent val="0"/>
          <c:showBubbleSize val="0"/>
        </c:dLbls>
        <c:gapWidth val="219"/>
        <c:overlap val="-27"/>
        <c:axId val="467178024"/>
        <c:axId val="467179992"/>
      </c:barChart>
      <c:catAx>
        <c:axId val="467178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79992"/>
        <c:crosses val="autoZero"/>
        <c:auto val="1"/>
        <c:lblAlgn val="ctr"/>
        <c:lblOffset val="100"/>
        <c:noMultiLvlLbl val="0"/>
      </c:catAx>
      <c:valAx>
        <c:axId val="46717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7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1986</c:v>
                </c:pt>
                <c:pt idx="1">
                  <c:v>1833</c:v>
                </c:pt>
                <c:pt idx="2">
                  <c:v>1411</c:v>
                </c:pt>
                <c:pt idx="3">
                  <c:v>1802</c:v>
                </c:pt>
                <c:pt idx="4">
                  <c:v>1689</c:v>
                </c:pt>
                <c:pt idx="5">
                  <c:v>1502</c:v>
                </c:pt>
                <c:pt idx="6">
                  <c:v>1257</c:v>
                </c:pt>
                <c:pt idx="7">
                  <c:v>1541</c:v>
                </c:pt>
                <c:pt idx="8">
                  <c:v>1518</c:v>
                </c:pt>
                <c:pt idx="9">
                  <c:v>292</c:v>
                </c:pt>
              </c:numCache>
            </c:numRef>
          </c:val>
          <c:extLst>
            <c:ext xmlns:c16="http://schemas.microsoft.com/office/drawing/2014/chart" uri="{C3380CC4-5D6E-409C-BE32-E72D297353CC}">
              <c16:uniqueId val="{00000000-F807-411D-B39B-19C4097D9EA7}"/>
            </c:ext>
          </c:extLst>
        </c:ser>
        <c:dLbls>
          <c:showLegendKey val="0"/>
          <c:showVal val="0"/>
          <c:showCatName val="0"/>
          <c:showSerName val="0"/>
          <c:showPercent val="0"/>
          <c:showBubbleSize val="0"/>
        </c:dLbls>
        <c:gapWidth val="219"/>
        <c:overlap val="-27"/>
        <c:axId val="467171792"/>
        <c:axId val="467176712"/>
      </c:barChart>
      <c:catAx>
        <c:axId val="4671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76712"/>
        <c:crosses val="autoZero"/>
        <c:auto val="1"/>
        <c:lblAlgn val="ctr"/>
        <c:lblOffset val="100"/>
        <c:noMultiLvlLbl val="0"/>
      </c:catAx>
      <c:valAx>
        <c:axId val="46717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1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14574</c:v>
                </c:pt>
              </c:numCache>
            </c:numRef>
          </c:val>
          <c:extLst>
            <c:ext xmlns:c16="http://schemas.microsoft.com/office/drawing/2014/chart" uri="{C3380CC4-5D6E-409C-BE32-E72D297353CC}">
              <c16:uniqueId val="{00000000-52FB-47FF-8666-130B5C6CBCEF}"/>
            </c:ext>
          </c:extLst>
        </c:ser>
        <c:dLbls>
          <c:showLegendKey val="0"/>
          <c:showVal val="0"/>
          <c:showCatName val="0"/>
          <c:showSerName val="0"/>
          <c:showPercent val="0"/>
          <c:showBubbleSize val="0"/>
        </c:dLbls>
        <c:gapWidth val="219"/>
        <c:overlap val="-27"/>
        <c:axId val="389178624"/>
        <c:axId val="389179608"/>
      </c:barChart>
      <c:catAx>
        <c:axId val="3891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9608"/>
        <c:crosses val="autoZero"/>
        <c:auto val="1"/>
        <c:lblAlgn val="ctr"/>
        <c:lblOffset val="100"/>
        <c:noMultiLvlLbl val="0"/>
      </c:catAx>
      <c:valAx>
        <c:axId val="38917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1</c:v>
                </c:pt>
              </c:numCache>
            </c:numRef>
          </c:val>
          <c:extLst>
            <c:ext xmlns:c16="http://schemas.microsoft.com/office/drawing/2014/chart" uri="{C3380CC4-5D6E-409C-BE32-E72D297353CC}">
              <c16:uniqueId val="{00000000-D56A-4D7C-B884-8F9A3A550B82}"/>
            </c:ext>
          </c:extLst>
        </c:ser>
        <c:dLbls>
          <c:showLegendKey val="0"/>
          <c:showVal val="0"/>
          <c:showCatName val="0"/>
          <c:showSerName val="0"/>
          <c:showPercent val="0"/>
          <c:showBubbleSize val="0"/>
        </c:dLbls>
        <c:gapWidth val="219"/>
        <c:overlap val="-27"/>
        <c:axId val="261132536"/>
        <c:axId val="261130896"/>
      </c:barChart>
      <c:dateAx>
        <c:axId val="26113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0896"/>
        <c:crosses val="autoZero"/>
        <c:auto val="1"/>
        <c:lblOffset val="100"/>
        <c:baseTimeUnit val="months"/>
      </c:dateAx>
      <c:valAx>
        <c:axId val="26113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37</c:v>
                </c:pt>
                <c:pt idx="10">
                  <c:v>0</c:v>
                </c:pt>
                <c:pt idx="11">
                  <c:v>0</c:v>
                </c:pt>
              </c:numCache>
            </c:numRef>
          </c:val>
          <c:extLst>
            <c:ext xmlns:c16="http://schemas.microsoft.com/office/drawing/2014/chart" uri="{C3380CC4-5D6E-409C-BE32-E72D297353CC}">
              <c16:uniqueId val="{00000000-3B14-4F6C-AED0-B29C4085177A}"/>
            </c:ext>
          </c:extLst>
        </c:ser>
        <c:dLbls>
          <c:showLegendKey val="0"/>
          <c:showVal val="0"/>
          <c:showCatName val="0"/>
          <c:showSerName val="0"/>
          <c:showPercent val="0"/>
          <c:showBubbleSize val="0"/>
        </c:dLbls>
        <c:gapWidth val="219"/>
        <c:overlap val="-27"/>
        <c:axId val="261136144"/>
        <c:axId val="261133848"/>
      </c:barChart>
      <c:dateAx>
        <c:axId val="26113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3848"/>
        <c:crosses val="autoZero"/>
        <c:auto val="1"/>
        <c:lblOffset val="100"/>
        <c:baseTimeUnit val="months"/>
      </c:dateAx>
      <c:valAx>
        <c:axId val="26113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845</c:v>
                </c:pt>
                <c:pt idx="8">
                  <c:v>812</c:v>
                </c:pt>
                <c:pt idx="9">
                  <c:v>149</c:v>
                </c:pt>
                <c:pt idx="10">
                  <c:v>0</c:v>
                </c:pt>
                <c:pt idx="11">
                  <c:v>0</c:v>
                </c:pt>
              </c:numCache>
            </c:numRef>
          </c:val>
          <c:extLst>
            <c:ext xmlns:c16="http://schemas.microsoft.com/office/drawing/2014/chart" uri="{C3380CC4-5D6E-409C-BE32-E72D297353CC}">
              <c16:uniqueId val="{00000000-F35C-4415-B5D6-EDF3DCAF04C8}"/>
            </c:ext>
          </c:extLst>
        </c:ser>
        <c:dLbls>
          <c:showLegendKey val="0"/>
          <c:showVal val="0"/>
          <c:showCatName val="0"/>
          <c:showSerName val="0"/>
          <c:showPercent val="0"/>
          <c:showBubbleSize val="0"/>
        </c:dLbls>
        <c:gapWidth val="219"/>
        <c:overlap val="-27"/>
        <c:axId val="261138440"/>
        <c:axId val="261139096"/>
      </c:barChart>
      <c:catAx>
        <c:axId val="26113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9096"/>
        <c:crosses val="autoZero"/>
        <c:auto val="1"/>
        <c:lblAlgn val="ctr"/>
        <c:lblOffset val="100"/>
        <c:noMultiLvlLbl val="0"/>
      </c:catAx>
      <c:valAx>
        <c:axId val="26113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3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86AD5-FBA9-4640-800F-2E863700176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386233D-EACC-4AB4-BA20-B1DA1919821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21312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FA57-298E-4015-A3B2-5D6AA0FC1CB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DAD46FF-A1EF-40BD-B42E-B5CB80325376}"/>
              </a:ext>
            </a:extLst>
          </p:cNvPr>
          <p:cNvGraphicFramePr>
            <a:graphicFrameLocks noGrp="1"/>
          </p:cNvGraphicFramePr>
          <p:nvPr>
            <p:ph type="chart" sz="quarter" idx="13"/>
            <p:extLst>
              <p:ext uri="{D42A27DB-BD31-4B8C-83A1-F6EECF244321}">
                <p14:modId xmlns:p14="http://schemas.microsoft.com/office/powerpoint/2010/main" val="178073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764B3-13A5-455E-A529-CD91A36464D1}"/>
              </a:ext>
            </a:extLst>
          </p:cNvPr>
          <p:cNvSpPr>
            <a:spLocks noGrp="1"/>
          </p:cNvSpPr>
          <p:nvPr>
            <p:ph type="body" sz="quarter" idx="14"/>
          </p:nvPr>
        </p:nvSpPr>
        <p:spPr/>
        <p:txBody>
          <a:bodyPr/>
          <a:lstStyle/>
          <a:p>
            <a:r>
              <a:rPr lang="en-US"/>
              <a:t>01/01/2018 - 09/30/2021</a:t>
            </a:r>
          </a:p>
        </p:txBody>
      </p:sp>
      <p:sp>
        <p:nvSpPr>
          <p:cNvPr id="5" name="Footer Placeholder 4">
            <a:extLst>
              <a:ext uri="{FF2B5EF4-FFF2-40B4-BE49-F238E27FC236}">
                <a16:creationId xmlns:a16="http://schemas.microsoft.com/office/drawing/2014/main" id="{8CE7E0E4-BFB2-4C38-A490-8A8821ED11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20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BA5F-4415-4F49-B333-38D5304739E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E4D8643-A9F3-4A8E-9CF1-B3E801A12F98}"/>
              </a:ext>
            </a:extLst>
          </p:cNvPr>
          <p:cNvGraphicFramePr>
            <a:graphicFrameLocks noGrp="1"/>
          </p:cNvGraphicFramePr>
          <p:nvPr>
            <p:ph type="tbl" sz="quarter" idx="13"/>
            <p:extLst>
              <p:ext uri="{D42A27DB-BD31-4B8C-83A1-F6EECF244321}">
                <p14:modId xmlns:p14="http://schemas.microsoft.com/office/powerpoint/2010/main" val="307654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77868468"/>
                    </a:ext>
                  </a:extLst>
                </a:gridCol>
                <a:gridCol w="905256">
                  <a:extLst>
                    <a:ext uri="{9D8B030D-6E8A-4147-A177-3AD203B41FA5}">
                      <a16:colId xmlns:a16="http://schemas.microsoft.com/office/drawing/2014/main" val="2494805995"/>
                    </a:ext>
                  </a:extLst>
                </a:gridCol>
                <a:gridCol w="905256">
                  <a:extLst>
                    <a:ext uri="{9D8B030D-6E8A-4147-A177-3AD203B41FA5}">
                      <a16:colId xmlns:a16="http://schemas.microsoft.com/office/drawing/2014/main" val="921205761"/>
                    </a:ext>
                  </a:extLst>
                </a:gridCol>
                <a:gridCol w="905256">
                  <a:extLst>
                    <a:ext uri="{9D8B030D-6E8A-4147-A177-3AD203B41FA5}">
                      <a16:colId xmlns:a16="http://schemas.microsoft.com/office/drawing/2014/main" val="3232950384"/>
                    </a:ext>
                  </a:extLst>
                </a:gridCol>
                <a:gridCol w="905256">
                  <a:extLst>
                    <a:ext uri="{9D8B030D-6E8A-4147-A177-3AD203B41FA5}">
                      <a16:colId xmlns:a16="http://schemas.microsoft.com/office/drawing/2014/main" val="1095497898"/>
                    </a:ext>
                  </a:extLst>
                </a:gridCol>
                <a:gridCol w="905256">
                  <a:extLst>
                    <a:ext uri="{9D8B030D-6E8A-4147-A177-3AD203B41FA5}">
                      <a16:colId xmlns:a16="http://schemas.microsoft.com/office/drawing/2014/main" val="1932892192"/>
                    </a:ext>
                  </a:extLst>
                </a:gridCol>
                <a:gridCol w="905256">
                  <a:extLst>
                    <a:ext uri="{9D8B030D-6E8A-4147-A177-3AD203B41FA5}">
                      <a16:colId xmlns:a16="http://schemas.microsoft.com/office/drawing/2014/main" val="562985486"/>
                    </a:ext>
                  </a:extLst>
                </a:gridCol>
                <a:gridCol w="905256">
                  <a:extLst>
                    <a:ext uri="{9D8B030D-6E8A-4147-A177-3AD203B41FA5}">
                      <a16:colId xmlns:a16="http://schemas.microsoft.com/office/drawing/2014/main" val="4110977464"/>
                    </a:ext>
                  </a:extLst>
                </a:gridCol>
                <a:gridCol w="905256">
                  <a:extLst>
                    <a:ext uri="{9D8B030D-6E8A-4147-A177-3AD203B41FA5}">
                      <a16:colId xmlns:a16="http://schemas.microsoft.com/office/drawing/2014/main" val="376674849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15373406"/>
                  </a:ext>
                </a:extLst>
              </a:tr>
              <a:tr h="370840">
                <a:tc>
                  <a:txBody>
                    <a:bodyPr/>
                    <a:lstStyle/>
                    <a:p>
                      <a:r>
                        <a:rPr lang="en-US" sz="1000"/>
                        <a:t>4667</a:t>
                      </a:r>
                    </a:p>
                  </a:txBody>
                  <a:tcPr/>
                </a:tc>
                <a:tc>
                  <a:txBody>
                    <a:bodyPr/>
                    <a:lstStyle/>
                    <a:p>
                      <a:r>
                        <a:rPr lang="en-US" sz="1000"/>
                        <a:t>5</a:t>
                      </a:r>
                    </a:p>
                  </a:txBody>
                  <a:tcPr/>
                </a:tc>
                <a:tc>
                  <a:txBody>
                    <a:bodyPr/>
                    <a:lstStyle/>
                    <a:p>
                      <a:r>
                        <a:rPr lang="en-US" sz="1000"/>
                        <a:t>31</a:t>
                      </a:r>
                    </a:p>
                  </a:txBody>
                  <a:tcPr/>
                </a:tc>
                <a:tc>
                  <a:txBody>
                    <a:bodyPr/>
                    <a:lstStyle/>
                    <a:p>
                      <a:r>
                        <a:rPr lang="en-US" sz="1000"/>
                        <a:t>489</a:t>
                      </a:r>
                    </a:p>
                  </a:txBody>
                  <a:tcPr/>
                </a:tc>
                <a:tc>
                  <a:txBody>
                    <a:bodyPr/>
                    <a:lstStyle/>
                    <a:p>
                      <a:r>
                        <a:rPr lang="en-US" sz="1000"/>
                        <a:t>7</a:t>
                      </a:r>
                    </a:p>
                  </a:txBody>
                  <a:tcPr/>
                </a:tc>
                <a:tc>
                  <a:txBody>
                    <a:bodyPr/>
                    <a:lstStyle/>
                    <a:p>
                      <a:r>
                        <a:rPr lang="en-US" sz="1000"/>
                        <a:t>39</a:t>
                      </a:r>
                    </a:p>
                  </a:txBody>
                  <a:tcPr/>
                </a:tc>
                <a:tc>
                  <a:txBody>
                    <a:bodyPr/>
                    <a:lstStyle/>
                    <a:p>
                      <a:r>
                        <a:rPr lang="en-US" sz="1000"/>
                        <a:t>0</a:t>
                      </a:r>
                    </a:p>
                  </a:txBody>
                  <a:tcPr/>
                </a:tc>
                <a:tc>
                  <a:txBody>
                    <a:bodyPr/>
                    <a:lstStyle/>
                    <a:p>
                      <a:r>
                        <a:rPr lang="en-US" sz="1000"/>
                        <a:t>0.3700 %</a:t>
                      </a:r>
                    </a:p>
                  </a:txBody>
                  <a:tcPr/>
                </a:tc>
                <a:tc>
                  <a:txBody>
                    <a:bodyPr/>
                    <a:lstStyle/>
                    <a:p>
                      <a:r>
                        <a:rPr lang="en-US" sz="1000"/>
                        <a:t>0.0 %</a:t>
                      </a:r>
                    </a:p>
                  </a:txBody>
                  <a:tcPr/>
                </a:tc>
                <a:extLst>
                  <a:ext uri="{0D108BD9-81ED-4DB2-BD59-A6C34878D82A}">
                    <a16:rowId xmlns:a16="http://schemas.microsoft.com/office/drawing/2014/main" val="3255555046"/>
                  </a:ext>
                </a:extLst>
              </a:tr>
            </a:tbl>
          </a:graphicData>
        </a:graphic>
      </p:graphicFrame>
      <p:sp>
        <p:nvSpPr>
          <p:cNvPr id="4" name="Text Placeholder 3">
            <a:extLst>
              <a:ext uri="{FF2B5EF4-FFF2-40B4-BE49-F238E27FC236}">
                <a16:creationId xmlns:a16="http://schemas.microsoft.com/office/drawing/2014/main" id="{783603CC-888B-4350-ACEE-051F166EC9B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87358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7D95C-AF83-42A7-ABA0-0B43ED35BC7E}"/>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2F236C1-C095-4031-9FBC-00B55DA94C12}"/>
              </a:ext>
            </a:extLst>
          </p:cNvPr>
          <p:cNvGraphicFramePr>
            <a:graphicFrameLocks noGrp="1"/>
          </p:cNvGraphicFramePr>
          <p:nvPr>
            <p:ph type="chart" sz="quarter" idx="13"/>
            <p:extLst>
              <p:ext uri="{D42A27DB-BD31-4B8C-83A1-F6EECF244321}">
                <p14:modId xmlns:p14="http://schemas.microsoft.com/office/powerpoint/2010/main" val="1086623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4FC86-AD9A-44A6-B7F5-4E8D5E9B413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461EE17-B954-4528-9670-4B5CCF47BB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838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6AFA8-F4F1-4998-81F3-35FCD57D99B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3430630-92A2-4A53-AED1-78106CBC6EDB}"/>
              </a:ext>
            </a:extLst>
          </p:cNvPr>
          <p:cNvGraphicFramePr>
            <a:graphicFrameLocks noGrp="1"/>
          </p:cNvGraphicFramePr>
          <p:nvPr>
            <p:ph type="chart" sz="quarter" idx="13"/>
            <p:extLst>
              <p:ext uri="{D42A27DB-BD31-4B8C-83A1-F6EECF244321}">
                <p14:modId xmlns:p14="http://schemas.microsoft.com/office/powerpoint/2010/main" val="1667886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28941-90A9-43B5-8A6B-73D354F2B4D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FB345C4-9B69-4FE3-AA5F-25C601E9A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524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F1D2-E11D-4ECA-A57B-019771F267B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2D5FF905-00BF-4F61-8B2C-3C6F6751757E}"/>
              </a:ext>
            </a:extLst>
          </p:cNvPr>
          <p:cNvGraphicFramePr>
            <a:graphicFrameLocks noGrp="1"/>
          </p:cNvGraphicFramePr>
          <p:nvPr>
            <p:ph type="chart" sz="quarter" idx="13"/>
            <p:extLst>
              <p:ext uri="{D42A27DB-BD31-4B8C-83A1-F6EECF244321}">
                <p14:modId xmlns:p14="http://schemas.microsoft.com/office/powerpoint/2010/main" val="2311745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E9EAD-6143-4635-95B1-7F030163CBB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F93FB02-988B-4566-B7D3-5A36192C70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943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18B0-CF54-4E79-96EF-C184A90352E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EA6D62B5-B344-4E1D-B5ED-9ABBA0A35643}"/>
              </a:ext>
            </a:extLst>
          </p:cNvPr>
          <p:cNvGraphicFramePr>
            <a:graphicFrameLocks noGrp="1"/>
          </p:cNvGraphicFramePr>
          <p:nvPr>
            <p:ph type="chart" sz="quarter" idx="13"/>
            <p:extLst>
              <p:ext uri="{D42A27DB-BD31-4B8C-83A1-F6EECF244321}">
                <p14:modId xmlns:p14="http://schemas.microsoft.com/office/powerpoint/2010/main" val="3893691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5A432-5582-4E7B-AF4D-4A8224BE985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B7C91E3-CE0C-4949-B31B-2A0197BD1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7693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6F0A-7B98-4E97-9328-2CCBB7ECEB69}"/>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22504198-4B13-4A92-9643-E72355FCBE3D}"/>
              </a:ext>
            </a:extLst>
          </p:cNvPr>
          <p:cNvGraphicFramePr>
            <a:graphicFrameLocks noGrp="1"/>
          </p:cNvGraphicFramePr>
          <p:nvPr>
            <p:ph type="tbl" sz="quarter" idx="13"/>
            <p:extLst>
              <p:ext uri="{D42A27DB-BD31-4B8C-83A1-F6EECF244321}">
                <p14:modId xmlns:p14="http://schemas.microsoft.com/office/powerpoint/2010/main" val="226011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3833790"/>
                    </a:ext>
                  </a:extLst>
                </a:gridCol>
                <a:gridCol w="822960">
                  <a:extLst>
                    <a:ext uri="{9D8B030D-6E8A-4147-A177-3AD203B41FA5}">
                      <a16:colId xmlns:a16="http://schemas.microsoft.com/office/drawing/2014/main" val="2449114812"/>
                    </a:ext>
                  </a:extLst>
                </a:gridCol>
                <a:gridCol w="822960">
                  <a:extLst>
                    <a:ext uri="{9D8B030D-6E8A-4147-A177-3AD203B41FA5}">
                      <a16:colId xmlns:a16="http://schemas.microsoft.com/office/drawing/2014/main" val="423927411"/>
                    </a:ext>
                  </a:extLst>
                </a:gridCol>
                <a:gridCol w="822960">
                  <a:extLst>
                    <a:ext uri="{9D8B030D-6E8A-4147-A177-3AD203B41FA5}">
                      <a16:colId xmlns:a16="http://schemas.microsoft.com/office/drawing/2014/main" val="3086224489"/>
                    </a:ext>
                  </a:extLst>
                </a:gridCol>
                <a:gridCol w="822960">
                  <a:extLst>
                    <a:ext uri="{9D8B030D-6E8A-4147-A177-3AD203B41FA5}">
                      <a16:colId xmlns:a16="http://schemas.microsoft.com/office/drawing/2014/main" val="2616236707"/>
                    </a:ext>
                  </a:extLst>
                </a:gridCol>
                <a:gridCol w="822960">
                  <a:extLst>
                    <a:ext uri="{9D8B030D-6E8A-4147-A177-3AD203B41FA5}">
                      <a16:colId xmlns:a16="http://schemas.microsoft.com/office/drawing/2014/main" val="3110948140"/>
                    </a:ext>
                  </a:extLst>
                </a:gridCol>
                <a:gridCol w="822960">
                  <a:extLst>
                    <a:ext uri="{9D8B030D-6E8A-4147-A177-3AD203B41FA5}">
                      <a16:colId xmlns:a16="http://schemas.microsoft.com/office/drawing/2014/main" val="120450752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57780465"/>
                  </a:ext>
                </a:extLst>
              </a:tr>
              <a:tr h="370840">
                <a:tc>
                  <a:txBody>
                    <a:bodyPr/>
                    <a:lstStyle/>
                    <a:p>
                      <a:r>
                        <a:rPr lang="en-US" sz="1000" b="1"/>
                        <a:t>Philadelphia Insurance Companies - 2021-09-11 09:47:24</a:t>
                      </a:r>
                      <a:r>
                        <a:rPr lang="en-US" sz="1000"/>
                        <a:t>
 We will never forget. #September11</a:t>
                      </a:r>
                    </a:p>
                  </a:txBody>
                  <a:tcPr/>
                </a:tc>
                <a:tc>
                  <a:txBody>
                    <a:bodyPr/>
                    <a:lstStyle/>
                    <a:p>
                      <a:r>
                        <a:rPr lang="en-US" sz="1000"/>
                        <a:t>43</a:t>
                      </a:r>
                    </a:p>
                  </a:txBody>
                  <a:tcPr/>
                </a:tc>
                <a:tc>
                  <a:txBody>
                    <a:bodyPr/>
                    <a:lstStyle/>
                    <a:p>
                      <a:r>
                        <a:rPr lang="en-US" sz="1000"/>
                        <a:t>38</a:t>
                      </a:r>
                    </a:p>
                  </a:txBody>
                  <a:tcPr/>
                </a:tc>
                <a:tc>
                  <a:txBody>
                    <a:bodyPr/>
                    <a:lstStyle/>
                    <a:p>
                      <a:r>
                        <a:rPr lang="en-US" sz="1000"/>
                        <a:t>0</a:t>
                      </a:r>
                    </a:p>
                  </a:txBody>
                  <a:tcPr/>
                </a:tc>
                <a:tc>
                  <a:txBody>
                    <a:bodyPr/>
                    <a:lstStyle/>
                    <a:p>
                      <a:r>
                        <a:rPr lang="en-US" sz="1000"/>
                        <a:t>5</a:t>
                      </a:r>
                    </a:p>
                  </a:txBody>
                  <a:tcPr/>
                </a:tc>
                <a:tc>
                  <a:txBody>
                    <a:bodyPr/>
                    <a:lstStyle/>
                    <a:p>
                      <a:r>
                        <a:rPr lang="en-US" sz="1000"/>
                        <a:t>0.9216 %</a:t>
                      </a:r>
                    </a:p>
                  </a:txBody>
                  <a:tcPr/>
                </a:tc>
                <a:tc>
                  <a:txBody>
                    <a:bodyPr/>
                    <a:lstStyle/>
                    <a:p>
                      <a:r>
                        <a:rPr lang="en-US" sz="1000"/>
                        <a:t>Photo</a:t>
                      </a:r>
                    </a:p>
                  </a:txBody>
                  <a:tcPr/>
                </a:tc>
                <a:extLst>
                  <a:ext uri="{0D108BD9-81ED-4DB2-BD59-A6C34878D82A}">
                    <a16:rowId xmlns:a16="http://schemas.microsoft.com/office/drawing/2014/main" val="1759763201"/>
                  </a:ext>
                </a:extLst>
              </a:tr>
              <a:tr h="370840">
                <a:tc>
                  <a:txBody>
                    <a:bodyPr/>
                    <a:lstStyle/>
                    <a:p>
                      <a:r>
                        <a:rPr lang="en-US" sz="1000" b="1"/>
                        <a:t>Philadelphia Insurance Companies - 2021-09-13 14:44:22</a:t>
                      </a:r>
                      <a:r>
                        <a:rPr lang="en-US" sz="1000"/>
                        <a:t>
 PHLY has been named one of the #BestPlacestoWork in #Insurance for the 12th consecutive year! We know our hardworking employees are the reason for our success. Join the team by visiting our career site: bit.ly/PHLYCareers</a:t>
                      </a:r>
                    </a:p>
                  </a:txBody>
                  <a:tcPr/>
                </a:tc>
                <a:tc>
                  <a:txBody>
                    <a:bodyPr/>
                    <a:lstStyle/>
                    <a:p>
                      <a:r>
                        <a:rPr lang="en-US" sz="1000"/>
                        <a:t>37</a:t>
                      </a:r>
                    </a:p>
                  </a:txBody>
                  <a:tcPr/>
                </a:tc>
                <a:tc>
                  <a:txBody>
                    <a:bodyPr/>
                    <a:lstStyle/>
                    <a:p>
                      <a:r>
                        <a:rPr lang="en-US" sz="1000"/>
                        <a:t>34</a:t>
                      </a:r>
                    </a:p>
                  </a:txBody>
                  <a:tcPr/>
                </a:tc>
                <a:tc>
                  <a:txBody>
                    <a:bodyPr/>
                    <a:lstStyle/>
                    <a:p>
                      <a:r>
                        <a:rPr lang="en-US" sz="1000"/>
                        <a:t>0</a:t>
                      </a:r>
                    </a:p>
                  </a:txBody>
                  <a:tcPr/>
                </a:tc>
                <a:tc>
                  <a:txBody>
                    <a:bodyPr/>
                    <a:lstStyle/>
                    <a:p>
                      <a:r>
                        <a:rPr lang="en-US" sz="1000"/>
                        <a:t>3</a:t>
                      </a:r>
                    </a:p>
                  </a:txBody>
                  <a:tcPr/>
                </a:tc>
                <a:tc>
                  <a:txBody>
                    <a:bodyPr/>
                    <a:lstStyle/>
                    <a:p>
                      <a:r>
                        <a:rPr lang="en-US" sz="1000"/>
                        <a:t>0.7931 %</a:t>
                      </a:r>
                    </a:p>
                  </a:txBody>
                  <a:tcPr/>
                </a:tc>
                <a:tc>
                  <a:txBody>
                    <a:bodyPr/>
                    <a:lstStyle/>
                    <a:p>
                      <a:r>
                        <a:rPr lang="en-US" sz="1000"/>
                        <a:t>Photo</a:t>
                      </a:r>
                    </a:p>
                  </a:txBody>
                  <a:tcPr/>
                </a:tc>
                <a:extLst>
                  <a:ext uri="{0D108BD9-81ED-4DB2-BD59-A6C34878D82A}">
                    <a16:rowId xmlns:a16="http://schemas.microsoft.com/office/drawing/2014/main" val="3237849972"/>
                  </a:ext>
                </a:extLst>
              </a:tr>
              <a:tr h="370840">
                <a:tc>
                  <a:txBody>
                    <a:bodyPr/>
                    <a:lstStyle/>
                    <a:p>
                      <a:r>
                        <a:rPr lang="en-US" sz="1000" b="1"/>
                        <a:t>Philadelphia Insurance Companies - 2021-09-02 15:33:19</a:t>
                      </a:r>
                      <a:r>
                        <a:rPr lang="en-US" sz="1000"/>
                        <a:t>
 In partnership with the Philadelphia Eagles, we recognized 30 #nonprofits for their outstanding #communitywork during the 2020 #nflseason. To honor last year’s #charitable organizations, we teamed up with the Eagles and their mascot Swoop to host the Community RedZone Honors Cocktail event at Lincoln Financial Field. Congratulations to all of the honorees! 👏🏽</a:t>
                      </a:r>
                    </a:p>
                  </a:txBody>
                  <a:tcPr/>
                </a:tc>
                <a:tc>
                  <a:txBody>
                    <a:bodyPr/>
                    <a:lstStyle/>
                    <a:p>
                      <a:r>
                        <a:rPr lang="en-US" sz="1000"/>
                        <a:t>35</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0.7506 %</a:t>
                      </a:r>
                    </a:p>
                  </a:txBody>
                  <a:tcPr/>
                </a:tc>
                <a:tc>
                  <a:txBody>
                    <a:bodyPr/>
                    <a:lstStyle/>
                    <a:p>
                      <a:r>
                        <a:rPr lang="en-US" sz="1000"/>
                        <a:t>Album</a:t>
                      </a:r>
                    </a:p>
                  </a:txBody>
                  <a:tcPr/>
                </a:tc>
                <a:extLst>
                  <a:ext uri="{0D108BD9-81ED-4DB2-BD59-A6C34878D82A}">
                    <a16:rowId xmlns:a16="http://schemas.microsoft.com/office/drawing/2014/main" val="3222998748"/>
                  </a:ext>
                </a:extLst>
              </a:tr>
              <a:tr h="370840">
                <a:tc>
                  <a:txBody>
                    <a:bodyPr/>
                    <a:lstStyle/>
                    <a:p>
                      <a:r>
                        <a:rPr lang="en-US" sz="1000" b="1"/>
                        <a:t>Philadelphia Insurance Companies - 2021-09-24 12:33:13</a:t>
                      </a:r>
                      <a:r>
                        <a:rPr lang="en-US" sz="1000"/>
                        <a:t>
 In partnership with Cradles to Crayons Philadelphia, #TEAMPHLY helped make a positive impact on the lives of local children. Together, employees stuffed #backpacks which were given to kids in need allowing them to start the new school year equipped with all of the essentials to have a successful academic experience! #givingbacktothecommunity</a:t>
                      </a:r>
                    </a:p>
                  </a:txBody>
                  <a:tcPr/>
                </a:tc>
                <a:tc>
                  <a:txBody>
                    <a:bodyPr/>
                    <a:lstStyle/>
                    <a:p>
                      <a:r>
                        <a:rPr lang="en-US" sz="1000"/>
                        <a:t>32</a:t>
                      </a:r>
                    </a:p>
                  </a:txBody>
                  <a:tcPr/>
                </a:tc>
                <a:tc>
                  <a:txBody>
                    <a:bodyPr/>
                    <a:lstStyle/>
                    <a:p>
                      <a:r>
                        <a:rPr lang="en-US" sz="1000"/>
                        <a:t>28</a:t>
                      </a:r>
                    </a:p>
                  </a:txBody>
                  <a:tcPr/>
                </a:tc>
                <a:tc>
                  <a:txBody>
                    <a:bodyPr/>
                    <a:lstStyle/>
                    <a:p>
                      <a:r>
                        <a:rPr lang="en-US" sz="1000"/>
                        <a:t>2</a:t>
                      </a:r>
                    </a:p>
                  </a:txBody>
                  <a:tcPr/>
                </a:tc>
                <a:tc>
                  <a:txBody>
                    <a:bodyPr/>
                    <a:lstStyle/>
                    <a:p>
                      <a:r>
                        <a:rPr lang="en-US" sz="1000"/>
                        <a:t>2</a:t>
                      </a:r>
                    </a:p>
                  </a:txBody>
                  <a:tcPr/>
                </a:tc>
                <a:tc>
                  <a:txBody>
                    <a:bodyPr/>
                    <a:lstStyle/>
                    <a:p>
                      <a:r>
                        <a:rPr lang="en-US" sz="1000"/>
                        <a:t>0.6864 %</a:t>
                      </a:r>
                    </a:p>
                  </a:txBody>
                  <a:tcPr/>
                </a:tc>
                <a:tc>
                  <a:txBody>
                    <a:bodyPr/>
                    <a:lstStyle/>
                    <a:p>
                      <a:r>
                        <a:rPr lang="en-US" sz="1000"/>
                        <a:t>Album</a:t>
                      </a:r>
                    </a:p>
                  </a:txBody>
                  <a:tcPr/>
                </a:tc>
                <a:extLst>
                  <a:ext uri="{0D108BD9-81ED-4DB2-BD59-A6C34878D82A}">
                    <a16:rowId xmlns:a16="http://schemas.microsoft.com/office/drawing/2014/main" val="693622775"/>
                  </a:ext>
                </a:extLst>
              </a:tr>
              <a:tr h="370840">
                <a:tc>
                  <a:txBody>
                    <a:bodyPr/>
                    <a:lstStyle/>
                    <a:p>
                      <a:r>
                        <a:rPr lang="en-US" sz="1000" b="1"/>
                        <a:t>Philadelphia Insurance Companies - 2021-09-23 10:30:28</a:t>
                      </a:r>
                      <a:r>
                        <a:rPr lang="en-US" sz="1000"/>
                        <a:t>
 PHLY employees Jane North and Luis Morales are joining senior #insurance claims executives as panelists for Saint Joseph's University's Insurance Claims Symposium. Hosted by the Maguire Academy of Insurance and Risk Management, the #symposium will discuss current #insuranceclaims insights, trends, and news. Learn more: bit.ly/2XJx72U</a:t>
                      </a:r>
                    </a:p>
                  </a:txBody>
                  <a:tcPr/>
                </a:tc>
                <a:tc>
                  <a:txBody>
                    <a:bodyPr/>
                    <a:lstStyle/>
                    <a:p>
                      <a:r>
                        <a:rPr lang="en-US" sz="1000"/>
                        <a:t>31</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0.6648 %</a:t>
                      </a:r>
                    </a:p>
                  </a:txBody>
                  <a:tcPr/>
                </a:tc>
                <a:tc>
                  <a:txBody>
                    <a:bodyPr/>
                    <a:lstStyle/>
                    <a:p>
                      <a:r>
                        <a:rPr lang="en-US" sz="1000"/>
                        <a:t>Photo</a:t>
                      </a:r>
                    </a:p>
                  </a:txBody>
                  <a:tcPr/>
                </a:tc>
                <a:extLst>
                  <a:ext uri="{0D108BD9-81ED-4DB2-BD59-A6C34878D82A}">
                    <a16:rowId xmlns:a16="http://schemas.microsoft.com/office/drawing/2014/main" val="1981793788"/>
                  </a:ext>
                </a:extLst>
              </a:tr>
            </a:tbl>
          </a:graphicData>
        </a:graphic>
      </p:graphicFrame>
      <p:sp>
        <p:nvSpPr>
          <p:cNvPr id="4" name="Text Placeholder 3">
            <a:extLst>
              <a:ext uri="{FF2B5EF4-FFF2-40B4-BE49-F238E27FC236}">
                <a16:creationId xmlns:a16="http://schemas.microsoft.com/office/drawing/2014/main" id="{AB96142D-BAB1-41E8-8546-D3F2C6F2375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9967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8DAB-F867-4307-A0D9-2105A490805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F34BDDD-8366-4951-9B50-A9777A1B61BD}"/>
              </a:ext>
            </a:extLst>
          </p:cNvPr>
          <p:cNvGraphicFramePr>
            <a:graphicFrameLocks noGrp="1"/>
          </p:cNvGraphicFramePr>
          <p:nvPr>
            <p:ph type="chart" sz="quarter" idx="13"/>
            <p:extLst>
              <p:ext uri="{D42A27DB-BD31-4B8C-83A1-F6EECF244321}">
                <p14:modId xmlns:p14="http://schemas.microsoft.com/office/powerpoint/2010/main" val="2737691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8F0F8-7F6E-43DA-B732-446DF5CD4CA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AA4D3BB-245A-483F-823E-5130EF3DB0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38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E2F2-B7BA-4606-807C-8B0699D1555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AC39691-BA03-429A-B249-ACA9093E70C6}"/>
              </a:ext>
            </a:extLst>
          </p:cNvPr>
          <p:cNvGraphicFramePr>
            <a:graphicFrameLocks noGrp="1"/>
          </p:cNvGraphicFramePr>
          <p:nvPr>
            <p:ph type="tbl" sz="quarter" idx="13"/>
            <p:extLst>
              <p:ext uri="{D42A27DB-BD31-4B8C-83A1-F6EECF244321}">
                <p14:modId xmlns:p14="http://schemas.microsoft.com/office/powerpoint/2010/main" val="6255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9279297"/>
                    </a:ext>
                  </a:extLst>
                </a:gridCol>
                <a:gridCol w="576072">
                  <a:extLst>
                    <a:ext uri="{9D8B030D-6E8A-4147-A177-3AD203B41FA5}">
                      <a16:colId xmlns:a16="http://schemas.microsoft.com/office/drawing/2014/main" val="169262191"/>
                    </a:ext>
                  </a:extLst>
                </a:gridCol>
                <a:gridCol w="576072">
                  <a:extLst>
                    <a:ext uri="{9D8B030D-6E8A-4147-A177-3AD203B41FA5}">
                      <a16:colId xmlns:a16="http://schemas.microsoft.com/office/drawing/2014/main" val="1782341579"/>
                    </a:ext>
                  </a:extLst>
                </a:gridCol>
                <a:gridCol w="576072">
                  <a:extLst>
                    <a:ext uri="{9D8B030D-6E8A-4147-A177-3AD203B41FA5}">
                      <a16:colId xmlns:a16="http://schemas.microsoft.com/office/drawing/2014/main" val="1906479418"/>
                    </a:ext>
                  </a:extLst>
                </a:gridCol>
                <a:gridCol w="576072">
                  <a:extLst>
                    <a:ext uri="{9D8B030D-6E8A-4147-A177-3AD203B41FA5}">
                      <a16:colId xmlns:a16="http://schemas.microsoft.com/office/drawing/2014/main" val="611800705"/>
                    </a:ext>
                  </a:extLst>
                </a:gridCol>
                <a:gridCol w="576072">
                  <a:extLst>
                    <a:ext uri="{9D8B030D-6E8A-4147-A177-3AD203B41FA5}">
                      <a16:colId xmlns:a16="http://schemas.microsoft.com/office/drawing/2014/main" val="1807340001"/>
                    </a:ext>
                  </a:extLst>
                </a:gridCol>
                <a:gridCol w="576072">
                  <a:extLst>
                    <a:ext uri="{9D8B030D-6E8A-4147-A177-3AD203B41FA5}">
                      <a16:colId xmlns:a16="http://schemas.microsoft.com/office/drawing/2014/main" val="2318031240"/>
                    </a:ext>
                  </a:extLst>
                </a:gridCol>
                <a:gridCol w="576072">
                  <a:extLst>
                    <a:ext uri="{9D8B030D-6E8A-4147-A177-3AD203B41FA5}">
                      <a16:colId xmlns:a16="http://schemas.microsoft.com/office/drawing/2014/main" val="1825336984"/>
                    </a:ext>
                  </a:extLst>
                </a:gridCol>
                <a:gridCol w="576072">
                  <a:extLst>
                    <a:ext uri="{9D8B030D-6E8A-4147-A177-3AD203B41FA5}">
                      <a16:colId xmlns:a16="http://schemas.microsoft.com/office/drawing/2014/main" val="3746333520"/>
                    </a:ext>
                  </a:extLst>
                </a:gridCol>
                <a:gridCol w="576072">
                  <a:extLst>
                    <a:ext uri="{9D8B030D-6E8A-4147-A177-3AD203B41FA5}">
                      <a16:colId xmlns:a16="http://schemas.microsoft.com/office/drawing/2014/main" val="1773536768"/>
                    </a:ext>
                  </a:extLst>
                </a:gridCol>
                <a:gridCol w="576072">
                  <a:extLst>
                    <a:ext uri="{9D8B030D-6E8A-4147-A177-3AD203B41FA5}">
                      <a16:colId xmlns:a16="http://schemas.microsoft.com/office/drawing/2014/main" val="2488597251"/>
                    </a:ext>
                  </a:extLst>
                </a:gridCol>
                <a:gridCol w="576072">
                  <a:extLst>
                    <a:ext uri="{9D8B030D-6E8A-4147-A177-3AD203B41FA5}">
                      <a16:colId xmlns:a16="http://schemas.microsoft.com/office/drawing/2014/main" val="122591234"/>
                    </a:ext>
                  </a:extLst>
                </a:gridCol>
                <a:gridCol w="576072">
                  <a:extLst>
                    <a:ext uri="{9D8B030D-6E8A-4147-A177-3AD203B41FA5}">
                      <a16:colId xmlns:a16="http://schemas.microsoft.com/office/drawing/2014/main" val="13081453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5735909"/>
                  </a:ext>
                </a:extLst>
              </a:tr>
              <a:tr h="370840">
                <a:tc>
                  <a:txBody>
                    <a:bodyPr/>
                    <a:lstStyle/>
                    <a:p>
                      <a:r>
                        <a:rPr lang="en-US" sz="1000"/>
                        <a:t>3707</a:t>
                      </a:r>
                    </a:p>
                  </a:txBody>
                  <a:tcPr/>
                </a:tc>
                <a:tc>
                  <a:txBody>
                    <a:bodyPr/>
                    <a:lstStyle/>
                    <a:p>
                      <a:r>
                        <a:rPr lang="en-US" sz="1000"/>
                        <a:t>8</a:t>
                      </a:r>
                    </a:p>
                  </a:txBody>
                  <a:tcPr/>
                </a:tc>
                <a:tc>
                  <a:txBody>
                    <a:bodyPr/>
                    <a:lstStyle/>
                    <a:p>
                      <a:r>
                        <a:rPr lang="en-US" sz="1000"/>
                        <a:t>37</a:t>
                      </a:r>
                    </a:p>
                  </a:txBody>
                  <a:tcPr/>
                </a:tc>
                <a:tc>
                  <a:txBody>
                    <a:bodyPr/>
                    <a:lstStyle/>
                    <a:p>
                      <a:r>
                        <a:rPr lang="en-US" sz="1000"/>
                        <a:t>33</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10</a:t>
                      </a:r>
                    </a:p>
                  </a:txBody>
                  <a:tcPr/>
                </a:tc>
                <a:tc>
                  <a:txBody>
                    <a:bodyPr/>
                    <a:lstStyle/>
                    <a:p>
                      <a:r>
                        <a:rPr lang="en-US" sz="1000"/>
                        <a:t>99</a:t>
                      </a:r>
                    </a:p>
                  </a:txBody>
                  <a:tcPr/>
                </a:tc>
                <a:tc>
                  <a:txBody>
                    <a:bodyPr/>
                    <a:lstStyle/>
                    <a:p>
                      <a:r>
                        <a:rPr lang="en-US" sz="1000"/>
                        <a:t>1</a:t>
                      </a:r>
                    </a:p>
                  </a:txBody>
                  <a:tcPr/>
                </a:tc>
                <a:tc>
                  <a:txBody>
                    <a:bodyPr/>
                    <a:lstStyle/>
                    <a:p>
                      <a:r>
                        <a:rPr lang="en-US" sz="1000"/>
                        <a:t>27</a:t>
                      </a:r>
                    </a:p>
                  </a:txBody>
                  <a:tcPr/>
                </a:tc>
                <a:tc>
                  <a:txBody>
                    <a:bodyPr/>
                    <a:lstStyle/>
                    <a:p>
                      <a:r>
                        <a:rPr lang="en-US" sz="1000"/>
                        <a:t>0.0900 %</a:t>
                      </a:r>
                    </a:p>
                  </a:txBody>
                  <a:tcPr/>
                </a:tc>
                <a:tc>
                  <a:txBody>
                    <a:bodyPr/>
                    <a:lstStyle/>
                    <a:p>
                      <a:r>
                        <a:rPr lang="en-US" sz="1000"/>
                        <a:t>0.0 %</a:t>
                      </a:r>
                    </a:p>
                  </a:txBody>
                  <a:tcPr/>
                </a:tc>
                <a:extLst>
                  <a:ext uri="{0D108BD9-81ED-4DB2-BD59-A6C34878D82A}">
                    <a16:rowId xmlns:a16="http://schemas.microsoft.com/office/drawing/2014/main" val="3240436413"/>
                  </a:ext>
                </a:extLst>
              </a:tr>
            </a:tbl>
          </a:graphicData>
        </a:graphic>
      </p:graphicFrame>
      <p:sp>
        <p:nvSpPr>
          <p:cNvPr id="4" name="Text Placeholder 3">
            <a:extLst>
              <a:ext uri="{FF2B5EF4-FFF2-40B4-BE49-F238E27FC236}">
                <a16:creationId xmlns:a16="http://schemas.microsoft.com/office/drawing/2014/main" id="{EAB45F7F-D9F0-4EF8-878A-0626976CB81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5973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1335-C450-4C98-BDA7-AED6F76C274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D4CA43F-575F-47A6-9991-D83E14EF8E54}"/>
              </a:ext>
            </a:extLst>
          </p:cNvPr>
          <p:cNvGraphicFramePr>
            <a:graphicFrameLocks noGrp="1"/>
          </p:cNvGraphicFramePr>
          <p:nvPr>
            <p:ph type="chart" sz="quarter" idx="13"/>
            <p:extLst>
              <p:ext uri="{D42A27DB-BD31-4B8C-83A1-F6EECF244321}">
                <p14:modId xmlns:p14="http://schemas.microsoft.com/office/powerpoint/2010/main" val="1790549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AF162-D33A-44E2-97FA-06C6A2B1467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4642273-04B7-47D8-97B8-A8052485C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70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B6307-55FB-4FB3-B518-06CCAC45C8AF}"/>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2F07214-A788-48D7-B07E-C5E6B5CEEE67}"/>
              </a:ext>
            </a:extLst>
          </p:cNvPr>
          <p:cNvGraphicFramePr>
            <a:graphicFrameLocks noGrp="1"/>
          </p:cNvGraphicFramePr>
          <p:nvPr>
            <p:ph type="chart" sz="quarter" idx="13"/>
            <p:extLst>
              <p:ext uri="{D42A27DB-BD31-4B8C-83A1-F6EECF244321}">
                <p14:modId xmlns:p14="http://schemas.microsoft.com/office/powerpoint/2010/main" val="2185478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4EE7A-061F-4940-9C19-5BB7DFCF58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61DD59E-AE08-47A9-AFD1-0BB4CD49B6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6891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86C0-6051-46D5-B30F-58AB6F73E5E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B3F619C-9A43-4B21-BA4A-BF8824336539}"/>
              </a:ext>
            </a:extLst>
          </p:cNvPr>
          <p:cNvGraphicFramePr>
            <a:graphicFrameLocks noGrp="1"/>
          </p:cNvGraphicFramePr>
          <p:nvPr>
            <p:ph type="chart" sz="quarter" idx="13"/>
            <p:extLst>
              <p:ext uri="{D42A27DB-BD31-4B8C-83A1-F6EECF244321}">
                <p14:modId xmlns:p14="http://schemas.microsoft.com/office/powerpoint/2010/main" val="4203038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97814-CCEE-4BA0-BF27-29682EB43A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33C023-6390-4E14-BB94-8DACB2DDC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07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8CE1-4ED0-4596-9B86-51BE55E474F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C15CD06E-B5C0-4D96-88E8-201C18CF55D3}"/>
              </a:ext>
            </a:extLst>
          </p:cNvPr>
          <p:cNvGraphicFramePr>
            <a:graphicFrameLocks noGrp="1"/>
          </p:cNvGraphicFramePr>
          <p:nvPr>
            <p:ph type="chart" sz="quarter" idx="13"/>
            <p:extLst>
              <p:ext uri="{D42A27DB-BD31-4B8C-83A1-F6EECF244321}">
                <p14:modId xmlns:p14="http://schemas.microsoft.com/office/powerpoint/2010/main" val="1115419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1C46D-2D5F-4B30-9620-F02C8A5B5E8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D4E551A-E29A-4783-9EA2-352697DC1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912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ECC6-C5AC-44F1-B8EB-2589835EC2F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0F02C802-6845-4C58-8EB1-69839336FBB3}"/>
              </a:ext>
            </a:extLst>
          </p:cNvPr>
          <p:cNvGraphicFramePr>
            <a:graphicFrameLocks noGrp="1"/>
          </p:cNvGraphicFramePr>
          <p:nvPr>
            <p:ph type="tbl" sz="quarter" idx="13"/>
            <p:extLst>
              <p:ext uri="{D42A27DB-BD31-4B8C-83A1-F6EECF244321}">
                <p14:modId xmlns:p14="http://schemas.microsoft.com/office/powerpoint/2010/main" val="23920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191398508"/>
                    </a:ext>
                  </a:extLst>
                </a:gridCol>
                <a:gridCol w="2468880">
                  <a:extLst>
                    <a:ext uri="{9D8B030D-6E8A-4147-A177-3AD203B41FA5}">
                      <a16:colId xmlns:a16="http://schemas.microsoft.com/office/drawing/2014/main" val="347221952"/>
                    </a:ext>
                  </a:extLst>
                </a:gridCol>
                <a:gridCol w="2468880">
                  <a:extLst>
                    <a:ext uri="{9D8B030D-6E8A-4147-A177-3AD203B41FA5}">
                      <a16:colId xmlns:a16="http://schemas.microsoft.com/office/drawing/2014/main" val="287583277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328774107"/>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1872480508"/>
                  </a:ext>
                </a:extLst>
              </a:tr>
              <a:tr h="370840">
                <a:tc>
                  <a:txBody>
                    <a:bodyPr/>
                    <a:lstStyle/>
                    <a:p>
                      <a:r>
                        <a:rPr lang="en-US" sz="1000" b="1"/>
                        <a:t>@EaglesComms</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2799753617"/>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1410633930"/>
                  </a:ext>
                </a:extLst>
              </a:tr>
              <a:tr h="370840">
                <a:tc>
                  <a:txBody>
                    <a:bodyPr/>
                    <a:lstStyle/>
                    <a:p>
                      <a:r>
                        <a:rPr lang="en-US" sz="1000" b="1"/>
                        <a:t>@Regore2</a:t>
                      </a:r>
                    </a:p>
                  </a:txBody>
                  <a:tcPr/>
                </a:tc>
                <a:tc>
                  <a:txBody>
                    <a:bodyPr/>
                    <a:lstStyle/>
                    <a:p>
                      <a:r>
                        <a:rPr lang="en-US" sz="1000"/>
                        <a:t>PHLY Insurance Co. (19)</a:t>
                      </a:r>
                    </a:p>
                  </a:txBody>
                  <a:tcPr/>
                </a:tc>
                <a:tc>
                  <a:txBody>
                    <a:bodyPr/>
                    <a:lstStyle/>
                    <a:p>
                      <a:r>
                        <a:rPr lang="en-US" sz="1000"/>
                        <a:t>19</a:t>
                      </a:r>
                    </a:p>
                  </a:txBody>
                  <a:tcPr/>
                </a:tc>
                <a:extLst>
                  <a:ext uri="{0D108BD9-81ED-4DB2-BD59-A6C34878D82A}">
                    <a16:rowId xmlns:a16="http://schemas.microsoft.com/office/drawing/2014/main" val="1248410206"/>
                  </a:ext>
                </a:extLst>
              </a:tr>
              <a:tr h="370840">
                <a:tc>
                  <a:txBody>
                    <a:bodyPr/>
                    <a:lstStyle/>
                    <a:p>
                      <a:r>
                        <a:rPr lang="en-US" sz="1000" b="1"/>
                        <a:t>@mplousis64</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18663810"/>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942473240"/>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392015126"/>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355791636"/>
                  </a:ext>
                </a:extLst>
              </a:tr>
              <a:tr h="370840">
                <a:tc>
                  <a:txBody>
                    <a:bodyPr/>
                    <a:lstStyle/>
                    <a:p>
                      <a:r>
                        <a:rPr lang="en-US" sz="1000" b="1"/>
                        <a:t>@wadt</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4168191580"/>
                  </a:ext>
                </a:extLst>
              </a:tr>
              <a:tr h="370840">
                <a:tc>
                  <a:txBody>
                    <a:bodyPr/>
                    <a:lstStyle/>
                    <a:p>
                      <a:r>
                        <a:rPr lang="en-US" sz="1000" b="1"/>
                        <a:t>@Phillies</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107781749"/>
                  </a:ext>
                </a:extLst>
              </a:tr>
            </a:tbl>
          </a:graphicData>
        </a:graphic>
      </p:graphicFrame>
      <p:sp>
        <p:nvSpPr>
          <p:cNvPr id="4" name="Text Placeholder 3">
            <a:extLst>
              <a:ext uri="{FF2B5EF4-FFF2-40B4-BE49-F238E27FC236}">
                <a16:creationId xmlns:a16="http://schemas.microsoft.com/office/drawing/2014/main" id="{BC10496A-2A95-4528-9E6C-24268FB70DAB}"/>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694813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190B-55E4-4BB7-A627-DE6EE4FDD52E}"/>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7C2C864B-8C66-43E0-8746-02E7FF01D3E2}"/>
              </a:ext>
            </a:extLst>
          </p:cNvPr>
          <p:cNvGraphicFramePr>
            <a:graphicFrameLocks noGrp="1"/>
          </p:cNvGraphicFramePr>
          <p:nvPr>
            <p:ph type="tbl" sz="quarter" idx="13"/>
            <p:extLst>
              <p:ext uri="{D42A27DB-BD31-4B8C-83A1-F6EECF244321}">
                <p14:modId xmlns:p14="http://schemas.microsoft.com/office/powerpoint/2010/main" val="350571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47581698"/>
                    </a:ext>
                  </a:extLst>
                </a:gridCol>
                <a:gridCol w="493776">
                  <a:extLst>
                    <a:ext uri="{9D8B030D-6E8A-4147-A177-3AD203B41FA5}">
                      <a16:colId xmlns:a16="http://schemas.microsoft.com/office/drawing/2014/main" val="2365317863"/>
                    </a:ext>
                  </a:extLst>
                </a:gridCol>
                <a:gridCol w="1069848">
                  <a:extLst>
                    <a:ext uri="{9D8B030D-6E8A-4147-A177-3AD203B41FA5}">
                      <a16:colId xmlns:a16="http://schemas.microsoft.com/office/drawing/2014/main" val="3352332956"/>
                    </a:ext>
                  </a:extLst>
                </a:gridCol>
                <a:gridCol w="1069848">
                  <a:extLst>
                    <a:ext uri="{9D8B030D-6E8A-4147-A177-3AD203B41FA5}">
                      <a16:colId xmlns:a16="http://schemas.microsoft.com/office/drawing/2014/main" val="876142379"/>
                    </a:ext>
                  </a:extLst>
                </a:gridCol>
                <a:gridCol w="1069848">
                  <a:extLst>
                    <a:ext uri="{9D8B030D-6E8A-4147-A177-3AD203B41FA5}">
                      <a16:colId xmlns:a16="http://schemas.microsoft.com/office/drawing/2014/main" val="3107266412"/>
                    </a:ext>
                  </a:extLst>
                </a:gridCol>
                <a:gridCol w="1069848">
                  <a:extLst>
                    <a:ext uri="{9D8B030D-6E8A-4147-A177-3AD203B41FA5}">
                      <a16:colId xmlns:a16="http://schemas.microsoft.com/office/drawing/2014/main" val="1331434269"/>
                    </a:ext>
                  </a:extLst>
                </a:gridCol>
                <a:gridCol w="1069848">
                  <a:extLst>
                    <a:ext uri="{9D8B030D-6E8A-4147-A177-3AD203B41FA5}">
                      <a16:colId xmlns:a16="http://schemas.microsoft.com/office/drawing/2014/main" val="189840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0075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- 2021-09-02 11:37:37</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the @Eagles, we recognized 30 #nonprofits for their outstanding #community work during the 2020 #NFL season. To honor them, we teamed up with the #Eagles &amp;amp; their mascot Swoop to host the Community RedZone Honors Cocktail Event. Congrats to all of the honorees! https://t.co/RFiuwgFPOa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14:11:07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0.1892 %</a:t>
                      </a:r>
                    </a:p>
                  </a:txBody>
                  <a:tcPr/>
                </a:tc>
                <a:extLst>
                  <a:ext uri="{0D108BD9-81ED-4DB2-BD59-A6C34878D82A}">
                    <a16:rowId xmlns:a16="http://schemas.microsoft.com/office/drawing/2014/main" val="387222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- 2021-09-27 12:55:26</a:t>
                      </a:r>
                      <a:r>
                        <a:rPr kumimoji="0" lang="en-US" sz="1000" b="0" i="0" u="none" strike="noStrike" kern="1200" cap="none" spc="0" normalizeH="0" baseline="0" noProof="0">
                          <a:ln>
                            <a:noFill/>
                          </a:ln>
                          <a:solidFill>
                            <a:prstClr val="black"/>
                          </a:solidFill>
                          <a:effectLst/>
                          <a:uLnTx/>
                          <a:uFillTx/>
                          <a:latin typeface="+mn-lt"/>
                          <a:ea typeface="+mn-ea"/>
                          <a:cs typeface="+mn-cs"/>
                        </a:rPr>
                        <a:t>
 Associates &amp;amp; trainees in our PHLY Foundations Program joined together virtually to assemble stuffed animals for sick children. In partnership with @handsonbayarea, #TEAMPHLY made over 60 stuffed animals to be donated to children in hospitals. #insurancegivesback #nonprofit https://t.co/aGOVIgp202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0.1891 %</a:t>
                      </a:r>
                    </a:p>
                  </a:txBody>
                  <a:tcPr/>
                </a:tc>
                <a:extLst>
                  <a:ext uri="{0D108BD9-81ED-4DB2-BD59-A6C34878D82A}">
                    <a16:rowId xmlns:a16="http://schemas.microsoft.com/office/drawing/2014/main" val="3190284287"/>
                  </a:ext>
                </a:extLst>
              </a:tr>
            </a:tbl>
          </a:graphicData>
        </a:graphic>
      </p:graphicFrame>
      <p:sp>
        <p:nvSpPr>
          <p:cNvPr id="4" name="Text Placeholder 3">
            <a:extLst>
              <a:ext uri="{FF2B5EF4-FFF2-40B4-BE49-F238E27FC236}">
                <a16:creationId xmlns:a16="http://schemas.microsoft.com/office/drawing/2014/main" id="{B08363D3-B9D2-4A01-9EAC-31269697AA7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6018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F1F0-A507-48B5-963B-E583B99C5F85}"/>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20BEC89F-0573-4FC4-A721-BA2B31B8ED7A}"/>
              </a:ext>
            </a:extLst>
          </p:cNvPr>
          <p:cNvGraphicFramePr>
            <a:graphicFrameLocks noGrp="1"/>
          </p:cNvGraphicFramePr>
          <p:nvPr>
            <p:ph type="tbl" sz="quarter" idx="13"/>
            <p:extLst>
              <p:ext uri="{D42A27DB-BD31-4B8C-83A1-F6EECF244321}">
                <p14:modId xmlns:p14="http://schemas.microsoft.com/office/powerpoint/2010/main" val="297480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31389688"/>
                    </a:ext>
                  </a:extLst>
                </a:gridCol>
                <a:gridCol w="493776">
                  <a:extLst>
                    <a:ext uri="{9D8B030D-6E8A-4147-A177-3AD203B41FA5}">
                      <a16:colId xmlns:a16="http://schemas.microsoft.com/office/drawing/2014/main" val="3976117827"/>
                    </a:ext>
                  </a:extLst>
                </a:gridCol>
                <a:gridCol w="1069848">
                  <a:extLst>
                    <a:ext uri="{9D8B030D-6E8A-4147-A177-3AD203B41FA5}">
                      <a16:colId xmlns:a16="http://schemas.microsoft.com/office/drawing/2014/main" val="2615953426"/>
                    </a:ext>
                  </a:extLst>
                </a:gridCol>
                <a:gridCol w="1069848">
                  <a:extLst>
                    <a:ext uri="{9D8B030D-6E8A-4147-A177-3AD203B41FA5}">
                      <a16:colId xmlns:a16="http://schemas.microsoft.com/office/drawing/2014/main" val="3121134792"/>
                    </a:ext>
                  </a:extLst>
                </a:gridCol>
                <a:gridCol w="1069848">
                  <a:extLst>
                    <a:ext uri="{9D8B030D-6E8A-4147-A177-3AD203B41FA5}">
                      <a16:colId xmlns:a16="http://schemas.microsoft.com/office/drawing/2014/main" val="4030878994"/>
                    </a:ext>
                  </a:extLst>
                </a:gridCol>
                <a:gridCol w="1069848">
                  <a:extLst>
                    <a:ext uri="{9D8B030D-6E8A-4147-A177-3AD203B41FA5}">
                      <a16:colId xmlns:a16="http://schemas.microsoft.com/office/drawing/2014/main" val="2572780746"/>
                    </a:ext>
                  </a:extLst>
                </a:gridCol>
                <a:gridCol w="1069848">
                  <a:extLst>
                    <a:ext uri="{9D8B030D-6E8A-4147-A177-3AD203B41FA5}">
                      <a16:colId xmlns:a16="http://schemas.microsoft.com/office/drawing/2014/main" val="95616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0684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- 2021-09-11 09:45:04</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#September11 https://t.co/sbELaDCaKs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09/12/2021 02:09:35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0.1890 %</a:t>
                      </a:r>
                    </a:p>
                  </a:txBody>
                  <a:tcPr/>
                </a:tc>
                <a:extLst>
                  <a:ext uri="{0D108BD9-81ED-4DB2-BD59-A6C34878D82A}">
                    <a16:rowId xmlns:a16="http://schemas.microsoft.com/office/drawing/2014/main" val="232977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- 2021-09-28 11:49:56</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#RyderCup this past weekend. Great times and great golf!🏆 #RyderCupUSA #GoUSA https://t.co/v0jgq2a3x5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09/29/2021 14:38:38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0.1890 %</a:t>
                      </a:r>
                    </a:p>
                  </a:txBody>
                  <a:tcPr/>
                </a:tc>
                <a:extLst>
                  <a:ext uri="{0D108BD9-81ED-4DB2-BD59-A6C34878D82A}">
                    <a16:rowId xmlns:a16="http://schemas.microsoft.com/office/drawing/2014/main" val="421024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- 2021-09-13 14:45:11</a:t>
                      </a:r>
                      <a:r>
                        <a:rPr kumimoji="0" lang="en-US" sz="1000" b="0" i="0" u="none" strike="noStrike" kern="1200" cap="none" spc="0" normalizeH="0" baseline="0" noProof="0">
                          <a:ln>
                            <a:noFill/>
                          </a:ln>
                          <a:solidFill>
                            <a:prstClr val="black"/>
                          </a:solidFill>
                          <a:effectLst/>
                          <a:uLnTx/>
                          <a:uFillTx/>
                          <a:latin typeface="+mn-lt"/>
                          <a:ea typeface="+mn-ea"/>
                          <a:cs typeface="+mn-cs"/>
                        </a:rPr>
                        <a:t>
 PHLY has been named one of the #BestPlacestoWork in #Insurance for the 12th consecutive year! We know our hardworking employees are the reason for our success. Join the team by visiting our career site: https://t.co/TAsZrjsbnK https://t.co/OqYAzM3rdY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20:10:45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extLst>
                  <a:ext uri="{0D108BD9-81ED-4DB2-BD59-A6C34878D82A}">
                    <a16:rowId xmlns:a16="http://schemas.microsoft.com/office/drawing/2014/main" val="2098389382"/>
                  </a:ext>
                </a:extLst>
              </a:tr>
            </a:tbl>
          </a:graphicData>
        </a:graphic>
      </p:graphicFrame>
      <p:sp>
        <p:nvSpPr>
          <p:cNvPr id="4" name="Text Placeholder 3">
            <a:extLst>
              <a:ext uri="{FF2B5EF4-FFF2-40B4-BE49-F238E27FC236}">
                <a16:creationId xmlns:a16="http://schemas.microsoft.com/office/drawing/2014/main" id="{296DF9D2-181F-4F2E-B9A7-B24B2234CFE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24069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69E9B-B81B-4BA5-8790-81CDC22DF58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7698008-4C09-4307-B55F-37EA7B70A123}"/>
              </a:ext>
            </a:extLst>
          </p:cNvPr>
          <p:cNvGraphicFramePr>
            <a:graphicFrameLocks noGrp="1"/>
          </p:cNvGraphicFramePr>
          <p:nvPr>
            <p:ph type="tbl" sz="quarter" idx="13"/>
            <p:extLst>
              <p:ext uri="{D42A27DB-BD31-4B8C-83A1-F6EECF244321}">
                <p14:modId xmlns:p14="http://schemas.microsoft.com/office/powerpoint/2010/main" val="68351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34378503"/>
                    </a:ext>
                  </a:extLst>
                </a:gridCol>
                <a:gridCol w="658368">
                  <a:extLst>
                    <a:ext uri="{9D8B030D-6E8A-4147-A177-3AD203B41FA5}">
                      <a16:colId xmlns:a16="http://schemas.microsoft.com/office/drawing/2014/main" val="2982463274"/>
                    </a:ext>
                  </a:extLst>
                </a:gridCol>
                <a:gridCol w="658368">
                  <a:extLst>
                    <a:ext uri="{9D8B030D-6E8A-4147-A177-3AD203B41FA5}">
                      <a16:colId xmlns:a16="http://schemas.microsoft.com/office/drawing/2014/main" val="4199889462"/>
                    </a:ext>
                  </a:extLst>
                </a:gridCol>
                <a:gridCol w="658368">
                  <a:extLst>
                    <a:ext uri="{9D8B030D-6E8A-4147-A177-3AD203B41FA5}">
                      <a16:colId xmlns:a16="http://schemas.microsoft.com/office/drawing/2014/main" val="3986527766"/>
                    </a:ext>
                  </a:extLst>
                </a:gridCol>
                <a:gridCol w="658368">
                  <a:extLst>
                    <a:ext uri="{9D8B030D-6E8A-4147-A177-3AD203B41FA5}">
                      <a16:colId xmlns:a16="http://schemas.microsoft.com/office/drawing/2014/main" val="164161108"/>
                    </a:ext>
                  </a:extLst>
                </a:gridCol>
                <a:gridCol w="658368">
                  <a:extLst>
                    <a:ext uri="{9D8B030D-6E8A-4147-A177-3AD203B41FA5}">
                      <a16:colId xmlns:a16="http://schemas.microsoft.com/office/drawing/2014/main" val="2856739834"/>
                    </a:ext>
                  </a:extLst>
                </a:gridCol>
                <a:gridCol w="658368">
                  <a:extLst>
                    <a:ext uri="{9D8B030D-6E8A-4147-A177-3AD203B41FA5}">
                      <a16:colId xmlns:a16="http://schemas.microsoft.com/office/drawing/2014/main" val="2989762351"/>
                    </a:ext>
                  </a:extLst>
                </a:gridCol>
                <a:gridCol w="658368">
                  <a:extLst>
                    <a:ext uri="{9D8B030D-6E8A-4147-A177-3AD203B41FA5}">
                      <a16:colId xmlns:a16="http://schemas.microsoft.com/office/drawing/2014/main" val="3428686846"/>
                    </a:ext>
                  </a:extLst>
                </a:gridCol>
                <a:gridCol w="658368">
                  <a:extLst>
                    <a:ext uri="{9D8B030D-6E8A-4147-A177-3AD203B41FA5}">
                      <a16:colId xmlns:a16="http://schemas.microsoft.com/office/drawing/2014/main" val="3814559443"/>
                    </a:ext>
                  </a:extLst>
                </a:gridCol>
                <a:gridCol w="658368">
                  <a:extLst>
                    <a:ext uri="{9D8B030D-6E8A-4147-A177-3AD203B41FA5}">
                      <a16:colId xmlns:a16="http://schemas.microsoft.com/office/drawing/2014/main" val="3564969754"/>
                    </a:ext>
                  </a:extLst>
                </a:gridCol>
                <a:gridCol w="658368">
                  <a:extLst>
                    <a:ext uri="{9D8B030D-6E8A-4147-A177-3AD203B41FA5}">
                      <a16:colId xmlns:a16="http://schemas.microsoft.com/office/drawing/2014/main" val="3481643742"/>
                    </a:ext>
                  </a:extLst>
                </a:gridCol>
                <a:gridCol w="658368">
                  <a:extLst>
                    <a:ext uri="{9D8B030D-6E8A-4147-A177-3AD203B41FA5}">
                      <a16:colId xmlns:a16="http://schemas.microsoft.com/office/drawing/2014/main" val="38049077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534085988"/>
                  </a:ext>
                </a:extLst>
              </a:tr>
              <a:tr h="370840">
                <a:tc>
                  <a:txBody>
                    <a:bodyPr/>
                    <a:lstStyle/>
                    <a:p>
                      <a:r>
                        <a:rPr lang="en-US" sz="1000"/>
                        <a:t>29728</a:t>
                      </a:r>
                    </a:p>
                  </a:txBody>
                  <a:tcPr/>
                </a:tc>
                <a:tc>
                  <a:txBody>
                    <a:bodyPr/>
                    <a:lstStyle/>
                    <a:p>
                      <a:r>
                        <a:rPr lang="en-US" sz="1000"/>
                        <a:t>162</a:t>
                      </a:r>
                    </a:p>
                  </a:txBody>
                  <a:tcPr/>
                </a:tc>
                <a:tc>
                  <a:txBody>
                    <a:bodyPr/>
                    <a:lstStyle/>
                    <a:p>
                      <a:r>
                        <a:rPr lang="en-US" sz="1000"/>
                        <a:t>34</a:t>
                      </a:r>
                    </a:p>
                  </a:txBody>
                  <a:tcPr/>
                </a:tc>
                <a:tc>
                  <a:txBody>
                    <a:bodyPr/>
                    <a:lstStyle/>
                    <a:p>
                      <a:r>
                        <a:rPr lang="en-US" sz="1000"/>
                        <a:t>1406</a:t>
                      </a:r>
                    </a:p>
                  </a:txBody>
                  <a:tcPr/>
                </a:tc>
                <a:tc>
                  <a:txBody>
                    <a:bodyPr/>
                    <a:lstStyle/>
                    <a:p>
                      <a:r>
                        <a:rPr lang="en-US" sz="1000"/>
                        <a:t>41.352941176471</a:t>
                      </a:r>
                    </a:p>
                  </a:txBody>
                  <a:tcPr/>
                </a:tc>
                <a:tc>
                  <a:txBody>
                    <a:bodyPr/>
                    <a:lstStyle/>
                    <a:p>
                      <a:r>
                        <a:rPr lang="en-US" sz="1000"/>
                        <a:t>20</a:t>
                      </a:r>
                    </a:p>
                  </a:txBody>
                  <a:tcPr/>
                </a:tc>
                <a:tc>
                  <a:txBody>
                    <a:bodyPr/>
                    <a:lstStyle/>
                    <a:p>
                      <a:r>
                        <a:rPr lang="en-US" sz="1000"/>
                        <a:t>92</a:t>
                      </a:r>
                    </a:p>
                  </a:txBody>
                  <a:tcPr/>
                </a:tc>
                <a:tc>
                  <a:txBody>
                    <a:bodyPr/>
                    <a:lstStyle/>
                    <a:p>
                      <a:r>
                        <a:rPr lang="en-US" sz="1000"/>
                        <a:t>5773</a:t>
                      </a:r>
                    </a:p>
                  </a:txBody>
                  <a:tcPr/>
                </a:tc>
                <a:tc>
                  <a:txBody>
                    <a:bodyPr/>
                    <a:lstStyle/>
                    <a:p>
                      <a:r>
                        <a:rPr lang="en-US" sz="1000"/>
                        <a:t>169.79411764706</a:t>
                      </a:r>
                    </a:p>
                  </a:txBody>
                  <a:tcPr/>
                </a:tc>
                <a:tc>
                  <a:txBody>
                    <a:bodyPr/>
                    <a:lstStyle/>
                    <a:p>
                      <a:r>
                        <a:rPr lang="en-US" sz="1000"/>
                        <a:t>65543</a:t>
                      </a:r>
                    </a:p>
                  </a:txBody>
                  <a:tcPr/>
                </a:tc>
                <a:tc>
                  <a:txBody>
                    <a:bodyPr/>
                    <a:lstStyle/>
                    <a:p>
                      <a:r>
                        <a:rPr lang="en-US" sz="1000"/>
                        <a:t>1927.7352941176</a:t>
                      </a:r>
                    </a:p>
                  </a:txBody>
                  <a:tcPr/>
                </a:tc>
                <a:tc>
                  <a:txBody>
                    <a:bodyPr/>
                    <a:lstStyle/>
                    <a:p>
                      <a:r>
                        <a:rPr lang="en-US" sz="1000"/>
                        <a:t>6.5586435168904 %</a:t>
                      </a:r>
                    </a:p>
                  </a:txBody>
                  <a:tcPr/>
                </a:tc>
                <a:extLst>
                  <a:ext uri="{0D108BD9-81ED-4DB2-BD59-A6C34878D82A}">
                    <a16:rowId xmlns:a16="http://schemas.microsoft.com/office/drawing/2014/main" val="2526686318"/>
                  </a:ext>
                </a:extLst>
              </a:tr>
            </a:tbl>
          </a:graphicData>
        </a:graphic>
      </p:graphicFrame>
      <p:sp>
        <p:nvSpPr>
          <p:cNvPr id="4" name="Text Placeholder 3">
            <a:extLst>
              <a:ext uri="{FF2B5EF4-FFF2-40B4-BE49-F238E27FC236}">
                <a16:creationId xmlns:a16="http://schemas.microsoft.com/office/drawing/2014/main" id="{60AE78CF-458D-4A7E-B74F-6A5FC993558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4165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AE9B-1534-43D1-9FEA-703FD129B7F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EED7C3D-DDE0-4F7B-AD23-1D6BC6B79A80}"/>
              </a:ext>
            </a:extLst>
          </p:cNvPr>
          <p:cNvGraphicFramePr>
            <a:graphicFrameLocks noGrp="1"/>
          </p:cNvGraphicFramePr>
          <p:nvPr>
            <p:ph type="chart" sz="quarter" idx="13"/>
            <p:extLst>
              <p:ext uri="{D42A27DB-BD31-4B8C-83A1-F6EECF244321}">
                <p14:modId xmlns:p14="http://schemas.microsoft.com/office/powerpoint/2010/main" val="3227464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BE91D-59EC-404D-821D-E756AE77272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BABD6D-A63B-4384-AD82-FE5FA60BE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072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90D72-BED4-4036-9BBC-D2F4D7A78A1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3307BF5-6B59-4B06-ADC8-5F7C6925B33C}"/>
              </a:ext>
            </a:extLst>
          </p:cNvPr>
          <p:cNvGraphicFramePr>
            <a:graphicFrameLocks noGrp="1"/>
          </p:cNvGraphicFramePr>
          <p:nvPr>
            <p:ph type="chart" sz="quarter" idx="13"/>
            <p:extLst>
              <p:ext uri="{D42A27DB-BD31-4B8C-83A1-F6EECF244321}">
                <p14:modId xmlns:p14="http://schemas.microsoft.com/office/powerpoint/2010/main" val="751572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A3636F-D392-46CB-908E-7599C252E1E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09E84E7-4465-4C02-B16C-D03598BD8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1368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137C3-5F59-4A35-A63A-265E347C1BA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7AD49B0-CF46-4612-877A-72EB2858C5BA}"/>
              </a:ext>
            </a:extLst>
          </p:cNvPr>
          <p:cNvGraphicFramePr>
            <a:graphicFrameLocks noGrp="1"/>
          </p:cNvGraphicFramePr>
          <p:nvPr>
            <p:ph type="chart" sz="quarter" idx="13"/>
            <p:extLst>
              <p:ext uri="{D42A27DB-BD31-4B8C-83A1-F6EECF244321}">
                <p14:modId xmlns:p14="http://schemas.microsoft.com/office/powerpoint/2010/main" val="3533411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D2B48-B90F-48E2-BE26-9F3368052A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24DE92-4832-4332-A298-C280171D5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298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94DF-ACEE-4F69-8B04-81229A155A14}"/>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287BD023-E0E2-4E6E-B89A-4CB46057D2D4}"/>
              </a:ext>
            </a:extLst>
          </p:cNvPr>
          <p:cNvGraphicFramePr>
            <a:graphicFrameLocks noGrp="1"/>
          </p:cNvGraphicFramePr>
          <p:nvPr>
            <p:ph type="chart" sz="quarter" idx="13"/>
            <p:extLst>
              <p:ext uri="{D42A27DB-BD31-4B8C-83A1-F6EECF244321}">
                <p14:modId xmlns:p14="http://schemas.microsoft.com/office/powerpoint/2010/main" val="938271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5EB2CE-71DB-4871-88BD-9C8A7913E7A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7466131-250A-40EF-A67F-8A74E5618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07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054C-C272-4D50-8A64-4243C848210C}"/>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2DFD79C3-334F-4DE4-907B-C44F42CFC4B4}"/>
              </a:ext>
            </a:extLst>
          </p:cNvPr>
          <p:cNvGraphicFramePr>
            <a:graphicFrameLocks noGrp="1"/>
          </p:cNvGraphicFramePr>
          <p:nvPr>
            <p:ph type="tbl" sz="quarter" idx="13"/>
            <p:extLst>
              <p:ext uri="{D42A27DB-BD31-4B8C-83A1-F6EECF244321}">
                <p14:modId xmlns:p14="http://schemas.microsoft.com/office/powerpoint/2010/main" val="179836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4099393"/>
                    </a:ext>
                  </a:extLst>
                </a:gridCol>
                <a:gridCol w="740664">
                  <a:extLst>
                    <a:ext uri="{9D8B030D-6E8A-4147-A177-3AD203B41FA5}">
                      <a16:colId xmlns:a16="http://schemas.microsoft.com/office/drawing/2014/main" val="255624793"/>
                    </a:ext>
                  </a:extLst>
                </a:gridCol>
                <a:gridCol w="740664">
                  <a:extLst>
                    <a:ext uri="{9D8B030D-6E8A-4147-A177-3AD203B41FA5}">
                      <a16:colId xmlns:a16="http://schemas.microsoft.com/office/drawing/2014/main" val="3089173845"/>
                    </a:ext>
                  </a:extLst>
                </a:gridCol>
                <a:gridCol w="740664">
                  <a:extLst>
                    <a:ext uri="{9D8B030D-6E8A-4147-A177-3AD203B41FA5}">
                      <a16:colId xmlns:a16="http://schemas.microsoft.com/office/drawing/2014/main" val="2301341127"/>
                    </a:ext>
                  </a:extLst>
                </a:gridCol>
                <a:gridCol w="740664">
                  <a:extLst>
                    <a:ext uri="{9D8B030D-6E8A-4147-A177-3AD203B41FA5}">
                      <a16:colId xmlns:a16="http://schemas.microsoft.com/office/drawing/2014/main" val="1057367470"/>
                    </a:ext>
                  </a:extLst>
                </a:gridCol>
                <a:gridCol w="740664">
                  <a:extLst>
                    <a:ext uri="{9D8B030D-6E8A-4147-A177-3AD203B41FA5}">
                      <a16:colId xmlns:a16="http://schemas.microsoft.com/office/drawing/2014/main" val="1248293878"/>
                    </a:ext>
                  </a:extLst>
                </a:gridCol>
                <a:gridCol w="740664">
                  <a:extLst>
                    <a:ext uri="{9D8B030D-6E8A-4147-A177-3AD203B41FA5}">
                      <a16:colId xmlns:a16="http://schemas.microsoft.com/office/drawing/2014/main" val="2944627642"/>
                    </a:ext>
                  </a:extLst>
                </a:gridCol>
                <a:gridCol w="740664">
                  <a:extLst>
                    <a:ext uri="{9D8B030D-6E8A-4147-A177-3AD203B41FA5}">
                      <a16:colId xmlns:a16="http://schemas.microsoft.com/office/drawing/2014/main" val="3224856785"/>
                    </a:ext>
                  </a:extLst>
                </a:gridCol>
                <a:gridCol w="740664">
                  <a:extLst>
                    <a:ext uri="{9D8B030D-6E8A-4147-A177-3AD203B41FA5}">
                      <a16:colId xmlns:a16="http://schemas.microsoft.com/office/drawing/2014/main" val="637009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2477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- 2021-09-13 14:46:04</a:t>
                      </a:r>
                      <a:r>
                        <a:rPr kumimoji="0" lang="en-US" sz="1000" b="0" i="0" u="none" strike="noStrike" kern="1200" cap="none" spc="0" normalizeH="0" baseline="0" noProof="0">
                          <a:ln>
                            <a:noFill/>
                          </a:ln>
                          <a:solidFill>
                            <a:prstClr val="black"/>
                          </a:solidFill>
                          <a:effectLst/>
                          <a:uLnTx/>
                          <a:uFillTx/>
                          <a:latin typeface="+mn-lt"/>
                          <a:ea typeface="+mn-ea"/>
                          <a:cs typeface="+mn-cs"/>
                        </a:rPr>
                        <a:t>
 PHLY has been named one of the #BestPlacestoWork in #Insurance for the 12th consecutive year! We know our hardworking employees are the reason for our success. Join the team by visiting our career site: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6.0091834697544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052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- 2021-09-24 12:50:12</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Cradles to Crayons Philadelphia, #TEAMPHLY helped make a positive impact on the lives of local children. Together, employees stuffed #backpacks which were given to kids in need allowing them to start the new school year equipped with all of the essentials to have a successful academic experience! #givingback #communityservice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23.485236388462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8275639"/>
                  </a:ext>
                </a:extLst>
              </a:tr>
            </a:tbl>
          </a:graphicData>
        </a:graphic>
      </p:graphicFrame>
      <p:sp>
        <p:nvSpPr>
          <p:cNvPr id="4" name="Text Placeholder 3">
            <a:extLst>
              <a:ext uri="{FF2B5EF4-FFF2-40B4-BE49-F238E27FC236}">
                <a16:creationId xmlns:a16="http://schemas.microsoft.com/office/drawing/2014/main" id="{240CAB90-C44C-4E26-8FB1-85291A6CBC5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55787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C7DE-8F30-49D0-8746-5CD02006141F}"/>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88913D30-452F-4314-8FF6-B7F7D2AE59DD}"/>
              </a:ext>
            </a:extLst>
          </p:cNvPr>
          <p:cNvGraphicFramePr>
            <a:graphicFrameLocks noGrp="1"/>
          </p:cNvGraphicFramePr>
          <p:nvPr>
            <p:ph type="tbl" sz="quarter" idx="13"/>
            <p:extLst>
              <p:ext uri="{D42A27DB-BD31-4B8C-83A1-F6EECF244321}">
                <p14:modId xmlns:p14="http://schemas.microsoft.com/office/powerpoint/2010/main" val="249782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9193230"/>
                    </a:ext>
                  </a:extLst>
                </a:gridCol>
                <a:gridCol w="740664">
                  <a:extLst>
                    <a:ext uri="{9D8B030D-6E8A-4147-A177-3AD203B41FA5}">
                      <a16:colId xmlns:a16="http://schemas.microsoft.com/office/drawing/2014/main" val="825697680"/>
                    </a:ext>
                  </a:extLst>
                </a:gridCol>
                <a:gridCol w="740664">
                  <a:extLst>
                    <a:ext uri="{9D8B030D-6E8A-4147-A177-3AD203B41FA5}">
                      <a16:colId xmlns:a16="http://schemas.microsoft.com/office/drawing/2014/main" val="1381837677"/>
                    </a:ext>
                  </a:extLst>
                </a:gridCol>
                <a:gridCol w="740664">
                  <a:extLst>
                    <a:ext uri="{9D8B030D-6E8A-4147-A177-3AD203B41FA5}">
                      <a16:colId xmlns:a16="http://schemas.microsoft.com/office/drawing/2014/main" val="244624328"/>
                    </a:ext>
                  </a:extLst>
                </a:gridCol>
                <a:gridCol w="740664">
                  <a:extLst>
                    <a:ext uri="{9D8B030D-6E8A-4147-A177-3AD203B41FA5}">
                      <a16:colId xmlns:a16="http://schemas.microsoft.com/office/drawing/2014/main" val="915894122"/>
                    </a:ext>
                  </a:extLst>
                </a:gridCol>
                <a:gridCol w="740664">
                  <a:extLst>
                    <a:ext uri="{9D8B030D-6E8A-4147-A177-3AD203B41FA5}">
                      <a16:colId xmlns:a16="http://schemas.microsoft.com/office/drawing/2014/main" val="1387108009"/>
                    </a:ext>
                  </a:extLst>
                </a:gridCol>
                <a:gridCol w="740664">
                  <a:extLst>
                    <a:ext uri="{9D8B030D-6E8A-4147-A177-3AD203B41FA5}">
                      <a16:colId xmlns:a16="http://schemas.microsoft.com/office/drawing/2014/main" val="4261004544"/>
                    </a:ext>
                  </a:extLst>
                </a:gridCol>
                <a:gridCol w="740664">
                  <a:extLst>
                    <a:ext uri="{9D8B030D-6E8A-4147-A177-3AD203B41FA5}">
                      <a16:colId xmlns:a16="http://schemas.microsoft.com/office/drawing/2014/main" val="3309629119"/>
                    </a:ext>
                  </a:extLst>
                </a:gridCol>
                <a:gridCol w="740664">
                  <a:extLst>
                    <a:ext uri="{9D8B030D-6E8A-4147-A177-3AD203B41FA5}">
                      <a16:colId xmlns:a16="http://schemas.microsoft.com/office/drawing/2014/main" val="229779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3018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- 2021-09-02 11:55:00</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the Philadelphia Eagles, we recognized 30 #nonprofits for their outstanding #communitywork during the 2020 NFL season. To honor last year’s #charitableorganizations, we teamed up with the Eagles and their mascot Swoop to host the Community RedZone Honors Cocktail event at Lincoln Financial Field. Congratulations to all of the honorees! #insurancegivesback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32.775004026413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116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- 2021-09-28 12:01:51</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 Cup this past weekend. Great times and great golf! #GoUSA #RyderCup #RyderCup2021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21.533500537442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8252703"/>
                  </a:ext>
                </a:extLst>
              </a:tr>
            </a:tbl>
          </a:graphicData>
        </a:graphic>
      </p:graphicFrame>
      <p:sp>
        <p:nvSpPr>
          <p:cNvPr id="4" name="Text Placeholder 3">
            <a:extLst>
              <a:ext uri="{FF2B5EF4-FFF2-40B4-BE49-F238E27FC236}">
                <a16:creationId xmlns:a16="http://schemas.microsoft.com/office/drawing/2014/main" id="{01452981-A48F-4267-AC53-5487A90B392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9475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6BA9-DDDE-40CC-BC2F-50E7AB349431}"/>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C031D8CB-8535-4122-86B9-166F63225AC6}"/>
              </a:ext>
            </a:extLst>
          </p:cNvPr>
          <p:cNvGraphicFramePr>
            <a:graphicFrameLocks noGrp="1"/>
          </p:cNvGraphicFramePr>
          <p:nvPr>
            <p:ph type="tbl" sz="quarter" idx="13"/>
            <p:extLst>
              <p:ext uri="{D42A27DB-BD31-4B8C-83A1-F6EECF244321}">
                <p14:modId xmlns:p14="http://schemas.microsoft.com/office/powerpoint/2010/main" val="3892302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040504"/>
                    </a:ext>
                  </a:extLst>
                </a:gridCol>
                <a:gridCol w="740664">
                  <a:extLst>
                    <a:ext uri="{9D8B030D-6E8A-4147-A177-3AD203B41FA5}">
                      <a16:colId xmlns:a16="http://schemas.microsoft.com/office/drawing/2014/main" val="4017725545"/>
                    </a:ext>
                  </a:extLst>
                </a:gridCol>
                <a:gridCol w="740664">
                  <a:extLst>
                    <a:ext uri="{9D8B030D-6E8A-4147-A177-3AD203B41FA5}">
                      <a16:colId xmlns:a16="http://schemas.microsoft.com/office/drawing/2014/main" val="3821518454"/>
                    </a:ext>
                  </a:extLst>
                </a:gridCol>
                <a:gridCol w="740664">
                  <a:extLst>
                    <a:ext uri="{9D8B030D-6E8A-4147-A177-3AD203B41FA5}">
                      <a16:colId xmlns:a16="http://schemas.microsoft.com/office/drawing/2014/main" val="149894164"/>
                    </a:ext>
                  </a:extLst>
                </a:gridCol>
                <a:gridCol w="740664">
                  <a:extLst>
                    <a:ext uri="{9D8B030D-6E8A-4147-A177-3AD203B41FA5}">
                      <a16:colId xmlns:a16="http://schemas.microsoft.com/office/drawing/2014/main" val="3387537002"/>
                    </a:ext>
                  </a:extLst>
                </a:gridCol>
                <a:gridCol w="740664">
                  <a:extLst>
                    <a:ext uri="{9D8B030D-6E8A-4147-A177-3AD203B41FA5}">
                      <a16:colId xmlns:a16="http://schemas.microsoft.com/office/drawing/2014/main" val="981449207"/>
                    </a:ext>
                  </a:extLst>
                </a:gridCol>
                <a:gridCol w="740664">
                  <a:extLst>
                    <a:ext uri="{9D8B030D-6E8A-4147-A177-3AD203B41FA5}">
                      <a16:colId xmlns:a16="http://schemas.microsoft.com/office/drawing/2014/main" val="1055563080"/>
                    </a:ext>
                  </a:extLst>
                </a:gridCol>
                <a:gridCol w="740664">
                  <a:extLst>
                    <a:ext uri="{9D8B030D-6E8A-4147-A177-3AD203B41FA5}">
                      <a16:colId xmlns:a16="http://schemas.microsoft.com/office/drawing/2014/main" val="345724097"/>
                    </a:ext>
                  </a:extLst>
                </a:gridCol>
                <a:gridCol w="740664">
                  <a:extLst>
                    <a:ext uri="{9D8B030D-6E8A-4147-A177-3AD203B41FA5}">
                      <a16:colId xmlns:a16="http://schemas.microsoft.com/office/drawing/2014/main" val="4245204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2777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- 2021-09-11 09:35:03</a:t>
                      </a:r>
                      <a:r>
                        <a:rPr kumimoji="0" lang="en-US" sz="1000" b="0" i="0" u="none" strike="noStrike" kern="1200" cap="none" spc="0" normalizeH="0" baseline="0" noProof="0">
                          <a:ln>
                            <a:noFill/>
                          </a:ln>
                          <a:solidFill>
                            <a:prstClr val="black"/>
                          </a:solidFill>
                          <a:effectLst/>
                          <a:uLnTx/>
                          <a:uFillTx/>
                          <a:latin typeface="+mn-lt"/>
                          <a:ea typeface="+mn-ea"/>
                          <a:cs typeface="+mn-cs"/>
                        </a:rPr>
                        <a:t>
 We will never forget. #September11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3.6610448375154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6074922"/>
                  </a:ext>
                </a:extLst>
              </a:tr>
            </a:tbl>
          </a:graphicData>
        </a:graphic>
      </p:graphicFrame>
      <p:sp>
        <p:nvSpPr>
          <p:cNvPr id="4" name="Text Placeholder 3">
            <a:extLst>
              <a:ext uri="{FF2B5EF4-FFF2-40B4-BE49-F238E27FC236}">
                <a16:creationId xmlns:a16="http://schemas.microsoft.com/office/drawing/2014/main" id="{A6AF33BF-6BBD-4C24-8FDE-DAB865BCF09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18739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A446-4DD0-4EAC-9174-896BDA4D6A7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23A5AEB-4D69-436B-BB9B-B71871339C57}"/>
              </a:ext>
            </a:extLst>
          </p:cNvPr>
          <p:cNvGraphicFramePr>
            <a:graphicFrameLocks noGrp="1"/>
          </p:cNvGraphicFramePr>
          <p:nvPr>
            <p:ph type="tbl" sz="quarter" idx="13"/>
            <p:extLst>
              <p:ext uri="{D42A27DB-BD31-4B8C-83A1-F6EECF244321}">
                <p14:modId xmlns:p14="http://schemas.microsoft.com/office/powerpoint/2010/main" val="289778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8224783"/>
                    </a:ext>
                  </a:extLst>
                </a:gridCol>
                <a:gridCol w="658368">
                  <a:extLst>
                    <a:ext uri="{9D8B030D-6E8A-4147-A177-3AD203B41FA5}">
                      <a16:colId xmlns:a16="http://schemas.microsoft.com/office/drawing/2014/main" val="3097294847"/>
                    </a:ext>
                  </a:extLst>
                </a:gridCol>
                <a:gridCol w="658368">
                  <a:extLst>
                    <a:ext uri="{9D8B030D-6E8A-4147-A177-3AD203B41FA5}">
                      <a16:colId xmlns:a16="http://schemas.microsoft.com/office/drawing/2014/main" val="884796796"/>
                    </a:ext>
                  </a:extLst>
                </a:gridCol>
                <a:gridCol w="658368">
                  <a:extLst>
                    <a:ext uri="{9D8B030D-6E8A-4147-A177-3AD203B41FA5}">
                      <a16:colId xmlns:a16="http://schemas.microsoft.com/office/drawing/2014/main" val="4143159053"/>
                    </a:ext>
                  </a:extLst>
                </a:gridCol>
                <a:gridCol w="658368">
                  <a:extLst>
                    <a:ext uri="{9D8B030D-6E8A-4147-A177-3AD203B41FA5}">
                      <a16:colId xmlns:a16="http://schemas.microsoft.com/office/drawing/2014/main" val="3672192309"/>
                    </a:ext>
                  </a:extLst>
                </a:gridCol>
                <a:gridCol w="658368">
                  <a:extLst>
                    <a:ext uri="{9D8B030D-6E8A-4147-A177-3AD203B41FA5}">
                      <a16:colId xmlns:a16="http://schemas.microsoft.com/office/drawing/2014/main" val="2433610516"/>
                    </a:ext>
                  </a:extLst>
                </a:gridCol>
                <a:gridCol w="658368">
                  <a:extLst>
                    <a:ext uri="{9D8B030D-6E8A-4147-A177-3AD203B41FA5}">
                      <a16:colId xmlns:a16="http://schemas.microsoft.com/office/drawing/2014/main" val="2574565571"/>
                    </a:ext>
                  </a:extLst>
                </a:gridCol>
                <a:gridCol w="658368">
                  <a:extLst>
                    <a:ext uri="{9D8B030D-6E8A-4147-A177-3AD203B41FA5}">
                      <a16:colId xmlns:a16="http://schemas.microsoft.com/office/drawing/2014/main" val="4184786564"/>
                    </a:ext>
                  </a:extLst>
                </a:gridCol>
                <a:gridCol w="658368">
                  <a:extLst>
                    <a:ext uri="{9D8B030D-6E8A-4147-A177-3AD203B41FA5}">
                      <a16:colId xmlns:a16="http://schemas.microsoft.com/office/drawing/2014/main" val="822700568"/>
                    </a:ext>
                  </a:extLst>
                </a:gridCol>
                <a:gridCol w="658368">
                  <a:extLst>
                    <a:ext uri="{9D8B030D-6E8A-4147-A177-3AD203B41FA5}">
                      <a16:colId xmlns:a16="http://schemas.microsoft.com/office/drawing/2014/main" val="25866146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1018179"/>
                  </a:ext>
                </a:extLst>
              </a:tr>
              <a:tr h="370840">
                <a:tc>
                  <a:txBody>
                    <a:bodyPr/>
                    <a:lstStyle/>
                    <a:p>
                      <a:r>
                        <a:rPr lang="en-US" sz="1000"/>
                        <a:t>phlyinsurance</a:t>
                      </a:r>
                    </a:p>
                  </a:txBody>
                  <a:tcPr/>
                </a:tc>
                <a:tc>
                  <a:txBody>
                    <a:bodyPr/>
                    <a:lstStyle/>
                    <a:p>
                      <a:r>
                        <a:rPr lang="en-US" sz="1000"/>
                        <a:t>2482</a:t>
                      </a:r>
                    </a:p>
                  </a:txBody>
                  <a:tcPr/>
                </a:tc>
                <a:tc>
                  <a:txBody>
                    <a:bodyPr/>
                    <a:lstStyle/>
                    <a:p>
                      <a:r>
                        <a:rPr lang="en-US" sz="1000"/>
                        <a:t>4</a:t>
                      </a:r>
                    </a:p>
                  </a:txBody>
                  <a:tcPr/>
                </a:tc>
                <a:tc>
                  <a:txBody>
                    <a:bodyPr/>
                    <a:lstStyle/>
                    <a:p>
                      <a:r>
                        <a:rPr lang="en-US" sz="1000"/>
                        <a:t>15</a:t>
                      </a:r>
                    </a:p>
                  </a:txBody>
                  <a:tcPr/>
                </a:tc>
                <a:tc>
                  <a:txBody>
                    <a:bodyPr/>
                    <a:lstStyle/>
                    <a:p>
                      <a:r>
                        <a:rPr lang="en-US" sz="1000"/>
                        <a:t>6</a:t>
                      </a:r>
                    </a:p>
                  </a:txBody>
                  <a:tcPr/>
                </a:tc>
                <a:tc>
                  <a:txBody>
                    <a:bodyPr/>
                    <a:lstStyle/>
                    <a:p>
                      <a:r>
                        <a:rPr lang="en-US" sz="1000"/>
                        <a:t>1</a:t>
                      </a:r>
                    </a:p>
                  </a:txBody>
                  <a:tcPr/>
                </a:tc>
                <a:tc>
                  <a:txBody>
                    <a:bodyPr/>
                    <a:lstStyle/>
                    <a:p>
                      <a:r>
                        <a:rPr lang="en-US" sz="1000"/>
                        <a:t>22</a:t>
                      </a:r>
                    </a:p>
                  </a:txBody>
                  <a:tcPr/>
                </a:tc>
                <a:tc>
                  <a:txBody>
                    <a:bodyPr/>
                    <a:lstStyle/>
                    <a:p>
                      <a:r>
                        <a:rPr lang="en-US" sz="1000"/>
                        <a:t>798</a:t>
                      </a:r>
                    </a:p>
                  </a:txBody>
                  <a:tcPr/>
                </a:tc>
                <a:tc>
                  <a:txBody>
                    <a:bodyPr/>
                    <a:lstStyle/>
                    <a:p>
                      <a:r>
                        <a:rPr lang="en-US" sz="1000"/>
                        <a:t>14</a:t>
                      </a:r>
                    </a:p>
                  </a:txBody>
                  <a:tcPr/>
                </a:tc>
                <a:tc>
                  <a:txBody>
                    <a:bodyPr/>
                    <a:lstStyle/>
                    <a:p>
                      <a:r>
                        <a:rPr lang="en-US" sz="1000"/>
                        <a:t>1.4883 %</a:t>
                      </a:r>
                    </a:p>
                  </a:txBody>
                  <a:tcPr/>
                </a:tc>
                <a:extLst>
                  <a:ext uri="{0D108BD9-81ED-4DB2-BD59-A6C34878D82A}">
                    <a16:rowId xmlns:a16="http://schemas.microsoft.com/office/drawing/2014/main" val="4229746859"/>
                  </a:ext>
                </a:extLst>
              </a:tr>
            </a:tbl>
          </a:graphicData>
        </a:graphic>
      </p:graphicFrame>
      <p:sp>
        <p:nvSpPr>
          <p:cNvPr id="4" name="Text Placeholder 3">
            <a:extLst>
              <a:ext uri="{FF2B5EF4-FFF2-40B4-BE49-F238E27FC236}">
                <a16:creationId xmlns:a16="http://schemas.microsoft.com/office/drawing/2014/main" id="{FB93AD9C-B747-4FEE-B573-EC9590E71BD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19999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D9D55-5452-4B81-9C94-2E3A7351227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7A577AE-A1EF-4B08-A784-884BCADD4925}"/>
              </a:ext>
            </a:extLst>
          </p:cNvPr>
          <p:cNvGraphicFramePr>
            <a:graphicFrameLocks noGrp="1"/>
          </p:cNvGraphicFramePr>
          <p:nvPr>
            <p:ph type="chart" sz="quarter" idx="13"/>
            <p:extLst>
              <p:ext uri="{D42A27DB-BD31-4B8C-83A1-F6EECF244321}">
                <p14:modId xmlns:p14="http://schemas.microsoft.com/office/powerpoint/2010/main" val="143289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F6333-763C-401E-BAC3-BD8A83874F1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5102F6A-0801-4ADD-A85B-0E57422F6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692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2F56-EEE7-46DC-9F9D-4EA59661AC3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89FB3B3-B89F-43B5-A4FE-DE81306B3001}"/>
              </a:ext>
            </a:extLst>
          </p:cNvPr>
          <p:cNvGraphicFramePr>
            <a:graphicFrameLocks noGrp="1"/>
          </p:cNvGraphicFramePr>
          <p:nvPr>
            <p:ph type="chart" sz="quarter" idx="13"/>
            <p:extLst>
              <p:ext uri="{D42A27DB-BD31-4B8C-83A1-F6EECF244321}">
                <p14:modId xmlns:p14="http://schemas.microsoft.com/office/powerpoint/2010/main" val="1020825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57603-97AE-4CF0-B1A5-A79C2D8BC20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E14C5A8-8B63-4CCD-858F-955CF69942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53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4A600-F995-4D48-AAF3-37D46FECE6A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CDF1B884-BD87-471F-AADA-226FB165C33D}"/>
              </a:ext>
            </a:extLst>
          </p:cNvPr>
          <p:cNvGraphicFramePr>
            <a:graphicFrameLocks noGrp="1"/>
          </p:cNvGraphicFramePr>
          <p:nvPr>
            <p:ph type="chart" sz="quarter" idx="13"/>
            <p:extLst>
              <p:ext uri="{D42A27DB-BD31-4B8C-83A1-F6EECF244321}">
                <p14:modId xmlns:p14="http://schemas.microsoft.com/office/powerpoint/2010/main" val="234760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9A5D1-FA00-441B-B4E2-740EF306B5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F8BD431-7231-49DE-AAFA-7BC59D3A61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8763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8B73-F108-4DE5-975E-F16C3A5C605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0E467307-E741-49F0-B116-DBB7F7280766}"/>
              </a:ext>
            </a:extLst>
          </p:cNvPr>
          <p:cNvGraphicFramePr>
            <a:graphicFrameLocks noGrp="1"/>
          </p:cNvGraphicFramePr>
          <p:nvPr>
            <p:ph type="tbl" sz="quarter" idx="13"/>
            <p:extLst>
              <p:ext uri="{D42A27DB-BD31-4B8C-83A1-F6EECF244321}">
                <p14:modId xmlns:p14="http://schemas.microsoft.com/office/powerpoint/2010/main" val="75707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5947011"/>
                    </a:ext>
                  </a:extLst>
                </a:gridCol>
                <a:gridCol w="987552">
                  <a:extLst>
                    <a:ext uri="{9D8B030D-6E8A-4147-A177-3AD203B41FA5}">
                      <a16:colId xmlns:a16="http://schemas.microsoft.com/office/drawing/2014/main" val="3657513581"/>
                    </a:ext>
                  </a:extLst>
                </a:gridCol>
                <a:gridCol w="987552">
                  <a:extLst>
                    <a:ext uri="{9D8B030D-6E8A-4147-A177-3AD203B41FA5}">
                      <a16:colId xmlns:a16="http://schemas.microsoft.com/office/drawing/2014/main" val="2920397605"/>
                    </a:ext>
                  </a:extLst>
                </a:gridCol>
                <a:gridCol w="987552">
                  <a:extLst>
                    <a:ext uri="{9D8B030D-6E8A-4147-A177-3AD203B41FA5}">
                      <a16:colId xmlns:a16="http://schemas.microsoft.com/office/drawing/2014/main" val="1099778424"/>
                    </a:ext>
                  </a:extLst>
                </a:gridCol>
                <a:gridCol w="987552">
                  <a:extLst>
                    <a:ext uri="{9D8B030D-6E8A-4147-A177-3AD203B41FA5}">
                      <a16:colId xmlns:a16="http://schemas.microsoft.com/office/drawing/2014/main" val="1457041284"/>
                    </a:ext>
                  </a:extLst>
                </a:gridCol>
                <a:gridCol w="987552">
                  <a:extLst>
                    <a:ext uri="{9D8B030D-6E8A-4147-A177-3AD203B41FA5}">
                      <a16:colId xmlns:a16="http://schemas.microsoft.com/office/drawing/2014/main" val="3448090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717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- 2021-09-24 12:12:57</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c2cphiladelphia, #TEAMPHLY helped make a #positiveimpact on the lives of local children. Together, employees stuffed #backpacks which were given to kids in need allowing them to start the new school year equipped with all of the essentials to have a successful academic experience! 🎒📕✏️
#backtoschool2021 #forthekids #goodcause #givebacktothecommunity #supportnonprofits #nonprofits #communitysupport #communityservice #volunteering #volunteerism #insurancegivesback #insurancecareers #companyculture #insurancelife #insurancework #insurancecompany #propertyandcasualty #specialtyinsurance #insurancebusiness #commercialinsurance #insurancecarrier #philadelphiapa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5670594"/>
                  </a:ext>
                </a:extLst>
              </a:tr>
            </a:tbl>
          </a:graphicData>
        </a:graphic>
      </p:graphicFrame>
      <p:sp>
        <p:nvSpPr>
          <p:cNvPr id="4" name="Text Placeholder 3">
            <a:extLst>
              <a:ext uri="{FF2B5EF4-FFF2-40B4-BE49-F238E27FC236}">
                <a16:creationId xmlns:a16="http://schemas.microsoft.com/office/drawing/2014/main" id="{A18CEF5D-309B-40FF-A087-D339C22A21A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69226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059A-E60D-45F2-860F-5C1C521DE26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EC2EE0EE-B654-4C58-A311-2BD124F05824}"/>
              </a:ext>
            </a:extLst>
          </p:cNvPr>
          <p:cNvGraphicFramePr>
            <a:graphicFrameLocks noGrp="1"/>
          </p:cNvGraphicFramePr>
          <p:nvPr>
            <p:ph type="tbl" sz="quarter" idx="13"/>
            <p:extLst>
              <p:ext uri="{D42A27DB-BD31-4B8C-83A1-F6EECF244321}">
                <p14:modId xmlns:p14="http://schemas.microsoft.com/office/powerpoint/2010/main" val="378463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76282703"/>
                    </a:ext>
                  </a:extLst>
                </a:gridCol>
                <a:gridCol w="987552">
                  <a:extLst>
                    <a:ext uri="{9D8B030D-6E8A-4147-A177-3AD203B41FA5}">
                      <a16:colId xmlns:a16="http://schemas.microsoft.com/office/drawing/2014/main" val="1704041206"/>
                    </a:ext>
                  </a:extLst>
                </a:gridCol>
                <a:gridCol w="987552">
                  <a:extLst>
                    <a:ext uri="{9D8B030D-6E8A-4147-A177-3AD203B41FA5}">
                      <a16:colId xmlns:a16="http://schemas.microsoft.com/office/drawing/2014/main" val="166076112"/>
                    </a:ext>
                  </a:extLst>
                </a:gridCol>
                <a:gridCol w="987552">
                  <a:extLst>
                    <a:ext uri="{9D8B030D-6E8A-4147-A177-3AD203B41FA5}">
                      <a16:colId xmlns:a16="http://schemas.microsoft.com/office/drawing/2014/main" val="3826989910"/>
                    </a:ext>
                  </a:extLst>
                </a:gridCol>
                <a:gridCol w="987552">
                  <a:extLst>
                    <a:ext uri="{9D8B030D-6E8A-4147-A177-3AD203B41FA5}">
                      <a16:colId xmlns:a16="http://schemas.microsoft.com/office/drawing/2014/main" val="1167662344"/>
                    </a:ext>
                  </a:extLst>
                </a:gridCol>
                <a:gridCol w="987552">
                  <a:extLst>
                    <a:ext uri="{9D8B030D-6E8A-4147-A177-3AD203B41FA5}">
                      <a16:colId xmlns:a16="http://schemas.microsoft.com/office/drawing/2014/main" val="96222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228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- 2021-09-28 12:54:39</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#RyderCup this past weekend. Great times and great golf! 🏆 #GoUSA #RyderCupUSA
#golfing⛳️ #golfouting #golfgram #instagolfers #insuranceagents #insurancebrokers #insurancecareers #insurancelife #insurancecompany #propertyandcasualty #specialtyinsurance #insurancebusiness #commercialinsurance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1697039"/>
                  </a:ext>
                </a:extLst>
              </a:tr>
            </a:tbl>
          </a:graphicData>
        </a:graphic>
      </p:graphicFrame>
      <p:sp>
        <p:nvSpPr>
          <p:cNvPr id="4" name="Text Placeholder 3">
            <a:extLst>
              <a:ext uri="{FF2B5EF4-FFF2-40B4-BE49-F238E27FC236}">
                <a16:creationId xmlns:a16="http://schemas.microsoft.com/office/drawing/2014/main" id="{BCEB8B39-E2B1-4F1F-96FE-88514952448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76310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70C6-9D7B-419A-AE5A-7477F4739A33}"/>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B8F37FD-D403-4B1C-9C36-58B2BF2805F4}"/>
              </a:ext>
            </a:extLst>
          </p:cNvPr>
          <p:cNvGraphicFramePr>
            <a:graphicFrameLocks noGrp="1"/>
          </p:cNvGraphicFramePr>
          <p:nvPr>
            <p:ph type="tbl" sz="quarter" idx="13"/>
            <p:extLst>
              <p:ext uri="{D42A27DB-BD31-4B8C-83A1-F6EECF244321}">
                <p14:modId xmlns:p14="http://schemas.microsoft.com/office/powerpoint/2010/main" val="3412236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43690697"/>
                    </a:ext>
                  </a:extLst>
                </a:gridCol>
                <a:gridCol w="987552">
                  <a:extLst>
                    <a:ext uri="{9D8B030D-6E8A-4147-A177-3AD203B41FA5}">
                      <a16:colId xmlns:a16="http://schemas.microsoft.com/office/drawing/2014/main" val="2753827081"/>
                    </a:ext>
                  </a:extLst>
                </a:gridCol>
                <a:gridCol w="987552">
                  <a:extLst>
                    <a:ext uri="{9D8B030D-6E8A-4147-A177-3AD203B41FA5}">
                      <a16:colId xmlns:a16="http://schemas.microsoft.com/office/drawing/2014/main" val="2628699056"/>
                    </a:ext>
                  </a:extLst>
                </a:gridCol>
                <a:gridCol w="987552">
                  <a:extLst>
                    <a:ext uri="{9D8B030D-6E8A-4147-A177-3AD203B41FA5}">
                      <a16:colId xmlns:a16="http://schemas.microsoft.com/office/drawing/2014/main" val="2505792687"/>
                    </a:ext>
                  </a:extLst>
                </a:gridCol>
                <a:gridCol w="987552">
                  <a:extLst>
                    <a:ext uri="{9D8B030D-6E8A-4147-A177-3AD203B41FA5}">
                      <a16:colId xmlns:a16="http://schemas.microsoft.com/office/drawing/2014/main" val="3801218802"/>
                    </a:ext>
                  </a:extLst>
                </a:gridCol>
                <a:gridCol w="987552">
                  <a:extLst>
                    <a:ext uri="{9D8B030D-6E8A-4147-A177-3AD203B41FA5}">
                      <a16:colId xmlns:a16="http://schemas.microsoft.com/office/drawing/2014/main" val="294790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636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- 2021-09-07 12:15:16</a:t>
                      </a:r>
                      <a:r>
                        <a:rPr kumimoji="0" lang="en-US" sz="1000" b="0" i="0" u="none" strike="noStrike" kern="1200" cap="none" spc="0" normalizeH="0" baseline="0" noProof="0">
                          <a:ln>
                            <a:noFill/>
                          </a:ln>
                          <a:solidFill>
                            <a:prstClr val="black"/>
                          </a:solidFill>
                          <a:effectLst/>
                          <a:uLnTx/>
                          <a:uFillTx/>
                          <a:latin typeface="+mn-lt"/>
                          <a:ea typeface="+mn-ea"/>
                          <a:cs typeface="+mn-cs"/>
                        </a:rPr>
                        <a:t>
 We are in week three of fundraising for childrensphila #ParkwayRun &amp; Walk! #TEAMPHLY shared some laughs with auntmarypat, an entertainer who came onto the scene in early 2018 through a viral video after the Historic Eagles Super Bowl. Since then, her catch phrases have become synonymous with the Philadelphia region and were in full swing during her virtual comedy show! All money raised is donated to CHOP for #pediatriccancer research and care. 
#ForBreakThroughs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#insurancebusiness #specialtyinsurance #insuranceindustry #insurancework #propertymanagement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7686628"/>
                  </a:ext>
                </a:extLst>
              </a:tr>
            </a:tbl>
          </a:graphicData>
        </a:graphic>
      </p:graphicFrame>
      <p:sp>
        <p:nvSpPr>
          <p:cNvPr id="4" name="Text Placeholder 3">
            <a:extLst>
              <a:ext uri="{FF2B5EF4-FFF2-40B4-BE49-F238E27FC236}">
                <a16:creationId xmlns:a16="http://schemas.microsoft.com/office/drawing/2014/main" id="{EC12CED5-00C0-4F11-B60A-3E3848F80D3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83167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0CE6C-DECE-4B41-8C44-13A52E75787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101F719-E96C-470D-9808-E480C2E8F31C}"/>
              </a:ext>
            </a:extLst>
          </p:cNvPr>
          <p:cNvGraphicFramePr>
            <a:graphicFrameLocks noGrp="1"/>
          </p:cNvGraphicFramePr>
          <p:nvPr>
            <p:ph type="tbl" sz="quarter" idx="13"/>
            <p:extLst>
              <p:ext uri="{D42A27DB-BD31-4B8C-83A1-F6EECF244321}">
                <p14:modId xmlns:p14="http://schemas.microsoft.com/office/powerpoint/2010/main" val="375569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62056269"/>
                    </a:ext>
                  </a:extLst>
                </a:gridCol>
                <a:gridCol w="987552">
                  <a:extLst>
                    <a:ext uri="{9D8B030D-6E8A-4147-A177-3AD203B41FA5}">
                      <a16:colId xmlns:a16="http://schemas.microsoft.com/office/drawing/2014/main" val="3916756314"/>
                    </a:ext>
                  </a:extLst>
                </a:gridCol>
                <a:gridCol w="987552">
                  <a:extLst>
                    <a:ext uri="{9D8B030D-6E8A-4147-A177-3AD203B41FA5}">
                      <a16:colId xmlns:a16="http://schemas.microsoft.com/office/drawing/2014/main" val="3387449639"/>
                    </a:ext>
                  </a:extLst>
                </a:gridCol>
                <a:gridCol w="987552">
                  <a:extLst>
                    <a:ext uri="{9D8B030D-6E8A-4147-A177-3AD203B41FA5}">
                      <a16:colId xmlns:a16="http://schemas.microsoft.com/office/drawing/2014/main" val="2117576656"/>
                    </a:ext>
                  </a:extLst>
                </a:gridCol>
                <a:gridCol w="987552">
                  <a:extLst>
                    <a:ext uri="{9D8B030D-6E8A-4147-A177-3AD203B41FA5}">
                      <a16:colId xmlns:a16="http://schemas.microsoft.com/office/drawing/2014/main" val="1289434941"/>
                    </a:ext>
                  </a:extLst>
                </a:gridCol>
                <a:gridCol w="987552">
                  <a:extLst>
                    <a:ext uri="{9D8B030D-6E8A-4147-A177-3AD203B41FA5}">
                      <a16:colId xmlns:a16="http://schemas.microsoft.com/office/drawing/2014/main" val="2896786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61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- 2021-09-22 11:47:58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acendahealth, cityyearphilly , and newjerseyfarmbureau for being highlighted at Sunday’s game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70458310"/>
                  </a:ext>
                </a:extLst>
              </a:tr>
            </a:tbl>
          </a:graphicData>
        </a:graphic>
      </p:graphicFrame>
      <p:sp>
        <p:nvSpPr>
          <p:cNvPr id="4" name="Text Placeholder 3">
            <a:extLst>
              <a:ext uri="{FF2B5EF4-FFF2-40B4-BE49-F238E27FC236}">
                <a16:creationId xmlns:a16="http://schemas.microsoft.com/office/drawing/2014/main" id="{FAFFB6BF-7C60-43E0-A412-F82C4CC0D53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17566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ADC1-AF02-42B5-B17E-82A21935D41A}"/>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21951E2-526F-484A-A1D6-43834DD106D4}"/>
              </a:ext>
            </a:extLst>
          </p:cNvPr>
          <p:cNvGraphicFramePr>
            <a:graphicFrameLocks noGrp="1"/>
          </p:cNvGraphicFramePr>
          <p:nvPr>
            <p:ph type="tbl" sz="quarter" idx="13"/>
            <p:extLst>
              <p:ext uri="{D42A27DB-BD31-4B8C-83A1-F6EECF244321}">
                <p14:modId xmlns:p14="http://schemas.microsoft.com/office/powerpoint/2010/main" val="771277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0821338"/>
                    </a:ext>
                  </a:extLst>
                </a:gridCol>
                <a:gridCol w="987552">
                  <a:extLst>
                    <a:ext uri="{9D8B030D-6E8A-4147-A177-3AD203B41FA5}">
                      <a16:colId xmlns:a16="http://schemas.microsoft.com/office/drawing/2014/main" val="1910039516"/>
                    </a:ext>
                  </a:extLst>
                </a:gridCol>
                <a:gridCol w="987552">
                  <a:extLst>
                    <a:ext uri="{9D8B030D-6E8A-4147-A177-3AD203B41FA5}">
                      <a16:colId xmlns:a16="http://schemas.microsoft.com/office/drawing/2014/main" val="1933564785"/>
                    </a:ext>
                  </a:extLst>
                </a:gridCol>
                <a:gridCol w="987552">
                  <a:extLst>
                    <a:ext uri="{9D8B030D-6E8A-4147-A177-3AD203B41FA5}">
                      <a16:colId xmlns:a16="http://schemas.microsoft.com/office/drawing/2014/main" val="3347453792"/>
                    </a:ext>
                  </a:extLst>
                </a:gridCol>
                <a:gridCol w="987552">
                  <a:extLst>
                    <a:ext uri="{9D8B030D-6E8A-4147-A177-3AD203B41FA5}">
                      <a16:colId xmlns:a16="http://schemas.microsoft.com/office/drawing/2014/main" val="966611497"/>
                    </a:ext>
                  </a:extLst>
                </a:gridCol>
                <a:gridCol w="987552">
                  <a:extLst>
                    <a:ext uri="{9D8B030D-6E8A-4147-A177-3AD203B41FA5}">
                      <a16:colId xmlns:a16="http://schemas.microsoft.com/office/drawing/2014/main" val="377373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25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- 2021-09-11 09:17:42</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#September11 #911memorial #neverforget911 #worldtradecenter #groundzero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036806"/>
                  </a:ext>
                </a:extLst>
              </a:tr>
            </a:tbl>
          </a:graphicData>
        </a:graphic>
      </p:graphicFrame>
      <p:sp>
        <p:nvSpPr>
          <p:cNvPr id="4" name="Text Placeholder 3">
            <a:extLst>
              <a:ext uri="{FF2B5EF4-FFF2-40B4-BE49-F238E27FC236}">
                <a16:creationId xmlns:a16="http://schemas.microsoft.com/office/drawing/2014/main" id="{A29BE9AE-8FCD-40EE-A168-2A3C9FBA321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38347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C8E0-F31A-4410-8B07-8DA08E798021}"/>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A65D070B-39C5-4361-8B4F-481A2D646BCC}"/>
              </a:ext>
            </a:extLst>
          </p:cNvPr>
          <p:cNvGraphicFramePr>
            <a:graphicFrameLocks noGrp="1"/>
          </p:cNvGraphicFramePr>
          <p:nvPr>
            <p:ph type="tbl" sz="quarter" idx="13"/>
            <p:extLst>
              <p:ext uri="{D42A27DB-BD31-4B8C-83A1-F6EECF244321}">
                <p14:modId xmlns:p14="http://schemas.microsoft.com/office/powerpoint/2010/main" val="294573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37454543"/>
                    </a:ext>
                  </a:extLst>
                </a:gridCol>
                <a:gridCol w="905256">
                  <a:extLst>
                    <a:ext uri="{9D8B030D-6E8A-4147-A177-3AD203B41FA5}">
                      <a16:colId xmlns:a16="http://schemas.microsoft.com/office/drawing/2014/main" val="2611679682"/>
                    </a:ext>
                  </a:extLst>
                </a:gridCol>
                <a:gridCol w="411480">
                  <a:extLst>
                    <a:ext uri="{9D8B030D-6E8A-4147-A177-3AD203B41FA5}">
                      <a16:colId xmlns:a16="http://schemas.microsoft.com/office/drawing/2014/main" val="3435796603"/>
                    </a:ext>
                  </a:extLst>
                </a:gridCol>
                <a:gridCol w="905256">
                  <a:extLst>
                    <a:ext uri="{9D8B030D-6E8A-4147-A177-3AD203B41FA5}">
                      <a16:colId xmlns:a16="http://schemas.microsoft.com/office/drawing/2014/main" val="3736045706"/>
                    </a:ext>
                  </a:extLst>
                </a:gridCol>
                <a:gridCol w="905256">
                  <a:extLst>
                    <a:ext uri="{9D8B030D-6E8A-4147-A177-3AD203B41FA5}">
                      <a16:colId xmlns:a16="http://schemas.microsoft.com/office/drawing/2014/main" val="2386910106"/>
                    </a:ext>
                  </a:extLst>
                </a:gridCol>
                <a:gridCol w="905256">
                  <a:extLst>
                    <a:ext uri="{9D8B030D-6E8A-4147-A177-3AD203B41FA5}">
                      <a16:colId xmlns:a16="http://schemas.microsoft.com/office/drawing/2014/main" val="1612907733"/>
                    </a:ext>
                  </a:extLst>
                </a:gridCol>
                <a:gridCol w="905256">
                  <a:extLst>
                    <a:ext uri="{9D8B030D-6E8A-4147-A177-3AD203B41FA5}">
                      <a16:colId xmlns:a16="http://schemas.microsoft.com/office/drawing/2014/main" val="2750935879"/>
                    </a:ext>
                  </a:extLst>
                </a:gridCol>
                <a:gridCol w="905256">
                  <a:extLst>
                    <a:ext uri="{9D8B030D-6E8A-4147-A177-3AD203B41FA5}">
                      <a16:colId xmlns:a16="http://schemas.microsoft.com/office/drawing/2014/main" val="826900789"/>
                    </a:ext>
                  </a:extLst>
                </a:gridCol>
                <a:gridCol w="905256">
                  <a:extLst>
                    <a:ext uri="{9D8B030D-6E8A-4147-A177-3AD203B41FA5}">
                      <a16:colId xmlns:a16="http://schemas.microsoft.com/office/drawing/2014/main" val="176732365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5600896"/>
                  </a:ext>
                </a:extLst>
              </a:tr>
              <a:tr h="370840">
                <a:tc>
                  <a:txBody>
                    <a:bodyPr/>
                    <a:lstStyle/>
                    <a:p>
                      <a:r>
                        <a:rPr lang="en-US" sz="1000"/>
                        <a:t>13</a:t>
                      </a:r>
                    </a:p>
                  </a:txBody>
                  <a:tcPr/>
                </a:tc>
                <a:tc>
                  <a:txBody>
                    <a:bodyPr/>
                    <a:lstStyle/>
                    <a:p>
                      <a:r>
                        <a:rPr lang="en-US" sz="1000"/>
                        <a:t>0.6145 %</a:t>
                      </a:r>
                    </a:p>
                  </a:txBody>
                  <a:tcPr/>
                </a:tc>
                <a:tc>
                  <a:txBody>
                    <a:bodyPr/>
                    <a:lstStyle/>
                    <a:p>
                      <a:r>
                        <a:rPr lang="en-US" sz="1000"/>
                        <a:t>0.15</a:t>
                      </a:r>
                    </a:p>
                  </a:txBody>
                  <a:tcPr/>
                </a:tc>
                <a:tc>
                  <a:txBody>
                    <a:bodyPr/>
                    <a:lstStyle/>
                    <a:p>
                      <a:r>
                        <a:rPr lang="en-US" sz="1000"/>
                        <a:t>107.23</a:t>
                      </a:r>
                    </a:p>
                  </a:txBody>
                  <a:tcPr/>
                </a:tc>
                <a:tc>
                  <a:txBody>
                    <a:bodyPr/>
                    <a:lstStyle/>
                    <a:p>
                      <a:r>
                        <a:rPr lang="en-US" sz="1000"/>
                        <a:t>105.62</a:t>
                      </a:r>
                    </a:p>
                  </a:txBody>
                  <a:tcPr/>
                </a:tc>
                <a:tc>
                  <a:txBody>
                    <a:bodyPr/>
                    <a:lstStyle/>
                    <a:p>
                      <a:r>
                        <a:rPr lang="en-US" sz="1000"/>
                        <a:t>65.00</a:t>
                      </a:r>
                    </a:p>
                  </a:txBody>
                  <a:tcPr/>
                </a:tc>
                <a:tc>
                  <a:txBody>
                    <a:bodyPr/>
                    <a:lstStyle/>
                    <a:p>
                      <a:r>
                        <a:rPr lang="en-US" sz="1000"/>
                        <a:t>64.85</a:t>
                      </a:r>
                    </a:p>
                  </a:txBody>
                  <a:tcPr/>
                </a:tc>
                <a:tc>
                  <a:txBody>
                    <a:bodyPr/>
                    <a:lstStyle/>
                    <a:p>
                      <a:r>
                        <a:rPr lang="en-US" sz="1000"/>
                        <a:t>1394</a:t>
                      </a:r>
                    </a:p>
                  </a:txBody>
                  <a:tcPr/>
                </a:tc>
                <a:tc>
                  <a:txBody>
                    <a:bodyPr/>
                    <a:lstStyle/>
                    <a:p>
                      <a:r>
                        <a:rPr lang="en-US" sz="1000"/>
                        <a:t>845</a:t>
                      </a:r>
                    </a:p>
                  </a:txBody>
                  <a:tcPr/>
                </a:tc>
                <a:extLst>
                  <a:ext uri="{0D108BD9-81ED-4DB2-BD59-A6C34878D82A}">
                    <a16:rowId xmlns:a16="http://schemas.microsoft.com/office/drawing/2014/main" val="3647573796"/>
                  </a:ext>
                </a:extLst>
              </a:tr>
            </a:tbl>
          </a:graphicData>
        </a:graphic>
      </p:graphicFrame>
      <p:sp>
        <p:nvSpPr>
          <p:cNvPr id="4" name="Text Placeholder 3">
            <a:extLst>
              <a:ext uri="{FF2B5EF4-FFF2-40B4-BE49-F238E27FC236}">
                <a16:creationId xmlns:a16="http://schemas.microsoft.com/office/drawing/2014/main" id="{A67C4320-68C9-4188-8AE4-C102497C5F5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14772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7508-8857-4E20-B786-6CBFFCF2488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C76959B5-413F-4518-B05E-DA2C548B6417}"/>
              </a:ext>
            </a:extLst>
          </p:cNvPr>
          <p:cNvGraphicFramePr>
            <a:graphicFrameLocks noGrp="1"/>
          </p:cNvGraphicFramePr>
          <p:nvPr>
            <p:ph type="tbl" sz="quarter" idx="13"/>
            <p:extLst>
              <p:ext uri="{D42A27DB-BD31-4B8C-83A1-F6EECF244321}">
                <p14:modId xmlns:p14="http://schemas.microsoft.com/office/powerpoint/2010/main" val="427267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8106983"/>
                    </a:ext>
                  </a:extLst>
                </a:gridCol>
                <a:gridCol w="1316736">
                  <a:extLst>
                    <a:ext uri="{9D8B030D-6E8A-4147-A177-3AD203B41FA5}">
                      <a16:colId xmlns:a16="http://schemas.microsoft.com/office/drawing/2014/main" val="4066517399"/>
                    </a:ext>
                  </a:extLst>
                </a:gridCol>
                <a:gridCol w="658368">
                  <a:extLst>
                    <a:ext uri="{9D8B030D-6E8A-4147-A177-3AD203B41FA5}">
                      <a16:colId xmlns:a16="http://schemas.microsoft.com/office/drawing/2014/main" val="1679190385"/>
                    </a:ext>
                  </a:extLst>
                </a:gridCol>
                <a:gridCol w="658368">
                  <a:extLst>
                    <a:ext uri="{9D8B030D-6E8A-4147-A177-3AD203B41FA5}">
                      <a16:colId xmlns:a16="http://schemas.microsoft.com/office/drawing/2014/main" val="1345636930"/>
                    </a:ext>
                  </a:extLst>
                </a:gridCol>
                <a:gridCol w="658368">
                  <a:extLst>
                    <a:ext uri="{9D8B030D-6E8A-4147-A177-3AD203B41FA5}">
                      <a16:colId xmlns:a16="http://schemas.microsoft.com/office/drawing/2014/main" val="3130433180"/>
                    </a:ext>
                  </a:extLst>
                </a:gridCol>
                <a:gridCol w="658368">
                  <a:extLst>
                    <a:ext uri="{9D8B030D-6E8A-4147-A177-3AD203B41FA5}">
                      <a16:colId xmlns:a16="http://schemas.microsoft.com/office/drawing/2014/main" val="3138398138"/>
                    </a:ext>
                  </a:extLst>
                </a:gridCol>
                <a:gridCol w="658368">
                  <a:extLst>
                    <a:ext uri="{9D8B030D-6E8A-4147-A177-3AD203B41FA5}">
                      <a16:colId xmlns:a16="http://schemas.microsoft.com/office/drawing/2014/main" val="2533829900"/>
                    </a:ext>
                  </a:extLst>
                </a:gridCol>
                <a:gridCol w="658368">
                  <a:extLst>
                    <a:ext uri="{9D8B030D-6E8A-4147-A177-3AD203B41FA5}">
                      <a16:colId xmlns:a16="http://schemas.microsoft.com/office/drawing/2014/main" val="2837811395"/>
                    </a:ext>
                  </a:extLst>
                </a:gridCol>
                <a:gridCol w="658368">
                  <a:extLst>
                    <a:ext uri="{9D8B030D-6E8A-4147-A177-3AD203B41FA5}">
                      <a16:colId xmlns:a16="http://schemas.microsoft.com/office/drawing/2014/main" val="1560366101"/>
                    </a:ext>
                  </a:extLst>
                </a:gridCol>
                <a:gridCol w="658368">
                  <a:extLst>
                    <a:ext uri="{9D8B030D-6E8A-4147-A177-3AD203B41FA5}">
                      <a16:colId xmlns:a16="http://schemas.microsoft.com/office/drawing/2014/main" val="91607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5537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- 2021-09-30 10:11:36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@WWP!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https://quintly-image-storage.s3.amazonaws.com/c303562b672a3318c686cfcc37b7e67a/941472a6e45ebed745dc6a6d30316eb3.jpg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10/01/2021 09:38:59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5949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- 2021-09-28 13:21:22</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https://quintly-image-storage.s3.amazonaws.com/c303562b672a3318c686cfcc37b7e67a/3cfbcb77f0d37c7d9ae7fdfdfac1120a.jpg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09/29/2021 13:01:20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279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- 2021-09-27 10:30:07</a:t>
                      </a:r>
                      <a:r>
                        <a:rPr kumimoji="0" lang="en-US" sz="1000" b="0" i="0" u="none" strike="noStrike" kern="1200" cap="none" spc="0" normalizeH="0" baseline="0" noProof="0">
                          <a:ln>
                            <a:noFill/>
                          </a:ln>
                          <a:solidFill>
                            <a:prstClr val="black"/>
                          </a:solidFill>
                          <a:effectLst/>
                          <a:uLnTx/>
                          <a:uFillTx/>
                          <a:latin typeface="+mn-lt"/>
                          <a:ea typeface="+mn-ea"/>
                          <a:cs typeface="+mn-cs"/>
                        </a:rPr>
                        <a:t>
 #TEAMPHLY PARTNERED WITH @C2CPHILADELPHIA  TO HELP MAKE A POSITIVE IMPACT ON THE LIVES OF LOCAL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https://quintly-image-storage.s3.amazonaws.com/c303562b672a3318c686cfcc37b7e67a/33e0bab219ecbbeccfab1f91415a5e74.jpg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10:15:06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71653767"/>
                  </a:ext>
                </a:extLst>
              </a:tr>
            </a:tbl>
          </a:graphicData>
        </a:graphic>
      </p:graphicFrame>
      <p:sp>
        <p:nvSpPr>
          <p:cNvPr id="4" name="Text Placeholder 3">
            <a:extLst>
              <a:ext uri="{FF2B5EF4-FFF2-40B4-BE49-F238E27FC236}">
                <a16:creationId xmlns:a16="http://schemas.microsoft.com/office/drawing/2014/main" id="{391FBEE4-7E93-4148-B182-04A8CEA14C2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79143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C3840-5371-42CB-9B37-2DA2B82DDB8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3177FB6A-10A1-44C3-992D-F86504D846AB}"/>
              </a:ext>
            </a:extLst>
          </p:cNvPr>
          <p:cNvGraphicFramePr>
            <a:graphicFrameLocks noGrp="1"/>
          </p:cNvGraphicFramePr>
          <p:nvPr>
            <p:ph type="tbl" sz="quarter" idx="13"/>
            <p:extLst>
              <p:ext uri="{D42A27DB-BD31-4B8C-83A1-F6EECF244321}">
                <p14:modId xmlns:p14="http://schemas.microsoft.com/office/powerpoint/2010/main" val="244743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5104701"/>
                    </a:ext>
                  </a:extLst>
                </a:gridCol>
                <a:gridCol w="1316736">
                  <a:extLst>
                    <a:ext uri="{9D8B030D-6E8A-4147-A177-3AD203B41FA5}">
                      <a16:colId xmlns:a16="http://schemas.microsoft.com/office/drawing/2014/main" val="3866429412"/>
                    </a:ext>
                  </a:extLst>
                </a:gridCol>
                <a:gridCol w="658368">
                  <a:extLst>
                    <a:ext uri="{9D8B030D-6E8A-4147-A177-3AD203B41FA5}">
                      <a16:colId xmlns:a16="http://schemas.microsoft.com/office/drawing/2014/main" val="296749615"/>
                    </a:ext>
                  </a:extLst>
                </a:gridCol>
                <a:gridCol w="658368">
                  <a:extLst>
                    <a:ext uri="{9D8B030D-6E8A-4147-A177-3AD203B41FA5}">
                      <a16:colId xmlns:a16="http://schemas.microsoft.com/office/drawing/2014/main" val="2892055834"/>
                    </a:ext>
                  </a:extLst>
                </a:gridCol>
                <a:gridCol w="658368">
                  <a:extLst>
                    <a:ext uri="{9D8B030D-6E8A-4147-A177-3AD203B41FA5}">
                      <a16:colId xmlns:a16="http://schemas.microsoft.com/office/drawing/2014/main" val="2527672684"/>
                    </a:ext>
                  </a:extLst>
                </a:gridCol>
                <a:gridCol w="658368">
                  <a:extLst>
                    <a:ext uri="{9D8B030D-6E8A-4147-A177-3AD203B41FA5}">
                      <a16:colId xmlns:a16="http://schemas.microsoft.com/office/drawing/2014/main" val="347036814"/>
                    </a:ext>
                  </a:extLst>
                </a:gridCol>
                <a:gridCol w="658368">
                  <a:extLst>
                    <a:ext uri="{9D8B030D-6E8A-4147-A177-3AD203B41FA5}">
                      <a16:colId xmlns:a16="http://schemas.microsoft.com/office/drawing/2014/main" val="925041974"/>
                    </a:ext>
                  </a:extLst>
                </a:gridCol>
                <a:gridCol w="658368">
                  <a:extLst>
                    <a:ext uri="{9D8B030D-6E8A-4147-A177-3AD203B41FA5}">
                      <a16:colId xmlns:a16="http://schemas.microsoft.com/office/drawing/2014/main" val="3276954492"/>
                    </a:ext>
                  </a:extLst>
                </a:gridCol>
                <a:gridCol w="658368">
                  <a:extLst>
                    <a:ext uri="{9D8B030D-6E8A-4147-A177-3AD203B41FA5}">
                      <a16:colId xmlns:a16="http://schemas.microsoft.com/office/drawing/2014/main" val="666101604"/>
                    </a:ext>
                  </a:extLst>
                </a:gridCol>
                <a:gridCol w="658368">
                  <a:extLst>
                    <a:ext uri="{9D8B030D-6E8A-4147-A177-3AD203B41FA5}">
                      <a16:colId xmlns:a16="http://schemas.microsoft.com/office/drawing/2014/main" val="3975035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6380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- 2021-09-21 10:57:02</a:t>
                      </a:r>
                      <a:r>
                        <a:rPr kumimoji="0" lang="en-US" sz="1000" b="0" i="0" u="none" strike="noStrike" kern="1200" cap="none" spc="0" normalizeH="0" baseline="0" noProof="0">
                          <a:ln>
                            <a:noFill/>
                          </a:ln>
                          <a:solidFill>
                            <a:prstClr val="black"/>
                          </a:solidFill>
                          <a:effectLst/>
                          <a:uLnTx/>
                          <a:uFillTx/>
                          <a:latin typeface="+mn-lt"/>
                          <a:ea typeface="+mn-ea"/>
                          <a:cs typeface="+mn-cs"/>
                        </a:rPr>
                        <a:t>
 @DIVEINFEST IS HAPPENING NOW!  REGISTER FOR FREE EVENTS WWW.DIVEINFESTIVAL.COM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https://quintly-image-storage.s3.amazonaws.com/c303562b672a3318c686cfcc37b7e67a/b2adea0bf1003ba3ca9b0cb40dab1cb4.jpg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09/22/2021 10:30:42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840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- 2021-09-20 14:32:27</a:t>
                      </a:r>
                      <a:r>
                        <a:rPr kumimoji="0" lang="en-US" sz="1000" b="0" i="0" u="none" strike="noStrike" kern="1200" cap="none" spc="0" normalizeH="0" baseline="0" noProof="0">
                          <a:ln>
                            <a:noFill/>
                          </a:ln>
                          <a:solidFill>
                            <a:prstClr val="black"/>
                          </a:solidFill>
                          <a:effectLst/>
                          <a:uLnTx/>
                          <a:uFillTx/>
                          <a:latin typeface="+mn-lt"/>
                          <a:ea typeface="+mn-ea"/>
                          <a:cs typeface="+mn-cs"/>
                        </a:rPr>
                        <a:t>
 #PARKWAYRUN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https://quintly-image-storage.s3.amazonaws.com/c303562b672a3318c686cfcc37b7e67a/1cfe15666059ee0f5102f4cc6825b85d.jpg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14:00:32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10141229"/>
                  </a:ext>
                </a:extLst>
              </a:tr>
            </a:tbl>
          </a:graphicData>
        </a:graphic>
      </p:graphicFrame>
      <p:sp>
        <p:nvSpPr>
          <p:cNvPr id="4" name="Text Placeholder 3">
            <a:extLst>
              <a:ext uri="{FF2B5EF4-FFF2-40B4-BE49-F238E27FC236}">
                <a16:creationId xmlns:a16="http://schemas.microsoft.com/office/drawing/2014/main" id="{6D08A1A2-56EE-4B75-B0F9-A39B08BAE2C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356438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1301</Words>
  <Application>Microsoft Office PowerPoint</Application>
  <PresentationFormat>On-screen Show (4:3)</PresentationFormat>
  <Paragraphs>523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2021-10-08T19:41:09Z</dcterms:created>
  <dcterms:modified xsi:type="dcterms:W3CDTF">2021-10-08T19:42:06Z</dcterms:modified>
</cp:coreProperties>
</file>