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44440</c:v>
                </c:pt>
              </c:numCache>
            </c:numRef>
          </c:cat>
          <c:val>
            <c:numRef>
              <c:f>Sheet1!$B$2</c:f>
              <c:numCache>
                <c:formatCode>General</c:formatCode>
                <c:ptCount val="1"/>
                <c:pt idx="0">
                  <c:v>1755</c:v>
                </c:pt>
              </c:numCache>
            </c:numRef>
          </c:val>
          <c:extLst>
            <c:ext xmlns:c16="http://schemas.microsoft.com/office/drawing/2014/chart" uri="{C3380CC4-5D6E-409C-BE32-E72D297353CC}">
              <c16:uniqueId val="{00000000-6BDC-4D7B-8963-C2B6454FC22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44440</c:v>
                </c:pt>
              </c:numCache>
            </c:numRef>
          </c:cat>
          <c:val>
            <c:numRef>
              <c:f>Sheet1!$C$2</c:f>
              <c:numCache>
                <c:formatCode>General</c:formatCode>
                <c:ptCount val="1"/>
                <c:pt idx="0">
                  <c:v>2634</c:v>
                </c:pt>
              </c:numCache>
            </c:numRef>
          </c:val>
          <c:extLst>
            <c:ext xmlns:c16="http://schemas.microsoft.com/office/drawing/2014/chart" uri="{C3380CC4-5D6E-409C-BE32-E72D297353CC}">
              <c16:uniqueId val="{00000001-6BDC-4D7B-8963-C2B6454FC22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44440</c:v>
                </c:pt>
              </c:numCache>
            </c:numRef>
          </c:cat>
          <c:val>
            <c:numRef>
              <c:f>Sheet1!$D$2</c:f>
              <c:numCache>
                <c:formatCode>General</c:formatCode>
                <c:ptCount val="1"/>
                <c:pt idx="0">
                  <c:v>3408</c:v>
                </c:pt>
              </c:numCache>
            </c:numRef>
          </c:val>
          <c:extLst>
            <c:ext xmlns:c16="http://schemas.microsoft.com/office/drawing/2014/chart" uri="{C3380CC4-5D6E-409C-BE32-E72D297353CC}">
              <c16:uniqueId val="{00000002-6BDC-4D7B-8963-C2B6454FC22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44440</c:v>
                </c:pt>
              </c:numCache>
            </c:numRef>
          </c:cat>
          <c:val>
            <c:numRef>
              <c:f>Sheet1!$E$2</c:f>
              <c:numCache>
                <c:formatCode>General</c:formatCode>
                <c:ptCount val="1"/>
                <c:pt idx="0">
                  <c:v>1205</c:v>
                </c:pt>
              </c:numCache>
            </c:numRef>
          </c:val>
          <c:extLst>
            <c:ext xmlns:c16="http://schemas.microsoft.com/office/drawing/2014/chart" uri="{C3380CC4-5D6E-409C-BE32-E72D297353CC}">
              <c16:uniqueId val="{00000003-6BDC-4D7B-8963-C2B6454FC226}"/>
            </c:ext>
          </c:extLst>
        </c:ser>
        <c:dLbls>
          <c:showLegendKey val="0"/>
          <c:showVal val="0"/>
          <c:showCatName val="0"/>
          <c:showSerName val="0"/>
          <c:showPercent val="0"/>
          <c:showBubbleSize val="0"/>
        </c:dLbls>
        <c:gapWidth val="219"/>
        <c:overlap val="-27"/>
        <c:axId val="325506480"/>
        <c:axId val="325507136"/>
      </c:barChart>
      <c:dateAx>
        <c:axId val="32550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507136"/>
        <c:crosses val="autoZero"/>
        <c:auto val="1"/>
        <c:lblOffset val="100"/>
        <c:baseTimeUnit val="days"/>
      </c:dateAx>
      <c:valAx>
        <c:axId val="32550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50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-1</c:v>
                </c:pt>
                <c:pt idx="6">
                  <c:v>-1</c:v>
                </c:pt>
                <c:pt idx="7">
                  <c:v>-1</c:v>
                </c:pt>
                <c:pt idx="8">
                  <c:v>4</c:v>
                </c:pt>
                <c:pt idx="9">
                  <c:v>-2</c:v>
                </c:pt>
              </c:numCache>
            </c:numRef>
          </c:val>
          <c:extLst>
            <c:ext xmlns:c16="http://schemas.microsoft.com/office/drawing/2014/chart" uri="{C3380CC4-5D6E-409C-BE32-E72D297353CC}">
              <c16:uniqueId val="{00000000-8579-4142-AAE7-BF7517EA98A1}"/>
            </c:ext>
          </c:extLst>
        </c:ser>
        <c:dLbls>
          <c:showLegendKey val="0"/>
          <c:showVal val="0"/>
          <c:showCatName val="0"/>
          <c:showSerName val="0"/>
          <c:showPercent val="0"/>
          <c:showBubbleSize val="0"/>
        </c:dLbls>
        <c:gapWidth val="219"/>
        <c:overlap val="-27"/>
        <c:axId val="382741664"/>
        <c:axId val="382738712"/>
      </c:barChart>
      <c:dateAx>
        <c:axId val="382741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38712"/>
        <c:crosses val="autoZero"/>
        <c:auto val="1"/>
        <c:lblOffset val="100"/>
        <c:baseTimeUnit val="months"/>
      </c:dateAx>
      <c:valAx>
        <c:axId val="38273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4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10</c:v>
                </c:pt>
                <c:pt idx="3">
                  <c:v>18</c:v>
                </c:pt>
                <c:pt idx="4">
                  <c:v>7</c:v>
                </c:pt>
                <c:pt idx="5">
                  <c:v>8</c:v>
                </c:pt>
                <c:pt idx="6">
                  <c:v>13</c:v>
                </c:pt>
                <c:pt idx="7">
                  <c:v>13</c:v>
                </c:pt>
                <c:pt idx="8">
                  <c:v>14</c:v>
                </c:pt>
                <c:pt idx="9">
                  <c:v>2</c:v>
                </c:pt>
                <c:pt idx="10">
                  <c:v>0</c:v>
                </c:pt>
                <c:pt idx="11">
                  <c:v>0</c:v>
                </c:pt>
              </c:numCache>
            </c:numRef>
          </c:val>
          <c:extLst>
            <c:ext xmlns:c16="http://schemas.microsoft.com/office/drawing/2014/chart" uri="{C3380CC4-5D6E-409C-BE32-E72D297353CC}">
              <c16:uniqueId val="{00000000-91FF-4A8A-8A39-6544E6E710A1}"/>
            </c:ext>
          </c:extLst>
        </c:ser>
        <c:dLbls>
          <c:showLegendKey val="0"/>
          <c:showVal val="0"/>
          <c:showCatName val="0"/>
          <c:showSerName val="0"/>
          <c:showPercent val="0"/>
          <c:showBubbleSize val="0"/>
        </c:dLbls>
        <c:gapWidth val="219"/>
        <c:overlap val="-27"/>
        <c:axId val="382739368"/>
        <c:axId val="382739696"/>
      </c:barChart>
      <c:dateAx>
        <c:axId val="38273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39696"/>
        <c:crosses val="autoZero"/>
        <c:auto val="1"/>
        <c:lblOffset val="100"/>
        <c:baseTimeUnit val="months"/>
      </c:dateAx>
      <c:valAx>
        <c:axId val="38273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3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119</c:v>
                </c:pt>
                <c:pt idx="3">
                  <c:v>377</c:v>
                </c:pt>
                <c:pt idx="4">
                  <c:v>66</c:v>
                </c:pt>
                <c:pt idx="5">
                  <c:v>105</c:v>
                </c:pt>
                <c:pt idx="6">
                  <c:v>193</c:v>
                </c:pt>
                <c:pt idx="7">
                  <c:v>206</c:v>
                </c:pt>
                <c:pt idx="8">
                  <c:v>158</c:v>
                </c:pt>
                <c:pt idx="9">
                  <c:v>14</c:v>
                </c:pt>
                <c:pt idx="10">
                  <c:v>0</c:v>
                </c:pt>
                <c:pt idx="11">
                  <c:v>0</c:v>
                </c:pt>
              </c:numCache>
            </c:numRef>
          </c:val>
          <c:extLst>
            <c:ext xmlns:c16="http://schemas.microsoft.com/office/drawing/2014/chart" uri="{C3380CC4-5D6E-409C-BE32-E72D297353CC}">
              <c16:uniqueId val="{00000000-94D5-42D9-A6CC-2B44DA5D5D5F}"/>
            </c:ext>
          </c:extLst>
        </c:ser>
        <c:dLbls>
          <c:showLegendKey val="0"/>
          <c:showVal val="0"/>
          <c:showCatName val="0"/>
          <c:showSerName val="0"/>
          <c:showPercent val="0"/>
          <c:showBubbleSize val="0"/>
        </c:dLbls>
        <c:gapWidth val="219"/>
        <c:overlap val="-27"/>
        <c:axId val="379401664"/>
        <c:axId val="379405272"/>
      </c:barChart>
      <c:catAx>
        <c:axId val="37940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05272"/>
        <c:crosses val="autoZero"/>
        <c:auto val="1"/>
        <c:lblAlgn val="ctr"/>
        <c:lblOffset val="100"/>
        <c:noMultiLvlLbl val="0"/>
      </c:catAx>
      <c:valAx>
        <c:axId val="37940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0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9522</c:v>
                </c:pt>
                <c:pt idx="4">
                  <c:v>4793</c:v>
                </c:pt>
                <c:pt idx="5">
                  <c:v>6254</c:v>
                </c:pt>
                <c:pt idx="6">
                  <c:v>5378</c:v>
                </c:pt>
                <c:pt idx="7">
                  <c:v>8388</c:v>
                </c:pt>
                <c:pt idx="8">
                  <c:v>4655</c:v>
                </c:pt>
                <c:pt idx="9">
                  <c:v>2327</c:v>
                </c:pt>
              </c:numCache>
            </c:numRef>
          </c:val>
          <c:extLst>
            <c:ext xmlns:c16="http://schemas.microsoft.com/office/drawing/2014/chart" uri="{C3380CC4-5D6E-409C-BE32-E72D297353CC}">
              <c16:uniqueId val="{00000000-BDCC-4999-9997-52D5797AC608}"/>
            </c:ext>
          </c:extLst>
        </c:ser>
        <c:dLbls>
          <c:showLegendKey val="0"/>
          <c:showVal val="0"/>
          <c:showCatName val="0"/>
          <c:showSerName val="0"/>
          <c:showPercent val="0"/>
          <c:showBubbleSize val="0"/>
        </c:dLbls>
        <c:gapWidth val="219"/>
        <c:overlap val="-27"/>
        <c:axId val="384116824"/>
        <c:axId val="384115840"/>
      </c:barChart>
      <c:dateAx>
        <c:axId val="38411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15840"/>
        <c:crosses val="autoZero"/>
        <c:auto val="1"/>
        <c:lblOffset val="100"/>
        <c:baseTimeUnit val="months"/>
      </c:dateAx>
      <c:valAx>
        <c:axId val="38411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1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-4</c:v>
                </c:pt>
                <c:pt idx="6">
                  <c:v>-3</c:v>
                </c:pt>
                <c:pt idx="7">
                  <c:v>1</c:v>
                </c:pt>
                <c:pt idx="8">
                  <c:v>1</c:v>
                </c:pt>
                <c:pt idx="9">
                  <c:v>-1</c:v>
                </c:pt>
              </c:numCache>
            </c:numRef>
          </c:val>
          <c:extLst>
            <c:ext xmlns:c16="http://schemas.microsoft.com/office/drawing/2014/chart" uri="{C3380CC4-5D6E-409C-BE32-E72D297353CC}">
              <c16:uniqueId val="{00000000-5055-4BF2-8882-D7D26F6C21D3}"/>
            </c:ext>
          </c:extLst>
        </c:ser>
        <c:dLbls>
          <c:showLegendKey val="0"/>
          <c:showVal val="0"/>
          <c:showCatName val="0"/>
          <c:showSerName val="0"/>
          <c:showPercent val="0"/>
          <c:showBubbleSize val="0"/>
        </c:dLbls>
        <c:gapWidth val="219"/>
        <c:overlap val="-27"/>
        <c:axId val="387836208"/>
        <c:axId val="387842440"/>
      </c:barChart>
      <c:dateAx>
        <c:axId val="387836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42440"/>
        <c:crosses val="autoZero"/>
        <c:auto val="1"/>
        <c:lblOffset val="100"/>
        <c:baseTimeUnit val="months"/>
      </c:dateAx>
      <c:valAx>
        <c:axId val="38784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3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57</c:v>
                </c:pt>
                <c:pt idx="5">
                  <c:v>0</c:v>
                </c:pt>
                <c:pt idx="6">
                  <c:v>1</c:v>
                </c:pt>
                <c:pt idx="7">
                  <c:v>1</c:v>
                </c:pt>
                <c:pt idx="8">
                  <c:v>0</c:v>
                </c:pt>
                <c:pt idx="9">
                  <c:v>0</c:v>
                </c:pt>
                <c:pt idx="10">
                  <c:v>0</c:v>
                </c:pt>
                <c:pt idx="11">
                  <c:v>0</c:v>
                </c:pt>
              </c:numCache>
            </c:numRef>
          </c:val>
          <c:extLst>
            <c:ext xmlns:c16="http://schemas.microsoft.com/office/drawing/2014/chart" uri="{C3380CC4-5D6E-409C-BE32-E72D297353CC}">
              <c16:uniqueId val="{00000000-EBD8-4AAB-A406-8F6522FF5795}"/>
            </c:ext>
          </c:extLst>
        </c:ser>
        <c:dLbls>
          <c:showLegendKey val="0"/>
          <c:showVal val="0"/>
          <c:showCatName val="0"/>
          <c:showSerName val="0"/>
          <c:showPercent val="0"/>
          <c:showBubbleSize val="0"/>
        </c:dLbls>
        <c:gapWidth val="219"/>
        <c:overlap val="-27"/>
        <c:axId val="387842112"/>
        <c:axId val="387842768"/>
      </c:barChart>
      <c:dateAx>
        <c:axId val="387842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42768"/>
        <c:crosses val="autoZero"/>
        <c:auto val="1"/>
        <c:lblOffset val="100"/>
        <c:baseTimeUnit val="months"/>
      </c:dateAx>
      <c:valAx>
        <c:axId val="38784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4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1095</c:v>
                </c:pt>
                <c:pt idx="5">
                  <c:v>16</c:v>
                </c:pt>
                <c:pt idx="6">
                  <c:v>22</c:v>
                </c:pt>
                <c:pt idx="7">
                  <c:v>30</c:v>
                </c:pt>
                <c:pt idx="8">
                  <c:v>11</c:v>
                </c:pt>
                <c:pt idx="9">
                  <c:v>5</c:v>
                </c:pt>
                <c:pt idx="10">
                  <c:v>0</c:v>
                </c:pt>
                <c:pt idx="11">
                  <c:v>0</c:v>
                </c:pt>
              </c:numCache>
            </c:numRef>
          </c:val>
          <c:extLst>
            <c:ext xmlns:c16="http://schemas.microsoft.com/office/drawing/2014/chart" uri="{C3380CC4-5D6E-409C-BE32-E72D297353CC}">
              <c16:uniqueId val="{00000000-B4EC-47BE-A5D2-F1D1ABB98AD7}"/>
            </c:ext>
          </c:extLst>
        </c:ser>
        <c:dLbls>
          <c:showLegendKey val="0"/>
          <c:showVal val="0"/>
          <c:showCatName val="0"/>
          <c:showSerName val="0"/>
          <c:showPercent val="0"/>
          <c:showBubbleSize val="0"/>
        </c:dLbls>
        <c:gapWidth val="219"/>
        <c:overlap val="-27"/>
        <c:axId val="387841128"/>
        <c:axId val="387849656"/>
      </c:barChart>
      <c:catAx>
        <c:axId val="38784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49656"/>
        <c:crosses val="autoZero"/>
        <c:auto val="1"/>
        <c:lblAlgn val="ctr"/>
        <c:lblOffset val="100"/>
        <c:noMultiLvlLbl val="0"/>
      </c:catAx>
      <c:valAx>
        <c:axId val="3878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4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46</c:v>
                </c:pt>
                <c:pt idx="6">
                  <c:v>37</c:v>
                </c:pt>
                <c:pt idx="7">
                  <c:v>27</c:v>
                </c:pt>
                <c:pt idx="8">
                  <c:v>33</c:v>
                </c:pt>
                <c:pt idx="9">
                  <c:v>3</c:v>
                </c:pt>
              </c:numCache>
            </c:numRef>
          </c:val>
          <c:extLst>
            <c:ext xmlns:c16="http://schemas.microsoft.com/office/drawing/2014/chart" uri="{C3380CC4-5D6E-409C-BE32-E72D297353CC}">
              <c16:uniqueId val="{00000000-E80A-4269-A7CE-EABF57B3F25F}"/>
            </c:ext>
          </c:extLst>
        </c:ser>
        <c:dLbls>
          <c:showLegendKey val="0"/>
          <c:showVal val="0"/>
          <c:showCatName val="0"/>
          <c:showSerName val="0"/>
          <c:showPercent val="0"/>
          <c:showBubbleSize val="0"/>
        </c:dLbls>
        <c:gapWidth val="219"/>
        <c:overlap val="-27"/>
        <c:axId val="392450200"/>
        <c:axId val="392455448"/>
      </c:barChart>
      <c:dateAx>
        <c:axId val="392450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55448"/>
        <c:crosses val="autoZero"/>
        <c:auto val="1"/>
        <c:lblOffset val="100"/>
        <c:baseTimeUnit val="months"/>
      </c:dateAx>
      <c:valAx>
        <c:axId val="39245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5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Sheet1!$A$2:$A$11</c:f>
              <c:strCache>
                <c:ptCount val="10"/>
                <c:pt idx="0">
                  <c:v>2021-01</c:v>
                </c:pt>
                <c:pt idx="1">
                  <c:v>2021-02</c:v>
                </c:pt>
                <c:pt idx="2">
                  <c:v>2021-03</c:v>
                </c:pt>
                <c:pt idx="3">
                  <c:v>2021-04</c:v>
                </c:pt>
                <c:pt idx="4">
                  <c:v>2021-05</c:v>
                </c:pt>
                <c:pt idx="5">
                  <c:v>2021-06</c:v>
                </c:pt>
                <c:pt idx="6">
                  <c:v>2021-07</c:v>
                </c:pt>
                <c:pt idx="7">
                  <c:v>2021-08</c:v>
                </c:pt>
                <c:pt idx="8">
                  <c:v>2021-09</c:v>
                </c:pt>
                <c:pt idx="9">
                  <c:v>2021-10</c:v>
                </c:pt>
              </c:strCache>
            </c:strRef>
          </c:cat>
          <c:val>
            <c:numRef>
              <c:f>Sheet1!$B$2:$B$11</c:f>
              <c:numCache>
                <c:formatCode>General</c:formatCode>
                <c:ptCount val="10"/>
                <c:pt idx="0">
                  <c:v>31</c:v>
                </c:pt>
                <c:pt idx="1">
                  <c:v>29</c:v>
                </c:pt>
                <c:pt idx="2">
                  <c:v>37</c:v>
                </c:pt>
                <c:pt idx="3">
                  <c:v>54</c:v>
                </c:pt>
                <c:pt idx="4">
                  <c:v>21</c:v>
                </c:pt>
                <c:pt idx="5">
                  <c:v>36</c:v>
                </c:pt>
                <c:pt idx="6">
                  <c:v>42</c:v>
                </c:pt>
                <c:pt idx="7">
                  <c:v>35</c:v>
                </c:pt>
                <c:pt idx="8">
                  <c:v>85</c:v>
                </c:pt>
                <c:pt idx="9">
                  <c:v>8</c:v>
                </c:pt>
              </c:numCache>
            </c:numRef>
          </c:val>
          <c:extLst>
            <c:ext xmlns:c16="http://schemas.microsoft.com/office/drawing/2014/chart" uri="{C3380CC4-5D6E-409C-BE32-E72D297353CC}">
              <c16:uniqueId val="{00000000-2D1E-42E7-AC40-76C199B5D8D6}"/>
            </c:ext>
          </c:extLst>
        </c:ser>
        <c:dLbls>
          <c:showLegendKey val="0"/>
          <c:showVal val="0"/>
          <c:showCatName val="0"/>
          <c:showSerName val="0"/>
          <c:showPercent val="0"/>
          <c:showBubbleSize val="0"/>
        </c:dLbls>
        <c:gapWidth val="219"/>
        <c:overlap val="-27"/>
        <c:axId val="392456760"/>
        <c:axId val="392457416"/>
      </c:barChart>
      <c:catAx>
        <c:axId val="39245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57416"/>
        <c:crosses val="autoZero"/>
        <c:auto val="1"/>
        <c:lblAlgn val="ctr"/>
        <c:lblOffset val="100"/>
        <c:noMultiLvlLbl val="0"/>
      </c:catAx>
      <c:valAx>
        <c:axId val="39245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5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Sheet1!$A$2:$A$11</c:f>
              <c:strCache>
                <c:ptCount val="10"/>
                <c:pt idx="0">
                  <c:v>2021-01</c:v>
                </c:pt>
                <c:pt idx="1">
                  <c:v>2021-02</c:v>
                </c:pt>
                <c:pt idx="2">
                  <c:v>2021-03</c:v>
                </c:pt>
                <c:pt idx="3">
                  <c:v>2021-04</c:v>
                </c:pt>
                <c:pt idx="4">
                  <c:v>2021-05</c:v>
                </c:pt>
                <c:pt idx="5">
                  <c:v>2021-06</c:v>
                </c:pt>
                <c:pt idx="6">
                  <c:v>2021-07</c:v>
                </c:pt>
                <c:pt idx="7">
                  <c:v>2021-08</c:v>
                </c:pt>
                <c:pt idx="8">
                  <c:v>2021-09</c:v>
                </c:pt>
                <c:pt idx="9">
                  <c:v>2021-10</c:v>
                </c:pt>
              </c:strCache>
            </c:strRef>
          </c:cat>
          <c:val>
            <c:numRef>
              <c:f>Sheet1!$B$2:$B$11</c:f>
              <c:numCache>
                <c:formatCode>General</c:formatCode>
                <c:ptCount val="10"/>
                <c:pt idx="0">
                  <c:v>279</c:v>
                </c:pt>
                <c:pt idx="1">
                  <c:v>208</c:v>
                </c:pt>
                <c:pt idx="2">
                  <c:v>334</c:v>
                </c:pt>
                <c:pt idx="3">
                  <c:v>383</c:v>
                </c:pt>
                <c:pt idx="4">
                  <c:v>169</c:v>
                </c:pt>
                <c:pt idx="5">
                  <c:v>292</c:v>
                </c:pt>
                <c:pt idx="6">
                  <c:v>343</c:v>
                </c:pt>
                <c:pt idx="7">
                  <c:v>355</c:v>
                </c:pt>
                <c:pt idx="8">
                  <c:v>427</c:v>
                </c:pt>
                <c:pt idx="9">
                  <c:v>17</c:v>
                </c:pt>
              </c:numCache>
            </c:numRef>
          </c:val>
          <c:extLst>
            <c:ext xmlns:c16="http://schemas.microsoft.com/office/drawing/2014/chart" uri="{C3380CC4-5D6E-409C-BE32-E72D297353CC}">
              <c16:uniqueId val="{00000000-DA5E-4213-9ACE-7D56BAEC1B6E}"/>
            </c:ext>
          </c:extLst>
        </c:ser>
        <c:dLbls>
          <c:showLegendKey val="0"/>
          <c:showVal val="0"/>
          <c:showCatName val="0"/>
          <c:showSerName val="0"/>
          <c:showPercent val="0"/>
          <c:showBubbleSize val="0"/>
        </c:dLbls>
        <c:gapWidth val="219"/>
        <c:overlap val="-27"/>
        <c:axId val="390347848"/>
        <c:axId val="390345880"/>
      </c:barChart>
      <c:catAx>
        <c:axId val="39034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45880"/>
        <c:crosses val="autoZero"/>
        <c:auto val="1"/>
        <c:lblAlgn val="ctr"/>
        <c:lblOffset val="100"/>
        <c:noMultiLvlLbl val="0"/>
      </c:catAx>
      <c:valAx>
        <c:axId val="39034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4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13986</c:v>
                </c:pt>
                <c:pt idx="7">
                  <c:v>14555</c:v>
                </c:pt>
                <c:pt idx="8">
                  <c:v>16135</c:v>
                </c:pt>
                <c:pt idx="9">
                  <c:v>18669</c:v>
                </c:pt>
                <c:pt idx="10">
                  <c:v>784</c:v>
                </c:pt>
              </c:numCache>
            </c:numRef>
          </c:val>
          <c:extLst>
            <c:ext xmlns:c16="http://schemas.microsoft.com/office/drawing/2014/chart" uri="{C3380CC4-5D6E-409C-BE32-E72D297353CC}">
              <c16:uniqueId val="{00000000-C3B1-4BA8-83FE-1901A33ED682}"/>
            </c:ext>
          </c:extLst>
        </c:ser>
        <c:dLbls>
          <c:showLegendKey val="0"/>
          <c:showVal val="0"/>
          <c:showCatName val="0"/>
          <c:showSerName val="0"/>
          <c:showPercent val="0"/>
          <c:showBubbleSize val="0"/>
        </c:dLbls>
        <c:gapWidth val="219"/>
        <c:overlap val="-27"/>
        <c:axId val="390341616"/>
        <c:axId val="390339648"/>
      </c:barChart>
      <c:catAx>
        <c:axId val="39034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39648"/>
        <c:crosses val="autoZero"/>
        <c:auto val="1"/>
        <c:lblAlgn val="ctr"/>
        <c:lblOffset val="100"/>
        <c:noMultiLvlLbl val="0"/>
      </c:catAx>
      <c:valAx>
        <c:axId val="39033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4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-1</c:v>
                </c:pt>
                <c:pt idx="6">
                  <c:v>34</c:v>
                </c:pt>
                <c:pt idx="7">
                  <c:v>-7</c:v>
                </c:pt>
                <c:pt idx="8">
                  <c:v>2</c:v>
                </c:pt>
                <c:pt idx="9">
                  <c:v>0</c:v>
                </c:pt>
              </c:numCache>
            </c:numRef>
          </c:val>
          <c:extLst>
            <c:ext xmlns:c16="http://schemas.microsoft.com/office/drawing/2014/chart" uri="{C3380CC4-5D6E-409C-BE32-E72D297353CC}">
              <c16:uniqueId val="{00000000-8EB2-4B6C-8856-B94AF32DE908}"/>
            </c:ext>
          </c:extLst>
        </c:ser>
        <c:dLbls>
          <c:showLegendKey val="0"/>
          <c:showVal val="0"/>
          <c:showCatName val="0"/>
          <c:showSerName val="0"/>
          <c:showPercent val="0"/>
          <c:showBubbleSize val="0"/>
        </c:dLbls>
        <c:gapWidth val="219"/>
        <c:overlap val="-27"/>
        <c:axId val="458194248"/>
        <c:axId val="458193920"/>
      </c:barChart>
      <c:dateAx>
        <c:axId val="458194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193920"/>
        <c:crosses val="autoZero"/>
        <c:auto val="1"/>
        <c:lblOffset val="100"/>
        <c:baseTimeUnit val="months"/>
      </c:dateAx>
      <c:valAx>
        <c:axId val="45819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19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62</c:v>
                </c:pt>
                <c:pt idx="5">
                  <c:v>28</c:v>
                </c:pt>
                <c:pt idx="6">
                  <c:v>61</c:v>
                </c:pt>
                <c:pt idx="7">
                  <c:v>35</c:v>
                </c:pt>
                <c:pt idx="8">
                  <c:v>42</c:v>
                </c:pt>
                <c:pt idx="9">
                  <c:v>43</c:v>
                </c:pt>
                <c:pt idx="10">
                  <c:v>0</c:v>
                </c:pt>
                <c:pt idx="11">
                  <c:v>0</c:v>
                </c:pt>
              </c:numCache>
            </c:numRef>
          </c:val>
          <c:extLst>
            <c:ext xmlns:c16="http://schemas.microsoft.com/office/drawing/2014/chart" uri="{C3380CC4-5D6E-409C-BE32-E72D297353CC}">
              <c16:uniqueId val="{00000000-8DA3-4B29-A58C-E3E15B48B4AD}"/>
            </c:ext>
          </c:extLst>
        </c:ser>
        <c:dLbls>
          <c:showLegendKey val="0"/>
          <c:showVal val="0"/>
          <c:showCatName val="0"/>
          <c:showSerName val="0"/>
          <c:showPercent val="0"/>
          <c:showBubbleSize val="0"/>
        </c:dLbls>
        <c:gapWidth val="219"/>
        <c:overlap val="-27"/>
        <c:axId val="458204416"/>
        <c:axId val="458212944"/>
      </c:barChart>
      <c:dateAx>
        <c:axId val="45820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12944"/>
        <c:crosses val="autoZero"/>
        <c:auto val="1"/>
        <c:lblOffset val="100"/>
        <c:baseTimeUnit val="months"/>
      </c:dateAx>
      <c:valAx>
        <c:axId val="45821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0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794</c:v>
                </c:pt>
                <c:pt idx="2">
                  <c:v>213</c:v>
                </c:pt>
                <c:pt idx="3">
                  <c:v>437</c:v>
                </c:pt>
                <c:pt idx="4">
                  <c:v>436</c:v>
                </c:pt>
                <c:pt idx="5">
                  <c:v>285</c:v>
                </c:pt>
                <c:pt idx="6">
                  <c:v>681</c:v>
                </c:pt>
                <c:pt idx="7">
                  <c:v>284</c:v>
                </c:pt>
                <c:pt idx="8">
                  <c:v>211</c:v>
                </c:pt>
                <c:pt idx="9">
                  <c:v>86</c:v>
                </c:pt>
                <c:pt idx="10">
                  <c:v>0</c:v>
                </c:pt>
                <c:pt idx="11">
                  <c:v>0</c:v>
                </c:pt>
              </c:numCache>
            </c:numRef>
          </c:val>
          <c:extLst>
            <c:ext xmlns:c16="http://schemas.microsoft.com/office/drawing/2014/chart" uri="{C3380CC4-5D6E-409C-BE32-E72D297353CC}">
              <c16:uniqueId val="{00000000-6795-489D-83D6-C49EE5AD52F0}"/>
            </c:ext>
          </c:extLst>
        </c:ser>
        <c:dLbls>
          <c:showLegendKey val="0"/>
          <c:showVal val="0"/>
          <c:showCatName val="0"/>
          <c:showSerName val="0"/>
          <c:showPercent val="0"/>
          <c:showBubbleSize val="0"/>
        </c:dLbls>
        <c:gapWidth val="219"/>
        <c:overlap val="-27"/>
        <c:axId val="458204088"/>
        <c:axId val="458209992"/>
      </c:barChart>
      <c:catAx>
        <c:axId val="458204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09992"/>
        <c:crosses val="autoZero"/>
        <c:auto val="1"/>
        <c:lblAlgn val="ctr"/>
        <c:lblOffset val="100"/>
        <c:noMultiLvlLbl val="0"/>
      </c:catAx>
      <c:valAx>
        <c:axId val="45820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0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BC76E-3B5D-4791-AC7F-7A669A323754}"/>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B2AFEF47-FC8C-476A-BB14-C0563BDA9BA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68243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31770-AB05-48CE-BD54-5CDACD75765E}"/>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13FD0DF3-4540-4F45-8BB2-C99048118668}"/>
              </a:ext>
            </a:extLst>
          </p:cNvPr>
          <p:cNvGraphicFramePr>
            <a:graphicFrameLocks noGrp="1"/>
          </p:cNvGraphicFramePr>
          <p:nvPr>
            <p:ph type="chart" sz="quarter" idx="13"/>
            <p:extLst>
              <p:ext uri="{D42A27DB-BD31-4B8C-83A1-F6EECF244321}">
                <p14:modId xmlns:p14="http://schemas.microsoft.com/office/powerpoint/2010/main" val="2333581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8F22AF-72B2-4D2A-A882-DB377323800F}"/>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5822FE9-CA08-45E4-B01D-6105CF12D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8926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C2C0E-EE2C-43F0-AB0C-537E5B3D5663}"/>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994C2532-9963-4AE0-8FD6-7592EF5CFA09}"/>
              </a:ext>
            </a:extLst>
          </p:cNvPr>
          <p:cNvGraphicFramePr>
            <a:graphicFrameLocks noGrp="1"/>
          </p:cNvGraphicFramePr>
          <p:nvPr>
            <p:ph type="tbl" sz="quarter" idx="13"/>
            <p:extLst>
              <p:ext uri="{D42A27DB-BD31-4B8C-83A1-F6EECF244321}">
                <p14:modId xmlns:p14="http://schemas.microsoft.com/office/powerpoint/2010/main" val="373918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20146281"/>
                    </a:ext>
                  </a:extLst>
                </a:gridCol>
                <a:gridCol w="905256">
                  <a:extLst>
                    <a:ext uri="{9D8B030D-6E8A-4147-A177-3AD203B41FA5}">
                      <a16:colId xmlns:a16="http://schemas.microsoft.com/office/drawing/2014/main" val="1476651062"/>
                    </a:ext>
                  </a:extLst>
                </a:gridCol>
                <a:gridCol w="905256">
                  <a:extLst>
                    <a:ext uri="{9D8B030D-6E8A-4147-A177-3AD203B41FA5}">
                      <a16:colId xmlns:a16="http://schemas.microsoft.com/office/drawing/2014/main" val="2076088641"/>
                    </a:ext>
                  </a:extLst>
                </a:gridCol>
                <a:gridCol w="905256">
                  <a:extLst>
                    <a:ext uri="{9D8B030D-6E8A-4147-A177-3AD203B41FA5}">
                      <a16:colId xmlns:a16="http://schemas.microsoft.com/office/drawing/2014/main" val="484469723"/>
                    </a:ext>
                  </a:extLst>
                </a:gridCol>
                <a:gridCol w="905256">
                  <a:extLst>
                    <a:ext uri="{9D8B030D-6E8A-4147-A177-3AD203B41FA5}">
                      <a16:colId xmlns:a16="http://schemas.microsoft.com/office/drawing/2014/main" val="4137468743"/>
                    </a:ext>
                  </a:extLst>
                </a:gridCol>
                <a:gridCol w="905256">
                  <a:extLst>
                    <a:ext uri="{9D8B030D-6E8A-4147-A177-3AD203B41FA5}">
                      <a16:colId xmlns:a16="http://schemas.microsoft.com/office/drawing/2014/main" val="2433578463"/>
                    </a:ext>
                  </a:extLst>
                </a:gridCol>
                <a:gridCol w="905256">
                  <a:extLst>
                    <a:ext uri="{9D8B030D-6E8A-4147-A177-3AD203B41FA5}">
                      <a16:colId xmlns:a16="http://schemas.microsoft.com/office/drawing/2014/main" val="7555786"/>
                    </a:ext>
                  </a:extLst>
                </a:gridCol>
                <a:gridCol w="905256">
                  <a:extLst>
                    <a:ext uri="{9D8B030D-6E8A-4147-A177-3AD203B41FA5}">
                      <a16:colId xmlns:a16="http://schemas.microsoft.com/office/drawing/2014/main" val="2000066964"/>
                    </a:ext>
                  </a:extLst>
                </a:gridCol>
                <a:gridCol w="905256">
                  <a:extLst>
                    <a:ext uri="{9D8B030D-6E8A-4147-A177-3AD203B41FA5}">
                      <a16:colId xmlns:a16="http://schemas.microsoft.com/office/drawing/2014/main" val="346165674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13870162"/>
                  </a:ext>
                </a:extLst>
              </a:tr>
              <a:tr h="370840">
                <a:tc>
                  <a:txBody>
                    <a:bodyPr/>
                    <a:lstStyle/>
                    <a:p>
                      <a:r>
                        <a:rPr lang="en-US" sz="1000"/>
                        <a:t>1755</a:t>
                      </a:r>
                    </a:p>
                  </a:txBody>
                  <a:tcPr/>
                </a:tc>
                <a:tc>
                  <a:txBody>
                    <a:bodyPr/>
                    <a:lstStyle/>
                    <a:p>
                      <a:r>
                        <a:rPr lang="en-US" sz="1000"/>
                        <a:t>4</a:t>
                      </a:r>
                    </a:p>
                  </a:txBody>
                  <a:tcPr/>
                </a:tc>
                <a:tc>
                  <a:txBody>
                    <a:bodyPr/>
                    <a:lstStyle/>
                    <a:p>
                      <a:r>
                        <a:rPr lang="en-US" sz="1000"/>
                        <a:t>10</a:t>
                      </a:r>
                    </a:p>
                  </a:txBody>
                  <a:tcPr/>
                </a:tc>
                <a:tc>
                  <a:txBody>
                    <a:bodyPr/>
                    <a:lstStyle/>
                    <a:p>
                      <a:r>
                        <a:rPr lang="en-US" sz="1000"/>
                        <a:t>136</a:t>
                      </a:r>
                    </a:p>
                  </a:txBody>
                  <a:tcPr/>
                </a:tc>
                <a:tc>
                  <a:txBody>
                    <a:bodyPr/>
                    <a:lstStyle/>
                    <a:p>
                      <a:r>
                        <a:rPr lang="en-US" sz="1000"/>
                        <a:t>15</a:t>
                      </a:r>
                    </a:p>
                  </a:txBody>
                  <a:tcPr/>
                </a:tc>
                <a:tc>
                  <a:txBody>
                    <a:bodyPr/>
                    <a:lstStyle/>
                    <a:p>
                      <a:r>
                        <a:rPr lang="en-US" sz="1000"/>
                        <a:t>7</a:t>
                      </a:r>
                    </a:p>
                  </a:txBody>
                  <a:tcPr/>
                </a:tc>
                <a:tc>
                  <a:txBody>
                    <a:bodyPr/>
                    <a:lstStyle/>
                    <a:p>
                      <a:r>
                        <a:rPr lang="en-US" sz="1000"/>
                        <a:t>3</a:t>
                      </a:r>
                    </a:p>
                  </a:txBody>
                  <a:tcPr/>
                </a:tc>
                <a:tc>
                  <a:txBody>
                    <a:bodyPr/>
                    <a:lstStyle/>
                    <a:p>
                      <a:r>
                        <a:rPr lang="en-US" sz="1000"/>
                        <a:t>0.9013 %</a:t>
                      </a:r>
                    </a:p>
                  </a:txBody>
                  <a:tcPr/>
                </a:tc>
                <a:tc>
                  <a:txBody>
                    <a:bodyPr/>
                    <a:lstStyle/>
                    <a:p>
                      <a:r>
                        <a:rPr lang="en-US" sz="1000"/>
                        <a:t>0.0 %</a:t>
                      </a:r>
                    </a:p>
                  </a:txBody>
                  <a:tcPr/>
                </a:tc>
                <a:extLst>
                  <a:ext uri="{0D108BD9-81ED-4DB2-BD59-A6C34878D82A}">
                    <a16:rowId xmlns:a16="http://schemas.microsoft.com/office/drawing/2014/main" val="2666624186"/>
                  </a:ext>
                </a:extLst>
              </a:tr>
            </a:tbl>
          </a:graphicData>
        </a:graphic>
      </p:graphicFrame>
      <p:sp>
        <p:nvSpPr>
          <p:cNvPr id="4" name="Text Placeholder 3">
            <a:extLst>
              <a:ext uri="{FF2B5EF4-FFF2-40B4-BE49-F238E27FC236}">
                <a16:creationId xmlns:a16="http://schemas.microsoft.com/office/drawing/2014/main" id="{99840D4E-6EDB-4C44-8E01-E448CFA3685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18859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339CC-3E85-4278-8BE0-8BD89BDCFE12}"/>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487A9A98-B08B-4C52-8D1A-D8FB8022F5C6}"/>
              </a:ext>
            </a:extLst>
          </p:cNvPr>
          <p:cNvGraphicFramePr>
            <a:graphicFrameLocks noGrp="1"/>
          </p:cNvGraphicFramePr>
          <p:nvPr>
            <p:ph type="chart" sz="quarter" idx="13"/>
            <p:extLst>
              <p:ext uri="{D42A27DB-BD31-4B8C-83A1-F6EECF244321}">
                <p14:modId xmlns:p14="http://schemas.microsoft.com/office/powerpoint/2010/main" val="1260024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1C6A63-B91A-42E9-A985-ACC5E68C6B8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65E3C8A-44BA-441A-8D87-E433876F12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5703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B157A-BB95-41AD-8366-79FB0E4D47E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A8D9007C-CE26-4018-9B75-33E7FD7F9C6A}"/>
              </a:ext>
            </a:extLst>
          </p:cNvPr>
          <p:cNvGraphicFramePr>
            <a:graphicFrameLocks noGrp="1"/>
          </p:cNvGraphicFramePr>
          <p:nvPr>
            <p:ph type="chart" sz="quarter" idx="13"/>
            <p:extLst>
              <p:ext uri="{D42A27DB-BD31-4B8C-83A1-F6EECF244321}">
                <p14:modId xmlns:p14="http://schemas.microsoft.com/office/powerpoint/2010/main" val="4009238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A6CBD4-A626-47B7-B54E-CBDDCDCC628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171AB51-8A2B-45F5-9CAB-1594267D6D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7737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FD945-3234-40A6-B55B-B35317D2DB0B}"/>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97D2C8D0-51B8-4115-B4E0-770E8090339A}"/>
              </a:ext>
            </a:extLst>
          </p:cNvPr>
          <p:cNvGraphicFramePr>
            <a:graphicFrameLocks noGrp="1"/>
          </p:cNvGraphicFramePr>
          <p:nvPr>
            <p:ph type="chart" sz="quarter" idx="13"/>
            <p:extLst>
              <p:ext uri="{D42A27DB-BD31-4B8C-83A1-F6EECF244321}">
                <p14:modId xmlns:p14="http://schemas.microsoft.com/office/powerpoint/2010/main" val="707031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C5197D-8C8F-4711-8301-2CFB87ABD44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60E09A6-065B-410F-9895-FC92F01748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6053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63C88-0379-4D7E-92A5-7B20149BF843}"/>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B94FF561-4FBA-4BD0-B0B6-8EC42CD3BD10}"/>
              </a:ext>
            </a:extLst>
          </p:cNvPr>
          <p:cNvGraphicFramePr>
            <a:graphicFrameLocks noGrp="1"/>
          </p:cNvGraphicFramePr>
          <p:nvPr>
            <p:ph type="chart" sz="quarter" idx="13"/>
            <p:extLst>
              <p:ext uri="{D42A27DB-BD31-4B8C-83A1-F6EECF244321}">
                <p14:modId xmlns:p14="http://schemas.microsoft.com/office/powerpoint/2010/main" val="899809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F891C6-4482-4AF9-8984-0923F6B243A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665C4F1-7B6E-4FD4-8E0F-6467808A41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255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9BB05-2F14-4768-98CC-853220193763}"/>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4948EF80-2036-48E6-B167-54B3D923D02E}"/>
              </a:ext>
            </a:extLst>
          </p:cNvPr>
          <p:cNvGraphicFramePr>
            <a:graphicFrameLocks noGrp="1"/>
          </p:cNvGraphicFramePr>
          <p:nvPr>
            <p:ph type="tbl" sz="quarter" idx="13"/>
            <p:extLst>
              <p:ext uri="{D42A27DB-BD31-4B8C-83A1-F6EECF244321}">
                <p14:modId xmlns:p14="http://schemas.microsoft.com/office/powerpoint/2010/main" val="4227511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2342890"/>
                    </a:ext>
                  </a:extLst>
                </a:gridCol>
                <a:gridCol w="822960">
                  <a:extLst>
                    <a:ext uri="{9D8B030D-6E8A-4147-A177-3AD203B41FA5}">
                      <a16:colId xmlns:a16="http://schemas.microsoft.com/office/drawing/2014/main" val="563904038"/>
                    </a:ext>
                  </a:extLst>
                </a:gridCol>
                <a:gridCol w="822960">
                  <a:extLst>
                    <a:ext uri="{9D8B030D-6E8A-4147-A177-3AD203B41FA5}">
                      <a16:colId xmlns:a16="http://schemas.microsoft.com/office/drawing/2014/main" val="3908440418"/>
                    </a:ext>
                  </a:extLst>
                </a:gridCol>
                <a:gridCol w="822960">
                  <a:extLst>
                    <a:ext uri="{9D8B030D-6E8A-4147-A177-3AD203B41FA5}">
                      <a16:colId xmlns:a16="http://schemas.microsoft.com/office/drawing/2014/main" val="2388934903"/>
                    </a:ext>
                  </a:extLst>
                </a:gridCol>
                <a:gridCol w="822960">
                  <a:extLst>
                    <a:ext uri="{9D8B030D-6E8A-4147-A177-3AD203B41FA5}">
                      <a16:colId xmlns:a16="http://schemas.microsoft.com/office/drawing/2014/main" val="36803223"/>
                    </a:ext>
                  </a:extLst>
                </a:gridCol>
                <a:gridCol w="822960">
                  <a:extLst>
                    <a:ext uri="{9D8B030D-6E8A-4147-A177-3AD203B41FA5}">
                      <a16:colId xmlns:a16="http://schemas.microsoft.com/office/drawing/2014/main" val="1241471645"/>
                    </a:ext>
                  </a:extLst>
                </a:gridCol>
                <a:gridCol w="822960">
                  <a:extLst>
                    <a:ext uri="{9D8B030D-6E8A-4147-A177-3AD203B41FA5}">
                      <a16:colId xmlns:a16="http://schemas.microsoft.com/office/drawing/2014/main" val="353320088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524019268"/>
                  </a:ext>
                </a:extLst>
              </a:tr>
              <a:tr h="370840">
                <a:tc>
                  <a:txBody>
                    <a:bodyPr/>
                    <a:lstStyle/>
                    <a:p>
                      <a:r>
                        <a:rPr lang="en-US" sz="1000" b="1"/>
                        <a:t>First Insurance Company of Hawaii, LTD - 2021-09-08 22:00:12</a:t>
                      </a:r>
                      <a:r>
                        <a:rPr lang="en-US" sz="1000"/>
                        <a:t>
 Francine W. of our Risk &amp; Safety Management department celebrated 35 years with #teamFICOH today. Please join us in congratulating her on this achievement!
#workanniversary #insurancecareers #insurance</a:t>
                      </a:r>
                    </a:p>
                  </a:txBody>
                  <a:tcPr/>
                </a:tc>
                <a:tc>
                  <a:txBody>
                    <a:bodyPr/>
                    <a:lstStyle/>
                    <a:p>
                      <a:r>
                        <a:rPr lang="en-US" sz="1000"/>
                        <a:t>33</a:t>
                      </a:r>
                    </a:p>
                  </a:txBody>
                  <a:tcPr/>
                </a:tc>
                <a:tc>
                  <a:txBody>
                    <a:bodyPr/>
                    <a:lstStyle/>
                    <a:p>
                      <a:r>
                        <a:rPr lang="en-US" sz="1000"/>
                        <a:t>26</a:t>
                      </a:r>
                    </a:p>
                  </a:txBody>
                  <a:tcPr/>
                </a:tc>
                <a:tc>
                  <a:txBody>
                    <a:bodyPr/>
                    <a:lstStyle/>
                    <a:p>
                      <a:r>
                        <a:rPr lang="en-US" sz="1000"/>
                        <a:t>7</a:t>
                      </a:r>
                    </a:p>
                  </a:txBody>
                  <a:tcPr/>
                </a:tc>
                <a:tc>
                  <a:txBody>
                    <a:bodyPr/>
                    <a:lstStyle/>
                    <a:p>
                      <a:r>
                        <a:rPr lang="en-US" sz="1000"/>
                        <a:t>0</a:t>
                      </a:r>
                    </a:p>
                  </a:txBody>
                  <a:tcPr/>
                </a:tc>
                <a:tc>
                  <a:txBody>
                    <a:bodyPr/>
                    <a:lstStyle/>
                    <a:p>
                      <a:r>
                        <a:rPr lang="en-US" sz="1000"/>
                        <a:t>1.8825 %</a:t>
                      </a:r>
                    </a:p>
                  </a:txBody>
                  <a:tcPr/>
                </a:tc>
                <a:tc>
                  <a:txBody>
                    <a:bodyPr/>
                    <a:lstStyle/>
                    <a:p>
                      <a:r>
                        <a:rPr lang="en-US" sz="1000"/>
                        <a:t>Album</a:t>
                      </a:r>
                    </a:p>
                  </a:txBody>
                  <a:tcPr/>
                </a:tc>
                <a:extLst>
                  <a:ext uri="{0D108BD9-81ED-4DB2-BD59-A6C34878D82A}">
                    <a16:rowId xmlns:a16="http://schemas.microsoft.com/office/drawing/2014/main" val="2125311217"/>
                  </a:ext>
                </a:extLst>
              </a:tr>
              <a:tr h="370840">
                <a:tc>
                  <a:txBody>
                    <a:bodyPr/>
                    <a:lstStyle/>
                    <a:p>
                      <a:r>
                        <a:rPr lang="en-US" sz="1000" b="1"/>
                        <a:t>First Insurance Company of Hawaii, LTD - 2021-09-30 21:45:55</a:t>
                      </a:r>
                      <a:r>
                        <a:rPr lang="en-US" sz="1000"/>
                        <a:t>
 Sheila K. of our FiRMS Claims Services department celebrated 30 years with #teamFICOH today. Please join us in congratulating her on this achievement!</a:t>
                      </a:r>
                    </a:p>
                  </a:txBody>
                  <a:tcPr/>
                </a:tc>
                <a:tc>
                  <a:txBody>
                    <a:bodyPr/>
                    <a:lstStyle/>
                    <a:p>
                      <a:r>
                        <a:rPr lang="en-US" sz="1000"/>
                        <a:t>29</a:t>
                      </a:r>
                    </a:p>
                  </a:txBody>
                  <a:tcPr/>
                </a:tc>
                <a:tc>
                  <a:txBody>
                    <a:bodyPr/>
                    <a:lstStyle/>
                    <a:p>
                      <a:r>
                        <a:rPr lang="en-US" sz="1000"/>
                        <a:t>23</a:t>
                      </a:r>
                    </a:p>
                  </a:txBody>
                  <a:tcPr/>
                </a:tc>
                <a:tc>
                  <a:txBody>
                    <a:bodyPr/>
                    <a:lstStyle/>
                    <a:p>
                      <a:r>
                        <a:rPr lang="en-US" sz="1000"/>
                        <a:t>6</a:t>
                      </a:r>
                    </a:p>
                  </a:txBody>
                  <a:tcPr/>
                </a:tc>
                <a:tc>
                  <a:txBody>
                    <a:bodyPr/>
                    <a:lstStyle/>
                    <a:p>
                      <a:r>
                        <a:rPr lang="en-US" sz="1000"/>
                        <a:t>0</a:t>
                      </a:r>
                    </a:p>
                  </a:txBody>
                  <a:tcPr/>
                </a:tc>
                <a:tc>
                  <a:txBody>
                    <a:bodyPr/>
                    <a:lstStyle/>
                    <a:p>
                      <a:r>
                        <a:rPr lang="en-US" sz="1000"/>
                        <a:t>1.6524 %</a:t>
                      </a:r>
                    </a:p>
                  </a:txBody>
                  <a:tcPr/>
                </a:tc>
                <a:tc>
                  <a:txBody>
                    <a:bodyPr/>
                    <a:lstStyle/>
                    <a:p>
                      <a:r>
                        <a:rPr lang="en-US" sz="1000"/>
                        <a:t>Photo</a:t>
                      </a:r>
                    </a:p>
                  </a:txBody>
                  <a:tcPr/>
                </a:tc>
                <a:extLst>
                  <a:ext uri="{0D108BD9-81ED-4DB2-BD59-A6C34878D82A}">
                    <a16:rowId xmlns:a16="http://schemas.microsoft.com/office/drawing/2014/main" val="1506319304"/>
                  </a:ext>
                </a:extLst>
              </a:tr>
              <a:tr h="370840">
                <a:tc>
                  <a:txBody>
                    <a:bodyPr/>
                    <a:lstStyle/>
                    <a:p>
                      <a:r>
                        <a:rPr lang="en-US" sz="1000" b="1"/>
                        <a:t>First Insurance Company of Hawaii, LTD - 2021-09-01 18:45:58</a:t>
                      </a:r>
                      <a:r>
                        <a:rPr lang="en-US" sz="1000"/>
                        <a:t>
 Please join us in welcoming our new CEO Mark Yoda to the FICOH `ohana!
“I have worked with FICOH for many years and have a deep admiration for the company, the people, and its culture. I am excited to serve as president and CEO,” says Mark. “FICOH has achieved a great deal under Jeff Shonka’s leadership – including oversight of its system platform transformation, building and maintaining a strong portfolio, and the continued enhancement of the FICOH brand in Hawaii. I wish him the best in retirement.”
In addition to his executive responsibilities at FICOH, Mark is deputy CEO of Tokio Marine North America (TMNA) and managing executive officer, Tokio Marine Holdings, overseeing #TokioMarine entities in the Americas region. 
#ceo #insurance #leadership #hawaii #peopleonthemove #riskmanagement</a:t>
                      </a:r>
                    </a:p>
                  </a:txBody>
                  <a:tcPr/>
                </a:tc>
                <a:tc>
                  <a:txBody>
                    <a:bodyPr/>
                    <a:lstStyle/>
                    <a:p>
                      <a:r>
                        <a:rPr lang="en-US" sz="1000"/>
                        <a:t>27</a:t>
                      </a:r>
                    </a:p>
                  </a:txBody>
                  <a:tcPr/>
                </a:tc>
                <a:tc>
                  <a:txBody>
                    <a:bodyPr/>
                    <a:lstStyle/>
                    <a:p>
                      <a:r>
                        <a:rPr lang="en-US" sz="1000"/>
                        <a:t>27</a:t>
                      </a:r>
                    </a:p>
                  </a:txBody>
                  <a:tcPr/>
                </a:tc>
                <a:tc>
                  <a:txBody>
                    <a:bodyPr/>
                    <a:lstStyle/>
                    <a:p>
                      <a:r>
                        <a:rPr lang="en-US" sz="1000"/>
                        <a:t>0</a:t>
                      </a:r>
                    </a:p>
                  </a:txBody>
                  <a:tcPr/>
                </a:tc>
                <a:tc>
                  <a:txBody>
                    <a:bodyPr/>
                    <a:lstStyle/>
                    <a:p>
                      <a:r>
                        <a:rPr lang="en-US" sz="1000"/>
                        <a:t>0</a:t>
                      </a:r>
                    </a:p>
                  </a:txBody>
                  <a:tcPr/>
                </a:tc>
                <a:tc>
                  <a:txBody>
                    <a:bodyPr/>
                    <a:lstStyle/>
                    <a:p>
                      <a:r>
                        <a:rPr lang="en-US" sz="1000"/>
                        <a:t>1.5420 %</a:t>
                      </a:r>
                    </a:p>
                  </a:txBody>
                  <a:tcPr/>
                </a:tc>
                <a:tc>
                  <a:txBody>
                    <a:bodyPr/>
                    <a:lstStyle/>
                    <a:p>
                      <a:r>
                        <a:rPr lang="en-US" sz="1000"/>
                        <a:t>Photo</a:t>
                      </a:r>
                    </a:p>
                  </a:txBody>
                  <a:tcPr/>
                </a:tc>
                <a:extLst>
                  <a:ext uri="{0D108BD9-81ED-4DB2-BD59-A6C34878D82A}">
                    <a16:rowId xmlns:a16="http://schemas.microsoft.com/office/drawing/2014/main" val="4059780876"/>
                  </a:ext>
                </a:extLst>
              </a:tr>
            </a:tbl>
          </a:graphicData>
        </a:graphic>
      </p:graphicFrame>
      <p:sp>
        <p:nvSpPr>
          <p:cNvPr id="4" name="Text Placeholder 3">
            <a:extLst>
              <a:ext uri="{FF2B5EF4-FFF2-40B4-BE49-F238E27FC236}">
                <a16:creationId xmlns:a16="http://schemas.microsoft.com/office/drawing/2014/main" id="{99C6D12B-097E-4CDE-AB85-4B8861A97E0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793754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08A98-FA98-4708-99EE-8F60CD73CDB8}"/>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7443F49B-DCF7-488E-8B7C-7C1FD79AB026}"/>
              </a:ext>
            </a:extLst>
          </p:cNvPr>
          <p:cNvGraphicFramePr>
            <a:graphicFrameLocks noGrp="1"/>
          </p:cNvGraphicFramePr>
          <p:nvPr>
            <p:ph type="tbl" sz="quarter" idx="13"/>
            <p:extLst>
              <p:ext uri="{D42A27DB-BD31-4B8C-83A1-F6EECF244321}">
                <p14:modId xmlns:p14="http://schemas.microsoft.com/office/powerpoint/2010/main" val="1977297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44670782"/>
                    </a:ext>
                  </a:extLst>
                </a:gridCol>
                <a:gridCol w="576072">
                  <a:extLst>
                    <a:ext uri="{9D8B030D-6E8A-4147-A177-3AD203B41FA5}">
                      <a16:colId xmlns:a16="http://schemas.microsoft.com/office/drawing/2014/main" val="3434653181"/>
                    </a:ext>
                  </a:extLst>
                </a:gridCol>
                <a:gridCol w="576072">
                  <a:extLst>
                    <a:ext uri="{9D8B030D-6E8A-4147-A177-3AD203B41FA5}">
                      <a16:colId xmlns:a16="http://schemas.microsoft.com/office/drawing/2014/main" val="2737793968"/>
                    </a:ext>
                  </a:extLst>
                </a:gridCol>
                <a:gridCol w="576072">
                  <a:extLst>
                    <a:ext uri="{9D8B030D-6E8A-4147-A177-3AD203B41FA5}">
                      <a16:colId xmlns:a16="http://schemas.microsoft.com/office/drawing/2014/main" val="3369672738"/>
                    </a:ext>
                  </a:extLst>
                </a:gridCol>
                <a:gridCol w="576072">
                  <a:extLst>
                    <a:ext uri="{9D8B030D-6E8A-4147-A177-3AD203B41FA5}">
                      <a16:colId xmlns:a16="http://schemas.microsoft.com/office/drawing/2014/main" val="1640246352"/>
                    </a:ext>
                  </a:extLst>
                </a:gridCol>
                <a:gridCol w="576072">
                  <a:extLst>
                    <a:ext uri="{9D8B030D-6E8A-4147-A177-3AD203B41FA5}">
                      <a16:colId xmlns:a16="http://schemas.microsoft.com/office/drawing/2014/main" val="1762647963"/>
                    </a:ext>
                  </a:extLst>
                </a:gridCol>
                <a:gridCol w="576072">
                  <a:extLst>
                    <a:ext uri="{9D8B030D-6E8A-4147-A177-3AD203B41FA5}">
                      <a16:colId xmlns:a16="http://schemas.microsoft.com/office/drawing/2014/main" val="431382012"/>
                    </a:ext>
                  </a:extLst>
                </a:gridCol>
                <a:gridCol w="576072">
                  <a:extLst>
                    <a:ext uri="{9D8B030D-6E8A-4147-A177-3AD203B41FA5}">
                      <a16:colId xmlns:a16="http://schemas.microsoft.com/office/drawing/2014/main" val="2843920216"/>
                    </a:ext>
                  </a:extLst>
                </a:gridCol>
                <a:gridCol w="576072">
                  <a:extLst>
                    <a:ext uri="{9D8B030D-6E8A-4147-A177-3AD203B41FA5}">
                      <a16:colId xmlns:a16="http://schemas.microsoft.com/office/drawing/2014/main" val="2411003957"/>
                    </a:ext>
                  </a:extLst>
                </a:gridCol>
                <a:gridCol w="576072">
                  <a:extLst>
                    <a:ext uri="{9D8B030D-6E8A-4147-A177-3AD203B41FA5}">
                      <a16:colId xmlns:a16="http://schemas.microsoft.com/office/drawing/2014/main" val="3372827511"/>
                    </a:ext>
                  </a:extLst>
                </a:gridCol>
                <a:gridCol w="576072">
                  <a:extLst>
                    <a:ext uri="{9D8B030D-6E8A-4147-A177-3AD203B41FA5}">
                      <a16:colId xmlns:a16="http://schemas.microsoft.com/office/drawing/2014/main" val="2838589888"/>
                    </a:ext>
                  </a:extLst>
                </a:gridCol>
                <a:gridCol w="576072">
                  <a:extLst>
                    <a:ext uri="{9D8B030D-6E8A-4147-A177-3AD203B41FA5}">
                      <a16:colId xmlns:a16="http://schemas.microsoft.com/office/drawing/2014/main" val="2309945970"/>
                    </a:ext>
                  </a:extLst>
                </a:gridCol>
                <a:gridCol w="576072">
                  <a:extLst>
                    <a:ext uri="{9D8B030D-6E8A-4147-A177-3AD203B41FA5}">
                      <a16:colId xmlns:a16="http://schemas.microsoft.com/office/drawing/2014/main" val="59038155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8363138"/>
                  </a:ext>
                </a:extLst>
              </a:tr>
              <a:tr h="370840">
                <a:tc>
                  <a:txBody>
                    <a:bodyPr/>
                    <a:lstStyle/>
                    <a:p>
                      <a:r>
                        <a:rPr lang="en-US" sz="1000"/>
                        <a:t>1205</a:t>
                      </a:r>
                    </a:p>
                  </a:txBody>
                  <a:tcPr/>
                </a:tc>
                <a:tc>
                  <a:txBody>
                    <a:bodyPr/>
                    <a:lstStyle/>
                    <a:p>
                      <a:r>
                        <a:rPr lang="en-US" sz="1000"/>
                        <a:t>1</a:t>
                      </a:r>
                    </a:p>
                  </a:txBody>
                  <a:tcPr/>
                </a:tc>
                <a:tc>
                  <a:txBody>
                    <a:bodyPr/>
                    <a:lstStyle/>
                    <a:p>
                      <a:r>
                        <a:rPr lang="en-US" sz="1000"/>
                        <a:t>17</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0.0653 %</a:t>
                      </a:r>
                    </a:p>
                  </a:txBody>
                  <a:tcPr/>
                </a:tc>
                <a:tc>
                  <a:txBody>
                    <a:bodyPr/>
                    <a:lstStyle/>
                    <a:p>
                      <a:r>
                        <a:rPr lang="en-US" sz="1000"/>
                        <a:t>0.0 %</a:t>
                      </a:r>
                    </a:p>
                  </a:txBody>
                  <a:tcPr/>
                </a:tc>
                <a:extLst>
                  <a:ext uri="{0D108BD9-81ED-4DB2-BD59-A6C34878D82A}">
                    <a16:rowId xmlns:a16="http://schemas.microsoft.com/office/drawing/2014/main" val="1566260175"/>
                  </a:ext>
                </a:extLst>
              </a:tr>
            </a:tbl>
          </a:graphicData>
        </a:graphic>
      </p:graphicFrame>
      <p:sp>
        <p:nvSpPr>
          <p:cNvPr id="4" name="Text Placeholder 3">
            <a:extLst>
              <a:ext uri="{FF2B5EF4-FFF2-40B4-BE49-F238E27FC236}">
                <a16:creationId xmlns:a16="http://schemas.microsoft.com/office/drawing/2014/main" id="{642C3CB2-8BF0-4DBD-BBE2-2B04D77B1F8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539196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4F456-53DF-495B-86AF-D4FC6DF80F4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75170A16-226E-4026-9BD3-0D1F7E8FE000}"/>
              </a:ext>
            </a:extLst>
          </p:cNvPr>
          <p:cNvGraphicFramePr>
            <a:graphicFrameLocks noGrp="1"/>
          </p:cNvGraphicFramePr>
          <p:nvPr>
            <p:ph type="chart" sz="quarter" idx="13"/>
            <p:extLst>
              <p:ext uri="{D42A27DB-BD31-4B8C-83A1-F6EECF244321}">
                <p14:modId xmlns:p14="http://schemas.microsoft.com/office/powerpoint/2010/main" val="280024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38AEB3-FC36-43D0-A568-D695CEF7126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F985B1C-D6A2-47AB-B6C0-4FEC02F672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1584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4A266-0244-40E7-B534-0413861652E0}"/>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E4D983B-8083-41C6-9613-8C5FDA2189B3}"/>
              </a:ext>
            </a:extLst>
          </p:cNvPr>
          <p:cNvGraphicFramePr>
            <a:graphicFrameLocks noGrp="1"/>
          </p:cNvGraphicFramePr>
          <p:nvPr>
            <p:ph type="chart" sz="quarter" idx="13"/>
            <p:extLst>
              <p:ext uri="{D42A27DB-BD31-4B8C-83A1-F6EECF244321}">
                <p14:modId xmlns:p14="http://schemas.microsoft.com/office/powerpoint/2010/main" val="968389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3D6DCD-CED1-425A-9002-AE9CD9FFF6A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AA1596D-5B72-4D3D-9E5B-A123227B16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8049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8CC5B-1D88-47F4-81C8-23E82C973102}"/>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9DF4684-7FEB-4E65-80BE-8F1D270B2FB9}"/>
              </a:ext>
            </a:extLst>
          </p:cNvPr>
          <p:cNvGraphicFramePr>
            <a:graphicFrameLocks noGrp="1"/>
          </p:cNvGraphicFramePr>
          <p:nvPr>
            <p:ph type="chart" sz="quarter" idx="13"/>
            <p:extLst>
              <p:ext uri="{D42A27DB-BD31-4B8C-83A1-F6EECF244321}">
                <p14:modId xmlns:p14="http://schemas.microsoft.com/office/powerpoint/2010/main" val="569111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64A2BE-2C7F-4502-9016-0F8431DB931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D3254FD-C4A9-4EB5-A01E-B640E6FAA2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0528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98318-7A79-4614-9C6F-9AB7531821A7}"/>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FDD4E0D8-ABE4-49B1-8663-6584149EDA05}"/>
              </a:ext>
            </a:extLst>
          </p:cNvPr>
          <p:cNvGraphicFramePr>
            <a:graphicFrameLocks noGrp="1"/>
          </p:cNvGraphicFramePr>
          <p:nvPr>
            <p:ph type="tbl" sz="quarter" idx="13"/>
            <p:extLst>
              <p:ext uri="{D42A27DB-BD31-4B8C-83A1-F6EECF244321}">
                <p14:modId xmlns:p14="http://schemas.microsoft.com/office/powerpoint/2010/main" val="713532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0114020"/>
                    </a:ext>
                  </a:extLst>
                </a:gridCol>
                <a:gridCol w="493776">
                  <a:extLst>
                    <a:ext uri="{9D8B030D-6E8A-4147-A177-3AD203B41FA5}">
                      <a16:colId xmlns:a16="http://schemas.microsoft.com/office/drawing/2014/main" val="309837643"/>
                    </a:ext>
                  </a:extLst>
                </a:gridCol>
                <a:gridCol w="1069848">
                  <a:extLst>
                    <a:ext uri="{9D8B030D-6E8A-4147-A177-3AD203B41FA5}">
                      <a16:colId xmlns:a16="http://schemas.microsoft.com/office/drawing/2014/main" val="2240876524"/>
                    </a:ext>
                  </a:extLst>
                </a:gridCol>
                <a:gridCol w="1069848">
                  <a:extLst>
                    <a:ext uri="{9D8B030D-6E8A-4147-A177-3AD203B41FA5}">
                      <a16:colId xmlns:a16="http://schemas.microsoft.com/office/drawing/2014/main" val="2635628613"/>
                    </a:ext>
                  </a:extLst>
                </a:gridCol>
                <a:gridCol w="1069848">
                  <a:extLst>
                    <a:ext uri="{9D8B030D-6E8A-4147-A177-3AD203B41FA5}">
                      <a16:colId xmlns:a16="http://schemas.microsoft.com/office/drawing/2014/main" val="1387198372"/>
                    </a:ext>
                  </a:extLst>
                </a:gridCol>
                <a:gridCol w="1069848">
                  <a:extLst>
                    <a:ext uri="{9D8B030D-6E8A-4147-A177-3AD203B41FA5}">
                      <a16:colId xmlns:a16="http://schemas.microsoft.com/office/drawing/2014/main" val="611919797"/>
                    </a:ext>
                  </a:extLst>
                </a:gridCol>
                <a:gridCol w="1069848">
                  <a:extLst>
                    <a:ext uri="{9D8B030D-6E8A-4147-A177-3AD203B41FA5}">
                      <a16:colId xmlns:a16="http://schemas.microsoft.com/office/drawing/2014/main" val="1408406294"/>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160605697"/>
                  </a:ext>
                </a:extLst>
              </a:tr>
              <a:tr h="370840">
                <a:tc>
                  <a:txBody>
                    <a:bodyPr/>
                    <a:lstStyle/>
                    <a:p>
                      <a:r>
                        <a:rPr lang="en-US" sz="1000" b="1"/>
                        <a:t>@FirstInsHI - 2021-09-09 21:05:14</a:t>
                      </a:r>
                      <a:r>
                        <a:rPr lang="en-US" sz="1000"/>
                        <a:t>
 FICOH is excited to kick off our 2021 Aloha United Way Campaign. Mahalo to our friends at @alohaunitedway and @HawaiikidsCAN for sharing their missions with us and helping us get our 2021 campaign off to a strong start 💪 https://t.co/Q8JCDEsRiq</a:t>
                      </a:r>
                    </a:p>
                  </a:txBody>
                  <a:tcPr/>
                </a:tc>
                <a:tc>
                  <a:txBody>
                    <a:bodyPr/>
                    <a:lstStyle/>
                    <a:p>
                      <a:r>
                        <a:rPr lang="en-US" sz="1000"/>
                        <a:t>09/29/2021 02:37:47</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0.3322 %</a:t>
                      </a:r>
                    </a:p>
                  </a:txBody>
                  <a:tcPr/>
                </a:tc>
                <a:extLst>
                  <a:ext uri="{0D108BD9-81ED-4DB2-BD59-A6C34878D82A}">
                    <a16:rowId xmlns:a16="http://schemas.microsoft.com/office/drawing/2014/main" val="1294980832"/>
                  </a:ext>
                </a:extLst>
              </a:tr>
              <a:tr h="370840">
                <a:tc>
                  <a:txBody>
                    <a:bodyPr/>
                    <a:lstStyle/>
                    <a:p>
                      <a:r>
                        <a:rPr lang="en-US" sz="1000" b="1"/>
                        <a:t>@FirstInsHI - 2021-09-24 13:05:46</a:t>
                      </a:r>
                      <a:r>
                        <a:rPr lang="en-US" sz="1000"/>
                        <a:t>
 It's #AlohaFriday from #teamFICOH😎 Have a wonderful weekend!
#FridayVibes #Hawaii #Oahu #Sunset https://t.co/l76kbHDQZ6</a:t>
                      </a:r>
                    </a:p>
                  </a:txBody>
                  <a:tcPr/>
                </a:tc>
                <a:tc>
                  <a:txBody>
                    <a:bodyPr/>
                    <a:lstStyle/>
                    <a:p>
                      <a:r>
                        <a:rPr lang="en-US" sz="1000"/>
                        <a:t>09/25/2021 20:38:28</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0.2498 %</a:t>
                      </a:r>
                    </a:p>
                  </a:txBody>
                  <a:tcPr/>
                </a:tc>
                <a:extLst>
                  <a:ext uri="{0D108BD9-81ED-4DB2-BD59-A6C34878D82A}">
                    <a16:rowId xmlns:a16="http://schemas.microsoft.com/office/drawing/2014/main" val="941369766"/>
                  </a:ext>
                </a:extLst>
              </a:tr>
              <a:tr h="370840">
                <a:tc>
                  <a:txBody>
                    <a:bodyPr/>
                    <a:lstStyle/>
                    <a:p>
                      <a:r>
                        <a:rPr lang="en-US" sz="1000" b="1"/>
                        <a:t>@FirstInsHI - 2021-09-17 17:18:10</a:t>
                      </a:r>
                      <a:r>
                        <a:rPr lang="en-US" sz="1000"/>
                        <a:t>
 FICOH is proud to be a part of the #TokioMarine Group Company national team and happy to support our local chapter @alzhawaii 💜 https://t.co/OOCxgvKSMr</a:t>
                      </a:r>
                    </a:p>
                  </a:txBody>
                  <a:tcPr/>
                </a:tc>
                <a:tc>
                  <a:txBody>
                    <a:bodyPr/>
                    <a:lstStyle/>
                    <a:p>
                      <a:r>
                        <a:rPr lang="en-US" sz="1000"/>
                        <a:t>09/17/2021 20:38:54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0.0833 %</a:t>
                      </a:r>
                    </a:p>
                  </a:txBody>
                  <a:tcPr/>
                </a:tc>
                <a:extLst>
                  <a:ext uri="{0D108BD9-81ED-4DB2-BD59-A6C34878D82A}">
                    <a16:rowId xmlns:a16="http://schemas.microsoft.com/office/drawing/2014/main" val="4139596004"/>
                  </a:ext>
                </a:extLst>
              </a:tr>
            </a:tbl>
          </a:graphicData>
        </a:graphic>
      </p:graphicFrame>
      <p:sp>
        <p:nvSpPr>
          <p:cNvPr id="4" name="Text Placeholder 3">
            <a:extLst>
              <a:ext uri="{FF2B5EF4-FFF2-40B4-BE49-F238E27FC236}">
                <a16:creationId xmlns:a16="http://schemas.microsoft.com/office/drawing/2014/main" id="{17FA5309-1470-4027-A19F-24FA9C6259B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64671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72787-B61B-41A2-84D5-31341ADC615C}"/>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BC3EC41B-8293-406F-926C-D9D154FF8868}"/>
              </a:ext>
            </a:extLst>
          </p:cNvPr>
          <p:cNvGraphicFramePr>
            <a:graphicFrameLocks noGrp="1"/>
          </p:cNvGraphicFramePr>
          <p:nvPr>
            <p:ph type="tbl" sz="quarter" idx="13"/>
            <p:extLst>
              <p:ext uri="{D42A27DB-BD31-4B8C-83A1-F6EECF244321}">
                <p14:modId xmlns:p14="http://schemas.microsoft.com/office/powerpoint/2010/main" val="1371805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21861398"/>
                    </a:ext>
                  </a:extLst>
                </a:gridCol>
                <a:gridCol w="576072">
                  <a:extLst>
                    <a:ext uri="{9D8B030D-6E8A-4147-A177-3AD203B41FA5}">
                      <a16:colId xmlns:a16="http://schemas.microsoft.com/office/drawing/2014/main" val="3964426627"/>
                    </a:ext>
                  </a:extLst>
                </a:gridCol>
                <a:gridCol w="576072">
                  <a:extLst>
                    <a:ext uri="{9D8B030D-6E8A-4147-A177-3AD203B41FA5}">
                      <a16:colId xmlns:a16="http://schemas.microsoft.com/office/drawing/2014/main" val="3539577972"/>
                    </a:ext>
                  </a:extLst>
                </a:gridCol>
                <a:gridCol w="576072">
                  <a:extLst>
                    <a:ext uri="{9D8B030D-6E8A-4147-A177-3AD203B41FA5}">
                      <a16:colId xmlns:a16="http://schemas.microsoft.com/office/drawing/2014/main" val="212407400"/>
                    </a:ext>
                  </a:extLst>
                </a:gridCol>
                <a:gridCol w="576072">
                  <a:extLst>
                    <a:ext uri="{9D8B030D-6E8A-4147-A177-3AD203B41FA5}">
                      <a16:colId xmlns:a16="http://schemas.microsoft.com/office/drawing/2014/main" val="1471850259"/>
                    </a:ext>
                  </a:extLst>
                </a:gridCol>
                <a:gridCol w="576072">
                  <a:extLst>
                    <a:ext uri="{9D8B030D-6E8A-4147-A177-3AD203B41FA5}">
                      <a16:colId xmlns:a16="http://schemas.microsoft.com/office/drawing/2014/main" val="2424301933"/>
                    </a:ext>
                  </a:extLst>
                </a:gridCol>
                <a:gridCol w="576072">
                  <a:extLst>
                    <a:ext uri="{9D8B030D-6E8A-4147-A177-3AD203B41FA5}">
                      <a16:colId xmlns:a16="http://schemas.microsoft.com/office/drawing/2014/main" val="2140231914"/>
                    </a:ext>
                  </a:extLst>
                </a:gridCol>
                <a:gridCol w="576072">
                  <a:extLst>
                    <a:ext uri="{9D8B030D-6E8A-4147-A177-3AD203B41FA5}">
                      <a16:colId xmlns:a16="http://schemas.microsoft.com/office/drawing/2014/main" val="1686497802"/>
                    </a:ext>
                  </a:extLst>
                </a:gridCol>
                <a:gridCol w="576072">
                  <a:extLst>
                    <a:ext uri="{9D8B030D-6E8A-4147-A177-3AD203B41FA5}">
                      <a16:colId xmlns:a16="http://schemas.microsoft.com/office/drawing/2014/main" val="3053443124"/>
                    </a:ext>
                  </a:extLst>
                </a:gridCol>
                <a:gridCol w="576072">
                  <a:extLst>
                    <a:ext uri="{9D8B030D-6E8A-4147-A177-3AD203B41FA5}">
                      <a16:colId xmlns:a16="http://schemas.microsoft.com/office/drawing/2014/main" val="481984154"/>
                    </a:ext>
                  </a:extLst>
                </a:gridCol>
                <a:gridCol w="576072">
                  <a:extLst>
                    <a:ext uri="{9D8B030D-6E8A-4147-A177-3AD203B41FA5}">
                      <a16:colId xmlns:a16="http://schemas.microsoft.com/office/drawing/2014/main" val="881105078"/>
                    </a:ext>
                  </a:extLst>
                </a:gridCol>
                <a:gridCol w="576072">
                  <a:extLst>
                    <a:ext uri="{9D8B030D-6E8A-4147-A177-3AD203B41FA5}">
                      <a16:colId xmlns:a16="http://schemas.microsoft.com/office/drawing/2014/main" val="540822209"/>
                    </a:ext>
                  </a:extLst>
                </a:gridCol>
                <a:gridCol w="576072">
                  <a:extLst>
                    <a:ext uri="{9D8B030D-6E8A-4147-A177-3AD203B41FA5}">
                      <a16:colId xmlns:a16="http://schemas.microsoft.com/office/drawing/2014/main" val="1702352123"/>
                    </a:ext>
                  </a:extLst>
                </a:gridCol>
                <a:gridCol w="576072">
                  <a:extLst>
                    <a:ext uri="{9D8B030D-6E8A-4147-A177-3AD203B41FA5}">
                      <a16:colId xmlns:a16="http://schemas.microsoft.com/office/drawing/2014/main" val="309479388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034245373"/>
                  </a:ext>
                </a:extLst>
              </a:tr>
              <a:tr h="370840">
                <a:tc>
                  <a:txBody>
                    <a:bodyPr/>
                    <a:lstStyle/>
                    <a:p>
                      <a:r>
                        <a:rPr lang="en-US" sz="1000"/>
                        <a:t>3408</a:t>
                      </a:r>
                    </a:p>
                  </a:txBody>
                  <a:tcPr/>
                </a:tc>
                <a:tc>
                  <a:txBody>
                    <a:bodyPr/>
                    <a:lstStyle/>
                    <a:p>
                      <a:r>
                        <a:rPr lang="en-US" sz="1000"/>
                        <a:t>33</a:t>
                      </a:r>
                    </a:p>
                  </a:txBody>
                  <a:tcPr/>
                </a:tc>
                <a:tc>
                  <a:txBody>
                    <a:bodyPr/>
                    <a:lstStyle/>
                    <a:p>
                      <a:r>
                        <a:rPr lang="en-US" sz="1000"/>
                        <a:t>5</a:t>
                      </a:r>
                    </a:p>
                  </a:txBody>
                  <a:tcPr/>
                </a:tc>
                <a:tc>
                  <a:txBody>
                    <a:bodyPr/>
                    <a:lstStyle/>
                    <a:p>
                      <a:r>
                        <a:rPr lang="en-US" sz="1000"/>
                        <a:t>340</a:t>
                      </a:r>
                    </a:p>
                  </a:txBody>
                  <a:tcPr/>
                </a:tc>
                <a:tc>
                  <a:txBody>
                    <a:bodyPr/>
                    <a:lstStyle/>
                    <a:p>
                      <a:r>
                        <a:rPr lang="en-US" sz="1000"/>
                        <a:t>68</a:t>
                      </a:r>
                    </a:p>
                  </a:txBody>
                  <a:tcPr/>
                </a:tc>
                <a:tc>
                  <a:txBody>
                    <a:bodyPr/>
                    <a:lstStyle/>
                    <a:p>
                      <a:r>
                        <a:rPr lang="en-US" sz="1000"/>
                        <a:t>86</a:t>
                      </a:r>
                    </a:p>
                  </a:txBody>
                  <a:tcPr/>
                </a:tc>
                <a:tc>
                  <a:txBody>
                    <a:bodyPr/>
                    <a:lstStyle/>
                    <a:p>
                      <a:r>
                        <a:rPr lang="en-US" sz="1000"/>
                        <a:t>1</a:t>
                      </a:r>
                    </a:p>
                  </a:txBody>
                  <a:tcPr/>
                </a:tc>
                <a:tc>
                  <a:txBody>
                    <a:bodyPr/>
                    <a:lstStyle/>
                    <a:p>
                      <a:r>
                        <a:rPr lang="en-US" sz="1000"/>
                        <a:t>0.2</a:t>
                      </a:r>
                    </a:p>
                  </a:txBody>
                  <a:tcPr/>
                </a:tc>
                <a:tc>
                  <a:txBody>
                    <a:bodyPr/>
                    <a:lstStyle/>
                    <a:p>
                      <a:r>
                        <a:rPr lang="en-US" sz="1000"/>
                        <a:t>751</a:t>
                      </a:r>
                    </a:p>
                  </a:txBody>
                  <a:tcPr/>
                </a:tc>
                <a:tc>
                  <a:txBody>
                    <a:bodyPr/>
                    <a:lstStyle/>
                    <a:p>
                      <a:r>
                        <a:rPr lang="en-US" sz="1000"/>
                        <a:t>150.2</a:t>
                      </a:r>
                    </a:p>
                  </a:txBody>
                  <a:tcPr/>
                </a:tc>
                <a:tc>
                  <a:txBody>
                    <a:bodyPr/>
                    <a:lstStyle/>
                    <a:p>
                      <a:r>
                        <a:rPr lang="en-US" sz="1000"/>
                        <a:t>16746</a:t>
                      </a:r>
                    </a:p>
                  </a:txBody>
                  <a:tcPr/>
                </a:tc>
                <a:tc>
                  <a:txBody>
                    <a:bodyPr/>
                    <a:lstStyle/>
                    <a:p>
                      <a:r>
                        <a:rPr lang="en-US" sz="1000"/>
                        <a:t>3349.2</a:t>
                      </a:r>
                    </a:p>
                  </a:txBody>
                  <a:tcPr/>
                </a:tc>
                <a:tc>
                  <a:txBody>
                    <a:bodyPr/>
                    <a:lstStyle/>
                    <a:p>
                      <a:r>
                        <a:rPr lang="en-US" sz="1000"/>
                        <a:t>6.7652528211627 %</a:t>
                      </a:r>
                    </a:p>
                  </a:txBody>
                  <a:tcPr/>
                </a:tc>
                <a:tc>
                  <a:txBody>
                    <a:bodyPr/>
                    <a:lstStyle/>
                    <a:p>
                      <a:r>
                        <a:rPr lang="en-US" sz="1000"/>
                        <a:t>0</a:t>
                      </a:r>
                    </a:p>
                  </a:txBody>
                  <a:tcPr/>
                </a:tc>
                <a:extLst>
                  <a:ext uri="{0D108BD9-81ED-4DB2-BD59-A6C34878D82A}">
                    <a16:rowId xmlns:a16="http://schemas.microsoft.com/office/drawing/2014/main" val="1586538395"/>
                  </a:ext>
                </a:extLst>
              </a:tr>
            </a:tbl>
          </a:graphicData>
        </a:graphic>
      </p:graphicFrame>
      <p:sp>
        <p:nvSpPr>
          <p:cNvPr id="4" name="Text Placeholder 3">
            <a:extLst>
              <a:ext uri="{FF2B5EF4-FFF2-40B4-BE49-F238E27FC236}">
                <a16:creationId xmlns:a16="http://schemas.microsoft.com/office/drawing/2014/main" id="{D529B5AF-5EEC-449F-8090-6FDE124344E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38163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767EE-F7E2-4091-A5E6-7425622FE5E4}"/>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BA295B25-81E1-47BC-AA37-D48AE15D300C}"/>
              </a:ext>
            </a:extLst>
          </p:cNvPr>
          <p:cNvGraphicFramePr>
            <a:graphicFrameLocks noGrp="1"/>
          </p:cNvGraphicFramePr>
          <p:nvPr>
            <p:ph type="chart" sz="quarter" idx="13"/>
            <p:extLst>
              <p:ext uri="{D42A27DB-BD31-4B8C-83A1-F6EECF244321}">
                <p14:modId xmlns:p14="http://schemas.microsoft.com/office/powerpoint/2010/main" val="2756401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F16A13-D8FA-49D9-A79D-026402F9C38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DE01EE8-8602-4692-A5F8-2A955C4502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4185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E097-D305-4FA6-87A4-C1E73F747DC1}"/>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4C382597-08BB-4317-9611-B976FB5366B5}"/>
              </a:ext>
            </a:extLst>
          </p:cNvPr>
          <p:cNvGraphicFramePr>
            <a:graphicFrameLocks noGrp="1"/>
          </p:cNvGraphicFramePr>
          <p:nvPr>
            <p:ph type="chart" sz="quarter" idx="13"/>
            <p:extLst>
              <p:ext uri="{D42A27DB-BD31-4B8C-83A1-F6EECF244321}">
                <p14:modId xmlns:p14="http://schemas.microsoft.com/office/powerpoint/2010/main" val="1279881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572B77-CE60-4213-A7F9-199B52D3DB2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D175138-6C9A-44CD-92DF-57F64E580A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5242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8C6E-9F20-49CB-AF4B-FC90FD3CACD0}"/>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F7C8CE0D-B1A3-4BA3-9439-D08DC7AA984D}"/>
              </a:ext>
            </a:extLst>
          </p:cNvPr>
          <p:cNvGraphicFramePr>
            <a:graphicFrameLocks noGrp="1"/>
          </p:cNvGraphicFramePr>
          <p:nvPr>
            <p:ph type="chart" sz="quarter" idx="13"/>
            <p:extLst>
              <p:ext uri="{D42A27DB-BD31-4B8C-83A1-F6EECF244321}">
                <p14:modId xmlns:p14="http://schemas.microsoft.com/office/powerpoint/2010/main" val="3123391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5E8D47-1CCB-451A-880C-9F38C623E4A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D6379A2-A40C-4D22-A311-01E9963D32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2042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52702-D392-4C69-8E55-DA31FEFFE572}"/>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A4C5B906-7E5A-47B3-818D-2C8C665A5643}"/>
              </a:ext>
            </a:extLst>
          </p:cNvPr>
          <p:cNvGraphicFramePr>
            <a:graphicFrameLocks noGrp="1"/>
          </p:cNvGraphicFramePr>
          <p:nvPr>
            <p:ph type="chart" sz="quarter" idx="13"/>
            <p:extLst>
              <p:ext uri="{D42A27DB-BD31-4B8C-83A1-F6EECF244321}">
                <p14:modId xmlns:p14="http://schemas.microsoft.com/office/powerpoint/2010/main" val="4042341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5FDE0E-13A1-4C2D-9952-8C525A77906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935D391-3DF5-4453-AFFF-DF24CACF0E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939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C0DFA-17AC-4EC0-A2A8-020F0C312E74}"/>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934345CE-6513-410B-9BE7-6D4E89E0344B}"/>
              </a:ext>
            </a:extLst>
          </p:cNvPr>
          <p:cNvGraphicFramePr>
            <a:graphicFrameLocks noGrp="1"/>
          </p:cNvGraphicFramePr>
          <p:nvPr>
            <p:ph type="tbl" sz="quarter" idx="13"/>
            <p:extLst>
              <p:ext uri="{D42A27DB-BD31-4B8C-83A1-F6EECF244321}">
                <p14:modId xmlns:p14="http://schemas.microsoft.com/office/powerpoint/2010/main" val="1470894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30181646"/>
                    </a:ext>
                  </a:extLst>
                </a:gridCol>
                <a:gridCol w="740664">
                  <a:extLst>
                    <a:ext uri="{9D8B030D-6E8A-4147-A177-3AD203B41FA5}">
                      <a16:colId xmlns:a16="http://schemas.microsoft.com/office/drawing/2014/main" val="1925861615"/>
                    </a:ext>
                  </a:extLst>
                </a:gridCol>
                <a:gridCol w="740664">
                  <a:extLst>
                    <a:ext uri="{9D8B030D-6E8A-4147-A177-3AD203B41FA5}">
                      <a16:colId xmlns:a16="http://schemas.microsoft.com/office/drawing/2014/main" val="3530921637"/>
                    </a:ext>
                  </a:extLst>
                </a:gridCol>
                <a:gridCol w="740664">
                  <a:extLst>
                    <a:ext uri="{9D8B030D-6E8A-4147-A177-3AD203B41FA5}">
                      <a16:colId xmlns:a16="http://schemas.microsoft.com/office/drawing/2014/main" val="1341962526"/>
                    </a:ext>
                  </a:extLst>
                </a:gridCol>
                <a:gridCol w="740664">
                  <a:extLst>
                    <a:ext uri="{9D8B030D-6E8A-4147-A177-3AD203B41FA5}">
                      <a16:colId xmlns:a16="http://schemas.microsoft.com/office/drawing/2014/main" val="3427333009"/>
                    </a:ext>
                  </a:extLst>
                </a:gridCol>
                <a:gridCol w="740664">
                  <a:extLst>
                    <a:ext uri="{9D8B030D-6E8A-4147-A177-3AD203B41FA5}">
                      <a16:colId xmlns:a16="http://schemas.microsoft.com/office/drawing/2014/main" val="1818499808"/>
                    </a:ext>
                  </a:extLst>
                </a:gridCol>
                <a:gridCol w="740664">
                  <a:extLst>
                    <a:ext uri="{9D8B030D-6E8A-4147-A177-3AD203B41FA5}">
                      <a16:colId xmlns:a16="http://schemas.microsoft.com/office/drawing/2014/main" val="1778532064"/>
                    </a:ext>
                  </a:extLst>
                </a:gridCol>
                <a:gridCol w="740664">
                  <a:extLst>
                    <a:ext uri="{9D8B030D-6E8A-4147-A177-3AD203B41FA5}">
                      <a16:colId xmlns:a16="http://schemas.microsoft.com/office/drawing/2014/main" val="1626333183"/>
                    </a:ext>
                  </a:extLst>
                </a:gridCol>
                <a:gridCol w="740664">
                  <a:extLst>
                    <a:ext uri="{9D8B030D-6E8A-4147-A177-3AD203B41FA5}">
                      <a16:colId xmlns:a16="http://schemas.microsoft.com/office/drawing/2014/main" val="2818003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76803528"/>
                  </a:ext>
                </a:extLst>
              </a:tr>
            </a:tbl>
          </a:graphicData>
        </a:graphic>
      </p:graphicFrame>
      <p:sp>
        <p:nvSpPr>
          <p:cNvPr id="4" name="Text Placeholder 3">
            <a:extLst>
              <a:ext uri="{FF2B5EF4-FFF2-40B4-BE49-F238E27FC236}">
                <a16:creationId xmlns:a16="http://schemas.microsoft.com/office/drawing/2014/main" id="{78CB9DC6-4615-4D5A-BD5E-C6A10DCE091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091678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121E-5982-47EF-8277-8DE9B427B5CB}"/>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10B50660-CEFE-4F58-B0BA-CA471BD3EF88}"/>
              </a:ext>
            </a:extLst>
          </p:cNvPr>
          <p:cNvGraphicFramePr>
            <a:graphicFrameLocks noGrp="1"/>
          </p:cNvGraphicFramePr>
          <p:nvPr>
            <p:ph type="tbl" sz="quarter" idx="13"/>
            <p:extLst>
              <p:ext uri="{D42A27DB-BD31-4B8C-83A1-F6EECF244321}">
                <p14:modId xmlns:p14="http://schemas.microsoft.com/office/powerpoint/2010/main" val="532251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02229789"/>
                    </a:ext>
                  </a:extLst>
                </a:gridCol>
                <a:gridCol w="740664">
                  <a:extLst>
                    <a:ext uri="{9D8B030D-6E8A-4147-A177-3AD203B41FA5}">
                      <a16:colId xmlns:a16="http://schemas.microsoft.com/office/drawing/2014/main" val="2639758655"/>
                    </a:ext>
                  </a:extLst>
                </a:gridCol>
                <a:gridCol w="740664">
                  <a:extLst>
                    <a:ext uri="{9D8B030D-6E8A-4147-A177-3AD203B41FA5}">
                      <a16:colId xmlns:a16="http://schemas.microsoft.com/office/drawing/2014/main" val="3571603006"/>
                    </a:ext>
                  </a:extLst>
                </a:gridCol>
                <a:gridCol w="740664">
                  <a:extLst>
                    <a:ext uri="{9D8B030D-6E8A-4147-A177-3AD203B41FA5}">
                      <a16:colId xmlns:a16="http://schemas.microsoft.com/office/drawing/2014/main" val="995703680"/>
                    </a:ext>
                  </a:extLst>
                </a:gridCol>
                <a:gridCol w="740664">
                  <a:extLst>
                    <a:ext uri="{9D8B030D-6E8A-4147-A177-3AD203B41FA5}">
                      <a16:colId xmlns:a16="http://schemas.microsoft.com/office/drawing/2014/main" val="3901023609"/>
                    </a:ext>
                  </a:extLst>
                </a:gridCol>
                <a:gridCol w="740664">
                  <a:extLst>
                    <a:ext uri="{9D8B030D-6E8A-4147-A177-3AD203B41FA5}">
                      <a16:colId xmlns:a16="http://schemas.microsoft.com/office/drawing/2014/main" val="327480937"/>
                    </a:ext>
                  </a:extLst>
                </a:gridCol>
                <a:gridCol w="740664">
                  <a:extLst>
                    <a:ext uri="{9D8B030D-6E8A-4147-A177-3AD203B41FA5}">
                      <a16:colId xmlns:a16="http://schemas.microsoft.com/office/drawing/2014/main" val="3095336666"/>
                    </a:ext>
                  </a:extLst>
                </a:gridCol>
                <a:gridCol w="740664">
                  <a:extLst>
                    <a:ext uri="{9D8B030D-6E8A-4147-A177-3AD203B41FA5}">
                      <a16:colId xmlns:a16="http://schemas.microsoft.com/office/drawing/2014/main" val="2009145377"/>
                    </a:ext>
                  </a:extLst>
                </a:gridCol>
                <a:gridCol w="740664">
                  <a:extLst>
                    <a:ext uri="{9D8B030D-6E8A-4147-A177-3AD203B41FA5}">
                      <a16:colId xmlns:a16="http://schemas.microsoft.com/office/drawing/2014/main" val="4140256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9074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- 2021-09-01 15:09:30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welcoming our new CEO Mark Yoda to the FICOH `ohana!
“I have worked with FICOH for many years and have a deep admiration for the company, the people, and its culture. I am excited to serve as president and CEO,” says Mark. “FICOH has achieved a great deal under Jeff Shonka’s leadership – including oversight of its system platform transformation, building and maintaining a strong portfolio, and the continued enhancement of the FICOH brand in Hawaii. I wish him the best in retirement.”
In addition to his executive responsibilities at FICOH, Mark is deputy CEO of Tokio Marine North America (TMNA) and managing executive officer, Tokio Marine Holdings, overseeing #TokioMarine entities in the Americas region. 
#ceo #insurance #leadership #hawaii #peopleonthemove #riskmanagement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7.012013291301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3277791"/>
                  </a:ext>
                </a:extLst>
              </a:tr>
            </a:tbl>
          </a:graphicData>
        </a:graphic>
      </p:graphicFrame>
      <p:sp>
        <p:nvSpPr>
          <p:cNvPr id="4" name="Text Placeholder 3">
            <a:extLst>
              <a:ext uri="{FF2B5EF4-FFF2-40B4-BE49-F238E27FC236}">
                <a16:creationId xmlns:a16="http://schemas.microsoft.com/office/drawing/2014/main" id="{303A0B53-5048-4A43-ACA7-D960A5E9F5B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14700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19D7-46B7-4781-8A35-27A3DC1A53B0}"/>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D391111B-C946-4D8A-92C6-B76DC8EE56E7}"/>
              </a:ext>
            </a:extLst>
          </p:cNvPr>
          <p:cNvGraphicFramePr>
            <a:graphicFrameLocks noGrp="1"/>
          </p:cNvGraphicFramePr>
          <p:nvPr>
            <p:ph type="tbl" sz="quarter" idx="13"/>
            <p:extLst>
              <p:ext uri="{D42A27DB-BD31-4B8C-83A1-F6EECF244321}">
                <p14:modId xmlns:p14="http://schemas.microsoft.com/office/powerpoint/2010/main" val="3784525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30656596"/>
                    </a:ext>
                  </a:extLst>
                </a:gridCol>
                <a:gridCol w="740664">
                  <a:extLst>
                    <a:ext uri="{9D8B030D-6E8A-4147-A177-3AD203B41FA5}">
                      <a16:colId xmlns:a16="http://schemas.microsoft.com/office/drawing/2014/main" val="3077288755"/>
                    </a:ext>
                  </a:extLst>
                </a:gridCol>
                <a:gridCol w="740664">
                  <a:extLst>
                    <a:ext uri="{9D8B030D-6E8A-4147-A177-3AD203B41FA5}">
                      <a16:colId xmlns:a16="http://schemas.microsoft.com/office/drawing/2014/main" val="302396361"/>
                    </a:ext>
                  </a:extLst>
                </a:gridCol>
                <a:gridCol w="740664">
                  <a:extLst>
                    <a:ext uri="{9D8B030D-6E8A-4147-A177-3AD203B41FA5}">
                      <a16:colId xmlns:a16="http://schemas.microsoft.com/office/drawing/2014/main" val="4159168970"/>
                    </a:ext>
                  </a:extLst>
                </a:gridCol>
                <a:gridCol w="740664">
                  <a:extLst>
                    <a:ext uri="{9D8B030D-6E8A-4147-A177-3AD203B41FA5}">
                      <a16:colId xmlns:a16="http://schemas.microsoft.com/office/drawing/2014/main" val="3966130124"/>
                    </a:ext>
                  </a:extLst>
                </a:gridCol>
                <a:gridCol w="740664">
                  <a:extLst>
                    <a:ext uri="{9D8B030D-6E8A-4147-A177-3AD203B41FA5}">
                      <a16:colId xmlns:a16="http://schemas.microsoft.com/office/drawing/2014/main" val="1159248322"/>
                    </a:ext>
                  </a:extLst>
                </a:gridCol>
                <a:gridCol w="740664">
                  <a:extLst>
                    <a:ext uri="{9D8B030D-6E8A-4147-A177-3AD203B41FA5}">
                      <a16:colId xmlns:a16="http://schemas.microsoft.com/office/drawing/2014/main" val="1509583557"/>
                    </a:ext>
                  </a:extLst>
                </a:gridCol>
                <a:gridCol w="740664">
                  <a:extLst>
                    <a:ext uri="{9D8B030D-6E8A-4147-A177-3AD203B41FA5}">
                      <a16:colId xmlns:a16="http://schemas.microsoft.com/office/drawing/2014/main" val="2693379810"/>
                    </a:ext>
                  </a:extLst>
                </a:gridCol>
                <a:gridCol w="740664">
                  <a:extLst>
                    <a:ext uri="{9D8B030D-6E8A-4147-A177-3AD203B41FA5}">
                      <a16:colId xmlns:a16="http://schemas.microsoft.com/office/drawing/2014/main" val="1885136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6758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- 2021-09-08 19:16:20</a:t>
                      </a:r>
                      <a:r>
                        <a:rPr kumimoji="0" lang="en-US" sz="1000" b="0" i="0" u="none" strike="noStrike" kern="1200" cap="none" spc="0" normalizeH="0" baseline="0" noProof="0">
                          <a:ln>
                            <a:noFill/>
                          </a:ln>
                          <a:solidFill>
                            <a:prstClr val="black"/>
                          </a:solidFill>
                          <a:effectLst/>
                          <a:uLnTx/>
                          <a:uFillTx/>
                          <a:latin typeface="+mn-lt"/>
                          <a:ea typeface="+mn-ea"/>
                          <a:cs typeface="+mn-cs"/>
                        </a:rPr>
                        <a:t>
 Francine W. of our Risk &amp; Safety Management department celebrated 35 years with #teamFICOH today. Please join us in congratulating her on this achievement!
#workanniversary #insurancecareers #insurance #riskmanagement #35years #hawaii #hawaiibusiness #workanniversaries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8.9612126616139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343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- 2021-09-22 19:47:51</a:t>
                      </a:r>
                      <a:r>
                        <a:rPr kumimoji="0" lang="en-US" sz="1000" b="0" i="0" u="none" strike="noStrike" kern="1200" cap="none" spc="0" normalizeH="0" baseline="0" noProof="0">
                          <a:ln>
                            <a:noFill/>
                          </a:ln>
                          <a:solidFill>
                            <a:prstClr val="black"/>
                          </a:solidFill>
                          <a:effectLst/>
                          <a:uLnTx/>
                          <a:uFillTx/>
                          <a:latin typeface="+mn-lt"/>
                          <a:ea typeface="+mn-ea"/>
                          <a:cs typeface="+mn-cs"/>
                        </a:rPr>
                        <a:t>
 Jeffrey Grimmer chatted with Hawaii Public Radio's Jason Ubay this month about FirstTrack, our supplemental #hurricane policy that pays out even after close calls.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5.7441253263708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5306340"/>
                  </a:ext>
                </a:extLst>
              </a:tr>
            </a:tbl>
          </a:graphicData>
        </a:graphic>
      </p:graphicFrame>
      <p:sp>
        <p:nvSpPr>
          <p:cNvPr id="4" name="Text Placeholder 3">
            <a:extLst>
              <a:ext uri="{FF2B5EF4-FFF2-40B4-BE49-F238E27FC236}">
                <a16:creationId xmlns:a16="http://schemas.microsoft.com/office/drawing/2014/main" id="{6A11C6A8-C9F5-4961-885D-681B657BB91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13348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19A79-255E-4A71-B088-65B8983D4AAA}"/>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567778CA-1BCC-447D-ACB8-0B895643B479}"/>
              </a:ext>
            </a:extLst>
          </p:cNvPr>
          <p:cNvGraphicFramePr>
            <a:graphicFrameLocks noGrp="1"/>
          </p:cNvGraphicFramePr>
          <p:nvPr>
            <p:ph type="tbl" sz="quarter" idx="13"/>
            <p:extLst>
              <p:ext uri="{D42A27DB-BD31-4B8C-83A1-F6EECF244321}">
                <p14:modId xmlns:p14="http://schemas.microsoft.com/office/powerpoint/2010/main" val="560369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68359992"/>
                    </a:ext>
                  </a:extLst>
                </a:gridCol>
                <a:gridCol w="740664">
                  <a:extLst>
                    <a:ext uri="{9D8B030D-6E8A-4147-A177-3AD203B41FA5}">
                      <a16:colId xmlns:a16="http://schemas.microsoft.com/office/drawing/2014/main" val="333803990"/>
                    </a:ext>
                  </a:extLst>
                </a:gridCol>
                <a:gridCol w="740664">
                  <a:extLst>
                    <a:ext uri="{9D8B030D-6E8A-4147-A177-3AD203B41FA5}">
                      <a16:colId xmlns:a16="http://schemas.microsoft.com/office/drawing/2014/main" val="3634692367"/>
                    </a:ext>
                  </a:extLst>
                </a:gridCol>
                <a:gridCol w="740664">
                  <a:extLst>
                    <a:ext uri="{9D8B030D-6E8A-4147-A177-3AD203B41FA5}">
                      <a16:colId xmlns:a16="http://schemas.microsoft.com/office/drawing/2014/main" val="2275154387"/>
                    </a:ext>
                  </a:extLst>
                </a:gridCol>
                <a:gridCol w="740664">
                  <a:extLst>
                    <a:ext uri="{9D8B030D-6E8A-4147-A177-3AD203B41FA5}">
                      <a16:colId xmlns:a16="http://schemas.microsoft.com/office/drawing/2014/main" val="2255049108"/>
                    </a:ext>
                  </a:extLst>
                </a:gridCol>
                <a:gridCol w="740664">
                  <a:extLst>
                    <a:ext uri="{9D8B030D-6E8A-4147-A177-3AD203B41FA5}">
                      <a16:colId xmlns:a16="http://schemas.microsoft.com/office/drawing/2014/main" val="2414647260"/>
                    </a:ext>
                  </a:extLst>
                </a:gridCol>
                <a:gridCol w="740664">
                  <a:extLst>
                    <a:ext uri="{9D8B030D-6E8A-4147-A177-3AD203B41FA5}">
                      <a16:colId xmlns:a16="http://schemas.microsoft.com/office/drawing/2014/main" val="3887708806"/>
                    </a:ext>
                  </a:extLst>
                </a:gridCol>
                <a:gridCol w="740664">
                  <a:extLst>
                    <a:ext uri="{9D8B030D-6E8A-4147-A177-3AD203B41FA5}">
                      <a16:colId xmlns:a16="http://schemas.microsoft.com/office/drawing/2014/main" val="2492494286"/>
                    </a:ext>
                  </a:extLst>
                </a:gridCol>
                <a:gridCol w="740664">
                  <a:extLst>
                    <a:ext uri="{9D8B030D-6E8A-4147-A177-3AD203B41FA5}">
                      <a16:colId xmlns:a16="http://schemas.microsoft.com/office/drawing/2014/main" val="15586627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2115704519"/>
                  </a:ext>
                </a:extLst>
              </a:tr>
              <a:tr h="370840">
                <a:tc>
                  <a:txBody>
                    <a:bodyPr/>
                    <a:lstStyle/>
                    <a:p>
                      <a:r>
                        <a:rPr lang="en-US" sz="1000"/>
                        <a:t>firstinshi</a:t>
                      </a:r>
                    </a:p>
                  </a:txBody>
                  <a:tcPr/>
                </a:tc>
                <a:tc>
                  <a:txBody>
                    <a:bodyPr/>
                    <a:lstStyle/>
                    <a:p>
                      <a:r>
                        <a:rPr lang="en-US" sz="1000"/>
                        <a:t>2634</a:t>
                      </a:r>
                    </a:p>
                  </a:txBody>
                  <a:tcPr/>
                </a:tc>
                <a:tc>
                  <a:txBody>
                    <a:bodyPr/>
                    <a:lstStyle/>
                    <a:p>
                      <a:r>
                        <a:rPr lang="en-US" sz="1000"/>
                        <a:t>2</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5</a:t>
                      </a:r>
                    </a:p>
                  </a:txBody>
                  <a:tcPr/>
                </a:tc>
                <a:tc>
                  <a:txBody>
                    <a:bodyPr/>
                    <a:lstStyle/>
                    <a:p>
                      <a:r>
                        <a:rPr lang="en-US" sz="1000"/>
                        <a:t>202</a:t>
                      </a:r>
                    </a:p>
                  </a:txBody>
                  <a:tcPr/>
                </a:tc>
                <a:tc>
                  <a:txBody>
                    <a:bodyPr/>
                    <a:lstStyle/>
                    <a:p>
                      <a:r>
                        <a:rPr lang="en-US" sz="1000"/>
                        <a:t>9</a:t>
                      </a:r>
                    </a:p>
                  </a:txBody>
                  <a:tcPr/>
                </a:tc>
                <a:extLst>
                  <a:ext uri="{0D108BD9-81ED-4DB2-BD59-A6C34878D82A}">
                    <a16:rowId xmlns:a16="http://schemas.microsoft.com/office/drawing/2014/main" val="1838981184"/>
                  </a:ext>
                </a:extLst>
              </a:tr>
            </a:tbl>
          </a:graphicData>
        </a:graphic>
      </p:graphicFrame>
      <p:sp>
        <p:nvSpPr>
          <p:cNvPr id="4" name="Text Placeholder 3">
            <a:extLst>
              <a:ext uri="{FF2B5EF4-FFF2-40B4-BE49-F238E27FC236}">
                <a16:creationId xmlns:a16="http://schemas.microsoft.com/office/drawing/2014/main" id="{E3343F5C-3EDB-42A7-BB5C-E362900E744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175198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DA9C6-D758-42CF-ABF5-6770392B02FC}"/>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0B1E1BB-1F0C-42CE-862E-4E6A9E7EFE23}"/>
              </a:ext>
            </a:extLst>
          </p:cNvPr>
          <p:cNvGraphicFramePr>
            <a:graphicFrameLocks noGrp="1"/>
          </p:cNvGraphicFramePr>
          <p:nvPr>
            <p:ph type="chart" sz="quarter" idx="13"/>
            <p:extLst>
              <p:ext uri="{D42A27DB-BD31-4B8C-83A1-F6EECF244321}">
                <p14:modId xmlns:p14="http://schemas.microsoft.com/office/powerpoint/2010/main" val="4268041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668F2B-E976-470C-B062-4F3ED1C4A3B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97BA8D9-3748-4DC5-A0CE-2EC3F65DE9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0877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ECC0D-7E80-4182-87FE-F8938E629438}"/>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BAC53E72-C0A8-4594-A2BD-91EBEF8CF94F}"/>
              </a:ext>
            </a:extLst>
          </p:cNvPr>
          <p:cNvGraphicFramePr>
            <a:graphicFrameLocks noGrp="1"/>
          </p:cNvGraphicFramePr>
          <p:nvPr>
            <p:ph type="chart" sz="quarter" idx="13"/>
            <p:extLst>
              <p:ext uri="{D42A27DB-BD31-4B8C-83A1-F6EECF244321}">
                <p14:modId xmlns:p14="http://schemas.microsoft.com/office/powerpoint/2010/main" val="864214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30E3F6-44AB-4262-82EF-E5B733B90A3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7B9BCDB-4A28-48A6-9685-16E63CF59E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8014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552B-8764-4945-9600-453A661072D4}"/>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6F7BE43C-F8CC-474B-9E32-57EA51A0A360}"/>
              </a:ext>
            </a:extLst>
          </p:cNvPr>
          <p:cNvGraphicFramePr>
            <a:graphicFrameLocks noGrp="1"/>
          </p:cNvGraphicFramePr>
          <p:nvPr>
            <p:ph type="chart" sz="quarter" idx="13"/>
            <p:extLst>
              <p:ext uri="{D42A27DB-BD31-4B8C-83A1-F6EECF244321}">
                <p14:modId xmlns:p14="http://schemas.microsoft.com/office/powerpoint/2010/main" val="2747200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5426DA-5A41-449F-8F1B-EF87CBAC054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F9FB07B-4818-4F61-B66C-123A6148EA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9291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B9DB8-A940-45E4-B300-0AF3D67148A9}"/>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2DA0E13C-3877-4B85-9A5B-6AB06BD202D8}"/>
              </a:ext>
            </a:extLst>
          </p:cNvPr>
          <p:cNvGraphicFramePr>
            <a:graphicFrameLocks noGrp="1"/>
          </p:cNvGraphicFramePr>
          <p:nvPr>
            <p:ph type="tbl" sz="quarter" idx="13"/>
            <p:extLst>
              <p:ext uri="{D42A27DB-BD31-4B8C-83A1-F6EECF244321}">
                <p14:modId xmlns:p14="http://schemas.microsoft.com/office/powerpoint/2010/main" val="1493839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91819398"/>
                    </a:ext>
                  </a:extLst>
                </a:gridCol>
                <a:gridCol w="987552">
                  <a:extLst>
                    <a:ext uri="{9D8B030D-6E8A-4147-A177-3AD203B41FA5}">
                      <a16:colId xmlns:a16="http://schemas.microsoft.com/office/drawing/2014/main" val="2583102727"/>
                    </a:ext>
                  </a:extLst>
                </a:gridCol>
                <a:gridCol w="987552">
                  <a:extLst>
                    <a:ext uri="{9D8B030D-6E8A-4147-A177-3AD203B41FA5}">
                      <a16:colId xmlns:a16="http://schemas.microsoft.com/office/drawing/2014/main" val="1589240542"/>
                    </a:ext>
                  </a:extLst>
                </a:gridCol>
                <a:gridCol w="987552">
                  <a:extLst>
                    <a:ext uri="{9D8B030D-6E8A-4147-A177-3AD203B41FA5}">
                      <a16:colId xmlns:a16="http://schemas.microsoft.com/office/drawing/2014/main" val="3726598565"/>
                    </a:ext>
                  </a:extLst>
                </a:gridCol>
                <a:gridCol w="987552">
                  <a:extLst>
                    <a:ext uri="{9D8B030D-6E8A-4147-A177-3AD203B41FA5}">
                      <a16:colId xmlns:a16="http://schemas.microsoft.com/office/drawing/2014/main" val="84063660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632779658"/>
                  </a:ext>
                </a:extLst>
              </a:tr>
              <a:tr h="370840">
                <a:tc>
                  <a:txBody>
                    <a:bodyPr/>
                    <a:lstStyle/>
                    <a:p>
                      <a:r>
                        <a:rPr lang="en-US" sz="1000" b="1"/>
                        <a:t>firstinshi - 2021-09-30 22:02:44</a:t>
                      </a:r>
                      <a:r>
                        <a:rPr lang="en-US" sz="1000"/>
                        <a:t>
 Sheila K. of our FiRMS Claims Services department celebrated 30 years with #teamFICOH today. Please join us in congratulating her on this achievement!
#workanniversary #insurancecareers #insurance #30years #hawaii #hawaiibusiness #workplaceculture #tokiomarine</a:t>
                      </a:r>
                    </a:p>
                  </a:txBody>
                  <a:tcPr/>
                </a:tc>
                <a:tc>
                  <a:txBody>
                    <a:bodyPr/>
                    <a:lstStyle/>
                    <a:p>
                      <a:r>
                        <a:rPr lang="en-US" sz="1000"/>
                        <a:t>49</a:t>
                      </a:r>
                    </a:p>
                  </a:txBody>
                  <a:tcPr/>
                </a:tc>
                <a:tc>
                  <a:txBody>
                    <a:bodyPr/>
                    <a:lstStyle/>
                    <a:p>
                      <a:r>
                        <a:rPr lang="en-US" sz="1000"/>
                        <a:t>4</a:t>
                      </a:r>
                    </a:p>
                  </a:txBody>
                  <a:tcPr/>
                </a:tc>
                <a:tc>
                  <a:txBody>
                    <a:bodyPr/>
                    <a:lstStyle/>
                    <a:p>
                      <a:r>
                        <a:rPr lang="en-US" sz="1000"/>
                        <a:t>2.0121 %</a:t>
                      </a:r>
                    </a:p>
                  </a:txBody>
                  <a:tcPr/>
                </a:tc>
                <a:tc>
                  <a:txBody>
                    <a:bodyPr/>
                    <a:lstStyle/>
                    <a:p>
                      <a:r>
                        <a:rPr lang="en-US" sz="1000"/>
                        <a:t>Image</a:t>
                      </a:r>
                    </a:p>
                  </a:txBody>
                  <a:tcPr/>
                </a:tc>
                <a:extLst>
                  <a:ext uri="{0D108BD9-81ED-4DB2-BD59-A6C34878D82A}">
                    <a16:rowId xmlns:a16="http://schemas.microsoft.com/office/drawing/2014/main" val="2109709389"/>
                  </a:ext>
                </a:extLst>
              </a:tr>
              <a:tr h="370840">
                <a:tc>
                  <a:txBody>
                    <a:bodyPr/>
                    <a:lstStyle/>
                    <a:p>
                      <a:r>
                        <a:rPr lang="en-US" sz="1000" b="1"/>
                        <a:t>firstinshi - 2021-09-01 21:55:45</a:t>
                      </a:r>
                      <a:r>
                        <a:rPr lang="en-US" sz="1000"/>
                        <a:t>
 Please join us in welcoming our new CEO Mark Yoda to the FICOH `ohana!
“I have worked with FICOH for many years and have a deep admiration for the company, the people, and its culture. I am excited to serve as president and CEO,” says Mark. “FICOH has achieved a great deal under Jeff Shonka’s leadership – including oversight of its system platform transformation, building and maintaining a strong portfolio, and the continued enhancement of the FICOH brand in Hawaii. I wish him the best in retirement.”
In addition to his executive responsibilities at FICOH, Mark is deputy CEO of Tokio Marine North America (TMNA) and managing executive officer, Tokio Marine Holdings, overseeing #TokioMarine entities in the Americas region. 
#ceo #insurance #leadership #hawaii #peopleonthemove #riskmanagement</a:t>
                      </a:r>
                    </a:p>
                  </a:txBody>
                  <a:tcPr/>
                </a:tc>
                <a:tc>
                  <a:txBody>
                    <a:bodyPr/>
                    <a:lstStyle/>
                    <a:p>
                      <a:r>
                        <a:rPr lang="en-US" sz="1000"/>
                        <a:t>49</a:t>
                      </a:r>
                    </a:p>
                  </a:txBody>
                  <a:tcPr/>
                </a:tc>
                <a:tc>
                  <a:txBody>
                    <a:bodyPr/>
                    <a:lstStyle/>
                    <a:p>
                      <a:r>
                        <a:rPr lang="en-US" sz="1000"/>
                        <a:t>2</a:t>
                      </a:r>
                    </a:p>
                  </a:txBody>
                  <a:tcPr/>
                </a:tc>
                <a:tc>
                  <a:txBody>
                    <a:bodyPr/>
                    <a:lstStyle/>
                    <a:p>
                      <a:r>
                        <a:rPr lang="en-US" sz="1000"/>
                        <a:t>1.9377 %</a:t>
                      </a:r>
                    </a:p>
                  </a:txBody>
                  <a:tcPr/>
                </a:tc>
                <a:tc>
                  <a:txBody>
                    <a:bodyPr/>
                    <a:lstStyle/>
                    <a:p>
                      <a:r>
                        <a:rPr lang="en-US" sz="1000"/>
                        <a:t>Image</a:t>
                      </a:r>
                    </a:p>
                  </a:txBody>
                  <a:tcPr/>
                </a:tc>
                <a:extLst>
                  <a:ext uri="{0D108BD9-81ED-4DB2-BD59-A6C34878D82A}">
                    <a16:rowId xmlns:a16="http://schemas.microsoft.com/office/drawing/2014/main" val="1299411462"/>
                  </a:ext>
                </a:extLst>
              </a:tr>
              <a:tr h="370840">
                <a:tc>
                  <a:txBody>
                    <a:bodyPr/>
                    <a:lstStyle/>
                    <a:p>
                      <a:r>
                        <a:rPr lang="en-US" sz="1000" b="1"/>
                        <a:t>firstinshi - 2021-09-14 21:53:31</a:t>
                      </a:r>
                      <a:r>
                        <a:rPr lang="en-US" sz="1000"/>
                        <a:t>
 Over the next few days, FICOH volunteers will be prepping and packing the ronaldhousehi’s next newsletter mailer. Mahalo for allowing us to help with this project!</a:t>
                      </a:r>
                    </a:p>
                  </a:txBody>
                  <a:tcPr/>
                </a:tc>
                <a:tc>
                  <a:txBody>
                    <a:bodyPr/>
                    <a:lstStyle/>
                    <a:p>
                      <a:r>
                        <a:rPr lang="en-US" sz="1000"/>
                        <a:t>42</a:t>
                      </a:r>
                    </a:p>
                  </a:txBody>
                  <a:tcPr/>
                </a:tc>
                <a:tc>
                  <a:txBody>
                    <a:bodyPr/>
                    <a:lstStyle/>
                    <a:p>
                      <a:r>
                        <a:rPr lang="en-US" sz="1000"/>
                        <a:t>1</a:t>
                      </a:r>
                    </a:p>
                  </a:txBody>
                  <a:tcPr/>
                </a:tc>
                <a:tc>
                  <a:txBody>
                    <a:bodyPr/>
                    <a:lstStyle/>
                    <a:p>
                      <a:r>
                        <a:rPr lang="en-US" sz="1000"/>
                        <a:t>1.6344 %</a:t>
                      </a:r>
                    </a:p>
                  </a:txBody>
                  <a:tcPr/>
                </a:tc>
                <a:tc>
                  <a:txBody>
                    <a:bodyPr/>
                    <a:lstStyle/>
                    <a:p>
                      <a:r>
                        <a:rPr lang="en-US" sz="1000"/>
                        <a:t>Carousel</a:t>
                      </a:r>
                    </a:p>
                  </a:txBody>
                  <a:tcPr/>
                </a:tc>
                <a:extLst>
                  <a:ext uri="{0D108BD9-81ED-4DB2-BD59-A6C34878D82A}">
                    <a16:rowId xmlns:a16="http://schemas.microsoft.com/office/drawing/2014/main" val="2607432396"/>
                  </a:ext>
                </a:extLst>
              </a:tr>
            </a:tbl>
          </a:graphicData>
        </a:graphic>
      </p:graphicFrame>
      <p:sp>
        <p:nvSpPr>
          <p:cNvPr id="4" name="Text Placeholder 3">
            <a:extLst>
              <a:ext uri="{FF2B5EF4-FFF2-40B4-BE49-F238E27FC236}">
                <a16:creationId xmlns:a16="http://schemas.microsoft.com/office/drawing/2014/main" id="{0C2B47D9-5623-423F-B65C-B0DDF25F6B3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07256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2DAA9-E136-4FE8-AA54-78209405695E}"/>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0CF0328C-F2AA-40C6-88BA-CF3A27A1C80D}"/>
              </a:ext>
            </a:extLst>
          </p:cNvPr>
          <p:cNvGraphicFramePr>
            <a:graphicFrameLocks noGrp="1"/>
          </p:cNvGraphicFramePr>
          <p:nvPr>
            <p:ph type="tbl" sz="quarter" idx="13"/>
            <p:extLst>
              <p:ext uri="{D42A27DB-BD31-4B8C-83A1-F6EECF244321}">
                <p14:modId xmlns:p14="http://schemas.microsoft.com/office/powerpoint/2010/main" val="3246582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5251770"/>
                    </a:ext>
                  </a:extLst>
                </a:gridCol>
                <a:gridCol w="658368">
                  <a:extLst>
                    <a:ext uri="{9D8B030D-6E8A-4147-A177-3AD203B41FA5}">
                      <a16:colId xmlns:a16="http://schemas.microsoft.com/office/drawing/2014/main" val="3813569720"/>
                    </a:ext>
                  </a:extLst>
                </a:gridCol>
                <a:gridCol w="658368">
                  <a:extLst>
                    <a:ext uri="{9D8B030D-6E8A-4147-A177-3AD203B41FA5}">
                      <a16:colId xmlns:a16="http://schemas.microsoft.com/office/drawing/2014/main" val="4091671390"/>
                    </a:ext>
                  </a:extLst>
                </a:gridCol>
                <a:gridCol w="329184">
                  <a:extLst>
                    <a:ext uri="{9D8B030D-6E8A-4147-A177-3AD203B41FA5}">
                      <a16:colId xmlns:a16="http://schemas.microsoft.com/office/drawing/2014/main" val="3940591111"/>
                    </a:ext>
                  </a:extLst>
                </a:gridCol>
                <a:gridCol w="329184">
                  <a:extLst>
                    <a:ext uri="{9D8B030D-6E8A-4147-A177-3AD203B41FA5}">
                      <a16:colId xmlns:a16="http://schemas.microsoft.com/office/drawing/2014/main" val="4084354555"/>
                    </a:ext>
                  </a:extLst>
                </a:gridCol>
                <a:gridCol w="658368">
                  <a:extLst>
                    <a:ext uri="{9D8B030D-6E8A-4147-A177-3AD203B41FA5}">
                      <a16:colId xmlns:a16="http://schemas.microsoft.com/office/drawing/2014/main" val="291192992"/>
                    </a:ext>
                  </a:extLst>
                </a:gridCol>
                <a:gridCol w="658368">
                  <a:extLst>
                    <a:ext uri="{9D8B030D-6E8A-4147-A177-3AD203B41FA5}">
                      <a16:colId xmlns:a16="http://schemas.microsoft.com/office/drawing/2014/main" val="731081911"/>
                    </a:ext>
                  </a:extLst>
                </a:gridCol>
                <a:gridCol w="658368">
                  <a:extLst>
                    <a:ext uri="{9D8B030D-6E8A-4147-A177-3AD203B41FA5}">
                      <a16:colId xmlns:a16="http://schemas.microsoft.com/office/drawing/2014/main" val="2977055456"/>
                    </a:ext>
                  </a:extLst>
                </a:gridCol>
                <a:gridCol w="658368">
                  <a:extLst>
                    <a:ext uri="{9D8B030D-6E8A-4147-A177-3AD203B41FA5}">
                      <a16:colId xmlns:a16="http://schemas.microsoft.com/office/drawing/2014/main" val="3700907909"/>
                    </a:ext>
                  </a:extLst>
                </a:gridCol>
                <a:gridCol w="658368">
                  <a:extLst>
                    <a:ext uri="{9D8B030D-6E8A-4147-A177-3AD203B41FA5}">
                      <a16:colId xmlns:a16="http://schemas.microsoft.com/office/drawing/2014/main" val="3715753022"/>
                    </a:ext>
                  </a:extLst>
                </a:gridCol>
                <a:gridCol w="658368">
                  <a:extLst>
                    <a:ext uri="{9D8B030D-6E8A-4147-A177-3AD203B41FA5}">
                      <a16:colId xmlns:a16="http://schemas.microsoft.com/office/drawing/2014/main" val="1751927316"/>
                    </a:ext>
                  </a:extLst>
                </a:gridCol>
                <a:gridCol w="658368">
                  <a:extLst>
                    <a:ext uri="{9D8B030D-6E8A-4147-A177-3AD203B41FA5}">
                      <a16:colId xmlns:a16="http://schemas.microsoft.com/office/drawing/2014/main" val="233104448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129823904"/>
                  </a:ext>
                </a:extLst>
              </a:tr>
              <a:tr h="370840">
                <a:tc>
                  <a:txBody>
                    <a:bodyPr/>
                    <a:lstStyle/>
                    <a:p>
                      <a:r>
                        <a:rPr lang="en-US" sz="1000"/>
                        <a:t>firstinshi</a:t>
                      </a:r>
                    </a:p>
                  </a:txBody>
                  <a:tcPr/>
                </a:tc>
                <a:tc>
                  <a:txBody>
                    <a:bodyPr/>
                    <a:lstStyle/>
                    <a:p>
                      <a:r>
                        <a:rPr lang="en-US" sz="1000"/>
                        <a:t>6</a:t>
                      </a:r>
                    </a:p>
                  </a:txBody>
                  <a:tcPr/>
                </a:tc>
                <a:tc>
                  <a:txBody>
                    <a:bodyPr/>
                    <a:lstStyle/>
                    <a:p>
                      <a:r>
                        <a:rPr lang="en-US" sz="1000"/>
                        <a:t>0.6314 %</a:t>
                      </a:r>
                    </a:p>
                  </a:txBody>
                  <a:tcPr/>
                </a:tc>
                <a:tc>
                  <a:txBody>
                    <a:bodyPr/>
                    <a:lstStyle/>
                    <a:p>
                      <a:r>
                        <a:rPr lang="en-US" sz="1000"/>
                        <a:t>10.33</a:t>
                      </a:r>
                    </a:p>
                  </a:txBody>
                  <a:tcPr/>
                </a:tc>
                <a:tc>
                  <a:txBody>
                    <a:bodyPr/>
                    <a:lstStyle/>
                    <a:p>
                      <a:r>
                        <a:rPr lang="en-US" sz="1000"/>
                        <a:t>0.17</a:t>
                      </a:r>
                    </a:p>
                  </a:txBody>
                  <a:tcPr/>
                </a:tc>
                <a:tc>
                  <a:txBody>
                    <a:bodyPr/>
                    <a:lstStyle/>
                    <a:p>
                      <a:r>
                        <a:rPr lang="en-US" sz="1000"/>
                        <a:t>80.50</a:t>
                      </a:r>
                    </a:p>
                  </a:txBody>
                  <a:tcPr/>
                </a:tc>
                <a:tc>
                  <a:txBody>
                    <a:bodyPr/>
                    <a:lstStyle/>
                    <a:p>
                      <a:r>
                        <a:rPr lang="en-US" sz="1000"/>
                        <a:t>80.17</a:t>
                      </a:r>
                    </a:p>
                  </a:txBody>
                  <a:tcPr/>
                </a:tc>
                <a:tc>
                  <a:txBody>
                    <a:bodyPr/>
                    <a:lstStyle/>
                    <a:p>
                      <a:r>
                        <a:rPr lang="en-US" sz="1000"/>
                        <a:t>49.83</a:t>
                      </a:r>
                    </a:p>
                  </a:txBody>
                  <a:tcPr/>
                </a:tc>
                <a:tc>
                  <a:txBody>
                    <a:bodyPr/>
                    <a:lstStyle/>
                    <a:p>
                      <a:r>
                        <a:rPr lang="en-US" sz="1000"/>
                        <a:t>49.67</a:t>
                      </a:r>
                    </a:p>
                  </a:txBody>
                  <a:tcPr/>
                </a:tc>
                <a:tc>
                  <a:txBody>
                    <a:bodyPr/>
                    <a:lstStyle/>
                    <a:p>
                      <a:r>
                        <a:rPr lang="en-US" sz="1000"/>
                        <a:t>483</a:t>
                      </a:r>
                    </a:p>
                  </a:txBody>
                  <a:tcPr/>
                </a:tc>
                <a:tc>
                  <a:txBody>
                    <a:bodyPr/>
                    <a:lstStyle/>
                    <a:p>
                      <a:r>
                        <a:rPr lang="en-US" sz="1000"/>
                        <a:t>62</a:t>
                      </a:r>
                    </a:p>
                  </a:txBody>
                  <a:tcPr/>
                </a:tc>
                <a:tc>
                  <a:txBody>
                    <a:bodyPr/>
                    <a:lstStyle/>
                    <a:p>
                      <a:r>
                        <a:rPr lang="en-US" sz="1000"/>
                        <a:t>299</a:t>
                      </a:r>
                    </a:p>
                  </a:txBody>
                  <a:tcPr/>
                </a:tc>
                <a:extLst>
                  <a:ext uri="{0D108BD9-81ED-4DB2-BD59-A6C34878D82A}">
                    <a16:rowId xmlns:a16="http://schemas.microsoft.com/office/drawing/2014/main" val="1002887322"/>
                  </a:ext>
                </a:extLst>
              </a:tr>
            </a:tbl>
          </a:graphicData>
        </a:graphic>
      </p:graphicFrame>
      <p:sp>
        <p:nvSpPr>
          <p:cNvPr id="4" name="Text Placeholder 3">
            <a:extLst>
              <a:ext uri="{FF2B5EF4-FFF2-40B4-BE49-F238E27FC236}">
                <a16:creationId xmlns:a16="http://schemas.microsoft.com/office/drawing/2014/main" id="{726CD084-630D-4DD2-9243-70DBE3386F6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764993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558EC-C756-4BC7-A4FE-E83DCAB466E1}"/>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B642ED8C-A0B2-4403-BD56-B2F6C8AE8F4A}"/>
              </a:ext>
            </a:extLst>
          </p:cNvPr>
          <p:cNvGraphicFramePr>
            <a:graphicFrameLocks noGrp="1"/>
          </p:cNvGraphicFramePr>
          <p:nvPr>
            <p:ph type="tbl" sz="quarter" idx="13"/>
            <p:extLst>
              <p:ext uri="{D42A27DB-BD31-4B8C-83A1-F6EECF244321}">
                <p14:modId xmlns:p14="http://schemas.microsoft.com/office/powerpoint/2010/main" val="1088233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42547957"/>
                    </a:ext>
                  </a:extLst>
                </a:gridCol>
                <a:gridCol w="1316736">
                  <a:extLst>
                    <a:ext uri="{9D8B030D-6E8A-4147-A177-3AD203B41FA5}">
                      <a16:colId xmlns:a16="http://schemas.microsoft.com/office/drawing/2014/main" val="873348692"/>
                    </a:ext>
                  </a:extLst>
                </a:gridCol>
                <a:gridCol w="658368">
                  <a:extLst>
                    <a:ext uri="{9D8B030D-6E8A-4147-A177-3AD203B41FA5}">
                      <a16:colId xmlns:a16="http://schemas.microsoft.com/office/drawing/2014/main" val="3104151645"/>
                    </a:ext>
                  </a:extLst>
                </a:gridCol>
                <a:gridCol w="658368">
                  <a:extLst>
                    <a:ext uri="{9D8B030D-6E8A-4147-A177-3AD203B41FA5}">
                      <a16:colId xmlns:a16="http://schemas.microsoft.com/office/drawing/2014/main" val="1230935092"/>
                    </a:ext>
                  </a:extLst>
                </a:gridCol>
                <a:gridCol w="658368">
                  <a:extLst>
                    <a:ext uri="{9D8B030D-6E8A-4147-A177-3AD203B41FA5}">
                      <a16:colId xmlns:a16="http://schemas.microsoft.com/office/drawing/2014/main" val="3903711688"/>
                    </a:ext>
                  </a:extLst>
                </a:gridCol>
                <a:gridCol w="658368">
                  <a:extLst>
                    <a:ext uri="{9D8B030D-6E8A-4147-A177-3AD203B41FA5}">
                      <a16:colId xmlns:a16="http://schemas.microsoft.com/office/drawing/2014/main" val="2779269171"/>
                    </a:ext>
                  </a:extLst>
                </a:gridCol>
                <a:gridCol w="658368">
                  <a:extLst>
                    <a:ext uri="{9D8B030D-6E8A-4147-A177-3AD203B41FA5}">
                      <a16:colId xmlns:a16="http://schemas.microsoft.com/office/drawing/2014/main" val="3484971256"/>
                    </a:ext>
                  </a:extLst>
                </a:gridCol>
                <a:gridCol w="658368">
                  <a:extLst>
                    <a:ext uri="{9D8B030D-6E8A-4147-A177-3AD203B41FA5}">
                      <a16:colId xmlns:a16="http://schemas.microsoft.com/office/drawing/2014/main" val="970423784"/>
                    </a:ext>
                  </a:extLst>
                </a:gridCol>
                <a:gridCol w="658368">
                  <a:extLst>
                    <a:ext uri="{9D8B030D-6E8A-4147-A177-3AD203B41FA5}">
                      <a16:colId xmlns:a16="http://schemas.microsoft.com/office/drawing/2014/main" val="305370749"/>
                    </a:ext>
                  </a:extLst>
                </a:gridCol>
                <a:gridCol w="658368">
                  <a:extLst>
                    <a:ext uri="{9D8B030D-6E8A-4147-A177-3AD203B41FA5}">
                      <a16:colId xmlns:a16="http://schemas.microsoft.com/office/drawing/2014/main" val="2616436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712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- 2021-09-09 22:02:39</a:t>
                      </a:r>
                      <a:r>
                        <a:rPr kumimoji="0" lang="en-US" sz="1000" b="0" i="0" u="none" strike="noStrike" kern="1200" cap="none" spc="0" normalizeH="0" baseline="0" noProof="0">
                          <a:ln>
                            <a:noFill/>
                          </a:ln>
                          <a:solidFill>
                            <a:prstClr val="black"/>
                          </a:solidFill>
                          <a:effectLst/>
                          <a:uLnTx/>
                          <a:uFillTx/>
                          <a:latin typeface="+mn-lt"/>
                          <a:ea typeface="+mn-ea"/>
                          <a:cs typeface="+mn-cs"/>
                        </a:rPr>
                        <a:t>
 @ALOHAUNITEDWAY
@HAWAIIKIDSCAN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https://quintly-image-storage.s3.amazonaws.com/42a5b893a9726451877e4ab7634db126/5340c6ba4a175881034ace8012bf5388.jpg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09/10/2021 22:00:42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417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- 2021-09-08 22:00:46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https://quintly-image-storage.s3.amazonaws.com/42a5b893a9726451877e4ab7634db126/3b65fefd71604588017f261a27f7a2d7.jpg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09/09/2021 22:00:41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7384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- 2021-09-08 22:00:42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https://quintly-image-storage.s3.amazonaws.com/42a5b893a9726451877e4ab7634db126/f1dfe7097ef6983fb426a95dcfe8ddfc.jpg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09/09/2021 22:00:41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66699041"/>
                  </a:ext>
                </a:extLst>
              </a:tr>
            </a:tbl>
          </a:graphicData>
        </a:graphic>
      </p:graphicFrame>
      <p:sp>
        <p:nvSpPr>
          <p:cNvPr id="4" name="Text Placeholder 3">
            <a:extLst>
              <a:ext uri="{FF2B5EF4-FFF2-40B4-BE49-F238E27FC236}">
                <a16:creationId xmlns:a16="http://schemas.microsoft.com/office/drawing/2014/main" id="{A08C070B-B1BE-460E-B209-E250DE56F98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21368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53110-D083-4785-8DC2-CD9587738604}"/>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2FF6D448-2260-488A-80E3-DCF3F4E56D52}"/>
              </a:ext>
            </a:extLst>
          </p:cNvPr>
          <p:cNvGraphicFramePr>
            <a:graphicFrameLocks noGrp="1"/>
          </p:cNvGraphicFramePr>
          <p:nvPr>
            <p:ph type="tbl" sz="quarter" idx="13"/>
            <p:extLst>
              <p:ext uri="{D42A27DB-BD31-4B8C-83A1-F6EECF244321}">
                <p14:modId xmlns:p14="http://schemas.microsoft.com/office/powerpoint/2010/main" val="2214494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69774220"/>
                    </a:ext>
                  </a:extLst>
                </a:gridCol>
                <a:gridCol w="1316736">
                  <a:extLst>
                    <a:ext uri="{9D8B030D-6E8A-4147-A177-3AD203B41FA5}">
                      <a16:colId xmlns:a16="http://schemas.microsoft.com/office/drawing/2014/main" val="4155335010"/>
                    </a:ext>
                  </a:extLst>
                </a:gridCol>
                <a:gridCol w="658368">
                  <a:extLst>
                    <a:ext uri="{9D8B030D-6E8A-4147-A177-3AD203B41FA5}">
                      <a16:colId xmlns:a16="http://schemas.microsoft.com/office/drawing/2014/main" val="3022124716"/>
                    </a:ext>
                  </a:extLst>
                </a:gridCol>
                <a:gridCol w="658368">
                  <a:extLst>
                    <a:ext uri="{9D8B030D-6E8A-4147-A177-3AD203B41FA5}">
                      <a16:colId xmlns:a16="http://schemas.microsoft.com/office/drawing/2014/main" val="1306550280"/>
                    </a:ext>
                  </a:extLst>
                </a:gridCol>
                <a:gridCol w="658368">
                  <a:extLst>
                    <a:ext uri="{9D8B030D-6E8A-4147-A177-3AD203B41FA5}">
                      <a16:colId xmlns:a16="http://schemas.microsoft.com/office/drawing/2014/main" val="2070675167"/>
                    </a:ext>
                  </a:extLst>
                </a:gridCol>
                <a:gridCol w="658368">
                  <a:extLst>
                    <a:ext uri="{9D8B030D-6E8A-4147-A177-3AD203B41FA5}">
                      <a16:colId xmlns:a16="http://schemas.microsoft.com/office/drawing/2014/main" val="2878149437"/>
                    </a:ext>
                  </a:extLst>
                </a:gridCol>
                <a:gridCol w="658368">
                  <a:extLst>
                    <a:ext uri="{9D8B030D-6E8A-4147-A177-3AD203B41FA5}">
                      <a16:colId xmlns:a16="http://schemas.microsoft.com/office/drawing/2014/main" val="1439168097"/>
                    </a:ext>
                  </a:extLst>
                </a:gridCol>
                <a:gridCol w="658368">
                  <a:extLst>
                    <a:ext uri="{9D8B030D-6E8A-4147-A177-3AD203B41FA5}">
                      <a16:colId xmlns:a16="http://schemas.microsoft.com/office/drawing/2014/main" val="2785566759"/>
                    </a:ext>
                  </a:extLst>
                </a:gridCol>
                <a:gridCol w="658368">
                  <a:extLst>
                    <a:ext uri="{9D8B030D-6E8A-4147-A177-3AD203B41FA5}">
                      <a16:colId xmlns:a16="http://schemas.microsoft.com/office/drawing/2014/main" val="668880275"/>
                    </a:ext>
                  </a:extLst>
                </a:gridCol>
                <a:gridCol w="658368">
                  <a:extLst>
                    <a:ext uri="{9D8B030D-6E8A-4147-A177-3AD203B41FA5}">
                      <a16:colId xmlns:a16="http://schemas.microsoft.com/office/drawing/2014/main" val="2318140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850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- 2021-09-02 18:01:17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https://quintly-image-storage.s3.amazonaws.com/42a5b893a9726451877e4ab7634db126/20ee6ea88d98a6acabe76b3a3434dd9f.jpg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18:00:30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92517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- 2021-09-02 17:59:24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https://quintly-image-storage.s3.amazonaws.com/42a5b893a9726451877e4ab7634db126/8ba0a480287dcf80c61fff5ce5e6eb5f.jpg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17:30:34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07058668"/>
                  </a:ext>
                </a:extLst>
              </a:tr>
            </a:tbl>
          </a:graphicData>
        </a:graphic>
      </p:graphicFrame>
      <p:sp>
        <p:nvSpPr>
          <p:cNvPr id="4" name="Text Placeholder 3">
            <a:extLst>
              <a:ext uri="{FF2B5EF4-FFF2-40B4-BE49-F238E27FC236}">
                <a16:creationId xmlns:a16="http://schemas.microsoft.com/office/drawing/2014/main" id="{600115BB-835C-4A57-899B-07B948A5B64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462023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890</Words>
  <Application>Microsoft Office PowerPoint</Application>
  <PresentationFormat>On-screen Show (4:3)</PresentationFormat>
  <Paragraphs>387</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2021-10-06T20:01:05Z</dcterms:created>
  <dcterms:modified xsi:type="dcterms:W3CDTF">2021-10-06T20:01:52Z</dcterms:modified>
</cp:coreProperties>
</file>