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44440</c:v>
                </c:pt>
              </c:numCache>
            </c:numRef>
          </c:cat>
          <c:val>
            <c:numRef>
              <c:f>Sheet1!$B$2</c:f>
              <c:numCache>
                <c:formatCode>General</c:formatCode>
                <c:ptCount val="1"/>
                <c:pt idx="0">
                  <c:v>420</c:v>
                </c:pt>
              </c:numCache>
            </c:numRef>
          </c:val>
          <c:extLst>
            <c:ext xmlns:c16="http://schemas.microsoft.com/office/drawing/2014/chart" uri="{C3380CC4-5D6E-409C-BE32-E72D297353CC}">
              <c16:uniqueId val="{00000000-6476-4900-8AA0-1E11D4C33E6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44440</c:v>
                </c:pt>
              </c:numCache>
            </c:numRef>
          </c:cat>
          <c:val>
            <c:numRef>
              <c:f>Sheet1!$C$2</c:f>
              <c:numCache>
                <c:formatCode>General</c:formatCode>
                <c:ptCount val="1"/>
                <c:pt idx="0">
                  <c:v>448</c:v>
                </c:pt>
              </c:numCache>
            </c:numRef>
          </c:val>
          <c:extLst>
            <c:ext xmlns:c16="http://schemas.microsoft.com/office/drawing/2014/chart" uri="{C3380CC4-5D6E-409C-BE32-E72D297353CC}">
              <c16:uniqueId val="{00000001-6476-4900-8AA0-1E11D4C33E6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44440</c:v>
                </c:pt>
              </c:numCache>
            </c:numRef>
          </c:cat>
          <c:val>
            <c:numRef>
              <c:f>Sheet1!$D$2</c:f>
              <c:numCache>
                <c:formatCode>General</c:formatCode>
                <c:ptCount val="1"/>
                <c:pt idx="0">
                  <c:v>18125</c:v>
                </c:pt>
              </c:numCache>
            </c:numRef>
          </c:val>
          <c:extLst>
            <c:ext xmlns:c16="http://schemas.microsoft.com/office/drawing/2014/chart" uri="{C3380CC4-5D6E-409C-BE32-E72D297353CC}">
              <c16:uniqueId val="{00000002-6476-4900-8AA0-1E11D4C33E6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44440</c:v>
                </c:pt>
              </c:numCache>
            </c:numRef>
          </c:cat>
          <c:val>
            <c:numRef>
              <c:f>Sheet1!$E$2</c:f>
              <c:numCache>
                <c:formatCode>General</c:formatCode>
                <c:ptCount val="1"/>
                <c:pt idx="0">
                  <c:v>224</c:v>
                </c:pt>
              </c:numCache>
            </c:numRef>
          </c:val>
          <c:extLst>
            <c:ext xmlns:c16="http://schemas.microsoft.com/office/drawing/2014/chart" uri="{C3380CC4-5D6E-409C-BE32-E72D297353CC}">
              <c16:uniqueId val="{00000003-6476-4900-8AA0-1E11D4C33E6F}"/>
            </c:ext>
          </c:extLst>
        </c:ser>
        <c:dLbls>
          <c:showLegendKey val="0"/>
          <c:showVal val="0"/>
          <c:showCatName val="0"/>
          <c:showSerName val="0"/>
          <c:showPercent val="0"/>
          <c:showBubbleSize val="0"/>
        </c:dLbls>
        <c:gapWidth val="219"/>
        <c:overlap val="-27"/>
        <c:axId val="390100656"/>
        <c:axId val="390100328"/>
      </c:barChart>
      <c:dateAx>
        <c:axId val="390100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00328"/>
        <c:crosses val="autoZero"/>
        <c:auto val="1"/>
        <c:lblOffset val="100"/>
        <c:baseTimeUnit val="days"/>
      </c:dateAx>
      <c:valAx>
        <c:axId val="39010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0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2</c:v>
                </c:pt>
                <c:pt idx="4">
                  <c:v>5</c:v>
                </c:pt>
                <c:pt idx="5">
                  <c:v>2</c:v>
                </c:pt>
                <c:pt idx="6">
                  <c:v>2</c:v>
                </c:pt>
                <c:pt idx="7">
                  <c:v>1</c:v>
                </c:pt>
                <c:pt idx="8">
                  <c:v>6</c:v>
                </c:pt>
                <c:pt idx="9">
                  <c:v>0</c:v>
                </c:pt>
              </c:numCache>
            </c:numRef>
          </c:val>
          <c:extLst>
            <c:ext xmlns:c16="http://schemas.microsoft.com/office/drawing/2014/chart" uri="{C3380CC4-5D6E-409C-BE32-E72D297353CC}">
              <c16:uniqueId val="{00000000-54F3-4B5E-8B08-B9C7482158B1}"/>
            </c:ext>
          </c:extLst>
        </c:ser>
        <c:dLbls>
          <c:showLegendKey val="0"/>
          <c:showVal val="0"/>
          <c:showCatName val="0"/>
          <c:showSerName val="0"/>
          <c:showPercent val="0"/>
          <c:showBubbleSize val="0"/>
        </c:dLbls>
        <c:gapWidth val="219"/>
        <c:overlap val="-27"/>
        <c:axId val="394034408"/>
        <c:axId val="394036376"/>
      </c:barChart>
      <c:dateAx>
        <c:axId val="394034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36376"/>
        <c:crosses val="autoZero"/>
        <c:auto val="1"/>
        <c:lblOffset val="100"/>
        <c:baseTimeUnit val="months"/>
      </c:dateAx>
      <c:valAx>
        <c:axId val="39403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3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6</c:v>
                </c:pt>
                <c:pt idx="4">
                  <c:v>4</c:v>
                </c:pt>
                <c:pt idx="5">
                  <c:v>30</c:v>
                </c:pt>
                <c:pt idx="6">
                  <c:v>5</c:v>
                </c:pt>
                <c:pt idx="7">
                  <c:v>7</c:v>
                </c:pt>
                <c:pt idx="8">
                  <c:v>6</c:v>
                </c:pt>
                <c:pt idx="9">
                  <c:v>7</c:v>
                </c:pt>
                <c:pt idx="10">
                  <c:v>0</c:v>
                </c:pt>
                <c:pt idx="11">
                  <c:v>0</c:v>
                </c:pt>
              </c:numCache>
            </c:numRef>
          </c:val>
          <c:extLst>
            <c:ext xmlns:c16="http://schemas.microsoft.com/office/drawing/2014/chart" uri="{C3380CC4-5D6E-409C-BE32-E72D297353CC}">
              <c16:uniqueId val="{00000000-3C08-408A-97F3-7ABE2EA137BD}"/>
            </c:ext>
          </c:extLst>
        </c:ser>
        <c:dLbls>
          <c:showLegendKey val="0"/>
          <c:showVal val="0"/>
          <c:showCatName val="0"/>
          <c:showSerName val="0"/>
          <c:showPercent val="0"/>
          <c:showBubbleSize val="0"/>
        </c:dLbls>
        <c:gapWidth val="219"/>
        <c:overlap val="-27"/>
        <c:axId val="394039984"/>
        <c:axId val="394039000"/>
      </c:barChart>
      <c:dateAx>
        <c:axId val="39403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39000"/>
        <c:crosses val="autoZero"/>
        <c:auto val="1"/>
        <c:lblOffset val="100"/>
        <c:baseTimeUnit val="months"/>
      </c:dateAx>
      <c:valAx>
        <c:axId val="39403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3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227</c:v>
                </c:pt>
                <c:pt idx="2">
                  <c:v>82</c:v>
                </c:pt>
                <c:pt idx="3">
                  <c:v>98</c:v>
                </c:pt>
                <c:pt idx="4">
                  <c:v>59</c:v>
                </c:pt>
                <c:pt idx="5">
                  <c:v>523</c:v>
                </c:pt>
                <c:pt idx="6">
                  <c:v>79</c:v>
                </c:pt>
                <c:pt idx="7">
                  <c:v>123</c:v>
                </c:pt>
                <c:pt idx="8">
                  <c:v>99</c:v>
                </c:pt>
                <c:pt idx="9">
                  <c:v>7</c:v>
                </c:pt>
                <c:pt idx="10">
                  <c:v>0</c:v>
                </c:pt>
                <c:pt idx="11">
                  <c:v>0</c:v>
                </c:pt>
              </c:numCache>
            </c:numRef>
          </c:val>
          <c:extLst>
            <c:ext xmlns:c16="http://schemas.microsoft.com/office/drawing/2014/chart" uri="{C3380CC4-5D6E-409C-BE32-E72D297353CC}">
              <c16:uniqueId val="{00000000-E454-4D29-85AE-0AD0AA1F0C0D}"/>
            </c:ext>
          </c:extLst>
        </c:ser>
        <c:dLbls>
          <c:showLegendKey val="0"/>
          <c:showVal val="0"/>
          <c:showCatName val="0"/>
          <c:showSerName val="0"/>
          <c:showPercent val="0"/>
          <c:showBubbleSize val="0"/>
        </c:dLbls>
        <c:gapWidth val="219"/>
        <c:overlap val="-27"/>
        <c:axId val="74938152"/>
        <c:axId val="74942088"/>
      </c:barChart>
      <c:catAx>
        <c:axId val="7493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942088"/>
        <c:crosses val="autoZero"/>
        <c:auto val="1"/>
        <c:lblAlgn val="ctr"/>
        <c:lblOffset val="100"/>
        <c:noMultiLvlLbl val="0"/>
      </c:catAx>
      <c:valAx>
        <c:axId val="7494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93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1700</c:v>
                </c:pt>
                <c:pt idx="4">
                  <c:v>1513</c:v>
                </c:pt>
                <c:pt idx="5">
                  <c:v>3231</c:v>
                </c:pt>
                <c:pt idx="6">
                  <c:v>1900</c:v>
                </c:pt>
                <c:pt idx="7">
                  <c:v>5100</c:v>
                </c:pt>
                <c:pt idx="8">
                  <c:v>1678</c:v>
                </c:pt>
                <c:pt idx="9">
                  <c:v>26</c:v>
                </c:pt>
              </c:numCache>
            </c:numRef>
          </c:val>
          <c:extLst>
            <c:ext xmlns:c16="http://schemas.microsoft.com/office/drawing/2014/chart" uri="{C3380CC4-5D6E-409C-BE32-E72D297353CC}">
              <c16:uniqueId val="{00000000-B620-426F-92E5-D4EB27BECA77}"/>
            </c:ext>
          </c:extLst>
        </c:ser>
        <c:dLbls>
          <c:showLegendKey val="0"/>
          <c:showVal val="0"/>
          <c:showCatName val="0"/>
          <c:showSerName val="0"/>
          <c:showPercent val="0"/>
          <c:showBubbleSize val="0"/>
        </c:dLbls>
        <c:gapWidth val="219"/>
        <c:overlap val="-27"/>
        <c:axId val="393913096"/>
        <c:axId val="393916048"/>
      </c:barChart>
      <c:dateAx>
        <c:axId val="39391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16048"/>
        <c:crosses val="autoZero"/>
        <c:auto val="1"/>
        <c:lblOffset val="100"/>
        <c:baseTimeUnit val="months"/>
      </c:dateAx>
      <c:valAx>
        <c:axId val="39391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1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pt idx="4">
                  <c:v>-3</c:v>
                </c:pt>
                <c:pt idx="5">
                  <c:v>1</c:v>
                </c:pt>
                <c:pt idx="6">
                  <c:v>3</c:v>
                </c:pt>
                <c:pt idx="7">
                  <c:v>3</c:v>
                </c:pt>
                <c:pt idx="8">
                  <c:v>-1</c:v>
                </c:pt>
                <c:pt idx="9">
                  <c:v>-2</c:v>
                </c:pt>
              </c:numCache>
            </c:numRef>
          </c:val>
          <c:extLst>
            <c:ext xmlns:c16="http://schemas.microsoft.com/office/drawing/2014/chart" uri="{C3380CC4-5D6E-409C-BE32-E72D297353CC}">
              <c16:uniqueId val="{00000000-4DEF-4C2C-B777-F3E55B412032}"/>
            </c:ext>
          </c:extLst>
        </c:ser>
        <c:dLbls>
          <c:showLegendKey val="0"/>
          <c:showVal val="0"/>
          <c:showCatName val="0"/>
          <c:showSerName val="0"/>
          <c:showPercent val="0"/>
          <c:showBubbleSize val="0"/>
        </c:dLbls>
        <c:gapWidth val="219"/>
        <c:overlap val="-27"/>
        <c:axId val="397694696"/>
        <c:axId val="397696008"/>
      </c:barChart>
      <c:dateAx>
        <c:axId val="397694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96008"/>
        <c:crosses val="autoZero"/>
        <c:auto val="1"/>
        <c:lblOffset val="100"/>
        <c:baseTimeUnit val="months"/>
      </c:dateAx>
      <c:valAx>
        <c:axId val="39769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9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2</c:v>
                </c:pt>
                <c:pt idx="5">
                  <c:v>1</c:v>
                </c:pt>
                <c:pt idx="6">
                  <c:v>11</c:v>
                </c:pt>
                <c:pt idx="7">
                  <c:v>3</c:v>
                </c:pt>
                <c:pt idx="8">
                  <c:v>3</c:v>
                </c:pt>
                <c:pt idx="9">
                  <c:v>3</c:v>
                </c:pt>
                <c:pt idx="10">
                  <c:v>0</c:v>
                </c:pt>
                <c:pt idx="11">
                  <c:v>0</c:v>
                </c:pt>
              </c:numCache>
            </c:numRef>
          </c:val>
          <c:extLst>
            <c:ext xmlns:c16="http://schemas.microsoft.com/office/drawing/2014/chart" uri="{C3380CC4-5D6E-409C-BE32-E72D297353CC}">
              <c16:uniqueId val="{00000000-9DDD-473D-874E-44365AC2E75D}"/>
            </c:ext>
          </c:extLst>
        </c:ser>
        <c:dLbls>
          <c:showLegendKey val="0"/>
          <c:showVal val="0"/>
          <c:showCatName val="0"/>
          <c:showSerName val="0"/>
          <c:showPercent val="0"/>
          <c:showBubbleSize val="0"/>
        </c:dLbls>
        <c:gapWidth val="219"/>
        <c:overlap val="-27"/>
        <c:axId val="397707160"/>
        <c:axId val="397706832"/>
      </c:barChart>
      <c:dateAx>
        <c:axId val="397707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06832"/>
        <c:crosses val="autoZero"/>
        <c:auto val="1"/>
        <c:lblOffset val="100"/>
        <c:baseTimeUnit val="months"/>
      </c:dateAx>
      <c:valAx>
        <c:axId val="39770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0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40</c:v>
                </c:pt>
                <c:pt idx="4">
                  <c:v>31</c:v>
                </c:pt>
                <c:pt idx="5">
                  <c:v>23</c:v>
                </c:pt>
                <c:pt idx="6">
                  <c:v>147</c:v>
                </c:pt>
                <c:pt idx="7">
                  <c:v>46</c:v>
                </c:pt>
                <c:pt idx="8">
                  <c:v>45</c:v>
                </c:pt>
                <c:pt idx="9">
                  <c:v>3</c:v>
                </c:pt>
                <c:pt idx="10">
                  <c:v>0</c:v>
                </c:pt>
                <c:pt idx="11">
                  <c:v>0</c:v>
                </c:pt>
              </c:numCache>
            </c:numRef>
          </c:val>
          <c:extLst>
            <c:ext xmlns:c16="http://schemas.microsoft.com/office/drawing/2014/chart" uri="{C3380CC4-5D6E-409C-BE32-E72D297353CC}">
              <c16:uniqueId val="{00000000-FD8E-4046-A8EB-A5452C362D4E}"/>
            </c:ext>
          </c:extLst>
        </c:ser>
        <c:dLbls>
          <c:showLegendKey val="0"/>
          <c:showVal val="0"/>
          <c:showCatName val="0"/>
          <c:showSerName val="0"/>
          <c:showPercent val="0"/>
          <c:showBubbleSize val="0"/>
        </c:dLbls>
        <c:gapWidth val="219"/>
        <c:overlap val="-27"/>
        <c:axId val="397705520"/>
        <c:axId val="397699616"/>
      </c:barChart>
      <c:catAx>
        <c:axId val="397705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99616"/>
        <c:crosses val="autoZero"/>
        <c:auto val="1"/>
        <c:lblAlgn val="ctr"/>
        <c:lblOffset val="100"/>
        <c:noMultiLvlLbl val="0"/>
      </c:catAx>
      <c:valAx>
        <c:axId val="39769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05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40</c:v>
                </c:pt>
                <c:pt idx="1">
                  <c:v>51</c:v>
                </c:pt>
                <c:pt idx="2">
                  <c:v>71</c:v>
                </c:pt>
                <c:pt idx="3">
                  <c:v>86</c:v>
                </c:pt>
                <c:pt idx="4">
                  <c:v>27</c:v>
                </c:pt>
                <c:pt idx="5">
                  <c:v>29</c:v>
                </c:pt>
                <c:pt idx="6">
                  <c:v>62</c:v>
                </c:pt>
                <c:pt idx="7">
                  <c:v>44</c:v>
                </c:pt>
                <c:pt idx="8">
                  <c:v>72</c:v>
                </c:pt>
                <c:pt idx="9">
                  <c:v>19</c:v>
                </c:pt>
              </c:numCache>
            </c:numRef>
          </c:val>
          <c:extLst>
            <c:ext xmlns:c16="http://schemas.microsoft.com/office/drawing/2014/chart" uri="{C3380CC4-5D6E-409C-BE32-E72D297353CC}">
              <c16:uniqueId val="{00000000-AC39-4BDC-AA18-F1F692C193B9}"/>
            </c:ext>
          </c:extLst>
        </c:ser>
        <c:dLbls>
          <c:showLegendKey val="0"/>
          <c:showVal val="0"/>
          <c:showCatName val="0"/>
          <c:showSerName val="0"/>
          <c:showPercent val="0"/>
          <c:showBubbleSize val="0"/>
        </c:dLbls>
        <c:gapWidth val="219"/>
        <c:overlap val="-27"/>
        <c:axId val="402479336"/>
        <c:axId val="402477368"/>
      </c:barChart>
      <c:dateAx>
        <c:axId val="402479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7368"/>
        <c:crosses val="autoZero"/>
        <c:auto val="1"/>
        <c:lblOffset val="100"/>
        <c:baseTimeUnit val="months"/>
      </c:dateAx>
      <c:valAx>
        <c:axId val="40247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2021-01</c:v>
                </c:pt>
                <c:pt idx="1">
                  <c:v>2021-02</c:v>
                </c:pt>
                <c:pt idx="2">
                  <c:v>2021-03</c:v>
                </c:pt>
                <c:pt idx="3">
                  <c:v>2021-04</c:v>
                </c:pt>
                <c:pt idx="4">
                  <c:v>2021-05</c:v>
                </c:pt>
                <c:pt idx="5">
                  <c:v>2021-06</c:v>
                </c:pt>
                <c:pt idx="6">
                  <c:v>2021-07</c:v>
                </c:pt>
                <c:pt idx="7">
                  <c:v>2021-08</c:v>
                </c:pt>
                <c:pt idx="8">
                  <c:v>2021-09</c:v>
                </c:pt>
                <c:pt idx="9">
                  <c:v>2021-10</c:v>
                </c:pt>
              </c:strCache>
            </c:strRef>
          </c:cat>
          <c:val>
            <c:numRef>
              <c:f>Sheet1!$B$2:$B$11</c:f>
              <c:numCache>
                <c:formatCode>General</c:formatCode>
                <c:ptCount val="10"/>
                <c:pt idx="0">
                  <c:v>23</c:v>
                </c:pt>
                <c:pt idx="1">
                  <c:v>31</c:v>
                </c:pt>
                <c:pt idx="2">
                  <c:v>32</c:v>
                </c:pt>
                <c:pt idx="3">
                  <c:v>44</c:v>
                </c:pt>
                <c:pt idx="4">
                  <c:v>16</c:v>
                </c:pt>
                <c:pt idx="5">
                  <c:v>19</c:v>
                </c:pt>
                <c:pt idx="6">
                  <c:v>30</c:v>
                </c:pt>
                <c:pt idx="7">
                  <c:v>27</c:v>
                </c:pt>
                <c:pt idx="8">
                  <c:v>41</c:v>
                </c:pt>
                <c:pt idx="9">
                  <c:v>8</c:v>
                </c:pt>
              </c:numCache>
            </c:numRef>
          </c:val>
          <c:extLst>
            <c:ext xmlns:c16="http://schemas.microsoft.com/office/drawing/2014/chart" uri="{C3380CC4-5D6E-409C-BE32-E72D297353CC}">
              <c16:uniqueId val="{00000000-7F00-457C-AECD-EC38D0EEC54E}"/>
            </c:ext>
          </c:extLst>
        </c:ser>
        <c:dLbls>
          <c:showLegendKey val="0"/>
          <c:showVal val="0"/>
          <c:showCatName val="0"/>
          <c:showSerName val="0"/>
          <c:showPercent val="0"/>
          <c:showBubbleSize val="0"/>
        </c:dLbls>
        <c:gapWidth val="219"/>
        <c:overlap val="-27"/>
        <c:axId val="402470808"/>
        <c:axId val="402475072"/>
      </c:barChart>
      <c:catAx>
        <c:axId val="40247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5072"/>
        <c:crosses val="autoZero"/>
        <c:auto val="1"/>
        <c:lblAlgn val="ctr"/>
        <c:lblOffset val="100"/>
        <c:noMultiLvlLbl val="0"/>
      </c:catAx>
      <c:valAx>
        <c:axId val="40247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2021-01</c:v>
                </c:pt>
                <c:pt idx="1">
                  <c:v>2021-02</c:v>
                </c:pt>
                <c:pt idx="2">
                  <c:v>2021-03</c:v>
                </c:pt>
                <c:pt idx="3">
                  <c:v>2021-04</c:v>
                </c:pt>
                <c:pt idx="4">
                  <c:v>2021-05</c:v>
                </c:pt>
                <c:pt idx="5">
                  <c:v>2021-06</c:v>
                </c:pt>
                <c:pt idx="6">
                  <c:v>2021-07</c:v>
                </c:pt>
                <c:pt idx="7">
                  <c:v>2021-08</c:v>
                </c:pt>
                <c:pt idx="8">
                  <c:v>2021-09</c:v>
                </c:pt>
                <c:pt idx="9">
                  <c:v>2021-10</c:v>
                </c:pt>
              </c:strCache>
            </c:strRef>
          </c:cat>
          <c:val>
            <c:numRef>
              <c:f>Sheet1!$B$2:$B$11</c:f>
              <c:numCache>
                <c:formatCode>General</c:formatCode>
                <c:ptCount val="10"/>
                <c:pt idx="0">
                  <c:v>258</c:v>
                </c:pt>
                <c:pt idx="1">
                  <c:v>382</c:v>
                </c:pt>
                <c:pt idx="2">
                  <c:v>417</c:v>
                </c:pt>
                <c:pt idx="3">
                  <c:v>661</c:v>
                </c:pt>
                <c:pt idx="4">
                  <c:v>212</c:v>
                </c:pt>
                <c:pt idx="5">
                  <c:v>288</c:v>
                </c:pt>
                <c:pt idx="6">
                  <c:v>426</c:v>
                </c:pt>
                <c:pt idx="7">
                  <c:v>380</c:v>
                </c:pt>
                <c:pt idx="8">
                  <c:v>623</c:v>
                </c:pt>
                <c:pt idx="9">
                  <c:v>8</c:v>
                </c:pt>
              </c:numCache>
            </c:numRef>
          </c:val>
          <c:extLst>
            <c:ext xmlns:c16="http://schemas.microsoft.com/office/drawing/2014/chart" uri="{C3380CC4-5D6E-409C-BE32-E72D297353CC}">
              <c16:uniqueId val="{00000000-7D04-41CB-9F10-FD64AB7CE052}"/>
            </c:ext>
          </c:extLst>
        </c:ser>
        <c:dLbls>
          <c:showLegendKey val="0"/>
          <c:showVal val="0"/>
          <c:showCatName val="0"/>
          <c:showSerName val="0"/>
          <c:showPercent val="0"/>
          <c:showBubbleSize val="0"/>
        </c:dLbls>
        <c:gapWidth val="219"/>
        <c:overlap val="-27"/>
        <c:axId val="402468184"/>
        <c:axId val="402471792"/>
      </c:barChart>
      <c:catAx>
        <c:axId val="40246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1792"/>
        <c:crosses val="autoZero"/>
        <c:auto val="1"/>
        <c:lblAlgn val="ctr"/>
        <c:lblOffset val="100"/>
        <c:noMultiLvlLbl val="0"/>
      </c:catAx>
      <c:valAx>
        <c:axId val="40247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6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882</c:v>
                </c:pt>
                <c:pt idx="1">
                  <c:v>24641</c:v>
                </c:pt>
                <c:pt idx="2">
                  <c:v>18808</c:v>
                </c:pt>
                <c:pt idx="3">
                  <c:v>22165</c:v>
                </c:pt>
                <c:pt idx="4">
                  <c:v>28720</c:v>
                </c:pt>
                <c:pt idx="5">
                  <c:v>14928</c:v>
                </c:pt>
                <c:pt idx="6">
                  <c:v>16781</c:v>
                </c:pt>
                <c:pt idx="7">
                  <c:v>21445</c:v>
                </c:pt>
                <c:pt idx="8">
                  <c:v>22470</c:v>
                </c:pt>
                <c:pt idx="9">
                  <c:v>27213</c:v>
                </c:pt>
                <c:pt idx="10">
                  <c:v>3507</c:v>
                </c:pt>
              </c:numCache>
            </c:numRef>
          </c:val>
          <c:extLst>
            <c:ext xmlns:c16="http://schemas.microsoft.com/office/drawing/2014/chart" uri="{C3380CC4-5D6E-409C-BE32-E72D297353CC}">
              <c16:uniqueId val="{00000000-52D5-42D8-A422-A84223924AEA}"/>
            </c:ext>
          </c:extLst>
        </c:ser>
        <c:dLbls>
          <c:showLegendKey val="0"/>
          <c:showVal val="0"/>
          <c:showCatName val="0"/>
          <c:showSerName val="0"/>
          <c:showPercent val="0"/>
          <c:showBubbleSize val="0"/>
        </c:dLbls>
        <c:gapWidth val="219"/>
        <c:overlap val="-27"/>
        <c:axId val="393921624"/>
        <c:axId val="394038672"/>
      </c:barChart>
      <c:catAx>
        <c:axId val="39392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38672"/>
        <c:crosses val="autoZero"/>
        <c:auto val="1"/>
        <c:lblAlgn val="ctr"/>
        <c:lblOffset val="100"/>
        <c:noMultiLvlLbl val="0"/>
      </c:catAx>
      <c:valAx>
        <c:axId val="39403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2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9</c:v>
                </c:pt>
                <c:pt idx="1">
                  <c:v>13</c:v>
                </c:pt>
                <c:pt idx="2">
                  <c:v>26</c:v>
                </c:pt>
                <c:pt idx="3">
                  <c:v>17</c:v>
                </c:pt>
                <c:pt idx="4">
                  <c:v>2</c:v>
                </c:pt>
                <c:pt idx="5">
                  <c:v>10</c:v>
                </c:pt>
                <c:pt idx="6">
                  <c:v>4</c:v>
                </c:pt>
                <c:pt idx="7">
                  <c:v>5</c:v>
                </c:pt>
                <c:pt idx="8">
                  <c:v>5</c:v>
                </c:pt>
                <c:pt idx="9">
                  <c:v>0</c:v>
                </c:pt>
              </c:numCache>
            </c:numRef>
          </c:val>
          <c:extLst>
            <c:ext xmlns:c16="http://schemas.microsoft.com/office/drawing/2014/chart" uri="{C3380CC4-5D6E-409C-BE32-E72D297353CC}">
              <c16:uniqueId val="{00000000-6BC3-4E50-BCE7-A1CE0CEBFEED}"/>
            </c:ext>
          </c:extLst>
        </c:ser>
        <c:dLbls>
          <c:showLegendKey val="0"/>
          <c:showVal val="0"/>
          <c:showCatName val="0"/>
          <c:showSerName val="0"/>
          <c:showPercent val="0"/>
          <c:showBubbleSize val="0"/>
        </c:dLbls>
        <c:gapWidth val="219"/>
        <c:overlap val="-27"/>
        <c:axId val="250211136"/>
        <c:axId val="250181944"/>
      </c:barChart>
      <c:dateAx>
        <c:axId val="25021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81944"/>
        <c:crosses val="autoZero"/>
        <c:auto val="1"/>
        <c:lblOffset val="100"/>
        <c:baseTimeUnit val="months"/>
      </c:dateAx>
      <c:valAx>
        <c:axId val="25018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21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7</c:v>
                </c:pt>
                <c:pt idx="5">
                  <c:v>6</c:v>
                </c:pt>
                <c:pt idx="6">
                  <c:v>8</c:v>
                </c:pt>
                <c:pt idx="7">
                  <c:v>11</c:v>
                </c:pt>
                <c:pt idx="8">
                  <c:v>8</c:v>
                </c:pt>
                <c:pt idx="9">
                  <c:v>7</c:v>
                </c:pt>
                <c:pt idx="10">
                  <c:v>0</c:v>
                </c:pt>
                <c:pt idx="11">
                  <c:v>0</c:v>
                </c:pt>
              </c:numCache>
            </c:numRef>
          </c:val>
          <c:extLst>
            <c:ext xmlns:c16="http://schemas.microsoft.com/office/drawing/2014/chart" uri="{C3380CC4-5D6E-409C-BE32-E72D297353CC}">
              <c16:uniqueId val="{00000000-C157-431B-9FF9-AF4B0DE8B2D3}"/>
            </c:ext>
          </c:extLst>
        </c:ser>
        <c:dLbls>
          <c:showLegendKey val="0"/>
          <c:showVal val="0"/>
          <c:showCatName val="0"/>
          <c:showSerName val="0"/>
          <c:showPercent val="0"/>
          <c:showBubbleSize val="0"/>
        </c:dLbls>
        <c:gapWidth val="219"/>
        <c:overlap val="-27"/>
        <c:axId val="250186208"/>
        <c:axId val="250184240"/>
      </c:barChart>
      <c:dateAx>
        <c:axId val="250186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84240"/>
        <c:crosses val="autoZero"/>
        <c:auto val="1"/>
        <c:lblOffset val="100"/>
        <c:baseTimeUnit val="months"/>
      </c:dateAx>
      <c:valAx>
        <c:axId val="25018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8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112</c:v>
                </c:pt>
                <c:pt idx="3">
                  <c:v>137</c:v>
                </c:pt>
                <c:pt idx="4">
                  <c:v>100</c:v>
                </c:pt>
                <c:pt idx="5">
                  <c:v>104</c:v>
                </c:pt>
                <c:pt idx="6">
                  <c:v>118</c:v>
                </c:pt>
                <c:pt idx="7">
                  <c:v>158</c:v>
                </c:pt>
                <c:pt idx="8">
                  <c:v>134</c:v>
                </c:pt>
                <c:pt idx="9">
                  <c:v>7</c:v>
                </c:pt>
                <c:pt idx="10">
                  <c:v>0</c:v>
                </c:pt>
                <c:pt idx="11">
                  <c:v>0</c:v>
                </c:pt>
              </c:numCache>
            </c:numRef>
          </c:val>
          <c:extLst>
            <c:ext xmlns:c16="http://schemas.microsoft.com/office/drawing/2014/chart" uri="{C3380CC4-5D6E-409C-BE32-E72D297353CC}">
              <c16:uniqueId val="{00000000-F855-4350-ADE7-CCCAE71C048B}"/>
            </c:ext>
          </c:extLst>
        </c:ser>
        <c:dLbls>
          <c:showLegendKey val="0"/>
          <c:showVal val="0"/>
          <c:showCatName val="0"/>
          <c:showSerName val="0"/>
          <c:showPercent val="0"/>
          <c:showBubbleSize val="0"/>
        </c:dLbls>
        <c:gapWidth val="219"/>
        <c:overlap val="-27"/>
        <c:axId val="250187848"/>
        <c:axId val="250188176"/>
      </c:barChart>
      <c:catAx>
        <c:axId val="25018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88176"/>
        <c:crosses val="autoZero"/>
        <c:auto val="1"/>
        <c:lblAlgn val="ctr"/>
        <c:lblOffset val="100"/>
        <c:noMultiLvlLbl val="0"/>
      </c:catAx>
      <c:valAx>
        <c:axId val="25018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8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D423C-C203-4C61-B2C6-6D2A60C2A45A}"/>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7A6E4026-1279-40AE-A65A-1C4052DBC08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13625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51CA2-8508-439D-964B-8C862C2FE68F}"/>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9280A872-EF50-4D1C-A48B-E8A11F795963}"/>
              </a:ext>
            </a:extLst>
          </p:cNvPr>
          <p:cNvGraphicFramePr>
            <a:graphicFrameLocks noGrp="1"/>
          </p:cNvGraphicFramePr>
          <p:nvPr>
            <p:ph type="chart" sz="quarter" idx="13"/>
            <p:extLst>
              <p:ext uri="{D42A27DB-BD31-4B8C-83A1-F6EECF244321}">
                <p14:modId xmlns:p14="http://schemas.microsoft.com/office/powerpoint/2010/main" val="334363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4410CF-BF36-45D6-9B24-3EE12F77C41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DB289DD9-355F-4AD9-B011-CB48011F66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9486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22212-A8E3-4A0F-81EA-53A57B7CD8B2}"/>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59C5D7A9-EBBE-40BC-875A-24A6C2EBD72B}"/>
              </a:ext>
            </a:extLst>
          </p:cNvPr>
          <p:cNvGraphicFramePr>
            <a:graphicFrameLocks noGrp="1"/>
          </p:cNvGraphicFramePr>
          <p:nvPr>
            <p:ph type="tbl" sz="quarter" idx="13"/>
            <p:extLst>
              <p:ext uri="{D42A27DB-BD31-4B8C-83A1-F6EECF244321}">
                <p14:modId xmlns:p14="http://schemas.microsoft.com/office/powerpoint/2010/main" val="4145697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75406890"/>
                    </a:ext>
                  </a:extLst>
                </a:gridCol>
                <a:gridCol w="905256">
                  <a:extLst>
                    <a:ext uri="{9D8B030D-6E8A-4147-A177-3AD203B41FA5}">
                      <a16:colId xmlns:a16="http://schemas.microsoft.com/office/drawing/2014/main" val="1723622913"/>
                    </a:ext>
                  </a:extLst>
                </a:gridCol>
                <a:gridCol w="905256">
                  <a:extLst>
                    <a:ext uri="{9D8B030D-6E8A-4147-A177-3AD203B41FA5}">
                      <a16:colId xmlns:a16="http://schemas.microsoft.com/office/drawing/2014/main" val="1431439709"/>
                    </a:ext>
                  </a:extLst>
                </a:gridCol>
                <a:gridCol w="905256">
                  <a:extLst>
                    <a:ext uri="{9D8B030D-6E8A-4147-A177-3AD203B41FA5}">
                      <a16:colId xmlns:a16="http://schemas.microsoft.com/office/drawing/2014/main" val="3637219515"/>
                    </a:ext>
                  </a:extLst>
                </a:gridCol>
                <a:gridCol w="905256">
                  <a:extLst>
                    <a:ext uri="{9D8B030D-6E8A-4147-A177-3AD203B41FA5}">
                      <a16:colId xmlns:a16="http://schemas.microsoft.com/office/drawing/2014/main" val="3779238346"/>
                    </a:ext>
                  </a:extLst>
                </a:gridCol>
                <a:gridCol w="905256">
                  <a:extLst>
                    <a:ext uri="{9D8B030D-6E8A-4147-A177-3AD203B41FA5}">
                      <a16:colId xmlns:a16="http://schemas.microsoft.com/office/drawing/2014/main" val="121163358"/>
                    </a:ext>
                  </a:extLst>
                </a:gridCol>
                <a:gridCol w="905256">
                  <a:extLst>
                    <a:ext uri="{9D8B030D-6E8A-4147-A177-3AD203B41FA5}">
                      <a16:colId xmlns:a16="http://schemas.microsoft.com/office/drawing/2014/main" val="920282976"/>
                    </a:ext>
                  </a:extLst>
                </a:gridCol>
                <a:gridCol w="905256">
                  <a:extLst>
                    <a:ext uri="{9D8B030D-6E8A-4147-A177-3AD203B41FA5}">
                      <a16:colId xmlns:a16="http://schemas.microsoft.com/office/drawing/2014/main" val="1048219762"/>
                    </a:ext>
                  </a:extLst>
                </a:gridCol>
                <a:gridCol w="905256">
                  <a:extLst>
                    <a:ext uri="{9D8B030D-6E8A-4147-A177-3AD203B41FA5}">
                      <a16:colId xmlns:a16="http://schemas.microsoft.com/office/drawing/2014/main" val="265026119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53855420"/>
                  </a:ext>
                </a:extLst>
              </a:tr>
              <a:tr h="370840">
                <a:tc>
                  <a:txBody>
                    <a:bodyPr/>
                    <a:lstStyle/>
                    <a:p>
                      <a:r>
                        <a:rPr lang="en-US" sz="1000"/>
                        <a:t>420</a:t>
                      </a:r>
                    </a:p>
                  </a:txBody>
                  <a:tcPr/>
                </a:tc>
                <a:tc>
                  <a:txBody>
                    <a:bodyPr/>
                    <a:lstStyle/>
                    <a:p>
                      <a:r>
                        <a:rPr lang="en-US" sz="1000"/>
                        <a:t>6</a:t>
                      </a:r>
                    </a:p>
                  </a:txBody>
                  <a:tcPr/>
                </a:tc>
                <a:tc>
                  <a:txBody>
                    <a:bodyPr/>
                    <a:lstStyle/>
                    <a:p>
                      <a:r>
                        <a:rPr lang="en-US" sz="1000"/>
                        <a:t>15</a:t>
                      </a:r>
                    </a:p>
                  </a:txBody>
                  <a:tcPr/>
                </a:tc>
                <a:tc>
                  <a:txBody>
                    <a:bodyPr/>
                    <a:lstStyle/>
                    <a:p>
                      <a:r>
                        <a:rPr lang="en-US" sz="1000"/>
                        <a:t>80</a:t>
                      </a:r>
                    </a:p>
                  </a:txBody>
                  <a:tcPr/>
                </a:tc>
                <a:tc>
                  <a:txBody>
                    <a:bodyPr/>
                    <a:lstStyle/>
                    <a:p>
                      <a:r>
                        <a:rPr lang="en-US" sz="1000"/>
                        <a:t>4</a:t>
                      </a:r>
                    </a:p>
                  </a:txBody>
                  <a:tcPr/>
                </a:tc>
                <a:tc>
                  <a:txBody>
                    <a:bodyPr/>
                    <a:lstStyle/>
                    <a:p>
                      <a:r>
                        <a:rPr lang="en-US" sz="1000"/>
                        <a:t>15</a:t>
                      </a:r>
                    </a:p>
                  </a:txBody>
                  <a:tcPr/>
                </a:tc>
                <a:tc>
                  <a:txBody>
                    <a:bodyPr/>
                    <a:lstStyle/>
                    <a:p>
                      <a:r>
                        <a:rPr lang="en-US" sz="1000"/>
                        <a:t>0</a:t>
                      </a:r>
                    </a:p>
                  </a:txBody>
                  <a:tcPr/>
                </a:tc>
                <a:tc>
                  <a:txBody>
                    <a:bodyPr/>
                    <a:lstStyle/>
                    <a:p>
                      <a:r>
                        <a:rPr lang="en-US" sz="1000"/>
                        <a:t>1.5827 %</a:t>
                      </a:r>
                    </a:p>
                  </a:txBody>
                  <a:tcPr/>
                </a:tc>
                <a:tc>
                  <a:txBody>
                    <a:bodyPr/>
                    <a:lstStyle/>
                    <a:p>
                      <a:r>
                        <a:rPr lang="en-US" sz="1000"/>
                        <a:t>0.0 %</a:t>
                      </a:r>
                    </a:p>
                  </a:txBody>
                  <a:tcPr/>
                </a:tc>
                <a:extLst>
                  <a:ext uri="{0D108BD9-81ED-4DB2-BD59-A6C34878D82A}">
                    <a16:rowId xmlns:a16="http://schemas.microsoft.com/office/drawing/2014/main" val="3308036991"/>
                  </a:ext>
                </a:extLst>
              </a:tr>
            </a:tbl>
          </a:graphicData>
        </a:graphic>
      </p:graphicFrame>
      <p:sp>
        <p:nvSpPr>
          <p:cNvPr id="4" name="Text Placeholder 3">
            <a:extLst>
              <a:ext uri="{FF2B5EF4-FFF2-40B4-BE49-F238E27FC236}">
                <a16:creationId xmlns:a16="http://schemas.microsoft.com/office/drawing/2014/main" id="{CD641ACD-8D31-4522-B8AB-3C302D408C4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30031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D1E7D-B3D8-4661-BD60-DCB0D091CDE3}"/>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2A5765A9-87F6-40C8-A7A0-38B271802311}"/>
              </a:ext>
            </a:extLst>
          </p:cNvPr>
          <p:cNvGraphicFramePr>
            <a:graphicFrameLocks noGrp="1"/>
          </p:cNvGraphicFramePr>
          <p:nvPr>
            <p:ph type="chart" sz="quarter" idx="13"/>
            <p:extLst>
              <p:ext uri="{D42A27DB-BD31-4B8C-83A1-F6EECF244321}">
                <p14:modId xmlns:p14="http://schemas.microsoft.com/office/powerpoint/2010/main" val="3801279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E19BC1-3192-4746-A257-054AD86D11D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85AE1C5-27A6-45C8-8337-1F8D17BBA3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634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424B9-C90A-4E10-A87E-CBA7AF85832E}"/>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632DF0E7-B4FA-4627-9512-C7569DD79F77}"/>
              </a:ext>
            </a:extLst>
          </p:cNvPr>
          <p:cNvGraphicFramePr>
            <a:graphicFrameLocks noGrp="1"/>
          </p:cNvGraphicFramePr>
          <p:nvPr>
            <p:ph type="chart" sz="quarter" idx="13"/>
            <p:extLst>
              <p:ext uri="{D42A27DB-BD31-4B8C-83A1-F6EECF244321}">
                <p14:modId xmlns:p14="http://schemas.microsoft.com/office/powerpoint/2010/main" val="4220043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5BE243-E4A6-4BC7-9F6C-0B81C786C19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FB7E380-A367-40DE-AE0F-4377D151FF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5697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B539D-2FFF-44B4-B8E2-7F7803D3F781}"/>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7F965B00-DFFD-416F-94C0-B724AA274483}"/>
              </a:ext>
            </a:extLst>
          </p:cNvPr>
          <p:cNvGraphicFramePr>
            <a:graphicFrameLocks noGrp="1"/>
          </p:cNvGraphicFramePr>
          <p:nvPr>
            <p:ph type="chart" sz="quarter" idx="13"/>
            <p:extLst>
              <p:ext uri="{D42A27DB-BD31-4B8C-83A1-F6EECF244321}">
                <p14:modId xmlns:p14="http://schemas.microsoft.com/office/powerpoint/2010/main" val="1921608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D1D498-C1DD-4C43-9B2E-7C8DCBDDB3A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FA4A5D3-2A57-4AD1-8F8B-885F16F4B9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0373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A782D-63FE-4D96-A061-FE6F5C61CC32}"/>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AEE5DD47-7EEC-4BCE-8CC8-2CE3C2920385}"/>
              </a:ext>
            </a:extLst>
          </p:cNvPr>
          <p:cNvGraphicFramePr>
            <a:graphicFrameLocks noGrp="1"/>
          </p:cNvGraphicFramePr>
          <p:nvPr>
            <p:ph type="chart" sz="quarter" idx="13"/>
            <p:extLst>
              <p:ext uri="{D42A27DB-BD31-4B8C-83A1-F6EECF244321}">
                <p14:modId xmlns:p14="http://schemas.microsoft.com/office/powerpoint/2010/main" val="1026371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72D77B-76D5-4DE8-8815-D16524E307B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3BEF825-A515-4A44-B30D-134E9A394B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27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AC311-4E81-4CE4-99B2-2701D1EB8081}"/>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AE3AB8D6-D8D9-4188-8731-43E31EC3A93A}"/>
              </a:ext>
            </a:extLst>
          </p:cNvPr>
          <p:cNvGraphicFramePr>
            <a:graphicFrameLocks noGrp="1"/>
          </p:cNvGraphicFramePr>
          <p:nvPr>
            <p:ph type="tbl" sz="quarter" idx="13"/>
            <p:extLst>
              <p:ext uri="{D42A27DB-BD31-4B8C-83A1-F6EECF244321}">
                <p14:modId xmlns:p14="http://schemas.microsoft.com/office/powerpoint/2010/main" val="3556428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64701938"/>
                    </a:ext>
                  </a:extLst>
                </a:gridCol>
                <a:gridCol w="822960">
                  <a:extLst>
                    <a:ext uri="{9D8B030D-6E8A-4147-A177-3AD203B41FA5}">
                      <a16:colId xmlns:a16="http://schemas.microsoft.com/office/drawing/2014/main" val="3690680604"/>
                    </a:ext>
                  </a:extLst>
                </a:gridCol>
                <a:gridCol w="822960">
                  <a:extLst>
                    <a:ext uri="{9D8B030D-6E8A-4147-A177-3AD203B41FA5}">
                      <a16:colId xmlns:a16="http://schemas.microsoft.com/office/drawing/2014/main" val="4058013560"/>
                    </a:ext>
                  </a:extLst>
                </a:gridCol>
                <a:gridCol w="822960">
                  <a:extLst>
                    <a:ext uri="{9D8B030D-6E8A-4147-A177-3AD203B41FA5}">
                      <a16:colId xmlns:a16="http://schemas.microsoft.com/office/drawing/2014/main" val="1410640742"/>
                    </a:ext>
                  </a:extLst>
                </a:gridCol>
                <a:gridCol w="822960">
                  <a:extLst>
                    <a:ext uri="{9D8B030D-6E8A-4147-A177-3AD203B41FA5}">
                      <a16:colId xmlns:a16="http://schemas.microsoft.com/office/drawing/2014/main" val="453898367"/>
                    </a:ext>
                  </a:extLst>
                </a:gridCol>
                <a:gridCol w="822960">
                  <a:extLst>
                    <a:ext uri="{9D8B030D-6E8A-4147-A177-3AD203B41FA5}">
                      <a16:colId xmlns:a16="http://schemas.microsoft.com/office/drawing/2014/main" val="1676834109"/>
                    </a:ext>
                  </a:extLst>
                </a:gridCol>
                <a:gridCol w="822960">
                  <a:extLst>
                    <a:ext uri="{9D8B030D-6E8A-4147-A177-3AD203B41FA5}">
                      <a16:colId xmlns:a16="http://schemas.microsoft.com/office/drawing/2014/main" val="84170606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67013236"/>
                  </a:ext>
                </a:extLst>
              </a:tr>
              <a:tr h="370840">
                <a:tc>
                  <a:txBody>
                    <a:bodyPr/>
                    <a:lstStyle/>
                    <a:p>
                      <a:r>
                        <a:rPr lang="en-US" sz="1000" b="1"/>
                        <a:t>Tokio Marine America - 2021-09-11 10:58:11</a:t>
                      </a:r>
                      <a:r>
                        <a:rPr lang="en-US" sz="1000"/>
                        <a:t>
 20 years later, we still remember.</a:t>
                      </a:r>
                    </a:p>
                  </a:txBody>
                  <a:tcPr/>
                </a:tc>
                <a:tc>
                  <a:txBody>
                    <a:bodyPr/>
                    <a:lstStyle/>
                    <a:p>
                      <a:r>
                        <a:rPr lang="en-US" sz="1000"/>
                        <a:t>16</a:t>
                      </a:r>
                    </a:p>
                  </a:txBody>
                  <a:tcPr/>
                </a:tc>
                <a:tc>
                  <a:txBody>
                    <a:bodyPr/>
                    <a:lstStyle/>
                    <a:p>
                      <a:r>
                        <a:rPr lang="en-US" sz="1000"/>
                        <a:t>15</a:t>
                      </a:r>
                    </a:p>
                  </a:txBody>
                  <a:tcPr/>
                </a:tc>
                <a:tc>
                  <a:txBody>
                    <a:bodyPr/>
                    <a:lstStyle/>
                    <a:p>
                      <a:r>
                        <a:rPr lang="en-US" sz="1000"/>
                        <a:t>0</a:t>
                      </a:r>
                    </a:p>
                  </a:txBody>
                  <a:tcPr/>
                </a:tc>
                <a:tc>
                  <a:txBody>
                    <a:bodyPr/>
                    <a:lstStyle/>
                    <a:p>
                      <a:r>
                        <a:rPr lang="en-US" sz="1000"/>
                        <a:t>1</a:t>
                      </a:r>
                    </a:p>
                  </a:txBody>
                  <a:tcPr/>
                </a:tc>
                <a:tc>
                  <a:txBody>
                    <a:bodyPr/>
                    <a:lstStyle/>
                    <a:p>
                      <a:r>
                        <a:rPr lang="en-US" sz="1000"/>
                        <a:t>3.8186 %</a:t>
                      </a:r>
                    </a:p>
                  </a:txBody>
                  <a:tcPr/>
                </a:tc>
                <a:tc>
                  <a:txBody>
                    <a:bodyPr/>
                    <a:lstStyle/>
                    <a:p>
                      <a:r>
                        <a:rPr lang="en-US" sz="1000"/>
                        <a:t>Photo</a:t>
                      </a:r>
                    </a:p>
                  </a:txBody>
                  <a:tcPr/>
                </a:tc>
                <a:extLst>
                  <a:ext uri="{0D108BD9-81ED-4DB2-BD59-A6C34878D82A}">
                    <a16:rowId xmlns:a16="http://schemas.microsoft.com/office/drawing/2014/main" val="1498599992"/>
                  </a:ext>
                </a:extLst>
              </a:tr>
              <a:tr h="370840">
                <a:tc>
                  <a:txBody>
                    <a:bodyPr/>
                    <a:lstStyle/>
                    <a:p>
                      <a:r>
                        <a:rPr lang="en-US" sz="1000" b="1"/>
                        <a:t>Tokio Marine America - 2021-09-20 16:32:50</a:t>
                      </a:r>
                      <a:r>
                        <a:rPr lang="en-US" sz="1000"/>
                        <a:t>
 Shohei Ohtani is close to his 10th win of the season - this will be the first time a player acting as a pitcher and hitter has had double digit wins in the same season since Babe Ruth in 1918. Senior Vice President Koichi T. went to see Shohei and the Los Angeles Angels  in Minute Maid Park  in Huston, TX!</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2.8571 %</a:t>
                      </a:r>
                    </a:p>
                  </a:txBody>
                  <a:tcPr/>
                </a:tc>
                <a:tc>
                  <a:txBody>
                    <a:bodyPr/>
                    <a:lstStyle/>
                    <a:p>
                      <a:r>
                        <a:rPr lang="en-US" sz="1000"/>
                        <a:t>Photo</a:t>
                      </a:r>
                    </a:p>
                  </a:txBody>
                  <a:tcPr/>
                </a:tc>
                <a:extLst>
                  <a:ext uri="{0D108BD9-81ED-4DB2-BD59-A6C34878D82A}">
                    <a16:rowId xmlns:a16="http://schemas.microsoft.com/office/drawing/2014/main" val="836207567"/>
                  </a:ext>
                </a:extLst>
              </a:tr>
              <a:tr h="370840">
                <a:tc>
                  <a:txBody>
                    <a:bodyPr/>
                    <a:lstStyle/>
                    <a:p>
                      <a:r>
                        <a:rPr lang="en-US" sz="1000" b="1"/>
                        <a:t>Tokio Marine America - 2021-09-13 16:15:13</a:t>
                      </a:r>
                      <a:r>
                        <a:rPr lang="en-US" sz="1000"/>
                        <a:t>
 We are excited to announce TMA has been named as one of the 2021 #BestPlacestoWork in Insurance. This marks our 6th consecutive year on the list. Thank you to our team who prioritizes the safety, security, and peace of mind of our customers (and each other)!</a:t>
                      </a:r>
                    </a:p>
                  </a:txBody>
                  <a:tcPr/>
                </a:tc>
                <a:tc>
                  <a:txBody>
                    <a:bodyPr/>
                    <a:lstStyle/>
                    <a:p>
                      <a:r>
                        <a:rPr lang="en-US" sz="1000"/>
                        <a:t>11</a:t>
                      </a:r>
                    </a:p>
                  </a:txBody>
                  <a:tcPr/>
                </a:tc>
                <a:tc>
                  <a:txBody>
                    <a:bodyPr/>
                    <a:lstStyle/>
                    <a:p>
                      <a:r>
                        <a:rPr lang="en-US" sz="1000"/>
                        <a:t>8</a:t>
                      </a:r>
                    </a:p>
                  </a:txBody>
                  <a:tcPr/>
                </a:tc>
                <a:tc>
                  <a:txBody>
                    <a:bodyPr/>
                    <a:lstStyle/>
                    <a:p>
                      <a:r>
                        <a:rPr lang="en-US" sz="1000"/>
                        <a:t>2</a:t>
                      </a:r>
                    </a:p>
                  </a:txBody>
                  <a:tcPr/>
                </a:tc>
                <a:tc>
                  <a:txBody>
                    <a:bodyPr/>
                    <a:lstStyle/>
                    <a:p>
                      <a:r>
                        <a:rPr lang="en-US" sz="1000"/>
                        <a:t>1</a:t>
                      </a:r>
                    </a:p>
                  </a:txBody>
                  <a:tcPr/>
                </a:tc>
                <a:tc>
                  <a:txBody>
                    <a:bodyPr/>
                    <a:lstStyle/>
                    <a:p>
                      <a:r>
                        <a:rPr lang="en-US" sz="1000"/>
                        <a:t>2.6253 %</a:t>
                      </a:r>
                    </a:p>
                  </a:txBody>
                  <a:tcPr/>
                </a:tc>
                <a:tc>
                  <a:txBody>
                    <a:bodyPr/>
                    <a:lstStyle/>
                    <a:p>
                      <a:r>
                        <a:rPr lang="en-US" sz="1000"/>
                        <a:t>Photo</a:t>
                      </a:r>
                    </a:p>
                  </a:txBody>
                  <a:tcPr/>
                </a:tc>
                <a:extLst>
                  <a:ext uri="{0D108BD9-81ED-4DB2-BD59-A6C34878D82A}">
                    <a16:rowId xmlns:a16="http://schemas.microsoft.com/office/drawing/2014/main" val="3025522827"/>
                  </a:ext>
                </a:extLst>
              </a:tr>
            </a:tbl>
          </a:graphicData>
        </a:graphic>
      </p:graphicFrame>
      <p:sp>
        <p:nvSpPr>
          <p:cNvPr id="4" name="Text Placeholder 3">
            <a:extLst>
              <a:ext uri="{FF2B5EF4-FFF2-40B4-BE49-F238E27FC236}">
                <a16:creationId xmlns:a16="http://schemas.microsoft.com/office/drawing/2014/main" id="{0C00827C-6399-4200-B694-0AE80D181A7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13592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6C29F-E7D5-4799-ADE9-6BE08A650A09}"/>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75C196B8-DB5F-462D-A51A-2D69A0EA9D61}"/>
              </a:ext>
            </a:extLst>
          </p:cNvPr>
          <p:cNvGraphicFramePr>
            <a:graphicFrameLocks noGrp="1"/>
          </p:cNvGraphicFramePr>
          <p:nvPr>
            <p:ph type="tbl" sz="quarter" idx="13"/>
            <p:extLst>
              <p:ext uri="{D42A27DB-BD31-4B8C-83A1-F6EECF244321}">
                <p14:modId xmlns:p14="http://schemas.microsoft.com/office/powerpoint/2010/main" val="464309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28641323"/>
                    </a:ext>
                  </a:extLst>
                </a:gridCol>
                <a:gridCol w="576072">
                  <a:extLst>
                    <a:ext uri="{9D8B030D-6E8A-4147-A177-3AD203B41FA5}">
                      <a16:colId xmlns:a16="http://schemas.microsoft.com/office/drawing/2014/main" val="443829122"/>
                    </a:ext>
                  </a:extLst>
                </a:gridCol>
                <a:gridCol w="576072">
                  <a:extLst>
                    <a:ext uri="{9D8B030D-6E8A-4147-A177-3AD203B41FA5}">
                      <a16:colId xmlns:a16="http://schemas.microsoft.com/office/drawing/2014/main" val="3499321174"/>
                    </a:ext>
                  </a:extLst>
                </a:gridCol>
                <a:gridCol w="576072">
                  <a:extLst>
                    <a:ext uri="{9D8B030D-6E8A-4147-A177-3AD203B41FA5}">
                      <a16:colId xmlns:a16="http://schemas.microsoft.com/office/drawing/2014/main" val="3451005955"/>
                    </a:ext>
                  </a:extLst>
                </a:gridCol>
                <a:gridCol w="576072">
                  <a:extLst>
                    <a:ext uri="{9D8B030D-6E8A-4147-A177-3AD203B41FA5}">
                      <a16:colId xmlns:a16="http://schemas.microsoft.com/office/drawing/2014/main" val="3829754825"/>
                    </a:ext>
                  </a:extLst>
                </a:gridCol>
                <a:gridCol w="576072">
                  <a:extLst>
                    <a:ext uri="{9D8B030D-6E8A-4147-A177-3AD203B41FA5}">
                      <a16:colId xmlns:a16="http://schemas.microsoft.com/office/drawing/2014/main" val="39689731"/>
                    </a:ext>
                  </a:extLst>
                </a:gridCol>
                <a:gridCol w="576072">
                  <a:extLst>
                    <a:ext uri="{9D8B030D-6E8A-4147-A177-3AD203B41FA5}">
                      <a16:colId xmlns:a16="http://schemas.microsoft.com/office/drawing/2014/main" val="3776423424"/>
                    </a:ext>
                  </a:extLst>
                </a:gridCol>
                <a:gridCol w="576072">
                  <a:extLst>
                    <a:ext uri="{9D8B030D-6E8A-4147-A177-3AD203B41FA5}">
                      <a16:colId xmlns:a16="http://schemas.microsoft.com/office/drawing/2014/main" val="2591904929"/>
                    </a:ext>
                  </a:extLst>
                </a:gridCol>
                <a:gridCol w="576072">
                  <a:extLst>
                    <a:ext uri="{9D8B030D-6E8A-4147-A177-3AD203B41FA5}">
                      <a16:colId xmlns:a16="http://schemas.microsoft.com/office/drawing/2014/main" val="1287498904"/>
                    </a:ext>
                  </a:extLst>
                </a:gridCol>
                <a:gridCol w="576072">
                  <a:extLst>
                    <a:ext uri="{9D8B030D-6E8A-4147-A177-3AD203B41FA5}">
                      <a16:colId xmlns:a16="http://schemas.microsoft.com/office/drawing/2014/main" val="1040550241"/>
                    </a:ext>
                  </a:extLst>
                </a:gridCol>
                <a:gridCol w="576072">
                  <a:extLst>
                    <a:ext uri="{9D8B030D-6E8A-4147-A177-3AD203B41FA5}">
                      <a16:colId xmlns:a16="http://schemas.microsoft.com/office/drawing/2014/main" val="1072869641"/>
                    </a:ext>
                  </a:extLst>
                </a:gridCol>
                <a:gridCol w="576072">
                  <a:extLst>
                    <a:ext uri="{9D8B030D-6E8A-4147-A177-3AD203B41FA5}">
                      <a16:colId xmlns:a16="http://schemas.microsoft.com/office/drawing/2014/main" val="209627669"/>
                    </a:ext>
                  </a:extLst>
                </a:gridCol>
                <a:gridCol w="576072">
                  <a:extLst>
                    <a:ext uri="{9D8B030D-6E8A-4147-A177-3AD203B41FA5}">
                      <a16:colId xmlns:a16="http://schemas.microsoft.com/office/drawing/2014/main" val="39305187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82281963"/>
                  </a:ext>
                </a:extLst>
              </a:tr>
              <a:tr h="370840">
                <a:tc>
                  <a:txBody>
                    <a:bodyPr/>
                    <a:lstStyle/>
                    <a:p>
                      <a:r>
                        <a:rPr lang="en-US" sz="1000"/>
                        <a:t>224</a:t>
                      </a:r>
                    </a:p>
                  </a:txBody>
                  <a:tcPr/>
                </a:tc>
                <a:tc>
                  <a:txBody>
                    <a:bodyPr/>
                    <a:lstStyle/>
                    <a:p>
                      <a:r>
                        <a:rPr lang="en-US" sz="1000"/>
                        <a:t>-1</a:t>
                      </a:r>
                    </a:p>
                  </a:txBody>
                  <a:tcPr/>
                </a:tc>
                <a:tc>
                  <a:txBody>
                    <a:bodyPr/>
                    <a:lstStyle/>
                    <a:p>
                      <a:r>
                        <a:rPr lang="en-US" sz="1000"/>
                        <a:t>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15</a:t>
                      </a:r>
                    </a:p>
                  </a:txBody>
                  <a:tcPr/>
                </a:tc>
                <a:tc>
                  <a:txBody>
                    <a:bodyPr/>
                    <a:lstStyle/>
                    <a:p>
                      <a:r>
                        <a:rPr lang="en-US" sz="1000"/>
                        <a:t>27</a:t>
                      </a:r>
                    </a:p>
                  </a:txBody>
                  <a:tcPr/>
                </a:tc>
                <a:tc>
                  <a:txBody>
                    <a:bodyPr/>
                    <a:lstStyle/>
                    <a:p>
                      <a:r>
                        <a:rPr lang="en-US" sz="1000"/>
                        <a:t>3</a:t>
                      </a:r>
                    </a:p>
                  </a:txBody>
                  <a:tcPr/>
                </a:tc>
                <a:tc>
                  <a:txBody>
                    <a:bodyPr/>
                    <a:lstStyle/>
                    <a:p>
                      <a:r>
                        <a:rPr lang="en-US" sz="1000"/>
                        <a:t>3</a:t>
                      </a:r>
                    </a:p>
                  </a:txBody>
                  <a:tcPr/>
                </a:tc>
                <a:tc>
                  <a:txBody>
                    <a:bodyPr/>
                    <a:lstStyle/>
                    <a:p>
                      <a:r>
                        <a:rPr lang="en-US" sz="1000"/>
                        <a:t>1.3393 %</a:t>
                      </a:r>
                    </a:p>
                  </a:txBody>
                  <a:tcPr/>
                </a:tc>
                <a:tc>
                  <a:txBody>
                    <a:bodyPr/>
                    <a:lstStyle/>
                    <a:p>
                      <a:r>
                        <a:rPr lang="en-US" sz="1000"/>
                        <a:t>0.0 %</a:t>
                      </a:r>
                    </a:p>
                  </a:txBody>
                  <a:tcPr/>
                </a:tc>
                <a:extLst>
                  <a:ext uri="{0D108BD9-81ED-4DB2-BD59-A6C34878D82A}">
                    <a16:rowId xmlns:a16="http://schemas.microsoft.com/office/drawing/2014/main" val="325918335"/>
                  </a:ext>
                </a:extLst>
              </a:tr>
            </a:tbl>
          </a:graphicData>
        </a:graphic>
      </p:graphicFrame>
      <p:sp>
        <p:nvSpPr>
          <p:cNvPr id="4" name="Text Placeholder 3">
            <a:extLst>
              <a:ext uri="{FF2B5EF4-FFF2-40B4-BE49-F238E27FC236}">
                <a16:creationId xmlns:a16="http://schemas.microsoft.com/office/drawing/2014/main" id="{EF3FB5D1-593B-409B-8494-87EDD0CB97E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588146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C6BB4-D13B-4E21-A55C-C8F84AD5263E}"/>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31720CAF-FC26-4D48-8151-FF604E5400D3}"/>
              </a:ext>
            </a:extLst>
          </p:cNvPr>
          <p:cNvGraphicFramePr>
            <a:graphicFrameLocks noGrp="1"/>
          </p:cNvGraphicFramePr>
          <p:nvPr>
            <p:ph type="chart" sz="quarter" idx="13"/>
            <p:extLst>
              <p:ext uri="{D42A27DB-BD31-4B8C-83A1-F6EECF244321}">
                <p14:modId xmlns:p14="http://schemas.microsoft.com/office/powerpoint/2010/main" val="1133749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EFDD29-A1AF-4CFD-BB89-A2C63D1F82B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929A403-49CD-4013-9FE9-DA60B07B4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570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C29D1-785E-410D-9AFD-27D77C0F1DCA}"/>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A5A09ECB-B34F-4DA3-9C9A-D88669E14F28}"/>
              </a:ext>
            </a:extLst>
          </p:cNvPr>
          <p:cNvGraphicFramePr>
            <a:graphicFrameLocks noGrp="1"/>
          </p:cNvGraphicFramePr>
          <p:nvPr>
            <p:ph type="chart" sz="quarter" idx="13"/>
            <p:extLst>
              <p:ext uri="{D42A27DB-BD31-4B8C-83A1-F6EECF244321}">
                <p14:modId xmlns:p14="http://schemas.microsoft.com/office/powerpoint/2010/main" val="1965861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ECE94B-A8B7-4797-BE58-9DB352036B3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C7C02F9-C2E8-40C9-A79B-1E76C1B987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9606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B28AB-0CE9-4428-B130-A5DA79E0535F}"/>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AFBB7268-A618-46FB-AC6B-040EBF9D1CFE}"/>
              </a:ext>
            </a:extLst>
          </p:cNvPr>
          <p:cNvGraphicFramePr>
            <a:graphicFrameLocks noGrp="1"/>
          </p:cNvGraphicFramePr>
          <p:nvPr>
            <p:ph type="chart" sz="quarter" idx="13"/>
            <p:extLst>
              <p:ext uri="{D42A27DB-BD31-4B8C-83A1-F6EECF244321}">
                <p14:modId xmlns:p14="http://schemas.microsoft.com/office/powerpoint/2010/main" val="2647097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BE8E53-5401-4BEF-9B23-EC8EB5E1147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3C2BD8B-1C2E-40F9-9211-F2000DAABE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024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6B89A-5411-4E30-85B1-FAABEC8787D2}"/>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70036A54-708D-4133-BE25-D2A53F8C8E1B}"/>
              </a:ext>
            </a:extLst>
          </p:cNvPr>
          <p:cNvGraphicFramePr>
            <a:graphicFrameLocks noGrp="1"/>
          </p:cNvGraphicFramePr>
          <p:nvPr>
            <p:ph type="tbl" sz="quarter" idx="13"/>
            <p:extLst>
              <p:ext uri="{D42A27DB-BD31-4B8C-83A1-F6EECF244321}">
                <p14:modId xmlns:p14="http://schemas.microsoft.com/office/powerpoint/2010/main" val="1621401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81179459"/>
                    </a:ext>
                  </a:extLst>
                </a:gridCol>
                <a:gridCol w="493776">
                  <a:extLst>
                    <a:ext uri="{9D8B030D-6E8A-4147-A177-3AD203B41FA5}">
                      <a16:colId xmlns:a16="http://schemas.microsoft.com/office/drawing/2014/main" val="1003192956"/>
                    </a:ext>
                  </a:extLst>
                </a:gridCol>
                <a:gridCol w="1069848">
                  <a:extLst>
                    <a:ext uri="{9D8B030D-6E8A-4147-A177-3AD203B41FA5}">
                      <a16:colId xmlns:a16="http://schemas.microsoft.com/office/drawing/2014/main" val="286406447"/>
                    </a:ext>
                  </a:extLst>
                </a:gridCol>
                <a:gridCol w="1069848">
                  <a:extLst>
                    <a:ext uri="{9D8B030D-6E8A-4147-A177-3AD203B41FA5}">
                      <a16:colId xmlns:a16="http://schemas.microsoft.com/office/drawing/2014/main" val="1739095932"/>
                    </a:ext>
                  </a:extLst>
                </a:gridCol>
                <a:gridCol w="1069848">
                  <a:extLst>
                    <a:ext uri="{9D8B030D-6E8A-4147-A177-3AD203B41FA5}">
                      <a16:colId xmlns:a16="http://schemas.microsoft.com/office/drawing/2014/main" val="102017833"/>
                    </a:ext>
                  </a:extLst>
                </a:gridCol>
                <a:gridCol w="1069848">
                  <a:extLst>
                    <a:ext uri="{9D8B030D-6E8A-4147-A177-3AD203B41FA5}">
                      <a16:colId xmlns:a16="http://schemas.microsoft.com/office/drawing/2014/main" val="541424714"/>
                    </a:ext>
                  </a:extLst>
                </a:gridCol>
                <a:gridCol w="1069848">
                  <a:extLst>
                    <a:ext uri="{9D8B030D-6E8A-4147-A177-3AD203B41FA5}">
                      <a16:colId xmlns:a16="http://schemas.microsoft.com/office/drawing/2014/main" val="169583896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733185257"/>
                  </a:ext>
                </a:extLst>
              </a:tr>
              <a:tr h="370840">
                <a:tc>
                  <a:txBody>
                    <a:bodyPr/>
                    <a:lstStyle/>
                    <a:p>
                      <a:r>
                        <a:rPr lang="en-US" sz="1000" b="1"/>
                        <a:t>@TokioMAmerica - 2021-09-17 16:42:53</a:t>
                      </a:r>
                      <a:r>
                        <a:rPr lang="en-US" sz="1000"/>
                        <a:t>
 Our fundraising for the #Walk2EndAlz has only just gotten started, but along with our sister companies, we've already reached 50% of our goal! Make a donation or join a team on our Group Company national team page: https://t.co/0w6gkbe9Wt
@PHLYINS @TMNA_Services @FirstInsHI https://t.co/eHASZUvmf3</a:t>
                      </a:r>
                    </a:p>
                  </a:txBody>
                  <a:tcPr/>
                </a:tc>
                <a:tc>
                  <a:txBody>
                    <a:bodyPr/>
                    <a:lstStyle/>
                    <a:p>
                      <a:r>
                        <a:rPr lang="en-US" sz="1000"/>
                        <a:t>09/20/2021 14:41:56</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1.7857 %</a:t>
                      </a:r>
                    </a:p>
                  </a:txBody>
                  <a:tcPr/>
                </a:tc>
                <a:extLst>
                  <a:ext uri="{0D108BD9-81ED-4DB2-BD59-A6C34878D82A}">
                    <a16:rowId xmlns:a16="http://schemas.microsoft.com/office/drawing/2014/main" val="2900176428"/>
                  </a:ext>
                </a:extLst>
              </a:tr>
              <a:tr h="370840">
                <a:tc>
                  <a:txBody>
                    <a:bodyPr/>
                    <a:lstStyle/>
                    <a:p>
                      <a:r>
                        <a:rPr lang="en-US" sz="1000" b="1"/>
                        <a:t>@TokioMAmerica - 2021-09-20 16:35:17</a:t>
                      </a:r>
                      <a:r>
                        <a:rPr lang="en-US" sz="1000"/>
                        <a:t>
 Did you know baseball is the most popular professional sport in Japan? Senior Vice President Koichi T. went to see Shohei Ohtani play for the Los Angeles @Angels of Anaheim as he hit his 44th homer of the year in @MinuteMaidParks! https://t.co/1R6pDiyZhF</a:t>
                      </a:r>
                    </a:p>
                  </a:txBody>
                  <a:tcPr/>
                </a:tc>
                <a:tc>
                  <a:txBody>
                    <a:bodyPr/>
                    <a:lstStyle/>
                    <a:p>
                      <a:r>
                        <a:rPr lang="en-US" sz="1000"/>
                        <a:t>09/21/2021 02:42:22</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1.7857 %</a:t>
                      </a:r>
                    </a:p>
                  </a:txBody>
                  <a:tcPr/>
                </a:tc>
                <a:extLst>
                  <a:ext uri="{0D108BD9-81ED-4DB2-BD59-A6C34878D82A}">
                    <a16:rowId xmlns:a16="http://schemas.microsoft.com/office/drawing/2014/main" val="1299178032"/>
                  </a:ext>
                </a:extLst>
              </a:tr>
              <a:tr h="370840">
                <a:tc>
                  <a:txBody>
                    <a:bodyPr/>
                    <a:lstStyle/>
                    <a:p>
                      <a:r>
                        <a:rPr lang="en-US" sz="1000" b="1"/>
                        <a:t>@TokioMAmerica - 2021-09-24 15:50:02</a:t>
                      </a:r>
                      <a:r>
                        <a:rPr lang="en-US" sz="1000"/>
                        <a:t>
 Damages can happen both to your physical property and your digital security. Vote with the reaction buttons below to tell us what you're better prepared for! ❤️👍
And use our resources to manage any outstanding risks: https://t.co/qO5noXdNcN
#propertyinsurance #cyberinsurance https://t.co/n7SkGPJaQg</a:t>
                      </a:r>
                    </a:p>
                  </a:txBody>
                  <a:tcPr/>
                </a:tc>
                <a:tc>
                  <a:txBody>
                    <a:bodyPr/>
                    <a:lstStyle/>
                    <a:p>
                      <a:r>
                        <a:rPr lang="en-US" sz="1000"/>
                        <a:t>09/25/2021 14:39:13</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4</a:t>
                      </a:r>
                    </a:p>
                  </a:txBody>
                  <a:tcPr/>
                </a:tc>
                <a:tc>
                  <a:txBody>
                    <a:bodyPr/>
                    <a:lstStyle/>
                    <a:p>
                      <a:r>
                        <a:rPr lang="en-US" sz="1000"/>
                        <a:t>1.7857 %</a:t>
                      </a:r>
                    </a:p>
                  </a:txBody>
                  <a:tcPr/>
                </a:tc>
                <a:extLst>
                  <a:ext uri="{0D108BD9-81ED-4DB2-BD59-A6C34878D82A}">
                    <a16:rowId xmlns:a16="http://schemas.microsoft.com/office/drawing/2014/main" val="308516288"/>
                  </a:ext>
                </a:extLst>
              </a:tr>
            </a:tbl>
          </a:graphicData>
        </a:graphic>
      </p:graphicFrame>
      <p:sp>
        <p:nvSpPr>
          <p:cNvPr id="4" name="Text Placeholder 3">
            <a:extLst>
              <a:ext uri="{FF2B5EF4-FFF2-40B4-BE49-F238E27FC236}">
                <a16:creationId xmlns:a16="http://schemas.microsoft.com/office/drawing/2014/main" id="{6C21B6B1-8BFC-4149-841C-256FD64641D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1539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AF2EC-C529-473A-84A8-B78F42B6BF4E}"/>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EF64014C-0A4D-40FE-82A4-8D265920BAE4}"/>
              </a:ext>
            </a:extLst>
          </p:cNvPr>
          <p:cNvGraphicFramePr>
            <a:graphicFrameLocks noGrp="1"/>
          </p:cNvGraphicFramePr>
          <p:nvPr>
            <p:ph type="tbl" sz="quarter" idx="13"/>
            <p:extLst>
              <p:ext uri="{D42A27DB-BD31-4B8C-83A1-F6EECF244321}">
                <p14:modId xmlns:p14="http://schemas.microsoft.com/office/powerpoint/2010/main" val="1965254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92368969"/>
                    </a:ext>
                  </a:extLst>
                </a:gridCol>
                <a:gridCol w="658368">
                  <a:extLst>
                    <a:ext uri="{9D8B030D-6E8A-4147-A177-3AD203B41FA5}">
                      <a16:colId xmlns:a16="http://schemas.microsoft.com/office/drawing/2014/main" val="4038239099"/>
                    </a:ext>
                  </a:extLst>
                </a:gridCol>
                <a:gridCol w="658368">
                  <a:extLst>
                    <a:ext uri="{9D8B030D-6E8A-4147-A177-3AD203B41FA5}">
                      <a16:colId xmlns:a16="http://schemas.microsoft.com/office/drawing/2014/main" val="2943789595"/>
                    </a:ext>
                  </a:extLst>
                </a:gridCol>
                <a:gridCol w="658368">
                  <a:extLst>
                    <a:ext uri="{9D8B030D-6E8A-4147-A177-3AD203B41FA5}">
                      <a16:colId xmlns:a16="http://schemas.microsoft.com/office/drawing/2014/main" val="750901560"/>
                    </a:ext>
                  </a:extLst>
                </a:gridCol>
                <a:gridCol w="658368">
                  <a:extLst>
                    <a:ext uri="{9D8B030D-6E8A-4147-A177-3AD203B41FA5}">
                      <a16:colId xmlns:a16="http://schemas.microsoft.com/office/drawing/2014/main" val="4186030991"/>
                    </a:ext>
                  </a:extLst>
                </a:gridCol>
                <a:gridCol w="658368">
                  <a:extLst>
                    <a:ext uri="{9D8B030D-6E8A-4147-A177-3AD203B41FA5}">
                      <a16:colId xmlns:a16="http://schemas.microsoft.com/office/drawing/2014/main" val="88575359"/>
                    </a:ext>
                  </a:extLst>
                </a:gridCol>
                <a:gridCol w="658368">
                  <a:extLst>
                    <a:ext uri="{9D8B030D-6E8A-4147-A177-3AD203B41FA5}">
                      <a16:colId xmlns:a16="http://schemas.microsoft.com/office/drawing/2014/main" val="22995848"/>
                    </a:ext>
                  </a:extLst>
                </a:gridCol>
                <a:gridCol w="658368">
                  <a:extLst>
                    <a:ext uri="{9D8B030D-6E8A-4147-A177-3AD203B41FA5}">
                      <a16:colId xmlns:a16="http://schemas.microsoft.com/office/drawing/2014/main" val="11035189"/>
                    </a:ext>
                  </a:extLst>
                </a:gridCol>
                <a:gridCol w="658368">
                  <a:extLst>
                    <a:ext uri="{9D8B030D-6E8A-4147-A177-3AD203B41FA5}">
                      <a16:colId xmlns:a16="http://schemas.microsoft.com/office/drawing/2014/main" val="1460281318"/>
                    </a:ext>
                  </a:extLst>
                </a:gridCol>
                <a:gridCol w="658368">
                  <a:extLst>
                    <a:ext uri="{9D8B030D-6E8A-4147-A177-3AD203B41FA5}">
                      <a16:colId xmlns:a16="http://schemas.microsoft.com/office/drawing/2014/main" val="2229927878"/>
                    </a:ext>
                  </a:extLst>
                </a:gridCol>
                <a:gridCol w="658368">
                  <a:extLst>
                    <a:ext uri="{9D8B030D-6E8A-4147-A177-3AD203B41FA5}">
                      <a16:colId xmlns:a16="http://schemas.microsoft.com/office/drawing/2014/main" val="2614373457"/>
                    </a:ext>
                  </a:extLst>
                </a:gridCol>
                <a:gridCol w="658368">
                  <a:extLst>
                    <a:ext uri="{9D8B030D-6E8A-4147-A177-3AD203B41FA5}">
                      <a16:colId xmlns:a16="http://schemas.microsoft.com/office/drawing/2014/main" val="372494532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3019071"/>
                  </a:ext>
                </a:extLst>
              </a:tr>
              <a:tr h="370840">
                <a:tc>
                  <a:txBody>
                    <a:bodyPr/>
                    <a:lstStyle/>
                    <a:p>
                      <a:r>
                        <a:rPr lang="en-US" sz="1000"/>
                        <a:t>18125</a:t>
                      </a:r>
                    </a:p>
                  </a:txBody>
                  <a:tcPr/>
                </a:tc>
                <a:tc>
                  <a:txBody>
                    <a:bodyPr/>
                    <a:lstStyle/>
                    <a:p>
                      <a:r>
                        <a:rPr lang="en-US" sz="1000"/>
                        <a:t>72</a:t>
                      </a:r>
                    </a:p>
                  </a:txBody>
                  <a:tcPr/>
                </a:tc>
                <a:tc>
                  <a:txBody>
                    <a:bodyPr/>
                    <a:lstStyle/>
                    <a:p>
                      <a:r>
                        <a:rPr lang="en-US" sz="1000"/>
                        <a:t>15</a:t>
                      </a:r>
                    </a:p>
                  </a:txBody>
                  <a:tcPr/>
                </a:tc>
                <a:tc>
                  <a:txBody>
                    <a:bodyPr/>
                    <a:lstStyle/>
                    <a:p>
                      <a:r>
                        <a:rPr lang="en-US" sz="1000"/>
                        <a:t>587</a:t>
                      </a:r>
                    </a:p>
                  </a:txBody>
                  <a:tcPr/>
                </a:tc>
                <a:tc>
                  <a:txBody>
                    <a:bodyPr/>
                    <a:lstStyle/>
                    <a:p>
                      <a:r>
                        <a:rPr lang="en-US" sz="1000"/>
                        <a:t>39.133333333333</a:t>
                      </a:r>
                    </a:p>
                  </a:txBody>
                  <a:tcPr/>
                </a:tc>
                <a:tc>
                  <a:txBody>
                    <a:bodyPr/>
                    <a:lstStyle/>
                    <a:p>
                      <a:r>
                        <a:rPr lang="en-US" sz="1000"/>
                        <a:t>10</a:t>
                      </a:r>
                    </a:p>
                  </a:txBody>
                  <a:tcPr/>
                </a:tc>
                <a:tc>
                  <a:txBody>
                    <a:bodyPr/>
                    <a:lstStyle/>
                    <a:p>
                      <a:r>
                        <a:rPr lang="en-US" sz="1000"/>
                        <a:t>26</a:t>
                      </a:r>
                    </a:p>
                  </a:txBody>
                  <a:tcPr/>
                </a:tc>
                <a:tc>
                  <a:txBody>
                    <a:bodyPr/>
                    <a:lstStyle/>
                    <a:p>
                      <a:r>
                        <a:rPr lang="en-US" sz="1000"/>
                        <a:t>498</a:t>
                      </a:r>
                    </a:p>
                  </a:txBody>
                  <a:tcPr/>
                </a:tc>
                <a:tc>
                  <a:txBody>
                    <a:bodyPr/>
                    <a:lstStyle/>
                    <a:p>
                      <a:r>
                        <a:rPr lang="en-US" sz="1000"/>
                        <a:t>27203</a:t>
                      </a:r>
                    </a:p>
                  </a:txBody>
                  <a:tcPr/>
                </a:tc>
                <a:tc>
                  <a:txBody>
                    <a:bodyPr/>
                    <a:lstStyle/>
                    <a:p>
                      <a:r>
                        <a:rPr lang="en-US" sz="1000"/>
                        <a:t>1813.5333333333</a:t>
                      </a:r>
                    </a:p>
                  </a:txBody>
                  <a:tcPr/>
                </a:tc>
                <a:tc>
                  <a:txBody>
                    <a:bodyPr/>
                    <a:lstStyle/>
                    <a:p>
                      <a:r>
                        <a:rPr lang="en-US" sz="1000"/>
                        <a:t>3.4961629881405 %</a:t>
                      </a:r>
                    </a:p>
                  </a:txBody>
                  <a:tcPr/>
                </a:tc>
                <a:tc>
                  <a:txBody>
                    <a:bodyPr/>
                    <a:lstStyle/>
                    <a:p>
                      <a:r>
                        <a:rPr lang="en-US" sz="1000"/>
                        <a:t>0</a:t>
                      </a:r>
                    </a:p>
                  </a:txBody>
                  <a:tcPr/>
                </a:tc>
                <a:extLst>
                  <a:ext uri="{0D108BD9-81ED-4DB2-BD59-A6C34878D82A}">
                    <a16:rowId xmlns:a16="http://schemas.microsoft.com/office/drawing/2014/main" val="129154015"/>
                  </a:ext>
                </a:extLst>
              </a:tr>
            </a:tbl>
          </a:graphicData>
        </a:graphic>
      </p:graphicFrame>
      <p:sp>
        <p:nvSpPr>
          <p:cNvPr id="4" name="Text Placeholder 3">
            <a:extLst>
              <a:ext uri="{FF2B5EF4-FFF2-40B4-BE49-F238E27FC236}">
                <a16:creationId xmlns:a16="http://schemas.microsoft.com/office/drawing/2014/main" id="{E95DB458-0416-4567-AEF9-44D8A64F7AF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49535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FE9F-7B7F-471E-A52A-5E36AB4AC8BA}"/>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7381B4DA-E39E-4B6B-8FE2-E2874C72A31E}"/>
              </a:ext>
            </a:extLst>
          </p:cNvPr>
          <p:cNvGraphicFramePr>
            <a:graphicFrameLocks noGrp="1"/>
          </p:cNvGraphicFramePr>
          <p:nvPr>
            <p:ph type="chart" sz="quarter" idx="13"/>
            <p:extLst>
              <p:ext uri="{D42A27DB-BD31-4B8C-83A1-F6EECF244321}">
                <p14:modId xmlns:p14="http://schemas.microsoft.com/office/powerpoint/2010/main" val="3416056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126ADE-2BDA-414C-9CB6-C5F651AE86B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533D27D-A9CA-4FFD-98F8-FA8E3C083C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1700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8A5C0-B3B3-4C22-84F9-637192407419}"/>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6CD25F1E-837C-4ACB-B196-35202F10312A}"/>
              </a:ext>
            </a:extLst>
          </p:cNvPr>
          <p:cNvGraphicFramePr>
            <a:graphicFrameLocks noGrp="1"/>
          </p:cNvGraphicFramePr>
          <p:nvPr>
            <p:ph type="chart" sz="quarter" idx="13"/>
            <p:extLst>
              <p:ext uri="{D42A27DB-BD31-4B8C-83A1-F6EECF244321}">
                <p14:modId xmlns:p14="http://schemas.microsoft.com/office/powerpoint/2010/main" val="288423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DF886F-6571-4291-BBBE-436FCDADFF2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FEF60DD-56C3-490F-A505-C4DB627725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1308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BFA47-B3E6-4BB5-A6FE-133E5889B319}"/>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8E4BDE58-FD9E-45D4-904D-CB624C90128C}"/>
              </a:ext>
            </a:extLst>
          </p:cNvPr>
          <p:cNvGraphicFramePr>
            <a:graphicFrameLocks noGrp="1"/>
          </p:cNvGraphicFramePr>
          <p:nvPr>
            <p:ph type="chart" sz="quarter" idx="13"/>
            <p:extLst>
              <p:ext uri="{D42A27DB-BD31-4B8C-83A1-F6EECF244321}">
                <p14:modId xmlns:p14="http://schemas.microsoft.com/office/powerpoint/2010/main" val="4125222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80AEF9-7DBE-4CAA-8235-110BB835F4B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F455D0A-7EFE-4B12-937F-87D7BD2884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1397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3CC6C-AEB6-4DD6-B53F-B5659D9A1C74}"/>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7A3684CE-2FE0-4550-9AAE-73B12F3DDD86}"/>
              </a:ext>
            </a:extLst>
          </p:cNvPr>
          <p:cNvGraphicFramePr>
            <a:graphicFrameLocks noGrp="1"/>
          </p:cNvGraphicFramePr>
          <p:nvPr>
            <p:ph type="chart" sz="quarter" idx="13"/>
            <p:extLst>
              <p:ext uri="{D42A27DB-BD31-4B8C-83A1-F6EECF244321}">
                <p14:modId xmlns:p14="http://schemas.microsoft.com/office/powerpoint/2010/main" val="1939523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53D8A3-D469-4988-8D16-FDCCB39CA1F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E5A74A9-7A2E-494C-B439-6294070A9C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8063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EFF0B-D86E-4B23-8CE6-C75300740B9F}"/>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79D7DDAC-981D-475A-9F26-394D9D306C93}"/>
              </a:ext>
            </a:extLst>
          </p:cNvPr>
          <p:cNvGraphicFramePr>
            <a:graphicFrameLocks noGrp="1"/>
          </p:cNvGraphicFramePr>
          <p:nvPr>
            <p:ph type="tbl" sz="quarter" idx="13"/>
            <p:extLst>
              <p:ext uri="{D42A27DB-BD31-4B8C-83A1-F6EECF244321}">
                <p14:modId xmlns:p14="http://schemas.microsoft.com/office/powerpoint/2010/main" val="2114155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18019350"/>
                    </a:ext>
                  </a:extLst>
                </a:gridCol>
                <a:gridCol w="740664">
                  <a:extLst>
                    <a:ext uri="{9D8B030D-6E8A-4147-A177-3AD203B41FA5}">
                      <a16:colId xmlns:a16="http://schemas.microsoft.com/office/drawing/2014/main" val="2149867326"/>
                    </a:ext>
                  </a:extLst>
                </a:gridCol>
                <a:gridCol w="740664">
                  <a:extLst>
                    <a:ext uri="{9D8B030D-6E8A-4147-A177-3AD203B41FA5}">
                      <a16:colId xmlns:a16="http://schemas.microsoft.com/office/drawing/2014/main" val="3906123271"/>
                    </a:ext>
                  </a:extLst>
                </a:gridCol>
                <a:gridCol w="740664">
                  <a:extLst>
                    <a:ext uri="{9D8B030D-6E8A-4147-A177-3AD203B41FA5}">
                      <a16:colId xmlns:a16="http://schemas.microsoft.com/office/drawing/2014/main" val="3828472966"/>
                    </a:ext>
                  </a:extLst>
                </a:gridCol>
                <a:gridCol w="740664">
                  <a:extLst>
                    <a:ext uri="{9D8B030D-6E8A-4147-A177-3AD203B41FA5}">
                      <a16:colId xmlns:a16="http://schemas.microsoft.com/office/drawing/2014/main" val="2092624549"/>
                    </a:ext>
                  </a:extLst>
                </a:gridCol>
                <a:gridCol w="740664">
                  <a:extLst>
                    <a:ext uri="{9D8B030D-6E8A-4147-A177-3AD203B41FA5}">
                      <a16:colId xmlns:a16="http://schemas.microsoft.com/office/drawing/2014/main" val="3794188323"/>
                    </a:ext>
                  </a:extLst>
                </a:gridCol>
                <a:gridCol w="740664">
                  <a:extLst>
                    <a:ext uri="{9D8B030D-6E8A-4147-A177-3AD203B41FA5}">
                      <a16:colId xmlns:a16="http://schemas.microsoft.com/office/drawing/2014/main" val="1374225691"/>
                    </a:ext>
                  </a:extLst>
                </a:gridCol>
                <a:gridCol w="740664">
                  <a:extLst>
                    <a:ext uri="{9D8B030D-6E8A-4147-A177-3AD203B41FA5}">
                      <a16:colId xmlns:a16="http://schemas.microsoft.com/office/drawing/2014/main" val="2355705920"/>
                    </a:ext>
                  </a:extLst>
                </a:gridCol>
                <a:gridCol w="740664">
                  <a:extLst>
                    <a:ext uri="{9D8B030D-6E8A-4147-A177-3AD203B41FA5}">
                      <a16:colId xmlns:a16="http://schemas.microsoft.com/office/drawing/2014/main" val="2228810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8591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- 2021-09-13 16:16:53</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announce TMA has been named as one of the 2021 #BestPlacestoWork in Insurance. This marks our 6th consecutive year on the list. Thank you to our team who prioritizes the safety, security, and peace of mind of our customers (and each other)!
#insurance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5.7674590012898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0484647"/>
                  </a:ext>
                </a:extLst>
              </a:tr>
            </a:tbl>
          </a:graphicData>
        </a:graphic>
      </p:graphicFrame>
      <p:sp>
        <p:nvSpPr>
          <p:cNvPr id="4" name="Text Placeholder 3">
            <a:extLst>
              <a:ext uri="{FF2B5EF4-FFF2-40B4-BE49-F238E27FC236}">
                <a16:creationId xmlns:a16="http://schemas.microsoft.com/office/drawing/2014/main" id="{14E0E537-194C-4CB1-93CF-E0F900D8EE1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542019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0C4DB-4652-40E1-87C8-384BB0A6A069}"/>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4B9DC0E5-37A9-4590-A2CA-AD283A79B83E}"/>
              </a:ext>
            </a:extLst>
          </p:cNvPr>
          <p:cNvGraphicFramePr>
            <a:graphicFrameLocks noGrp="1"/>
          </p:cNvGraphicFramePr>
          <p:nvPr>
            <p:ph type="tbl" sz="quarter" idx="13"/>
            <p:extLst>
              <p:ext uri="{D42A27DB-BD31-4B8C-83A1-F6EECF244321}">
                <p14:modId xmlns:p14="http://schemas.microsoft.com/office/powerpoint/2010/main" val="3909297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33531028"/>
                    </a:ext>
                  </a:extLst>
                </a:gridCol>
                <a:gridCol w="740664">
                  <a:extLst>
                    <a:ext uri="{9D8B030D-6E8A-4147-A177-3AD203B41FA5}">
                      <a16:colId xmlns:a16="http://schemas.microsoft.com/office/drawing/2014/main" val="2787073912"/>
                    </a:ext>
                  </a:extLst>
                </a:gridCol>
                <a:gridCol w="740664">
                  <a:extLst>
                    <a:ext uri="{9D8B030D-6E8A-4147-A177-3AD203B41FA5}">
                      <a16:colId xmlns:a16="http://schemas.microsoft.com/office/drawing/2014/main" val="2491851507"/>
                    </a:ext>
                  </a:extLst>
                </a:gridCol>
                <a:gridCol w="740664">
                  <a:extLst>
                    <a:ext uri="{9D8B030D-6E8A-4147-A177-3AD203B41FA5}">
                      <a16:colId xmlns:a16="http://schemas.microsoft.com/office/drawing/2014/main" val="1948645570"/>
                    </a:ext>
                  </a:extLst>
                </a:gridCol>
                <a:gridCol w="740664">
                  <a:extLst>
                    <a:ext uri="{9D8B030D-6E8A-4147-A177-3AD203B41FA5}">
                      <a16:colId xmlns:a16="http://schemas.microsoft.com/office/drawing/2014/main" val="506533714"/>
                    </a:ext>
                  </a:extLst>
                </a:gridCol>
                <a:gridCol w="740664">
                  <a:extLst>
                    <a:ext uri="{9D8B030D-6E8A-4147-A177-3AD203B41FA5}">
                      <a16:colId xmlns:a16="http://schemas.microsoft.com/office/drawing/2014/main" val="3630283610"/>
                    </a:ext>
                  </a:extLst>
                </a:gridCol>
                <a:gridCol w="740664">
                  <a:extLst>
                    <a:ext uri="{9D8B030D-6E8A-4147-A177-3AD203B41FA5}">
                      <a16:colId xmlns:a16="http://schemas.microsoft.com/office/drawing/2014/main" val="1891082300"/>
                    </a:ext>
                  </a:extLst>
                </a:gridCol>
                <a:gridCol w="740664">
                  <a:extLst>
                    <a:ext uri="{9D8B030D-6E8A-4147-A177-3AD203B41FA5}">
                      <a16:colId xmlns:a16="http://schemas.microsoft.com/office/drawing/2014/main" val="1705152219"/>
                    </a:ext>
                  </a:extLst>
                </a:gridCol>
                <a:gridCol w="740664">
                  <a:extLst>
                    <a:ext uri="{9D8B030D-6E8A-4147-A177-3AD203B41FA5}">
                      <a16:colId xmlns:a16="http://schemas.microsoft.com/office/drawing/2014/main" val="2539485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6827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- 2021-09-29 16:42:40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share that AM Best has once again affirmed Tokio Marine America’s Financial Strength Rating of A++ (Superior)! 
Looking for an exciting career opportunity with a global organization? Visit our career page for our #insurancecareer listings: https://bit.ly/3m98eGe
#insurancecareers #insurancejobs #insurancejob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4.8675733715104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652612"/>
                  </a:ext>
                </a:extLst>
              </a:tr>
            </a:tbl>
          </a:graphicData>
        </a:graphic>
      </p:graphicFrame>
      <p:sp>
        <p:nvSpPr>
          <p:cNvPr id="4" name="Text Placeholder 3">
            <a:extLst>
              <a:ext uri="{FF2B5EF4-FFF2-40B4-BE49-F238E27FC236}">
                <a16:creationId xmlns:a16="http://schemas.microsoft.com/office/drawing/2014/main" id="{327A724B-57E5-4D3B-AE7C-B053B2B55C6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87787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0DF7-AACF-4102-8229-0C2A493EAF74}"/>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038D3466-2C81-48BC-90FF-085B13587523}"/>
              </a:ext>
            </a:extLst>
          </p:cNvPr>
          <p:cNvGraphicFramePr>
            <a:graphicFrameLocks noGrp="1"/>
          </p:cNvGraphicFramePr>
          <p:nvPr>
            <p:ph type="tbl" sz="quarter" idx="13"/>
            <p:extLst>
              <p:ext uri="{D42A27DB-BD31-4B8C-83A1-F6EECF244321}">
                <p14:modId xmlns:p14="http://schemas.microsoft.com/office/powerpoint/2010/main" val="344564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91361986"/>
                    </a:ext>
                  </a:extLst>
                </a:gridCol>
                <a:gridCol w="740664">
                  <a:extLst>
                    <a:ext uri="{9D8B030D-6E8A-4147-A177-3AD203B41FA5}">
                      <a16:colId xmlns:a16="http://schemas.microsoft.com/office/drawing/2014/main" val="4099197966"/>
                    </a:ext>
                  </a:extLst>
                </a:gridCol>
                <a:gridCol w="740664">
                  <a:extLst>
                    <a:ext uri="{9D8B030D-6E8A-4147-A177-3AD203B41FA5}">
                      <a16:colId xmlns:a16="http://schemas.microsoft.com/office/drawing/2014/main" val="2941218621"/>
                    </a:ext>
                  </a:extLst>
                </a:gridCol>
                <a:gridCol w="740664">
                  <a:extLst>
                    <a:ext uri="{9D8B030D-6E8A-4147-A177-3AD203B41FA5}">
                      <a16:colId xmlns:a16="http://schemas.microsoft.com/office/drawing/2014/main" val="3839579215"/>
                    </a:ext>
                  </a:extLst>
                </a:gridCol>
                <a:gridCol w="740664">
                  <a:extLst>
                    <a:ext uri="{9D8B030D-6E8A-4147-A177-3AD203B41FA5}">
                      <a16:colId xmlns:a16="http://schemas.microsoft.com/office/drawing/2014/main" val="4238111793"/>
                    </a:ext>
                  </a:extLst>
                </a:gridCol>
                <a:gridCol w="740664">
                  <a:extLst>
                    <a:ext uri="{9D8B030D-6E8A-4147-A177-3AD203B41FA5}">
                      <a16:colId xmlns:a16="http://schemas.microsoft.com/office/drawing/2014/main" val="715051757"/>
                    </a:ext>
                  </a:extLst>
                </a:gridCol>
                <a:gridCol w="740664">
                  <a:extLst>
                    <a:ext uri="{9D8B030D-6E8A-4147-A177-3AD203B41FA5}">
                      <a16:colId xmlns:a16="http://schemas.microsoft.com/office/drawing/2014/main" val="2542587417"/>
                    </a:ext>
                  </a:extLst>
                </a:gridCol>
                <a:gridCol w="740664">
                  <a:extLst>
                    <a:ext uri="{9D8B030D-6E8A-4147-A177-3AD203B41FA5}">
                      <a16:colId xmlns:a16="http://schemas.microsoft.com/office/drawing/2014/main" val="1523098628"/>
                    </a:ext>
                  </a:extLst>
                </a:gridCol>
                <a:gridCol w="740664">
                  <a:extLst>
                    <a:ext uri="{9D8B030D-6E8A-4147-A177-3AD203B41FA5}">
                      <a16:colId xmlns:a16="http://schemas.microsoft.com/office/drawing/2014/main" val="35514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0227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- 2021-09-20 16:37:58</a:t>
                      </a:r>
                      <a:r>
                        <a:rPr kumimoji="0" lang="en-US" sz="1000" b="0" i="0" u="none" strike="noStrike" kern="1200" cap="none" spc="0" normalizeH="0" baseline="0" noProof="0">
                          <a:ln>
                            <a:noFill/>
                          </a:ln>
                          <a:solidFill>
                            <a:prstClr val="black"/>
                          </a:solidFill>
                          <a:effectLst/>
                          <a:uLnTx/>
                          <a:uFillTx/>
                          <a:latin typeface="+mn-lt"/>
                          <a:ea typeface="+mn-ea"/>
                          <a:cs typeface="+mn-cs"/>
                        </a:rPr>
                        <a:t>
 We're always proud to support our fellow Japanese ex-patriots! Shohei Ohtani is a Japanese baseball hitter who now plays for the Los Angeles Angels of Anaheim. Senior Vice President Koichi T. went to watch him hit his 44th homer of the season in Houston's Minute Maid Park!  
#baseballlife #baseballplayer #baseballseason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3.6786060019361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4390634"/>
                  </a:ext>
                </a:extLst>
              </a:tr>
            </a:tbl>
          </a:graphicData>
        </a:graphic>
      </p:graphicFrame>
      <p:sp>
        <p:nvSpPr>
          <p:cNvPr id="4" name="Text Placeholder 3">
            <a:extLst>
              <a:ext uri="{FF2B5EF4-FFF2-40B4-BE49-F238E27FC236}">
                <a16:creationId xmlns:a16="http://schemas.microsoft.com/office/drawing/2014/main" id="{908FB326-DFD0-4660-807D-97FB58E7FB9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78321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DBBF1-02C1-4DBE-82BD-691139242129}"/>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E669C9EC-44F7-48BC-A210-F0DB7D2E01E8}"/>
              </a:ext>
            </a:extLst>
          </p:cNvPr>
          <p:cNvGraphicFramePr>
            <a:graphicFrameLocks noGrp="1"/>
          </p:cNvGraphicFramePr>
          <p:nvPr>
            <p:ph type="tbl" sz="quarter" idx="13"/>
            <p:extLst>
              <p:ext uri="{D42A27DB-BD31-4B8C-83A1-F6EECF244321}">
                <p14:modId xmlns:p14="http://schemas.microsoft.com/office/powerpoint/2010/main" val="158174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1508448"/>
                    </a:ext>
                  </a:extLst>
                </a:gridCol>
                <a:gridCol w="658368">
                  <a:extLst>
                    <a:ext uri="{9D8B030D-6E8A-4147-A177-3AD203B41FA5}">
                      <a16:colId xmlns:a16="http://schemas.microsoft.com/office/drawing/2014/main" val="1306858838"/>
                    </a:ext>
                  </a:extLst>
                </a:gridCol>
                <a:gridCol w="658368">
                  <a:extLst>
                    <a:ext uri="{9D8B030D-6E8A-4147-A177-3AD203B41FA5}">
                      <a16:colId xmlns:a16="http://schemas.microsoft.com/office/drawing/2014/main" val="679173841"/>
                    </a:ext>
                  </a:extLst>
                </a:gridCol>
                <a:gridCol w="658368">
                  <a:extLst>
                    <a:ext uri="{9D8B030D-6E8A-4147-A177-3AD203B41FA5}">
                      <a16:colId xmlns:a16="http://schemas.microsoft.com/office/drawing/2014/main" val="4068520910"/>
                    </a:ext>
                  </a:extLst>
                </a:gridCol>
                <a:gridCol w="658368">
                  <a:extLst>
                    <a:ext uri="{9D8B030D-6E8A-4147-A177-3AD203B41FA5}">
                      <a16:colId xmlns:a16="http://schemas.microsoft.com/office/drawing/2014/main" val="2001692591"/>
                    </a:ext>
                  </a:extLst>
                </a:gridCol>
                <a:gridCol w="658368">
                  <a:extLst>
                    <a:ext uri="{9D8B030D-6E8A-4147-A177-3AD203B41FA5}">
                      <a16:colId xmlns:a16="http://schemas.microsoft.com/office/drawing/2014/main" val="2207066527"/>
                    </a:ext>
                  </a:extLst>
                </a:gridCol>
                <a:gridCol w="658368">
                  <a:extLst>
                    <a:ext uri="{9D8B030D-6E8A-4147-A177-3AD203B41FA5}">
                      <a16:colId xmlns:a16="http://schemas.microsoft.com/office/drawing/2014/main" val="779902711"/>
                    </a:ext>
                  </a:extLst>
                </a:gridCol>
                <a:gridCol w="658368">
                  <a:extLst>
                    <a:ext uri="{9D8B030D-6E8A-4147-A177-3AD203B41FA5}">
                      <a16:colId xmlns:a16="http://schemas.microsoft.com/office/drawing/2014/main" val="407304044"/>
                    </a:ext>
                  </a:extLst>
                </a:gridCol>
                <a:gridCol w="658368">
                  <a:extLst>
                    <a:ext uri="{9D8B030D-6E8A-4147-A177-3AD203B41FA5}">
                      <a16:colId xmlns:a16="http://schemas.microsoft.com/office/drawing/2014/main" val="3572243579"/>
                    </a:ext>
                  </a:extLst>
                </a:gridCol>
                <a:gridCol w="658368">
                  <a:extLst>
                    <a:ext uri="{9D8B030D-6E8A-4147-A177-3AD203B41FA5}">
                      <a16:colId xmlns:a16="http://schemas.microsoft.com/office/drawing/2014/main" val="34235659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09117056"/>
                  </a:ext>
                </a:extLst>
              </a:tr>
              <a:tr h="370840">
                <a:tc>
                  <a:txBody>
                    <a:bodyPr/>
                    <a:lstStyle/>
                    <a:p>
                      <a:r>
                        <a:rPr lang="en-US" sz="1000"/>
                        <a:t>tmamerica</a:t>
                      </a:r>
                    </a:p>
                  </a:txBody>
                  <a:tcPr/>
                </a:tc>
                <a:tc>
                  <a:txBody>
                    <a:bodyPr/>
                    <a:lstStyle/>
                    <a:p>
                      <a:r>
                        <a:rPr lang="en-US" sz="1000"/>
                        <a:t>448</a:t>
                      </a:r>
                    </a:p>
                  </a:txBody>
                  <a:tcPr/>
                </a:tc>
                <a:tc>
                  <a:txBody>
                    <a:bodyPr/>
                    <a:lstStyle/>
                    <a:p>
                      <a:r>
                        <a:rPr lang="en-US" sz="1000"/>
                        <a:t>5</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15</a:t>
                      </a:r>
                    </a:p>
                  </a:txBody>
                  <a:tcPr/>
                </a:tc>
                <a:tc>
                  <a:txBody>
                    <a:bodyPr/>
                    <a:lstStyle/>
                    <a:p>
                      <a:r>
                        <a:rPr lang="en-US" sz="1000"/>
                        <a:t>131</a:t>
                      </a:r>
                    </a:p>
                  </a:txBody>
                  <a:tcPr/>
                </a:tc>
                <a:tc>
                  <a:txBody>
                    <a:bodyPr/>
                    <a:lstStyle/>
                    <a:p>
                      <a:r>
                        <a:rPr lang="en-US" sz="1000"/>
                        <a:t>3</a:t>
                      </a:r>
                    </a:p>
                  </a:txBody>
                  <a:tcPr/>
                </a:tc>
                <a:tc>
                  <a:txBody>
                    <a:bodyPr/>
                    <a:lstStyle/>
                    <a:p>
                      <a:r>
                        <a:rPr lang="en-US" sz="1000"/>
                        <a:t>2.0075 %</a:t>
                      </a:r>
                    </a:p>
                  </a:txBody>
                  <a:tcPr/>
                </a:tc>
                <a:extLst>
                  <a:ext uri="{0D108BD9-81ED-4DB2-BD59-A6C34878D82A}">
                    <a16:rowId xmlns:a16="http://schemas.microsoft.com/office/drawing/2014/main" val="3110167441"/>
                  </a:ext>
                </a:extLst>
              </a:tr>
            </a:tbl>
          </a:graphicData>
        </a:graphic>
      </p:graphicFrame>
      <p:sp>
        <p:nvSpPr>
          <p:cNvPr id="4" name="Text Placeholder 3">
            <a:extLst>
              <a:ext uri="{FF2B5EF4-FFF2-40B4-BE49-F238E27FC236}">
                <a16:creationId xmlns:a16="http://schemas.microsoft.com/office/drawing/2014/main" id="{E0615C08-BB3F-4E99-ADC6-E9B0A9D8403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56800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7D7A7-878E-4BA4-925E-577D202F49FF}"/>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6DEDAABF-A976-448F-A323-00E07D40198F}"/>
              </a:ext>
            </a:extLst>
          </p:cNvPr>
          <p:cNvGraphicFramePr>
            <a:graphicFrameLocks noGrp="1"/>
          </p:cNvGraphicFramePr>
          <p:nvPr>
            <p:ph type="chart" sz="quarter" idx="13"/>
            <p:extLst>
              <p:ext uri="{D42A27DB-BD31-4B8C-83A1-F6EECF244321}">
                <p14:modId xmlns:p14="http://schemas.microsoft.com/office/powerpoint/2010/main" val="3570783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9A3E00-A2C6-4191-88D6-A8B9496A75E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11CA67A-509E-49FB-8AE6-D888CED7EC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3293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00FDE-B9E8-41FC-85EC-0C258A9F2741}"/>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3E7B9E85-97A0-4CB1-BAAD-CB06F544466F}"/>
              </a:ext>
            </a:extLst>
          </p:cNvPr>
          <p:cNvGraphicFramePr>
            <a:graphicFrameLocks noGrp="1"/>
          </p:cNvGraphicFramePr>
          <p:nvPr>
            <p:ph type="chart" sz="quarter" idx="13"/>
            <p:extLst>
              <p:ext uri="{D42A27DB-BD31-4B8C-83A1-F6EECF244321}">
                <p14:modId xmlns:p14="http://schemas.microsoft.com/office/powerpoint/2010/main" val="1168249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156418-DA97-446D-AFD3-B8EC234CFAB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448DD3A-3783-41AC-BC25-E0846B6038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3531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2EBF-2E99-4472-AA51-E759C89FD60B}"/>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579A3A08-3A54-4720-9999-EEA90A4F75C7}"/>
              </a:ext>
            </a:extLst>
          </p:cNvPr>
          <p:cNvGraphicFramePr>
            <a:graphicFrameLocks noGrp="1"/>
          </p:cNvGraphicFramePr>
          <p:nvPr>
            <p:ph type="chart" sz="quarter" idx="13"/>
            <p:extLst>
              <p:ext uri="{D42A27DB-BD31-4B8C-83A1-F6EECF244321}">
                <p14:modId xmlns:p14="http://schemas.microsoft.com/office/powerpoint/2010/main" val="3451493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6FC53C-0DB1-43FF-B796-530205149A5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FDCB0B8-CAFF-4E9E-AB8D-23AABC1905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4515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8D5CF-A7FD-42BF-8162-9D0DB8AF67BB}"/>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C96E8EC0-EF41-4BCC-B60E-E76CAB6FB21F}"/>
              </a:ext>
            </a:extLst>
          </p:cNvPr>
          <p:cNvGraphicFramePr>
            <a:graphicFrameLocks noGrp="1"/>
          </p:cNvGraphicFramePr>
          <p:nvPr>
            <p:ph type="tbl" sz="quarter" idx="13"/>
            <p:extLst>
              <p:ext uri="{D42A27DB-BD31-4B8C-83A1-F6EECF244321}">
                <p14:modId xmlns:p14="http://schemas.microsoft.com/office/powerpoint/2010/main" val="610191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84294865"/>
                    </a:ext>
                  </a:extLst>
                </a:gridCol>
                <a:gridCol w="1810512">
                  <a:extLst>
                    <a:ext uri="{9D8B030D-6E8A-4147-A177-3AD203B41FA5}">
                      <a16:colId xmlns:a16="http://schemas.microsoft.com/office/drawing/2014/main" val="3176411473"/>
                    </a:ext>
                  </a:extLst>
                </a:gridCol>
                <a:gridCol w="822960">
                  <a:extLst>
                    <a:ext uri="{9D8B030D-6E8A-4147-A177-3AD203B41FA5}">
                      <a16:colId xmlns:a16="http://schemas.microsoft.com/office/drawing/2014/main" val="631534371"/>
                    </a:ext>
                  </a:extLst>
                </a:gridCol>
                <a:gridCol w="822960">
                  <a:extLst>
                    <a:ext uri="{9D8B030D-6E8A-4147-A177-3AD203B41FA5}">
                      <a16:colId xmlns:a16="http://schemas.microsoft.com/office/drawing/2014/main" val="1207298016"/>
                    </a:ext>
                  </a:extLst>
                </a:gridCol>
                <a:gridCol w="822960">
                  <a:extLst>
                    <a:ext uri="{9D8B030D-6E8A-4147-A177-3AD203B41FA5}">
                      <a16:colId xmlns:a16="http://schemas.microsoft.com/office/drawing/2014/main" val="613375310"/>
                    </a:ext>
                  </a:extLst>
                </a:gridCol>
                <a:gridCol w="822960">
                  <a:extLst>
                    <a:ext uri="{9D8B030D-6E8A-4147-A177-3AD203B41FA5}">
                      <a16:colId xmlns:a16="http://schemas.microsoft.com/office/drawing/2014/main" val="3529416034"/>
                    </a:ext>
                  </a:extLst>
                </a:gridCol>
                <a:gridCol w="822960">
                  <a:extLst>
                    <a:ext uri="{9D8B030D-6E8A-4147-A177-3AD203B41FA5}">
                      <a16:colId xmlns:a16="http://schemas.microsoft.com/office/drawing/2014/main" val="188900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925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- 2021-09-23 16:44:01</a:t>
                      </a:r>
                      <a:r>
                        <a:rPr kumimoji="0" lang="en-US" sz="1000" b="0" i="0" u="none" strike="noStrike" kern="1200" cap="none" spc="0" normalizeH="0" baseline="0" noProof="0">
                          <a:ln>
                            <a:noFill/>
                          </a:ln>
                          <a:solidFill>
                            <a:prstClr val="black"/>
                          </a:solidFill>
                          <a:effectLst/>
                          <a:uLnTx/>
                          <a:uFillTx/>
                          <a:latin typeface="+mn-lt"/>
                          <a:ea typeface="+mn-ea"/>
                          <a:cs typeface="+mn-cs"/>
                        </a:rPr>
                        <a:t>
 Our national team is working hard to raise support and #EndAlz. Congratulations to Karen Husman, who was named a 2021 #Walk2EndAlz Grand Champion after raising over ,000. And congratulations to Medalit Tay, who was named an Elite Grand Champion. As of this morning, she has raised just over ,000!
#alzheimers #alzheimersawareness #alzheimersassociation #alzheimer #corporatesocialresponsibility #csr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51.29350-15/242515712_558113212110367_9150974457952388619_n.jpg?_nc_cat=106&amp;ccb=1-5&amp;_nc_sid=8ae9d6&amp;_nc_ohc=j6f__3NjEGsAX-z_MK-&amp;_nc_ht=scontent-ort2-1.cdninstagram.com&amp;edm=AL-3X8kEAAAA&amp;oh=9730c2d595644134a723bc88699b7178&amp;oe=61614855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10/05/2021 14:38:14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5387670"/>
                  </a:ext>
                </a:extLst>
              </a:tr>
            </a:tbl>
          </a:graphicData>
        </a:graphic>
      </p:graphicFrame>
      <p:sp>
        <p:nvSpPr>
          <p:cNvPr id="4" name="Text Placeholder 3">
            <a:extLst>
              <a:ext uri="{FF2B5EF4-FFF2-40B4-BE49-F238E27FC236}">
                <a16:creationId xmlns:a16="http://schemas.microsoft.com/office/drawing/2014/main" id="{545890E7-B0DB-4C01-9184-83E21CD9BC2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56007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ED2B0-FEB5-4DB8-B925-7D27FE3A8441}"/>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477E9ECC-C8F5-48A7-A798-840D3B643502}"/>
              </a:ext>
            </a:extLst>
          </p:cNvPr>
          <p:cNvGraphicFramePr>
            <a:graphicFrameLocks noGrp="1"/>
          </p:cNvGraphicFramePr>
          <p:nvPr>
            <p:ph type="tbl" sz="quarter" idx="13"/>
            <p:extLst>
              <p:ext uri="{D42A27DB-BD31-4B8C-83A1-F6EECF244321}">
                <p14:modId xmlns:p14="http://schemas.microsoft.com/office/powerpoint/2010/main" val="1014497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71510541"/>
                    </a:ext>
                  </a:extLst>
                </a:gridCol>
                <a:gridCol w="1810512">
                  <a:extLst>
                    <a:ext uri="{9D8B030D-6E8A-4147-A177-3AD203B41FA5}">
                      <a16:colId xmlns:a16="http://schemas.microsoft.com/office/drawing/2014/main" val="207973310"/>
                    </a:ext>
                  </a:extLst>
                </a:gridCol>
                <a:gridCol w="822960">
                  <a:extLst>
                    <a:ext uri="{9D8B030D-6E8A-4147-A177-3AD203B41FA5}">
                      <a16:colId xmlns:a16="http://schemas.microsoft.com/office/drawing/2014/main" val="1725918719"/>
                    </a:ext>
                  </a:extLst>
                </a:gridCol>
                <a:gridCol w="822960">
                  <a:extLst>
                    <a:ext uri="{9D8B030D-6E8A-4147-A177-3AD203B41FA5}">
                      <a16:colId xmlns:a16="http://schemas.microsoft.com/office/drawing/2014/main" val="3524514790"/>
                    </a:ext>
                  </a:extLst>
                </a:gridCol>
                <a:gridCol w="822960">
                  <a:extLst>
                    <a:ext uri="{9D8B030D-6E8A-4147-A177-3AD203B41FA5}">
                      <a16:colId xmlns:a16="http://schemas.microsoft.com/office/drawing/2014/main" val="1551650871"/>
                    </a:ext>
                  </a:extLst>
                </a:gridCol>
                <a:gridCol w="822960">
                  <a:extLst>
                    <a:ext uri="{9D8B030D-6E8A-4147-A177-3AD203B41FA5}">
                      <a16:colId xmlns:a16="http://schemas.microsoft.com/office/drawing/2014/main" val="1380769496"/>
                    </a:ext>
                  </a:extLst>
                </a:gridCol>
                <a:gridCol w="822960">
                  <a:extLst>
                    <a:ext uri="{9D8B030D-6E8A-4147-A177-3AD203B41FA5}">
                      <a16:colId xmlns:a16="http://schemas.microsoft.com/office/drawing/2014/main" val="118439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8539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- 2021-09-29 16:43:43</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share that AM Best has once again affirmed Tokio Marine America’s Financial Strength Rating of A++ (Superior)! 
Looking for an exciting career opportunity with a global organization? Visit our career page for our #insurancecareer listings at tmamerica.careers.com
#financialstrength #insurance #insurancecompany #insurancecareers #insurancejob #insurancejobs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51.2885-15/243306005_373310364541555_8526632195254685566_n.jpg?_nc_cat=111&amp;ccb=1-5&amp;_nc_sid=8ae9d6&amp;_nc_ohc=BKFmdU4mk1MAX-67fWW&amp;_nc_ht=scontent-ort2-1.cdninstagram.com&amp;edm=AL-3X8kEAAAA&amp;oh=bbb716eb28e29e0b3a54d72fced887d3&amp;oe=61610A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10/05/2021 14:38:14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3231325"/>
                  </a:ext>
                </a:extLst>
              </a:tr>
            </a:tbl>
          </a:graphicData>
        </a:graphic>
      </p:graphicFrame>
      <p:sp>
        <p:nvSpPr>
          <p:cNvPr id="4" name="Text Placeholder 3">
            <a:extLst>
              <a:ext uri="{FF2B5EF4-FFF2-40B4-BE49-F238E27FC236}">
                <a16:creationId xmlns:a16="http://schemas.microsoft.com/office/drawing/2014/main" id="{FDEA1E38-72B4-4782-A0CA-A09468F743F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88103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82A1C-A678-496B-BE7E-456564800C9C}"/>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EE11FE45-3442-45B5-8689-B073BF495A92}"/>
              </a:ext>
            </a:extLst>
          </p:cNvPr>
          <p:cNvGraphicFramePr>
            <a:graphicFrameLocks noGrp="1"/>
          </p:cNvGraphicFramePr>
          <p:nvPr>
            <p:ph type="tbl" sz="quarter" idx="13"/>
            <p:extLst>
              <p:ext uri="{D42A27DB-BD31-4B8C-83A1-F6EECF244321}">
                <p14:modId xmlns:p14="http://schemas.microsoft.com/office/powerpoint/2010/main" val="3480860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83865415"/>
                    </a:ext>
                  </a:extLst>
                </a:gridCol>
                <a:gridCol w="1810512">
                  <a:extLst>
                    <a:ext uri="{9D8B030D-6E8A-4147-A177-3AD203B41FA5}">
                      <a16:colId xmlns:a16="http://schemas.microsoft.com/office/drawing/2014/main" val="346450939"/>
                    </a:ext>
                  </a:extLst>
                </a:gridCol>
                <a:gridCol w="822960">
                  <a:extLst>
                    <a:ext uri="{9D8B030D-6E8A-4147-A177-3AD203B41FA5}">
                      <a16:colId xmlns:a16="http://schemas.microsoft.com/office/drawing/2014/main" val="1950975016"/>
                    </a:ext>
                  </a:extLst>
                </a:gridCol>
                <a:gridCol w="822960">
                  <a:extLst>
                    <a:ext uri="{9D8B030D-6E8A-4147-A177-3AD203B41FA5}">
                      <a16:colId xmlns:a16="http://schemas.microsoft.com/office/drawing/2014/main" val="4018923824"/>
                    </a:ext>
                  </a:extLst>
                </a:gridCol>
                <a:gridCol w="822960">
                  <a:extLst>
                    <a:ext uri="{9D8B030D-6E8A-4147-A177-3AD203B41FA5}">
                      <a16:colId xmlns:a16="http://schemas.microsoft.com/office/drawing/2014/main" val="673503066"/>
                    </a:ext>
                  </a:extLst>
                </a:gridCol>
                <a:gridCol w="822960">
                  <a:extLst>
                    <a:ext uri="{9D8B030D-6E8A-4147-A177-3AD203B41FA5}">
                      <a16:colId xmlns:a16="http://schemas.microsoft.com/office/drawing/2014/main" val="88171335"/>
                    </a:ext>
                  </a:extLst>
                </a:gridCol>
                <a:gridCol w="822960">
                  <a:extLst>
                    <a:ext uri="{9D8B030D-6E8A-4147-A177-3AD203B41FA5}">
                      <a16:colId xmlns:a16="http://schemas.microsoft.com/office/drawing/2014/main" val="2214567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602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- 2021-09-20 16:42:11</a:t>
                      </a:r>
                      <a:r>
                        <a:rPr kumimoji="0" lang="en-US" sz="1000" b="0" i="0" u="none" strike="noStrike" kern="1200" cap="none" spc="0" normalizeH="0" baseline="0" noProof="0">
                          <a:ln>
                            <a:noFill/>
                          </a:ln>
                          <a:solidFill>
                            <a:prstClr val="black"/>
                          </a:solidFill>
                          <a:effectLst/>
                          <a:uLnTx/>
                          <a:uFillTx/>
                          <a:latin typeface="+mn-lt"/>
                          <a:ea typeface="+mn-ea"/>
                          <a:cs typeface="+mn-cs"/>
                        </a:rPr>
                        <a:t>
 Baseball is one of Japan's most popular pro sports, resulting in a large number of highly skilled players - including Shohei Ohtani! Shohei started in Japan but now plays for the Los Angeles Angels of Anaheim.
Our Koichi T. went to see Shohei during his away game in Houston, TX where he hit his 44th homer of the season! 
#baseball #baseballgame #baseballlife #baseballseason #baseballplayer #baseballplayers #minutemaidpark #shohei #shoheiohtani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51.2885-15/242290784_208814087981621_7729185299011233231_n.jpg?_nc_cat=106&amp;ccb=1-5&amp;_nc_sid=8ae9d6&amp;_nc_ohc=6In1NGoHiM8AX82xewy&amp;_nc_ht=scontent-ort2-1.cdninstagram.com&amp;edm=AL-3X8kEAAAA&amp;oh=155d99c235f936c3f40b5a64df18e696&amp;oe=6161DD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10/05/2021 14:38:14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6483769"/>
                  </a:ext>
                </a:extLst>
              </a:tr>
            </a:tbl>
          </a:graphicData>
        </a:graphic>
      </p:graphicFrame>
      <p:sp>
        <p:nvSpPr>
          <p:cNvPr id="4" name="Text Placeholder 3">
            <a:extLst>
              <a:ext uri="{FF2B5EF4-FFF2-40B4-BE49-F238E27FC236}">
                <a16:creationId xmlns:a16="http://schemas.microsoft.com/office/drawing/2014/main" id="{8AE4BF1A-2A28-405F-AD6B-55150F0C72A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880462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934</Words>
  <Application>Microsoft Office PowerPoint</Application>
  <PresentationFormat>On-screen Show (4:3)</PresentationFormat>
  <Paragraphs>311</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2021-10-05T21:38:05Z</dcterms:created>
  <dcterms:modified xsi:type="dcterms:W3CDTF">2021-10-05T21:38:47Z</dcterms:modified>
</cp:coreProperties>
</file>