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3" r:id="rId26"/>
    <p:sldId id="284" r:id="rId27"/>
    <p:sldId id="285" r:id="rId28"/>
    <p:sldId id="286" r:id="rId29"/>
    <p:sldId id="287" r:id="rId30"/>
    <p:sldId id="288" r:id="rId31"/>
    <p:sldId id="289" r:id="rId32"/>
    <p:sldId id="290" r:id="rId33"/>
    <p:sldId id="291" r:id="rId34"/>
    <p:sldId id="293" r:id="rId35"/>
    <p:sldId id="294" r:id="rId36"/>
    <p:sldId id="295" r:id="rId37"/>
    <p:sldId id="296" r:id="rId38"/>
    <p:sldId id="297" r:id="rId39"/>
    <p:sldId id="298" r:id="rId40"/>
    <p:sldId id="299" r:id="rId41"/>
    <p:sldId id="301" r:id="rId42"/>
    <p:sldId id="302" r:id="rId43"/>
    <p:sldId id="303"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Sheet1!$A$2:$A$45</c:f>
              <c:numCache>
                <c:formatCode>m/d/yyyy</c:formatCode>
                <c:ptCount val="44"/>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numCache>
            </c:numRef>
          </c:cat>
          <c:val>
            <c:numRef>
              <c:f>Sheet1!$B$2:$B$45</c:f>
              <c:numCache>
                <c:formatCode>General</c:formatCode>
                <c:ptCount val="44"/>
                <c:pt idx="0">
                  <c:v>3420</c:v>
                </c:pt>
                <c:pt idx="1">
                  <c:v>3450</c:v>
                </c:pt>
                <c:pt idx="2">
                  <c:v>3484</c:v>
                </c:pt>
                <c:pt idx="3">
                  <c:v>3509</c:v>
                </c:pt>
                <c:pt idx="4">
                  <c:v>3542</c:v>
                </c:pt>
                <c:pt idx="5">
                  <c:v>3592</c:v>
                </c:pt>
                <c:pt idx="6">
                  <c:v>3621</c:v>
                </c:pt>
                <c:pt idx="7">
                  <c:v>3679</c:v>
                </c:pt>
                <c:pt idx="8">
                  <c:v>3750</c:v>
                </c:pt>
                <c:pt idx="9">
                  <c:v>3803</c:v>
                </c:pt>
                <c:pt idx="10">
                  <c:v>3845</c:v>
                </c:pt>
                <c:pt idx="11">
                  <c:v>3870</c:v>
                </c:pt>
                <c:pt idx="12">
                  <c:v>3909</c:v>
                </c:pt>
                <c:pt idx="13">
                  <c:v>3943</c:v>
                </c:pt>
                <c:pt idx="14">
                  <c:v>4002</c:v>
                </c:pt>
                <c:pt idx="15">
                  <c:v>4036</c:v>
                </c:pt>
                <c:pt idx="16">
                  <c:v>4057</c:v>
                </c:pt>
                <c:pt idx="17">
                  <c:v>4087</c:v>
                </c:pt>
                <c:pt idx="18">
                  <c:v>4140</c:v>
                </c:pt>
                <c:pt idx="19">
                  <c:v>4163</c:v>
                </c:pt>
                <c:pt idx="20">
                  <c:v>4179</c:v>
                </c:pt>
                <c:pt idx="21">
                  <c:v>4200</c:v>
                </c:pt>
                <c:pt idx="22">
                  <c:v>4392</c:v>
                </c:pt>
                <c:pt idx="23">
                  <c:v>4396</c:v>
                </c:pt>
                <c:pt idx="24">
                  <c:v>4406</c:v>
                </c:pt>
                <c:pt idx="25">
                  <c:v>4412</c:v>
                </c:pt>
                <c:pt idx="26">
                  <c:v>4434</c:v>
                </c:pt>
                <c:pt idx="27">
                  <c:v>4469</c:v>
                </c:pt>
                <c:pt idx="28">
                  <c:v>4473</c:v>
                </c:pt>
                <c:pt idx="29">
                  <c:v>4488</c:v>
                </c:pt>
                <c:pt idx="30">
                  <c:v>4495</c:v>
                </c:pt>
                <c:pt idx="31">
                  <c:v>4498</c:v>
                </c:pt>
                <c:pt idx="32">
                  <c:v>4511</c:v>
                </c:pt>
                <c:pt idx="33">
                  <c:v>4525</c:v>
                </c:pt>
                <c:pt idx="34">
                  <c:v>4531</c:v>
                </c:pt>
                <c:pt idx="35">
                  <c:v>4545</c:v>
                </c:pt>
                <c:pt idx="36">
                  <c:v>4569</c:v>
                </c:pt>
                <c:pt idx="37">
                  <c:v>4580</c:v>
                </c:pt>
                <c:pt idx="38">
                  <c:v>4604</c:v>
                </c:pt>
                <c:pt idx="39">
                  <c:v>4613</c:v>
                </c:pt>
                <c:pt idx="40">
                  <c:v>4622</c:v>
                </c:pt>
                <c:pt idx="41">
                  <c:v>4642</c:v>
                </c:pt>
                <c:pt idx="42">
                  <c:v>4649</c:v>
                </c:pt>
                <c:pt idx="43">
                  <c:v>4662</c:v>
                </c:pt>
              </c:numCache>
            </c:numRef>
          </c:val>
          <c:smooth val="0"/>
          <c:extLst>
            <c:ext xmlns:c16="http://schemas.microsoft.com/office/drawing/2014/chart" uri="{C3380CC4-5D6E-409C-BE32-E72D297353CC}">
              <c16:uniqueId val="{00000000-EF03-4EFD-BC03-2E7B004BC0D6}"/>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Sheet1!$A$2:$A$45</c:f>
              <c:numCache>
                <c:formatCode>m/d/yyyy</c:formatCode>
                <c:ptCount val="44"/>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numCache>
            </c:numRef>
          </c:cat>
          <c:val>
            <c:numRef>
              <c:f>Sheet1!$C$2:$C$45</c:f>
              <c:numCache>
                <c:formatCode>General</c:formatCode>
                <c:ptCount val="44"/>
                <c:pt idx="0">
                  <c:v>2868</c:v>
                </c:pt>
                <c:pt idx="1">
                  <c:v>2900</c:v>
                </c:pt>
                <c:pt idx="2">
                  <c:v>2922</c:v>
                </c:pt>
                <c:pt idx="3">
                  <c:v>2967</c:v>
                </c:pt>
                <c:pt idx="4">
                  <c:v>3018</c:v>
                </c:pt>
                <c:pt idx="5">
                  <c:v>3042</c:v>
                </c:pt>
                <c:pt idx="6">
                  <c:v>3061</c:v>
                </c:pt>
                <c:pt idx="7">
                  <c:v>3064</c:v>
                </c:pt>
                <c:pt idx="8">
                  <c:v>3097</c:v>
                </c:pt>
                <c:pt idx="9">
                  <c:v>3108</c:v>
                </c:pt>
                <c:pt idx="10">
                  <c:v>3113</c:v>
                </c:pt>
                <c:pt idx="11">
                  <c:v>3118</c:v>
                </c:pt>
                <c:pt idx="12">
                  <c:v>3135</c:v>
                </c:pt>
                <c:pt idx="13">
                  <c:v>3159</c:v>
                </c:pt>
                <c:pt idx="14">
                  <c:v>3208</c:v>
                </c:pt>
                <c:pt idx="15">
                  <c:v>3222</c:v>
                </c:pt>
                <c:pt idx="16">
                  <c:v>3235</c:v>
                </c:pt>
                <c:pt idx="17">
                  <c:v>3296</c:v>
                </c:pt>
                <c:pt idx="18">
                  <c:v>3307</c:v>
                </c:pt>
                <c:pt idx="19">
                  <c:v>3334</c:v>
                </c:pt>
                <c:pt idx="20">
                  <c:v>3412</c:v>
                </c:pt>
                <c:pt idx="21">
                  <c:v>3418</c:v>
                </c:pt>
                <c:pt idx="22">
                  <c:v>3423</c:v>
                </c:pt>
                <c:pt idx="23">
                  <c:v>3444</c:v>
                </c:pt>
                <c:pt idx="24">
                  <c:v>3513</c:v>
                </c:pt>
                <c:pt idx="25">
                  <c:v>3635</c:v>
                </c:pt>
                <c:pt idx="26">
                  <c:v>3632</c:v>
                </c:pt>
                <c:pt idx="27">
                  <c:v>3645</c:v>
                </c:pt>
                <c:pt idx="28">
                  <c:v>3650</c:v>
                </c:pt>
                <c:pt idx="29">
                  <c:v>3627</c:v>
                </c:pt>
                <c:pt idx="30">
                  <c:v>3631</c:v>
                </c:pt>
                <c:pt idx="31">
                  <c:v>3630</c:v>
                </c:pt>
                <c:pt idx="32">
                  <c:v>3645</c:v>
                </c:pt>
                <c:pt idx="33">
                  <c:v>3647</c:v>
                </c:pt>
                <c:pt idx="34">
                  <c:v>3662</c:v>
                </c:pt>
                <c:pt idx="35">
                  <c:v>3672</c:v>
                </c:pt>
                <c:pt idx="36">
                  <c:v>3645</c:v>
                </c:pt>
                <c:pt idx="37">
                  <c:v>3656</c:v>
                </c:pt>
                <c:pt idx="38">
                  <c:v>3674</c:v>
                </c:pt>
                <c:pt idx="39">
                  <c:v>3689</c:v>
                </c:pt>
                <c:pt idx="40">
                  <c:v>3680</c:v>
                </c:pt>
                <c:pt idx="41">
                  <c:v>3682</c:v>
                </c:pt>
                <c:pt idx="42">
                  <c:v>3692</c:v>
                </c:pt>
                <c:pt idx="43">
                  <c:v>3699</c:v>
                </c:pt>
              </c:numCache>
            </c:numRef>
          </c:val>
          <c:smooth val="0"/>
          <c:extLst>
            <c:ext xmlns:c16="http://schemas.microsoft.com/office/drawing/2014/chart" uri="{C3380CC4-5D6E-409C-BE32-E72D297353CC}">
              <c16:uniqueId val="{00000001-EF03-4EFD-BC03-2E7B004BC0D6}"/>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Sheet1!$A$2:$A$45</c:f>
              <c:numCache>
                <c:formatCode>m/d/yyyy</c:formatCode>
                <c:ptCount val="44"/>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numCache>
            </c:numRef>
          </c:cat>
          <c:val>
            <c:numRef>
              <c:f>Sheet1!$D$2:$D$45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2-EF03-4EFD-BC03-2E7B004BC0D6}"/>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Sheet1!$A$2:$A$45</c:f>
              <c:numCache>
                <c:formatCode>m/d/yyyy</c:formatCode>
                <c:ptCount val="44"/>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numCache>
            </c:numRef>
          </c:cat>
          <c:val>
            <c:numRef>
              <c:f>Sheet1!$E$2:$E$45</c:f>
              <c:numCache>
                <c:formatCode>General</c:formatCode>
                <c:ptCount val="44"/>
                <c:pt idx="0">
                  <c:v>13783</c:v>
                </c:pt>
                <c:pt idx="1">
                  <c:v>14043</c:v>
                </c:pt>
                <c:pt idx="2">
                  <c:v>14233</c:v>
                </c:pt>
                <c:pt idx="3">
                  <c:v>14487</c:v>
                </c:pt>
                <c:pt idx="4">
                  <c:v>14735</c:v>
                </c:pt>
                <c:pt idx="5">
                  <c:v>15014</c:v>
                </c:pt>
                <c:pt idx="6">
                  <c:v>15337</c:v>
                </c:pt>
                <c:pt idx="7">
                  <c:v>15622</c:v>
                </c:pt>
                <c:pt idx="8">
                  <c:v>15830</c:v>
                </c:pt>
                <c:pt idx="9">
                  <c:v>16027</c:v>
                </c:pt>
                <c:pt idx="10">
                  <c:v>16239</c:v>
                </c:pt>
                <c:pt idx="11">
                  <c:v>16556</c:v>
                </c:pt>
                <c:pt idx="12">
                  <c:v>17280</c:v>
                </c:pt>
                <c:pt idx="13">
                  <c:v>17665</c:v>
                </c:pt>
                <c:pt idx="14">
                  <c:v>18111</c:v>
                </c:pt>
                <c:pt idx="15">
                  <c:v>18547</c:v>
                </c:pt>
                <c:pt idx="16">
                  <c:v>18987</c:v>
                </c:pt>
                <c:pt idx="17">
                  <c:v>19471</c:v>
                </c:pt>
                <c:pt idx="18">
                  <c:v>20086</c:v>
                </c:pt>
                <c:pt idx="19">
                  <c:v>20597</c:v>
                </c:pt>
                <c:pt idx="20">
                  <c:v>21109</c:v>
                </c:pt>
                <c:pt idx="21">
                  <c:v>21641</c:v>
                </c:pt>
                <c:pt idx="22">
                  <c:v>22202</c:v>
                </c:pt>
                <c:pt idx="23">
                  <c:v>22677</c:v>
                </c:pt>
                <c:pt idx="24">
                  <c:v>23171</c:v>
                </c:pt>
                <c:pt idx="25">
                  <c:v>23717</c:v>
                </c:pt>
                <c:pt idx="26">
                  <c:v>24308</c:v>
                </c:pt>
                <c:pt idx="27">
                  <c:v>24835</c:v>
                </c:pt>
                <c:pt idx="28">
                  <c:v>25298</c:v>
                </c:pt>
                <c:pt idx="29">
                  <c:v>25651</c:v>
                </c:pt>
                <c:pt idx="30">
                  <c:v>26080</c:v>
                </c:pt>
                <c:pt idx="31">
                  <c:v>26419</c:v>
                </c:pt>
                <c:pt idx="32">
                  <c:v>26689</c:v>
                </c:pt>
                <c:pt idx="33">
                  <c:v>26959</c:v>
                </c:pt>
                <c:pt idx="34">
                  <c:v>27286</c:v>
                </c:pt>
                <c:pt idx="35">
                  <c:v>27545</c:v>
                </c:pt>
                <c:pt idx="36">
                  <c:v>27940</c:v>
                </c:pt>
                <c:pt idx="37">
                  <c:v>28237</c:v>
                </c:pt>
                <c:pt idx="38">
                  <c:v>28493</c:v>
                </c:pt>
                <c:pt idx="39">
                  <c:v>28730</c:v>
                </c:pt>
                <c:pt idx="40">
                  <c:v>28926</c:v>
                </c:pt>
                <c:pt idx="41">
                  <c:v>29165</c:v>
                </c:pt>
                <c:pt idx="42">
                  <c:v>29365</c:v>
                </c:pt>
                <c:pt idx="43">
                  <c:v>29566</c:v>
                </c:pt>
              </c:numCache>
            </c:numRef>
          </c:val>
          <c:smooth val="0"/>
          <c:extLst>
            <c:ext xmlns:c16="http://schemas.microsoft.com/office/drawing/2014/chart" uri="{C3380CC4-5D6E-409C-BE32-E72D297353CC}">
              <c16:uniqueId val="{00000003-EF03-4EFD-BC03-2E7B004BC0D6}"/>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Sheet1!$A$2:$A$45</c:f>
              <c:numCache>
                <c:formatCode>m/d/yyyy</c:formatCode>
                <c:ptCount val="44"/>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numCache>
            </c:numRef>
          </c:cat>
          <c:val>
            <c:numRef>
              <c:f>Sheet1!$F$2:$F$45</c:f>
              <c:numCache>
                <c:formatCode>General</c:formatCode>
                <c:ptCount val="44"/>
                <c:pt idx="0">
                  <c:v>855</c:v>
                </c:pt>
                <c:pt idx="1">
                  <c:v>878</c:v>
                </c:pt>
                <c:pt idx="2">
                  <c:v>913</c:v>
                </c:pt>
                <c:pt idx="3">
                  <c:v>958</c:v>
                </c:pt>
                <c:pt idx="4">
                  <c:v>979</c:v>
                </c:pt>
                <c:pt idx="5">
                  <c:v>1003</c:v>
                </c:pt>
                <c:pt idx="6">
                  <c:v>1022</c:v>
                </c:pt>
                <c:pt idx="7">
                  <c:v>1051</c:v>
                </c:pt>
                <c:pt idx="8">
                  <c:v>1080</c:v>
                </c:pt>
                <c:pt idx="9">
                  <c:v>1115</c:v>
                </c:pt>
                <c:pt idx="10">
                  <c:v>1137</c:v>
                </c:pt>
                <c:pt idx="11">
                  <c:v>1148</c:v>
                </c:pt>
                <c:pt idx="12">
                  <c:v>1191</c:v>
                </c:pt>
                <c:pt idx="13">
                  <c:v>1214</c:v>
                </c:pt>
                <c:pt idx="14">
                  <c:v>1248</c:v>
                </c:pt>
                <c:pt idx="15">
                  <c:v>1285</c:v>
                </c:pt>
                <c:pt idx="16">
                  <c:v>1313</c:v>
                </c:pt>
                <c:pt idx="17">
                  <c:v>1352</c:v>
                </c:pt>
                <c:pt idx="18">
                  <c:v>1380</c:v>
                </c:pt>
                <c:pt idx="19">
                  <c:v>1411</c:v>
                </c:pt>
                <c:pt idx="20">
                  <c:v>1465</c:v>
                </c:pt>
                <c:pt idx="21">
                  <c:v>1539</c:v>
                </c:pt>
                <c:pt idx="22">
                  <c:v>1581</c:v>
                </c:pt>
                <c:pt idx="23">
                  <c:v>1634</c:v>
                </c:pt>
                <c:pt idx="24">
                  <c:v>1680</c:v>
                </c:pt>
                <c:pt idx="25">
                  <c:v>1737</c:v>
                </c:pt>
                <c:pt idx="26">
                  <c:v>1768</c:v>
                </c:pt>
                <c:pt idx="27">
                  <c:v>1826</c:v>
                </c:pt>
                <c:pt idx="28">
                  <c:v>1885</c:v>
                </c:pt>
                <c:pt idx="29">
                  <c:v>1936</c:v>
                </c:pt>
                <c:pt idx="30">
                  <c:v>1973</c:v>
                </c:pt>
                <c:pt idx="31">
                  <c:v>2045</c:v>
                </c:pt>
                <c:pt idx="32">
                  <c:v>2091</c:v>
                </c:pt>
                <c:pt idx="33">
                  <c:v>2138</c:v>
                </c:pt>
                <c:pt idx="34">
                  <c:v>2170</c:v>
                </c:pt>
                <c:pt idx="35">
                  <c:v>2190</c:v>
                </c:pt>
                <c:pt idx="36">
                  <c:v>2226</c:v>
                </c:pt>
                <c:pt idx="37">
                  <c:v>2289</c:v>
                </c:pt>
                <c:pt idx="38">
                  <c:v>2344</c:v>
                </c:pt>
                <c:pt idx="39">
                  <c:v>2370</c:v>
                </c:pt>
                <c:pt idx="40">
                  <c:v>2399</c:v>
                </c:pt>
                <c:pt idx="41">
                  <c:v>2425</c:v>
                </c:pt>
                <c:pt idx="42">
                  <c:v>2441</c:v>
                </c:pt>
                <c:pt idx="43">
                  <c:v>2478</c:v>
                </c:pt>
              </c:numCache>
            </c:numRef>
          </c:val>
          <c:smooth val="0"/>
          <c:extLst>
            <c:ext xmlns:c16="http://schemas.microsoft.com/office/drawing/2014/chart" uri="{C3380CC4-5D6E-409C-BE32-E72D297353CC}">
              <c16:uniqueId val="{00000004-EF03-4EFD-BC03-2E7B004BC0D6}"/>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Sheet1!$A$2:$A$45</c:f>
              <c:numCache>
                <c:formatCode>m/d/yyyy</c:formatCode>
                <c:ptCount val="44"/>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numCache>
            </c:numRef>
          </c:cat>
          <c:val>
            <c:numRef>
              <c:f>Sheet1!$G$2:$G$45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5-EF03-4EFD-BC03-2E7B004BC0D6}"/>
            </c:ext>
          </c:extLst>
        </c:ser>
        <c:dLbls>
          <c:showLegendKey val="0"/>
          <c:showVal val="0"/>
          <c:showCatName val="0"/>
          <c:showSerName val="0"/>
          <c:showPercent val="0"/>
          <c:showBubbleSize val="0"/>
        </c:dLbls>
        <c:smooth val="0"/>
        <c:axId val="387446536"/>
        <c:axId val="387449816"/>
      </c:lineChart>
      <c:dateAx>
        <c:axId val="387446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449816"/>
        <c:crosses val="autoZero"/>
        <c:auto val="1"/>
        <c:lblOffset val="100"/>
        <c:baseTimeUnit val="months"/>
      </c:dateAx>
      <c:valAx>
        <c:axId val="387449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446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24</c:v>
                </c:pt>
                <c:pt idx="1">
                  <c:v>11</c:v>
                </c:pt>
                <c:pt idx="2">
                  <c:v>24</c:v>
                </c:pt>
                <c:pt idx="3">
                  <c:v>9</c:v>
                </c:pt>
                <c:pt idx="4">
                  <c:v>9</c:v>
                </c:pt>
                <c:pt idx="5">
                  <c:v>20</c:v>
                </c:pt>
                <c:pt idx="6">
                  <c:v>7</c:v>
                </c:pt>
                <c:pt idx="7">
                  <c:v>13</c:v>
                </c:pt>
                <c:pt idx="8">
                  <c:v>4</c:v>
                </c:pt>
              </c:numCache>
            </c:numRef>
          </c:val>
          <c:extLst>
            <c:ext xmlns:c16="http://schemas.microsoft.com/office/drawing/2014/chart" uri="{C3380CC4-5D6E-409C-BE32-E72D297353CC}">
              <c16:uniqueId val="{00000000-BDCB-4916-9A35-DFB6810F6DD1}"/>
            </c:ext>
          </c:extLst>
        </c:ser>
        <c:dLbls>
          <c:showLegendKey val="0"/>
          <c:showVal val="0"/>
          <c:showCatName val="0"/>
          <c:showSerName val="0"/>
          <c:showPercent val="0"/>
          <c:showBubbleSize val="0"/>
        </c:dLbls>
        <c:gapWidth val="219"/>
        <c:overlap val="-27"/>
        <c:axId val="391671736"/>
        <c:axId val="391673376"/>
      </c:barChart>
      <c:dateAx>
        <c:axId val="391671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73376"/>
        <c:crosses val="autoZero"/>
        <c:auto val="1"/>
        <c:lblOffset val="100"/>
        <c:baseTimeUnit val="months"/>
      </c:dateAx>
      <c:valAx>
        <c:axId val="391673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71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54</c:v>
                </c:pt>
                <c:pt idx="1">
                  <c:v>33</c:v>
                </c:pt>
                <c:pt idx="2">
                  <c:v>18</c:v>
                </c:pt>
                <c:pt idx="3">
                  <c:v>24</c:v>
                </c:pt>
                <c:pt idx="4">
                  <c:v>22</c:v>
                </c:pt>
                <c:pt idx="5">
                  <c:v>24</c:v>
                </c:pt>
                <c:pt idx="6">
                  <c:v>19</c:v>
                </c:pt>
                <c:pt idx="7">
                  <c:v>15</c:v>
                </c:pt>
                <c:pt idx="8">
                  <c:v>18</c:v>
                </c:pt>
                <c:pt idx="9">
                  <c:v>0</c:v>
                </c:pt>
                <c:pt idx="10">
                  <c:v>0</c:v>
                </c:pt>
                <c:pt idx="11">
                  <c:v>0</c:v>
                </c:pt>
              </c:numCache>
            </c:numRef>
          </c:val>
          <c:extLst>
            <c:ext xmlns:c16="http://schemas.microsoft.com/office/drawing/2014/chart" uri="{C3380CC4-5D6E-409C-BE32-E72D297353CC}">
              <c16:uniqueId val="{00000000-52CC-4D68-AFFA-F92BA745C248}"/>
            </c:ext>
          </c:extLst>
        </c:ser>
        <c:dLbls>
          <c:showLegendKey val="0"/>
          <c:showVal val="0"/>
          <c:showCatName val="0"/>
          <c:showSerName val="0"/>
          <c:showPercent val="0"/>
          <c:showBubbleSize val="0"/>
        </c:dLbls>
        <c:gapWidth val="219"/>
        <c:overlap val="-27"/>
        <c:axId val="391670752"/>
        <c:axId val="391673048"/>
      </c:barChart>
      <c:dateAx>
        <c:axId val="391670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73048"/>
        <c:crosses val="autoZero"/>
        <c:auto val="1"/>
        <c:lblOffset val="100"/>
        <c:baseTimeUnit val="months"/>
      </c:dateAx>
      <c:valAx>
        <c:axId val="39167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7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924</c:v>
                </c:pt>
                <c:pt idx="1">
                  <c:v>752</c:v>
                </c:pt>
                <c:pt idx="2">
                  <c:v>502</c:v>
                </c:pt>
                <c:pt idx="3">
                  <c:v>776</c:v>
                </c:pt>
                <c:pt idx="4">
                  <c:v>616</c:v>
                </c:pt>
                <c:pt idx="5">
                  <c:v>627</c:v>
                </c:pt>
                <c:pt idx="6">
                  <c:v>572</c:v>
                </c:pt>
                <c:pt idx="7">
                  <c:v>541</c:v>
                </c:pt>
                <c:pt idx="8">
                  <c:v>92</c:v>
                </c:pt>
                <c:pt idx="9">
                  <c:v>0</c:v>
                </c:pt>
                <c:pt idx="10">
                  <c:v>0</c:v>
                </c:pt>
                <c:pt idx="11">
                  <c:v>0</c:v>
                </c:pt>
              </c:numCache>
            </c:numRef>
          </c:val>
          <c:extLst>
            <c:ext xmlns:c16="http://schemas.microsoft.com/office/drawing/2014/chart" uri="{C3380CC4-5D6E-409C-BE32-E72D297353CC}">
              <c16:uniqueId val="{00000000-037E-478C-816C-97DBFDBCAF16}"/>
            </c:ext>
          </c:extLst>
        </c:ser>
        <c:dLbls>
          <c:showLegendKey val="0"/>
          <c:showVal val="0"/>
          <c:showCatName val="0"/>
          <c:showSerName val="0"/>
          <c:showPercent val="0"/>
          <c:showBubbleSize val="0"/>
        </c:dLbls>
        <c:gapWidth val="219"/>
        <c:overlap val="-27"/>
        <c:axId val="393615360"/>
        <c:axId val="393612080"/>
      </c:barChart>
      <c:catAx>
        <c:axId val="39361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612080"/>
        <c:crosses val="autoZero"/>
        <c:auto val="1"/>
        <c:lblAlgn val="ctr"/>
        <c:lblOffset val="100"/>
        <c:noMultiLvlLbl val="0"/>
      </c:catAx>
      <c:valAx>
        <c:axId val="39361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61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17644</c:v>
                </c:pt>
                <c:pt idx="1">
                  <c:v>21518</c:v>
                </c:pt>
                <c:pt idx="2">
                  <c:v>13571</c:v>
                </c:pt>
                <c:pt idx="3">
                  <c:v>78495</c:v>
                </c:pt>
                <c:pt idx="4">
                  <c:v>62624</c:v>
                </c:pt>
                <c:pt idx="5">
                  <c:v>93305</c:v>
                </c:pt>
                <c:pt idx="6">
                  <c:v>62945</c:v>
                </c:pt>
                <c:pt idx="7">
                  <c:v>56783</c:v>
                </c:pt>
                <c:pt idx="8">
                  <c:v>1598</c:v>
                </c:pt>
              </c:numCache>
            </c:numRef>
          </c:val>
          <c:extLst>
            <c:ext xmlns:c16="http://schemas.microsoft.com/office/drawing/2014/chart" uri="{C3380CC4-5D6E-409C-BE32-E72D297353CC}">
              <c16:uniqueId val="{00000000-3A39-497A-83A4-4F0F767DA98B}"/>
            </c:ext>
          </c:extLst>
        </c:ser>
        <c:dLbls>
          <c:showLegendKey val="0"/>
          <c:showVal val="0"/>
          <c:showCatName val="0"/>
          <c:showSerName val="0"/>
          <c:showPercent val="0"/>
          <c:showBubbleSize val="0"/>
        </c:dLbls>
        <c:gapWidth val="219"/>
        <c:overlap val="-27"/>
        <c:axId val="387012288"/>
        <c:axId val="393614376"/>
      </c:barChart>
      <c:dateAx>
        <c:axId val="387012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614376"/>
        <c:crosses val="autoZero"/>
        <c:auto val="1"/>
        <c:lblOffset val="100"/>
        <c:baseTimeUnit val="months"/>
      </c:dateAx>
      <c:valAx>
        <c:axId val="393614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012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32</c:v>
                </c:pt>
                <c:pt idx="1">
                  <c:v>336</c:v>
                </c:pt>
                <c:pt idx="2">
                  <c:v>452</c:v>
                </c:pt>
                <c:pt idx="3">
                  <c:v>391</c:v>
                </c:pt>
                <c:pt idx="4">
                  <c:v>372</c:v>
                </c:pt>
                <c:pt idx="5">
                  <c:v>264</c:v>
                </c:pt>
              </c:numCache>
            </c:numRef>
          </c:val>
          <c:extLst>
            <c:ext xmlns:c16="http://schemas.microsoft.com/office/drawing/2014/chart" uri="{C3380CC4-5D6E-409C-BE32-E72D297353CC}">
              <c16:uniqueId val="{00000000-4617-457C-974C-A5D93CFCC282}"/>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33</c:v>
                </c:pt>
                <c:pt idx="1">
                  <c:v>388</c:v>
                </c:pt>
                <c:pt idx="2">
                  <c:v>621</c:v>
                </c:pt>
                <c:pt idx="3">
                  <c:v>686</c:v>
                </c:pt>
                <c:pt idx="4">
                  <c:v>610</c:v>
                </c:pt>
                <c:pt idx="5">
                  <c:v>367</c:v>
                </c:pt>
              </c:numCache>
            </c:numRef>
          </c:val>
          <c:extLst>
            <c:ext xmlns:c16="http://schemas.microsoft.com/office/drawing/2014/chart" uri="{C3380CC4-5D6E-409C-BE32-E72D297353CC}">
              <c16:uniqueId val="{00000001-4617-457C-974C-A5D93CFCC282}"/>
            </c:ext>
          </c:extLst>
        </c:ser>
        <c:dLbls>
          <c:showLegendKey val="0"/>
          <c:showVal val="0"/>
          <c:showCatName val="0"/>
          <c:showSerName val="0"/>
          <c:showPercent val="0"/>
          <c:showBubbleSize val="0"/>
        </c:dLbls>
        <c:gapWidth val="219"/>
        <c:overlap val="-27"/>
        <c:axId val="400073896"/>
        <c:axId val="400072912"/>
      </c:barChart>
      <c:catAx>
        <c:axId val="400073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72912"/>
        <c:crosses val="autoZero"/>
        <c:auto val="1"/>
        <c:lblAlgn val="ctr"/>
        <c:lblOffset val="100"/>
        <c:noMultiLvlLbl val="0"/>
      </c:catAx>
      <c:valAx>
        <c:axId val="40007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73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-27</c:v>
                </c:pt>
                <c:pt idx="1">
                  <c:v>11</c:v>
                </c:pt>
                <c:pt idx="2">
                  <c:v>18</c:v>
                </c:pt>
                <c:pt idx="3">
                  <c:v>15</c:v>
                </c:pt>
                <c:pt idx="4">
                  <c:v>-9</c:v>
                </c:pt>
                <c:pt idx="5">
                  <c:v>2</c:v>
                </c:pt>
                <c:pt idx="6">
                  <c:v>10</c:v>
                </c:pt>
                <c:pt idx="7">
                  <c:v>7</c:v>
                </c:pt>
                <c:pt idx="8">
                  <c:v>2</c:v>
                </c:pt>
              </c:numCache>
            </c:numRef>
          </c:val>
          <c:extLst>
            <c:ext xmlns:c16="http://schemas.microsoft.com/office/drawing/2014/chart" uri="{C3380CC4-5D6E-409C-BE32-E72D297353CC}">
              <c16:uniqueId val="{00000000-4B3E-4D6A-93AD-DCE01532D765}"/>
            </c:ext>
          </c:extLst>
        </c:ser>
        <c:dLbls>
          <c:showLegendKey val="0"/>
          <c:showVal val="0"/>
          <c:showCatName val="0"/>
          <c:showSerName val="0"/>
          <c:showPercent val="0"/>
          <c:showBubbleSize val="0"/>
        </c:dLbls>
        <c:gapWidth val="219"/>
        <c:overlap val="-27"/>
        <c:axId val="401054552"/>
        <c:axId val="401050288"/>
      </c:barChart>
      <c:dateAx>
        <c:axId val="401054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50288"/>
        <c:crosses val="autoZero"/>
        <c:auto val="1"/>
        <c:lblOffset val="100"/>
        <c:baseTimeUnit val="months"/>
      </c:dateAx>
      <c:valAx>
        <c:axId val="401050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54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3</c:v>
                </c:pt>
                <c:pt idx="4">
                  <c:v>2</c:v>
                </c:pt>
                <c:pt idx="5">
                  <c:v>2</c:v>
                </c:pt>
                <c:pt idx="6">
                  <c:v>2</c:v>
                </c:pt>
                <c:pt idx="7">
                  <c:v>2</c:v>
                </c:pt>
                <c:pt idx="8">
                  <c:v>3</c:v>
                </c:pt>
                <c:pt idx="9">
                  <c:v>0</c:v>
                </c:pt>
                <c:pt idx="10">
                  <c:v>0</c:v>
                </c:pt>
                <c:pt idx="11">
                  <c:v>0</c:v>
                </c:pt>
              </c:numCache>
            </c:numRef>
          </c:val>
          <c:extLst>
            <c:ext xmlns:c16="http://schemas.microsoft.com/office/drawing/2014/chart" uri="{C3380CC4-5D6E-409C-BE32-E72D297353CC}">
              <c16:uniqueId val="{00000000-041B-47D0-BE28-D42C5B85112A}"/>
            </c:ext>
          </c:extLst>
        </c:ser>
        <c:dLbls>
          <c:showLegendKey val="0"/>
          <c:showVal val="0"/>
          <c:showCatName val="0"/>
          <c:showSerName val="0"/>
          <c:showPercent val="0"/>
          <c:showBubbleSize val="0"/>
        </c:dLbls>
        <c:gapWidth val="219"/>
        <c:overlap val="-27"/>
        <c:axId val="401052584"/>
        <c:axId val="401048648"/>
      </c:barChart>
      <c:dateAx>
        <c:axId val="401052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48648"/>
        <c:crosses val="autoZero"/>
        <c:auto val="1"/>
        <c:lblOffset val="100"/>
        <c:baseTimeUnit val="months"/>
      </c:dateAx>
      <c:valAx>
        <c:axId val="401048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5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68</c:v>
                </c:pt>
                <c:pt idx="1">
                  <c:v>139</c:v>
                </c:pt>
                <c:pt idx="2">
                  <c:v>106</c:v>
                </c:pt>
                <c:pt idx="3">
                  <c:v>127</c:v>
                </c:pt>
                <c:pt idx="4">
                  <c:v>77</c:v>
                </c:pt>
                <c:pt idx="5">
                  <c:v>69</c:v>
                </c:pt>
                <c:pt idx="6">
                  <c:v>77</c:v>
                </c:pt>
                <c:pt idx="7">
                  <c:v>104</c:v>
                </c:pt>
                <c:pt idx="8">
                  <c:v>18</c:v>
                </c:pt>
                <c:pt idx="9">
                  <c:v>0</c:v>
                </c:pt>
                <c:pt idx="10">
                  <c:v>0</c:v>
                </c:pt>
                <c:pt idx="11">
                  <c:v>0</c:v>
                </c:pt>
              </c:numCache>
            </c:numRef>
          </c:val>
          <c:extLst>
            <c:ext xmlns:c16="http://schemas.microsoft.com/office/drawing/2014/chart" uri="{C3380CC4-5D6E-409C-BE32-E72D297353CC}">
              <c16:uniqueId val="{00000000-B2D0-4189-AB73-074F55EAA052}"/>
            </c:ext>
          </c:extLst>
        </c:ser>
        <c:dLbls>
          <c:showLegendKey val="0"/>
          <c:showVal val="0"/>
          <c:showCatName val="0"/>
          <c:showSerName val="0"/>
          <c:showPercent val="0"/>
          <c:showBubbleSize val="0"/>
        </c:dLbls>
        <c:gapWidth val="219"/>
        <c:overlap val="-27"/>
        <c:axId val="401058160"/>
        <c:axId val="401059800"/>
      </c:barChart>
      <c:catAx>
        <c:axId val="401058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59800"/>
        <c:crosses val="autoZero"/>
        <c:auto val="1"/>
        <c:lblAlgn val="ctr"/>
        <c:lblOffset val="100"/>
        <c:noMultiLvlLbl val="0"/>
      </c:catAx>
      <c:valAx>
        <c:axId val="401059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5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19</c:v>
                </c:pt>
                <c:pt idx="1">
                  <c:v>6</c:v>
                </c:pt>
                <c:pt idx="2">
                  <c:v>19</c:v>
                </c:pt>
                <c:pt idx="3">
                  <c:v>12</c:v>
                </c:pt>
                <c:pt idx="4">
                  <c:v>13</c:v>
                </c:pt>
                <c:pt idx="5">
                  <c:v>104</c:v>
                </c:pt>
                <c:pt idx="6">
                  <c:v>44</c:v>
                </c:pt>
                <c:pt idx="7">
                  <c:v>32</c:v>
                </c:pt>
                <c:pt idx="8">
                  <c:v>17</c:v>
                </c:pt>
                <c:pt idx="9">
                  <c:v>0</c:v>
                </c:pt>
                <c:pt idx="10">
                  <c:v>0</c:v>
                </c:pt>
                <c:pt idx="11">
                  <c:v>0</c:v>
                </c:pt>
              </c:numCache>
            </c:numRef>
          </c:val>
          <c:extLst>
            <c:ext xmlns:c16="http://schemas.microsoft.com/office/drawing/2014/chart" uri="{C3380CC4-5D6E-409C-BE32-E72D297353CC}">
              <c16:uniqueId val="{00000000-3FA0-4010-956A-8AED70ABDB77}"/>
            </c:ext>
          </c:extLst>
        </c:ser>
        <c:dLbls>
          <c:showLegendKey val="0"/>
          <c:showVal val="0"/>
          <c:showCatName val="0"/>
          <c:showSerName val="0"/>
          <c:showPercent val="0"/>
          <c:showBubbleSize val="0"/>
        </c:dLbls>
        <c:gapWidth val="219"/>
        <c:overlap val="-27"/>
        <c:axId val="324965936"/>
        <c:axId val="324965280"/>
      </c:barChart>
      <c:dateAx>
        <c:axId val="324965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965280"/>
        <c:crosses val="autoZero"/>
        <c:auto val="1"/>
        <c:lblOffset val="100"/>
        <c:baseTimeUnit val="months"/>
      </c:dateAx>
      <c:valAx>
        <c:axId val="324965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96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395</c:v>
                </c:pt>
                <c:pt idx="1">
                  <c:v>297</c:v>
                </c:pt>
                <c:pt idx="2">
                  <c:v>256</c:v>
                </c:pt>
                <c:pt idx="3">
                  <c:v>237</c:v>
                </c:pt>
                <c:pt idx="4">
                  <c:v>196</c:v>
                </c:pt>
                <c:pt idx="5">
                  <c:v>239</c:v>
                </c:pt>
                <c:pt idx="6">
                  <c:v>200</c:v>
                </c:pt>
                <c:pt idx="7">
                  <c:v>201</c:v>
                </c:pt>
                <c:pt idx="8">
                  <c:v>27</c:v>
                </c:pt>
              </c:numCache>
            </c:numRef>
          </c:val>
          <c:extLst>
            <c:ext xmlns:c16="http://schemas.microsoft.com/office/drawing/2014/chart" uri="{C3380CC4-5D6E-409C-BE32-E72D297353CC}">
              <c16:uniqueId val="{00000000-6273-46F7-AEFB-3B55BF1BBF50}"/>
            </c:ext>
          </c:extLst>
        </c:ser>
        <c:dLbls>
          <c:showLegendKey val="0"/>
          <c:showVal val="0"/>
          <c:showCatName val="0"/>
          <c:showSerName val="0"/>
          <c:showPercent val="0"/>
          <c:showBubbleSize val="0"/>
        </c:dLbls>
        <c:gapWidth val="219"/>
        <c:overlap val="-27"/>
        <c:axId val="460384744"/>
        <c:axId val="460389664"/>
      </c:barChart>
      <c:dateAx>
        <c:axId val="460384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89664"/>
        <c:crosses val="autoZero"/>
        <c:auto val="1"/>
        <c:lblOffset val="100"/>
        <c:baseTimeUnit val="months"/>
      </c:dateAx>
      <c:valAx>
        <c:axId val="46038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8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Sheet1!$B$2:$B$10</c:f>
              <c:numCache>
                <c:formatCode>General</c:formatCode>
                <c:ptCount val="9"/>
                <c:pt idx="0">
                  <c:v>124</c:v>
                </c:pt>
                <c:pt idx="1">
                  <c:v>91</c:v>
                </c:pt>
                <c:pt idx="2">
                  <c:v>56</c:v>
                </c:pt>
                <c:pt idx="3">
                  <c:v>66</c:v>
                </c:pt>
                <c:pt idx="4">
                  <c:v>67</c:v>
                </c:pt>
                <c:pt idx="5">
                  <c:v>62</c:v>
                </c:pt>
                <c:pt idx="6">
                  <c:v>43</c:v>
                </c:pt>
                <c:pt idx="7">
                  <c:v>41</c:v>
                </c:pt>
                <c:pt idx="8">
                  <c:v>44</c:v>
                </c:pt>
              </c:numCache>
            </c:numRef>
          </c:val>
          <c:extLst>
            <c:ext xmlns:c16="http://schemas.microsoft.com/office/drawing/2014/chart" uri="{C3380CC4-5D6E-409C-BE32-E72D297353CC}">
              <c16:uniqueId val="{00000000-6FBA-441A-824A-8277DE43AD6D}"/>
            </c:ext>
          </c:extLst>
        </c:ser>
        <c:dLbls>
          <c:showLegendKey val="0"/>
          <c:showVal val="0"/>
          <c:showCatName val="0"/>
          <c:showSerName val="0"/>
          <c:showPercent val="0"/>
          <c:showBubbleSize val="0"/>
        </c:dLbls>
        <c:gapWidth val="219"/>
        <c:overlap val="-27"/>
        <c:axId val="460389992"/>
        <c:axId val="460386712"/>
      </c:barChart>
      <c:catAx>
        <c:axId val="46038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86712"/>
        <c:crosses val="autoZero"/>
        <c:auto val="1"/>
        <c:lblAlgn val="ctr"/>
        <c:lblOffset val="100"/>
        <c:noMultiLvlLbl val="0"/>
      </c:catAx>
      <c:valAx>
        <c:axId val="46038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8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Sheet1!$B$2:$B$10</c:f>
              <c:numCache>
                <c:formatCode>General</c:formatCode>
                <c:ptCount val="9"/>
                <c:pt idx="0">
                  <c:v>1990</c:v>
                </c:pt>
                <c:pt idx="1">
                  <c:v>1832</c:v>
                </c:pt>
                <c:pt idx="2">
                  <c:v>1411</c:v>
                </c:pt>
                <c:pt idx="3">
                  <c:v>1793</c:v>
                </c:pt>
                <c:pt idx="4">
                  <c:v>1688</c:v>
                </c:pt>
                <c:pt idx="5">
                  <c:v>1502</c:v>
                </c:pt>
                <c:pt idx="6">
                  <c:v>1258</c:v>
                </c:pt>
                <c:pt idx="7">
                  <c:v>1511</c:v>
                </c:pt>
                <c:pt idx="8">
                  <c:v>224</c:v>
                </c:pt>
              </c:numCache>
            </c:numRef>
          </c:val>
          <c:extLst>
            <c:ext xmlns:c16="http://schemas.microsoft.com/office/drawing/2014/chart" uri="{C3380CC4-5D6E-409C-BE32-E72D297353CC}">
              <c16:uniqueId val="{00000000-6364-4BE8-AE24-213C40D77F1E}"/>
            </c:ext>
          </c:extLst>
        </c:ser>
        <c:dLbls>
          <c:showLegendKey val="0"/>
          <c:showVal val="0"/>
          <c:showCatName val="0"/>
          <c:showSerName val="0"/>
          <c:showPercent val="0"/>
          <c:showBubbleSize val="0"/>
        </c:dLbls>
        <c:gapWidth val="219"/>
        <c:overlap val="-27"/>
        <c:axId val="460386056"/>
        <c:axId val="460385072"/>
      </c:barChart>
      <c:catAx>
        <c:axId val="460386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85072"/>
        <c:crosses val="autoZero"/>
        <c:auto val="1"/>
        <c:lblAlgn val="ctr"/>
        <c:lblOffset val="100"/>
        <c:noMultiLvlLbl val="0"/>
      </c:catAx>
      <c:valAx>
        <c:axId val="46038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86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1310</c:v>
                </c:pt>
                <c:pt idx="1">
                  <c:v>95905</c:v>
                </c:pt>
                <c:pt idx="2">
                  <c:v>67821</c:v>
                </c:pt>
                <c:pt idx="3">
                  <c:v>52858</c:v>
                </c:pt>
                <c:pt idx="4">
                  <c:v>56178</c:v>
                </c:pt>
                <c:pt idx="5">
                  <c:v>66715</c:v>
                </c:pt>
                <c:pt idx="6">
                  <c:v>65219</c:v>
                </c:pt>
                <c:pt idx="7">
                  <c:v>57685</c:v>
                </c:pt>
                <c:pt idx="8">
                  <c:v>66406</c:v>
                </c:pt>
                <c:pt idx="9">
                  <c:v>12024</c:v>
                </c:pt>
              </c:numCache>
            </c:numRef>
          </c:val>
          <c:extLst>
            <c:ext xmlns:c16="http://schemas.microsoft.com/office/drawing/2014/chart" uri="{C3380CC4-5D6E-409C-BE32-E72D297353CC}">
              <c16:uniqueId val="{00000000-D073-48D8-B122-EF1F21CB257A}"/>
            </c:ext>
          </c:extLst>
        </c:ser>
        <c:dLbls>
          <c:showLegendKey val="0"/>
          <c:showVal val="0"/>
          <c:showCatName val="0"/>
          <c:showSerName val="0"/>
          <c:showPercent val="0"/>
          <c:showBubbleSize val="0"/>
        </c:dLbls>
        <c:gapWidth val="219"/>
        <c:overlap val="-27"/>
        <c:axId val="460398848"/>
        <c:axId val="460393600"/>
      </c:barChart>
      <c:catAx>
        <c:axId val="460398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93600"/>
        <c:crosses val="autoZero"/>
        <c:auto val="1"/>
        <c:lblAlgn val="ctr"/>
        <c:lblOffset val="100"/>
        <c:noMultiLvlLbl val="0"/>
      </c:catAx>
      <c:valAx>
        <c:axId val="46039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98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36</c:v>
                </c:pt>
                <c:pt idx="1">
                  <c:v>63</c:v>
                </c:pt>
                <c:pt idx="2">
                  <c:v>55</c:v>
                </c:pt>
                <c:pt idx="3">
                  <c:v>26</c:v>
                </c:pt>
                <c:pt idx="4">
                  <c:v>29</c:v>
                </c:pt>
                <c:pt idx="5">
                  <c:v>26</c:v>
                </c:pt>
                <c:pt idx="6">
                  <c:v>16</c:v>
                </c:pt>
                <c:pt idx="7">
                  <c:v>37</c:v>
                </c:pt>
                <c:pt idx="8">
                  <c:v>-3</c:v>
                </c:pt>
              </c:numCache>
            </c:numRef>
          </c:val>
          <c:extLst>
            <c:ext xmlns:c16="http://schemas.microsoft.com/office/drawing/2014/chart" uri="{C3380CC4-5D6E-409C-BE32-E72D297353CC}">
              <c16:uniqueId val="{00000000-83CA-4E76-BB6C-20D806F81BE7}"/>
            </c:ext>
          </c:extLst>
        </c:ser>
        <c:dLbls>
          <c:showLegendKey val="0"/>
          <c:showVal val="0"/>
          <c:showCatName val="0"/>
          <c:showSerName val="0"/>
          <c:showPercent val="0"/>
          <c:showBubbleSize val="0"/>
        </c:dLbls>
        <c:gapWidth val="219"/>
        <c:overlap val="-27"/>
        <c:axId val="264443880"/>
        <c:axId val="264444536"/>
      </c:barChart>
      <c:dateAx>
        <c:axId val="264443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444536"/>
        <c:crosses val="autoZero"/>
        <c:auto val="1"/>
        <c:lblOffset val="100"/>
        <c:baseTimeUnit val="months"/>
      </c:dateAx>
      <c:valAx>
        <c:axId val="26444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44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67</c:v>
                </c:pt>
                <c:pt idx="1">
                  <c:v>55</c:v>
                </c:pt>
                <c:pt idx="2">
                  <c:v>45</c:v>
                </c:pt>
                <c:pt idx="3">
                  <c:v>50</c:v>
                </c:pt>
                <c:pt idx="4">
                  <c:v>43</c:v>
                </c:pt>
                <c:pt idx="5">
                  <c:v>35</c:v>
                </c:pt>
                <c:pt idx="6">
                  <c:v>31</c:v>
                </c:pt>
                <c:pt idx="7">
                  <c:v>37</c:v>
                </c:pt>
                <c:pt idx="8">
                  <c:v>29</c:v>
                </c:pt>
                <c:pt idx="9">
                  <c:v>0</c:v>
                </c:pt>
                <c:pt idx="10">
                  <c:v>0</c:v>
                </c:pt>
                <c:pt idx="11">
                  <c:v>0</c:v>
                </c:pt>
              </c:numCache>
            </c:numRef>
          </c:val>
          <c:extLst>
            <c:ext xmlns:c16="http://schemas.microsoft.com/office/drawing/2014/chart" uri="{C3380CC4-5D6E-409C-BE32-E72D297353CC}">
              <c16:uniqueId val="{00000000-7DC0-4AEB-B6C7-D81A65F4DF3C}"/>
            </c:ext>
          </c:extLst>
        </c:ser>
        <c:dLbls>
          <c:showLegendKey val="0"/>
          <c:showVal val="0"/>
          <c:showCatName val="0"/>
          <c:showSerName val="0"/>
          <c:showPercent val="0"/>
          <c:showBubbleSize val="0"/>
        </c:dLbls>
        <c:gapWidth val="219"/>
        <c:overlap val="-27"/>
        <c:axId val="264456672"/>
        <c:axId val="264455688"/>
      </c:barChart>
      <c:dateAx>
        <c:axId val="264456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455688"/>
        <c:crosses val="autoZero"/>
        <c:auto val="1"/>
        <c:lblOffset val="100"/>
        <c:baseTimeUnit val="months"/>
      </c:dateAx>
      <c:valAx>
        <c:axId val="26445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456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1017</c:v>
                </c:pt>
                <c:pt idx="1">
                  <c:v>1056</c:v>
                </c:pt>
                <c:pt idx="2">
                  <c:v>859</c:v>
                </c:pt>
                <c:pt idx="3">
                  <c:v>1152</c:v>
                </c:pt>
                <c:pt idx="4">
                  <c:v>912</c:v>
                </c:pt>
                <c:pt idx="5">
                  <c:v>809</c:v>
                </c:pt>
                <c:pt idx="6">
                  <c:v>635</c:v>
                </c:pt>
                <c:pt idx="7">
                  <c:v>825</c:v>
                </c:pt>
                <c:pt idx="8">
                  <c:v>87</c:v>
                </c:pt>
                <c:pt idx="9">
                  <c:v>0</c:v>
                </c:pt>
                <c:pt idx="10">
                  <c:v>0</c:v>
                </c:pt>
                <c:pt idx="11">
                  <c:v>0</c:v>
                </c:pt>
              </c:numCache>
            </c:numRef>
          </c:val>
          <c:extLst>
            <c:ext xmlns:c16="http://schemas.microsoft.com/office/drawing/2014/chart" uri="{C3380CC4-5D6E-409C-BE32-E72D297353CC}">
              <c16:uniqueId val="{00000000-C84D-46DA-B89E-E0FD696CBA4C}"/>
            </c:ext>
          </c:extLst>
        </c:ser>
        <c:dLbls>
          <c:showLegendKey val="0"/>
          <c:showVal val="0"/>
          <c:showCatName val="0"/>
          <c:showSerName val="0"/>
          <c:showPercent val="0"/>
          <c:showBubbleSize val="0"/>
        </c:dLbls>
        <c:gapWidth val="219"/>
        <c:overlap val="-27"/>
        <c:axId val="401061440"/>
        <c:axId val="401061768"/>
      </c:barChart>
      <c:catAx>
        <c:axId val="401061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61768"/>
        <c:crosses val="autoZero"/>
        <c:auto val="1"/>
        <c:lblAlgn val="ctr"/>
        <c:lblOffset val="100"/>
        <c:noMultiLvlLbl val="0"/>
      </c:catAx>
      <c:valAx>
        <c:axId val="40106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61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3F273-3A2E-4213-A379-CD0760DE8324}"/>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64F81D6A-7A71-43D9-8B59-DBE2A442A75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203930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FE2D0-73E2-4AD5-A8F7-66C09383FCFB}"/>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301DA8CB-C25E-431A-8663-D8343E759639}"/>
              </a:ext>
            </a:extLst>
          </p:cNvPr>
          <p:cNvGraphicFramePr>
            <a:graphicFrameLocks noGrp="1"/>
          </p:cNvGraphicFramePr>
          <p:nvPr>
            <p:ph type="chart" sz="quarter" idx="13"/>
            <p:extLst>
              <p:ext uri="{D42A27DB-BD31-4B8C-83A1-F6EECF244321}">
                <p14:modId xmlns:p14="http://schemas.microsoft.com/office/powerpoint/2010/main" val="1390808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92E907-28FB-47E4-A503-E38F9076CF05}"/>
              </a:ext>
            </a:extLst>
          </p:cNvPr>
          <p:cNvSpPr>
            <a:spLocks noGrp="1"/>
          </p:cNvSpPr>
          <p:nvPr>
            <p:ph type="body" sz="quarter" idx="14"/>
          </p:nvPr>
        </p:nvSpPr>
        <p:spPr/>
        <p:txBody>
          <a:bodyPr/>
          <a:lstStyle/>
          <a:p>
            <a:r>
              <a:rPr lang="en-US"/>
              <a:t>01/01/2018 - 08/31/2021</a:t>
            </a:r>
          </a:p>
        </p:txBody>
      </p:sp>
      <p:sp>
        <p:nvSpPr>
          <p:cNvPr id="5" name="Footer Placeholder 4">
            <a:extLst>
              <a:ext uri="{FF2B5EF4-FFF2-40B4-BE49-F238E27FC236}">
                <a16:creationId xmlns:a16="http://schemas.microsoft.com/office/drawing/2014/main" id="{D9D73289-2BA3-40B5-B5D5-485248CA63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4410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D319E-FDA5-45B0-92C3-D6CF6828C6FC}"/>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9FCF2A02-C0C4-4B86-AC38-4C4D4266DC86}"/>
              </a:ext>
            </a:extLst>
          </p:cNvPr>
          <p:cNvGraphicFramePr>
            <a:graphicFrameLocks noGrp="1"/>
          </p:cNvGraphicFramePr>
          <p:nvPr>
            <p:ph type="tbl" sz="quarter" idx="13"/>
            <p:extLst>
              <p:ext uri="{D42A27DB-BD31-4B8C-83A1-F6EECF244321}">
                <p14:modId xmlns:p14="http://schemas.microsoft.com/office/powerpoint/2010/main" val="546332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40176596"/>
                    </a:ext>
                  </a:extLst>
                </a:gridCol>
                <a:gridCol w="905256">
                  <a:extLst>
                    <a:ext uri="{9D8B030D-6E8A-4147-A177-3AD203B41FA5}">
                      <a16:colId xmlns:a16="http://schemas.microsoft.com/office/drawing/2014/main" val="1617651653"/>
                    </a:ext>
                  </a:extLst>
                </a:gridCol>
                <a:gridCol w="905256">
                  <a:extLst>
                    <a:ext uri="{9D8B030D-6E8A-4147-A177-3AD203B41FA5}">
                      <a16:colId xmlns:a16="http://schemas.microsoft.com/office/drawing/2014/main" val="549185371"/>
                    </a:ext>
                  </a:extLst>
                </a:gridCol>
                <a:gridCol w="905256">
                  <a:extLst>
                    <a:ext uri="{9D8B030D-6E8A-4147-A177-3AD203B41FA5}">
                      <a16:colId xmlns:a16="http://schemas.microsoft.com/office/drawing/2014/main" val="2390230423"/>
                    </a:ext>
                  </a:extLst>
                </a:gridCol>
                <a:gridCol w="905256">
                  <a:extLst>
                    <a:ext uri="{9D8B030D-6E8A-4147-A177-3AD203B41FA5}">
                      <a16:colId xmlns:a16="http://schemas.microsoft.com/office/drawing/2014/main" val="2582836262"/>
                    </a:ext>
                  </a:extLst>
                </a:gridCol>
                <a:gridCol w="905256">
                  <a:extLst>
                    <a:ext uri="{9D8B030D-6E8A-4147-A177-3AD203B41FA5}">
                      <a16:colId xmlns:a16="http://schemas.microsoft.com/office/drawing/2014/main" val="2365016997"/>
                    </a:ext>
                  </a:extLst>
                </a:gridCol>
                <a:gridCol w="905256">
                  <a:extLst>
                    <a:ext uri="{9D8B030D-6E8A-4147-A177-3AD203B41FA5}">
                      <a16:colId xmlns:a16="http://schemas.microsoft.com/office/drawing/2014/main" val="2543111912"/>
                    </a:ext>
                  </a:extLst>
                </a:gridCol>
                <a:gridCol w="905256">
                  <a:extLst>
                    <a:ext uri="{9D8B030D-6E8A-4147-A177-3AD203B41FA5}">
                      <a16:colId xmlns:a16="http://schemas.microsoft.com/office/drawing/2014/main" val="491712582"/>
                    </a:ext>
                  </a:extLst>
                </a:gridCol>
                <a:gridCol w="905256">
                  <a:extLst>
                    <a:ext uri="{9D8B030D-6E8A-4147-A177-3AD203B41FA5}">
                      <a16:colId xmlns:a16="http://schemas.microsoft.com/office/drawing/2014/main" val="250680288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27766356"/>
                  </a:ext>
                </a:extLst>
              </a:tr>
              <a:tr h="370840">
                <a:tc>
                  <a:txBody>
                    <a:bodyPr/>
                    <a:lstStyle/>
                    <a:p>
                      <a:r>
                        <a:rPr lang="en-US" sz="1000"/>
                        <a:t>4662</a:t>
                      </a:r>
                    </a:p>
                  </a:txBody>
                  <a:tcPr/>
                </a:tc>
                <a:tc>
                  <a:txBody>
                    <a:bodyPr/>
                    <a:lstStyle/>
                    <a:p>
                      <a:r>
                        <a:rPr lang="en-US" sz="1000"/>
                        <a:t>13</a:t>
                      </a:r>
                    </a:p>
                  </a:txBody>
                  <a:tcPr/>
                </a:tc>
                <a:tc>
                  <a:txBody>
                    <a:bodyPr/>
                    <a:lstStyle/>
                    <a:p>
                      <a:r>
                        <a:rPr lang="en-US" sz="1000"/>
                        <a:t>34</a:t>
                      </a:r>
                    </a:p>
                  </a:txBody>
                  <a:tcPr/>
                </a:tc>
                <a:tc>
                  <a:txBody>
                    <a:bodyPr/>
                    <a:lstStyle/>
                    <a:p>
                      <a:r>
                        <a:rPr lang="en-US" sz="1000"/>
                        <a:t>497</a:t>
                      </a:r>
                    </a:p>
                  </a:txBody>
                  <a:tcPr/>
                </a:tc>
                <a:tc>
                  <a:txBody>
                    <a:bodyPr/>
                    <a:lstStyle/>
                    <a:p>
                      <a:r>
                        <a:rPr lang="en-US" sz="1000"/>
                        <a:t>7</a:t>
                      </a:r>
                    </a:p>
                  </a:txBody>
                  <a:tcPr/>
                </a:tc>
                <a:tc>
                  <a:txBody>
                    <a:bodyPr/>
                    <a:lstStyle/>
                    <a:p>
                      <a:r>
                        <a:rPr lang="en-US" sz="1000"/>
                        <a:t>37</a:t>
                      </a:r>
                    </a:p>
                  </a:txBody>
                  <a:tcPr/>
                </a:tc>
                <a:tc>
                  <a:txBody>
                    <a:bodyPr/>
                    <a:lstStyle/>
                    <a:p>
                      <a:r>
                        <a:rPr lang="en-US" sz="1000"/>
                        <a:t>0</a:t>
                      </a:r>
                    </a:p>
                  </a:txBody>
                  <a:tcPr/>
                </a:tc>
                <a:tc>
                  <a:txBody>
                    <a:bodyPr/>
                    <a:lstStyle/>
                    <a:p>
                      <a:r>
                        <a:rPr lang="en-US" sz="1000"/>
                        <a:t>0.3418 %</a:t>
                      </a:r>
                    </a:p>
                  </a:txBody>
                  <a:tcPr/>
                </a:tc>
                <a:tc>
                  <a:txBody>
                    <a:bodyPr/>
                    <a:lstStyle/>
                    <a:p>
                      <a:r>
                        <a:rPr lang="en-US" sz="1000"/>
                        <a:t>0.0 %</a:t>
                      </a:r>
                    </a:p>
                  </a:txBody>
                  <a:tcPr/>
                </a:tc>
                <a:extLst>
                  <a:ext uri="{0D108BD9-81ED-4DB2-BD59-A6C34878D82A}">
                    <a16:rowId xmlns:a16="http://schemas.microsoft.com/office/drawing/2014/main" val="3846727166"/>
                  </a:ext>
                </a:extLst>
              </a:tr>
            </a:tbl>
          </a:graphicData>
        </a:graphic>
      </p:graphicFrame>
      <p:sp>
        <p:nvSpPr>
          <p:cNvPr id="4" name="Text Placeholder 3">
            <a:extLst>
              <a:ext uri="{FF2B5EF4-FFF2-40B4-BE49-F238E27FC236}">
                <a16:creationId xmlns:a16="http://schemas.microsoft.com/office/drawing/2014/main" id="{9F70F0EE-D149-40C8-8342-9AD417B6DAE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100728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E1A13-6E10-44C3-B0A9-93B66D92DC8A}"/>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8615A32E-8E07-4F38-A7F5-E9C053A15007}"/>
              </a:ext>
            </a:extLst>
          </p:cNvPr>
          <p:cNvGraphicFramePr>
            <a:graphicFrameLocks noGrp="1"/>
          </p:cNvGraphicFramePr>
          <p:nvPr>
            <p:ph type="chart" sz="quarter" idx="13"/>
            <p:extLst>
              <p:ext uri="{D42A27DB-BD31-4B8C-83A1-F6EECF244321}">
                <p14:modId xmlns:p14="http://schemas.microsoft.com/office/powerpoint/2010/main" val="3240892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CD07C3-EC3D-4782-BB7D-455B3F2C521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9F728D5-17E4-403A-9F7D-4D477EA410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7709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5462F-62BB-4708-A7B7-B7BEBB6812FD}"/>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58919A14-C21A-46C3-8CD0-8D3FAD38B4F5}"/>
              </a:ext>
            </a:extLst>
          </p:cNvPr>
          <p:cNvGraphicFramePr>
            <a:graphicFrameLocks noGrp="1"/>
          </p:cNvGraphicFramePr>
          <p:nvPr>
            <p:ph type="chart" sz="quarter" idx="13"/>
            <p:extLst>
              <p:ext uri="{D42A27DB-BD31-4B8C-83A1-F6EECF244321}">
                <p14:modId xmlns:p14="http://schemas.microsoft.com/office/powerpoint/2010/main" val="2781430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B320F5-2EAB-489F-9999-573A57FB0B7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5BB9885-F087-4D36-ACCE-3811641A3D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2196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5C26F-D1F0-4805-A59D-9C8EE12DABEF}"/>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601F8892-01F1-48A6-BA05-EF0BC2506C1D}"/>
              </a:ext>
            </a:extLst>
          </p:cNvPr>
          <p:cNvGraphicFramePr>
            <a:graphicFrameLocks noGrp="1"/>
          </p:cNvGraphicFramePr>
          <p:nvPr>
            <p:ph type="chart" sz="quarter" idx="13"/>
            <p:extLst>
              <p:ext uri="{D42A27DB-BD31-4B8C-83A1-F6EECF244321}">
                <p14:modId xmlns:p14="http://schemas.microsoft.com/office/powerpoint/2010/main" val="88621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8A3DCF-5A9C-4746-9FA1-0814C75AA3C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62FB378-1DEE-4C9B-B3C2-1B8923CB03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5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8FCB4-0D99-4126-BDBF-E139F1F401D1}"/>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AE2A9A07-7FBA-482A-AF1C-B8AB8C3965FC}"/>
              </a:ext>
            </a:extLst>
          </p:cNvPr>
          <p:cNvGraphicFramePr>
            <a:graphicFrameLocks noGrp="1"/>
          </p:cNvGraphicFramePr>
          <p:nvPr>
            <p:ph type="chart" sz="quarter" idx="13"/>
            <p:extLst>
              <p:ext uri="{D42A27DB-BD31-4B8C-83A1-F6EECF244321}">
                <p14:modId xmlns:p14="http://schemas.microsoft.com/office/powerpoint/2010/main" val="3230088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643A2E-A6AD-4691-A048-B303B8903FE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A5A7399-A159-4F05-943C-2063CBA777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226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9AC47-C7F2-4C95-9E78-5DB570401DEA}"/>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ADA94552-561A-4D7B-AB16-DD317AAF2DBC}"/>
              </a:ext>
            </a:extLst>
          </p:cNvPr>
          <p:cNvGraphicFramePr>
            <a:graphicFrameLocks noGrp="1"/>
          </p:cNvGraphicFramePr>
          <p:nvPr>
            <p:ph type="tbl" sz="quarter" idx="13"/>
            <p:extLst>
              <p:ext uri="{D42A27DB-BD31-4B8C-83A1-F6EECF244321}">
                <p14:modId xmlns:p14="http://schemas.microsoft.com/office/powerpoint/2010/main" val="2987386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64861651"/>
                    </a:ext>
                  </a:extLst>
                </a:gridCol>
                <a:gridCol w="822960">
                  <a:extLst>
                    <a:ext uri="{9D8B030D-6E8A-4147-A177-3AD203B41FA5}">
                      <a16:colId xmlns:a16="http://schemas.microsoft.com/office/drawing/2014/main" val="1916869724"/>
                    </a:ext>
                  </a:extLst>
                </a:gridCol>
                <a:gridCol w="822960">
                  <a:extLst>
                    <a:ext uri="{9D8B030D-6E8A-4147-A177-3AD203B41FA5}">
                      <a16:colId xmlns:a16="http://schemas.microsoft.com/office/drawing/2014/main" val="3784245913"/>
                    </a:ext>
                  </a:extLst>
                </a:gridCol>
                <a:gridCol w="822960">
                  <a:extLst>
                    <a:ext uri="{9D8B030D-6E8A-4147-A177-3AD203B41FA5}">
                      <a16:colId xmlns:a16="http://schemas.microsoft.com/office/drawing/2014/main" val="2521605134"/>
                    </a:ext>
                  </a:extLst>
                </a:gridCol>
                <a:gridCol w="822960">
                  <a:extLst>
                    <a:ext uri="{9D8B030D-6E8A-4147-A177-3AD203B41FA5}">
                      <a16:colId xmlns:a16="http://schemas.microsoft.com/office/drawing/2014/main" val="3659555395"/>
                    </a:ext>
                  </a:extLst>
                </a:gridCol>
                <a:gridCol w="822960">
                  <a:extLst>
                    <a:ext uri="{9D8B030D-6E8A-4147-A177-3AD203B41FA5}">
                      <a16:colId xmlns:a16="http://schemas.microsoft.com/office/drawing/2014/main" val="3547812560"/>
                    </a:ext>
                  </a:extLst>
                </a:gridCol>
                <a:gridCol w="822960">
                  <a:extLst>
                    <a:ext uri="{9D8B030D-6E8A-4147-A177-3AD203B41FA5}">
                      <a16:colId xmlns:a16="http://schemas.microsoft.com/office/drawing/2014/main" val="1023263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49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- 2021-08-04 15:04:57</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Ward's Top 50 Property &amp; Casualty Insurers for 2021! We appreciate the continued support of our employees, business partners, and customers who help make these achievements possible. #TEAMPHLY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10001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- 2021-08-17 15:12:33</a:t>
                      </a:r>
                      <a:r>
                        <a:rPr kumimoji="0" lang="en-US" sz="1000" b="0" i="0" u="none" strike="noStrike" kern="1200" cap="none" spc="0" normalizeH="0" baseline="0" noProof="0">
                          <a:ln>
                            <a:noFill/>
                          </a:ln>
                          <a:solidFill>
                            <a:prstClr val="black"/>
                          </a:solidFill>
                          <a:effectLst/>
                          <a:uLnTx/>
                          <a:uFillTx/>
                          <a:latin typeface="+mn-lt"/>
                          <a:ea typeface="+mn-ea"/>
                          <a:cs typeface="+mn-cs"/>
                        </a:rPr>
                        <a:t>
 As a leading non-profit insurance carrier, giving back is an important piece of our culture and we support many charitable organizations throughout the year. To celebrate #NationalNonProfitDay and recognize the positive impact of their world-changing work, we’re taking a look back at #TEAMPHLY in the community. #nonprofits #insurancecompany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0859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- 2021-08-13 16:56:07</a:t>
                      </a:r>
                      <a:r>
                        <a:rPr kumimoji="0" lang="en-US" sz="1000" b="0" i="0" u="none" strike="noStrike" kern="1200" cap="none" spc="0" normalizeH="0" baseline="0" noProof="0">
                          <a:ln>
                            <a:noFill/>
                          </a:ln>
                          <a:solidFill>
                            <a:prstClr val="black"/>
                          </a:solidFill>
                          <a:effectLst/>
                          <a:uLnTx/>
                          <a:uFillTx/>
                          <a:latin typeface="+mn-lt"/>
                          <a:ea typeface="+mn-ea"/>
                          <a:cs typeface="+mn-cs"/>
                        </a:rPr>
                        <a:t>
 While auto loss costs are on the rise, PHLY has solutions to help risk managers reduce claim frequency and severity. Our experts share the top 5 factors driving commercial auto loss costs with Risk &amp; Insurance  magazine: https://bit.ly/3lNRLZs
#RiskManagement #autoloss #Telematics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01090605"/>
                  </a:ext>
                </a:extLst>
              </a:tr>
            </a:tbl>
          </a:graphicData>
        </a:graphic>
      </p:graphicFrame>
      <p:sp>
        <p:nvSpPr>
          <p:cNvPr id="4" name="Text Placeholder 3">
            <a:extLst>
              <a:ext uri="{FF2B5EF4-FFF2-40B4-BE49-F238E27FC236}">
                <a16:creationId xmlns:a16="http://schemas.microsoft.com/office/drawing/2014/main" id="{AFDF9709-1BD6-4A96-9950-5E2CBBC1CBC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981161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C5099-AC74-41EF-A477-69BC36C362D2}"/>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1CDCD16E-DD10-4C07-8511-4BBB90A029A1}"/>
              </a:ext>
            </a:extLst>
          </p:cNvPr>
          <p:cNvGraphicFramePr>
            <a:graphicFrameLocks noGrp="1"/>
          </p:cNvGraphicFramePr>
          <p:nvPr>
            <p:ph type="tbl" sz="quarter" idx="13"/>
            <p:extLst>
              <p:ext uri="{D42A27DB-BD31-4B8C-83A1-F6EECF244321}">
                <p14:modId xmlns:p14="http://schemas.microsoft.com/office/powerpoint/2010/main" val="2248695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52266279"/>
                    </a:ext>
                  </a:extLst>
                </a:gridCol>
                <a:gridCol w="822960">
                  <a:extLst>
                    <a:ext uri="{9D8B030D-6E8A-4147-A177-3AD203B41FA5}">
                      <a16:colId xmlns:a16="http://schemas.microsoft.com/office/drawing/2014/main" val="230096811"/>
                    </a:ext>
                  </a:extLst>
                </a:gridCol>
                <a:gridCol w="822960">
                  <a:extLst>
                    <a:ext uri="{9D8B030D-6E8A-4147-A177-3AD203B41FA5}">
                      <a16:colId xmlns:a16="http://schemas.microsoft.com/office/drawing/2014/main" val="828524045"/>
                    </a:ext>
                  </a:extLst>
                </a:gridCol>
                <a:gridCol w="822960">
                  <a:extLst>
                    <a:ext uri="{9D8B030D-6E8A-4147-A177-3AD203B41FA5}">
                      <a16:colId xmlns:a16="http://schemas.microsoft.com/office/drawing/2014/main" val="2153195223"/>
                    </a:ext>
                  </a:extLst>
                </a:gridCol>
                <a:gridCol w="822960">
                  <a:extLst>
                    <a:ext uri="{9D8B030D-6E8A-4147-A177-3AD203B41FA5}">
                      <a16:colId xmlns:a16="http://schemas.microsoft.com/office/drawing/2014/main" val="3637556006"/>
                    </a:ext>
                  </a:extLst>
                </a:gridCol>
                <a:gridCol w="822960">
                  <a:extLst>
                    <a:ext uri="{9D8B030D-6E8A-4147-A177-3AD203B41FA5}">
                      <a16:colId xmlns:a16="http://schemas.microsoft.com/office/drawing/2014/main" val="40986250"/>
                    </a:ext>
                  </a:extLst>
                </a:gridCol>
                <a:gridCol w="822960">
                  <a:extLst>
                    <a:ext uri="{9D8B030D-6E8A-4147-A177-3AD203B41FA5}">
                      <a16:colId xmlns:a16="http://schemas.microsoft.com/office/drawing/2014/main" val="1620872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6439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- 2021-08-19 16:14:52</a:t>
                      </a:r>
                      <a:r>
                        <a:rPr kumimoji="0" lang="en-US" sz="1000" b="0" i="0" u="none" strike="noStrike" kern="1200" cap="none" spc="0" normalizeH="0" baseline="0" noProof="0">
                          <a:ln>
                            <a:noFill/>
                          </a:ln>
                          <a:solidFill>
                            <a:prstClr val="black"/>
                          </a:solidFill>
                          <a:effectLst/>
                          <a:uLnTx/>
                          <a:uFillTx/>
                          <a:latin typeface="+mn-lt"/>
                          <a:ea typeface="+mn-ea"/>
                          <a:cs typeface="+mn-cs"/>
                        </a:rPr>
                        <a:t>
 We are excited to sponsor this year's #ParkwayRun &amp; Walk benefiting the Children's Hospital of Philadelphia (CHOP)! Over the last 18 years, #TEAMPHLY has fundraised and donated more than .2 million to help fund life-saving #pediatriccancer research. As we gear up for another month-long fundraising initiative, employees joined CHOP patient ambassador, Gabe, via Zoom to hear his incredible story.
Learn how you can help: parkway.chop.edu #ForBreakThroughs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9424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- 2021-08-23 18:32:25</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for the 2021 – 2022 season! Throughout the season, PHLY is partnering with the Eagles to highlight #nonprofits doing great work in the community before each home game. Congratulations to Philabundance, VNA of Philadelphia, and Students Run Philly Style for being highlighted in the pre-season! #FlyEaglesFly
Learn more about our partnership with the Eagles: http://bit.ly/2YNTRy4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46174051"/>
                  </a:ext>
                </a:extLst>
              </a:tr>
            </a:tbl>
          </a:graphicData>
        </a:graphic>
      </p:graphicFrame>
      <p:sp>
        <p:nvSpPr>
          <p:cNvPr id="4" name="Text Placeholder 3">
            <a:extLst>
              <a:ext uri="{FF2B5EF4-FFF2-40B4-BE49-F238E27FC236}">
                <a16:creationId xmlns:a16="http://schemas.microsoft.com/office/drawing/2014/main" id="{355A07BF-61F8-4E7C-B150-4AAE54F4E18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376830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A1245-1AD8-402F-8914-EC81C0FB764C}"/>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5EE7B124-C1FD-4995-908E-4DEE7ACD3F69}"/>
              </a:ext>
            </a:extLst>
          </p:cNvPr>
          <p:cNvGraphicFramePr>
            <a:graphicFrameLocks noGrp="1"/>
          </p:cNvGraphicFramePr>
          <p:nvPr>
            <p:ph type="chart" sz="quarter" idx="13"/>
            <p:extLst>
              <p:ext uri="{D42A27DB-BD31-4B8C-83A1-F6EECF244321}">
                <p14:modId xmlns:p14="http://schemas.microsoft.com/office/powerpoint/2010/main" val="32129499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95FD31-4D70-4FFA-B440-AB15612CE752}"/>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592778F0-4A33-4355-B3A3-DF041AF8BE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2233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3282C-4F34-4BD6-9AFA-D17D1AD60A2F}"/>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62ADAA5C-37F2-4A31-A08B-0CB02D63FBB6}"/>
              </a:ext>
            </a:extLst>
          </p:cNvPr>
          <p:cNvGraphicFramePr>
            <a:graphicFrameLocks noGrp="1"/>
          </p:cNvGraphicFramePr>
          <p:nvPr>
            <p:ph type="tbl" sz="quarter" idx="13"/>
            <p:extLst>
              <p:ext uri="{D42A27DB-BD31-4B8C-83A1-F6EECF244321}">
                <p14:modId xmlns:p14="http://schemas.microsoft.com/office/powerpoint/2010/main" val="2143152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307503109"/>
                    </a:ext>
                  </a:extLst>
                </a:gridCol>
                <a:gridCol w="576072">
                  <a:extLst>
                    <a:ext uri="{9D8B030D-6E8A-4147-A177-3AD203B41FA5}">
                      <a16:colId xmlns:a16="http://schemas.microsoft.com/office/drawing/2014/main" val="1741003787"/>
                    </a:ext>
                  </a:extLst>
                </a:gridCol>
                <a:gridCol w="576072">
                  <a:extLst>
                    <a:ext uri="{9D8B030D-6E8A-4147-A177-3AD203B41FA5}">
                      <a16:colId xmlns:a16="http://schemas.microsoft.com/office/drawing/2014/main" val="790621857"/>
                    </a:ext>
                  </a:extLst>
                </a:gridCol>
                <a:gridCol w="576072">
                  <a:extLst>
                    <a:ext uri="{9D8B030D-6E8A-4147-A177-3AD203B41FA5}">
                      <a16:colId xmlns:a16="http://schemas.microsoft.com/office/drawing/2014/main" val="1952495862"/>
                    </a:ext>
                  </a:extLst>
                </a:gridCol>
                <a:gridCol w="576072">
                  <a:extLst>
                    <a:ext uri="{9D8B030D-6E8A-4147-A177-3AD203B41FA5}">
                      <a16:colId xmlns:a16="http://schemas.microsoft.com/office/drawing/2014/main" val="2056372203"/>
                    </a:ext>
                  </a:extLst>
                </a:gridCol>
                <a:gridCol w="576072">
                  <a:extLst>
                    <a:ext uri="{9D8B030D-6E8A-4147-A177-3AD203B41FA5}">
                      <a16:colId xmlns:a16="http://schemas.microsoft.com/office/drawing/2014/main" val="3569484843"/>
                    </a:ext>
                  </a:extLst>
                </a:gridCol>
                <a:gridCol w="576072">
                  <a:extLst>
                    <a:ext uri="{9D8B030D-6E8A-4147-A177-3AD203B41FA5}">
                      <a16:colId xmlns:a16="http://schemas.microsoft.com/office/drawing/2014/main" val="801020240"/>
                    </a:ext>
                  </a:extLst>
                </a:gridCol>
                <a:gridCol w="576072">
                  <a:extLst>
                    <a:ext uri="{9D8B030D-6E8A-4147-A177-3AD203B41FA5}">
                      <a16:colId xmlns:a16="http://schemas.microsoft.com/office/drawing/2014/main" val="255421487"/>
                    </a:ext>
                  </a:extLst>
                </a:gridCol>
                <a:gridCol w="576072">
                  <a:extLst>
                    <a:ext uri="{9D8B030D-6E8A-4147-A177-3AD203B41FA5}">
                      <a16:colId xmlns:a16="http://schemas.microsoft.com/office/drawing/2014/main" val="2407152093"/>
                    </a:ext>
                  </a:extLst>
                </a:gridCol>
                <a:gridCol w="576072">
                  <a:extLst>
                    <a:ext uri="{9D8B030D-6E8A-4147-A177-3AD203B41FA5}">
                      <a16:colId xmlns:a16="http://schemas.microsoft.com/office/drawing/2014/main" val="786641369"/>
                    </a:ext>
                  </a:extLst>
                </a:gridCol>
                <a:gridCol w="576072">
                  <a:extLst>
                    <a:ext uri="{9D8B030D-6E8A-4147-A177-3AD203B41FA5}">
                      <a16:colId xmlns:a16="http://schemas.microsoft.com/office/drawing/2014/main" val="44353476"/>
                    </a:ext>
                  </a:extLst>
                </a:gridCol>
                <a:gridCol w="576072">
                  <a:extLst>
                    <a:ext uri="{9D8B030D-6E8A-4147-A177-3AD203B41FA5}">
                      <a16:colId xmlns:a16="http://schemas.microsoft.com/office/drawing/2014/main" val="293683410"/>
                    </a:ext>
                  </a:extLst>
                </a:gridCol>
                <a:gridCol w="576072">
                  <a:extLst>
                    <a:ext uri="{9D8B030D-6E8A-4147-A177-3AD203B41FA5}">
                      <a16:colId xmlns:a16="http://schemas.microsoft.com/office/drawing/2014/main" val="30849487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32443539"/>
                  </a:ext>
                </a:extLst>
              </a:tr>
              <a:tr h="370840">
                <a:tc>
                  <a:txBody>
                    <a:bodyPr/>
                    <a:lstStyle/>
                    <a:p>
                      <a:r>
                        <a:rPr lang="en-US" sz="1000"/>
                        <a:t>3699</a:t>
                      </a:r>
                    </a:p>
                  </a:txBody>
                  <a:tcPr/>
                </a:tc>
                <a:tc>
                  <a:txBody>
                    <a:bodyPr/>
                    <a:lstStyle/>
                    <a:p>
                      <a:r>
                        <a:rPr lang="en-US" sz="1000"/>
                        <a:t>7</a:t>
                      </a:r>
                    </a:p>
                  </a:txBody>
                  <a:tcPr/>
                </a:tc>
                <a:tc>
                  <a:txBody>
                    <a:bodyPr/>
                    <a:lstStyle/>
                    <a:p>
                      <a:r>
                        <a:rPr lang="en-US" sz="1000"/>
                        <a:t>39</a:t>
                      </a:r>
                    </a:p>
                  </a:txBody>
                  <a:tcPr/>
                </a:tc>
                <a:tc>
                  <a:txBody>
                    <a:bodyPr/>
                    <a:lstStyle/>
                    <a:p>
                      <a:r>
                        <a:rPr lang="en-US" sz="1000"/>
                        <a:t>35</a:t>
                      </a:r>
                    </a:p>
                  </a:txBody>
                  <a:tcPr/>
                </a:tc>
                <a:tc>
                  <a:txBody>
                    <a:bodyPr/>
                    <a:lstStyle/>
                    <a:p>
                      <a:r>
                        <a:rPr lang="en-US" sz="1000"/>
                        <a:t>3</a:t>
                      </a:r>
                    </a:p>
                  </a:txBody>
                  <a:tcPr/>
                </a:tc>
                <a:tc>
                  <a:txBody>
                    <a:bodyPr/>
                    <a:lstStyle/>
                    <a:p>
                      <a:r>
                        <a:rPr lang="en-US" sz="1000"/>
                        <a:t>1</a:t>
                      </a:r>
                    </a:p>
                  </a:txBody>
                  <a:tcPr/>
                </a:tc>
                <a:tc>
                  <a:txBody>
                    <a:bodyPr/>
                    <a:lstStyle/>
                    <a:p>
                      <a:r>
                        <a:rPr lang="en-US" sz="1000"/>
                        <a:t>17</a:t>
                      </a:r>
                    </a:p>
                  </a:txBody>
                  <a:tcPr/>
                </a:tc>
                <a:tc>
                  <a:txBody>
                    <a:bodyPr/>
                    <a:lstStyle/>
                    <a:p>
                      <a:r>
                        <a:rPr lang="en-US" sz="1000"/>
                        <a:t>17</a:t>
                      </a:r>
                    </a:p>
                  </a:txBody>
                  <a:tcPr/>
                </a:tc>
                <a:tc>
                  <a:txBody>
                    <a:bodyPr/>
                    <a:lstStyle/>
                    <a:p>
                      <a:r>
                        <a:rPr lang="en-US" sz="1000"/>
                        <a:t>85</a:t>
                      </a:r>
                    </a:p>
                  </a:txBody>
                  <a:tcPr/>
                </a:tc>
                <a:tc>
                  <a:txBody>
                    <a:bodyPr/>
                    <a:lstStyle/>
                    <a:p>
                      <a:r>
                        <a:rPr lang="en-US" sz="1000"/>
                        <a:t>2</a:t>
                      </a:r>
                    </a:p>
                  </a:txBody>
                  <a:tcPr/>
                </a:tc>
                <a:tc>
                  <a:txBody>
                    <a:bodyPr/>
                    <a:lstStyle/>
                    <a:p>
                      <a:r>
                        <a:rPr lang="en-US" sz="1000"/>
                        <a:t>32</a:t>
                      </a:r>
                    </a:p>
                  </a:txBody>
                  <a:tcPr/>
                </a:tc>
                <a:tc>
                  <a:txBody>
                    <a:bodyPr/>
                    <a:lstStyle/>
                    <a:p>
                      <a:r>
                        <a:rPr lang="en-US" sz="1000"/>
                        <a:t>0.0804 %</a:t>
                      </a:r>
                    </a:p>
                  </a:txBody>
                  <a:tcPr/>
                </a:tc>
                <a:tc>
                  <a:txBody>
                    <a:bodyPr/>
                    <a:lstStyle/>
                    <a:p>
                      <a:r>
                        <a:rPr lang="en-US" sz="1000"/>
                        <a:t>0.0 %</a:t>
                      </a:r>
                    </a:p>
                  </a:txBody>
                  <a:tcPr/>
                </a:tc>
                <a:extLst>
                  <a:ext uri="{0D108BD9-81ED-4DB2-BD59-A6C34878D82A}">
                    <a16:rowId xmlns:a16="http://schemas.microsoft.com/office/drawing/2014/main" val="3124841834"/>
                  </a:ext>
                </a:extLst>
              </a:tr>
            </a:tbl>
          </a:graphicData>
        </a:graphic>
      </p:graphicFrame>
      <p:sp>
        <p:nvSpPr>
          <p:cNvPr id="4" name="Text Placeholder 3">
            <a:extLst>
              <a:ext uri="{FF2B5EF4-FFF2-40B4-BE49-F238E27FC236}">
                <a16:creationId xmlns:a16="http://schemas.microsoft.com/office/drawing/2014/main" id="{54E93686-4ABE-4983-B22E-26675FA9DC9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889675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4AB09-43CA-44A7-A34A-D68311B3408F}"/>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C1E5A93B-0E48-4897-875B-2932413F3262}"/>
              </a:ext>
            </a:extLst>
          </p:cNvPr>
          <p:cNvGraphicFramePr>
            <a:graphicFrameLocks noGrp="1"/>
          </p:cNvGraphicFramePr>
          <p:nvPr>
            <p:ph type="chart" sz="quarter" idx="13"/>
            <p:extLst>
              <p:ext uri="{D42A27DB-BD31-4B8C-83A1-F6EECF244321}">
                <p14:modId xmlns:p14="http://schemas.microsoft.com/office/powerpoint/2010/main" val="1257245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FC10D3-6DB1-455A-A9F6-23E4A8343A5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0A5C96D-91B6-4037-8478-9C2195A457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1048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38256-A850-4044-B4D2-1F008ABB9C74}"/>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6FC3D549-7C8E-47BB-BC41-EA323A5762DC}"/>
              </a:ext>
            </a:extLst>
          </p:cNvPr>
          <p:cNvGraphicFramePr>
            <a:graphicFrameLocks noGrp="1"/>
          </p:cNvGraphicFramePr>
          <p:nvPr>
            <p:ph type="chart" sz="quarter" idx="13"/>
            <p:extLst>
              <p:ext uri="{D42A27DB-BD31-4B8C-83A1-F6EECF244321}">
                <p14:modId xmlns:p14="http://schemas.microsoft.com/office/powerpoint/2010/main" val="21818621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68F754-0468-4D75-B42D-036B32582F6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0C4620F-3813-48D1-9D0F-24477BB5A0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1455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C5471-247D-4E2F-92C5-DB27532B9D79}"/>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93D533B1-7AEF-4AE3-B6FB-29638FC022FA}"/>
              </a:ext>
            </a:extLst>
          </p:cNvPr>
          <p:cNvGraphicFramePr>
            <a:graphicFrameLocks noGrp="1"/>
          </p:cNvGraphicFramePr>
          <p:nvPr>
            <p:ph type="chart" sz="quarter" idx="13"/>
            <p:extLst>
              <p:ext uri="{D42A27DB-BD31-4B8C-83A1-F6EECF244321}">
                <p14:modId xmlns:p14="http://schemas.microsoft.com/office/powerpoint/2010/main" val="39015957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DA80B9-254D-4F84-933E-29BF869CFD7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938FF64-E5E4-4309-8436-F9A9A53362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4203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BA041-F90E-407C-A9BB-1ACF61647D53}"/>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D9B371BE-910B-4EE6-8E22-222B7A307E0D}"/>
              </a:ext>
            </a:extLst>
          </p:cNvPr>
          <p:cNvGraphicFramePr>
            <a:graphicFrameLocks noGrp="1"/>
          </p:cNvGraphicFramePr>
          <p:nvPr>
            <p:ph type="chart" sz="quarter" idx="13"/>
            <p:extLst>
              <p:ext uri="{D42A27DB-BD31-4B8C-83A1-F6EECF244321}">
                <p14:modId xmlns:p14="http://schemas.microsoft.com/office/powerpoint/2010/main" val="618425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39C8DA-1BA4-4CBB-97DC-2FC675C858E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C208CAD-6FEA-4400-A396-141B97E664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1204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60C12-4EC2-414F-89C7-F0500B566FB8}"/>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F1215601-5B52-4A2C-8A03-1780ADCB6BAE}"/>
              </a:ext>
            </a:extLst>
          </p:cNvPr>
          <p:cNvGraphicFramePr>
            <a:graphicFrameLocks noGrp="1"/>
          </p:cNvGraphicFramePr>
          <p:nvPr>
            <p:ph type="tbl" sz="quarter" idx="13"/>
            <p:extLst>
              <p:ext uri="{D42A27DB-BD31-4B8C-83A1-F6EECF244321}">
                <p14:modId xmlns:p14="http://schemas.microsoft.com/office/powerpoint/2010/main" val="2644419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792084612"/>
                    </a:ext>
                  </a:extLst>
                </a:gridCol>
                <a:gridCol w="2468880">
                  <a:extLst>
                    <a:ext uri="{9D8B030D-6E8A-4147-A177-3AD203B41FA5}">
                      <a16:colId xmlns:a16="http://schemas.microsoft.com/office/drawing/2014/main" val="1209874665"/>
                    </a:ext>
                  </a:extLst>
                </a:gridCol>
                <a:gridCol w="2468880">
                  <a:extLst>
                    <a:ext uri="{9D8B030D-6E8A-4147-A177-3AD203B41FA5}">
                      <a16:colId xmlns:a16="http://schemas.microsoft.com/office/drawing/2014/main" val="3351799139"/>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4064659325"/>
                  </a:ext>
                </a:extLst>
              </a:tr>
              <a:tr h="370840">
                <a:tc>
                  <a:txBody>
                    <a:bodyPr/>
                    <a:lstStyle/>
                    <a:p>
                      <a:r>
                        <a:rPr lang="en-US" sz="1000" b="1"/>
                        <a:t>@MargueriteTort</a:t>
                      </a:r>
                    </a:p>
                  </a:txBody>
                  <a:tcPr/>
                </a:tc>
                <a:tc>
                  <a:txBody>
                    <a:bodyPr/>
                    <a:lstStyle/>
                    <a:p>
                      <a:r>
                        <a:rPr lang="en-US" sz="1000"/>
                        <a:t>PHLY Insurance Co. (49)</a:t>
                      </a:r>
                    </a:p>
                  </a:txBody>
                  <a:tcPr/>
                </a:tc>
                <a:tc>
                  <a:txBody>
                    <a:bodyPr/>
                    <a:lstStyle/>
                    <a:p>
                      <a:r>
                        <a:rPr lang="en-US" sz="1000"/>
                        <a:t>49</a:t>
                      </a:r>
                    </a:p>
                  </a:txBody>
                  <a:tcPr/>
                </a:tc>
                <a:extLst>
                  <a:ext uri="{0D108BD9-81ED-4DB2-BD59-A6C34878D82A}">
                    <a16:rowId xmlns:a16="http://schemas.microsoft.com/office/drawing/2014/main" val="2893720056"/>
                  </a:ext>
                </a:extLst>
              </a:tr>
              <a:tr h="370840">
                <a:tc>
                  <a:txBody>
                    <a:bodyPr/>
                    <a:lstStyle/>
                    <a:p>
                      <a:r>
                        <a:rPr lang="en-US" sz="1000" b="1"/>
                        <a:t>@EaglesComms</a:t>
                      </a:r>
                    </a:p>
                  </a:txBody>
                  <a:tcPr/>
                </a:tc>
                <a:tc>
                  <a:txBody>
                    <a:bodyPr/>
                    <a:lstStyle/>
                    <a:p>
                      <a:r>
                        <a:rPr lang="en-US" sz="1000"/>
                        <a:t>PHLY Insurance Co. (48)</a:t>
                      </a:r>
                    </a:p>
                  </a:txBody>
                  <a:tcPr/>
                </a:tc>
                <a:tc>
                  <a:txBody>
                    <a:bodyPr/>
                    <a:lstStyle/>
                    <a:p>
                      <a:r>
                        <a:rPr lang="en-US" sz="1000"/>
                        <a:t>48</a:t>
                      </a:r>
                    </a:p>
                  </a:txBody>
                  <a:tcPr/>
                </a:tc>
                <a:extLst>
                  <a:ext uri="{0D108BD9-81ED-4DB2-BD59-A6C34878D82A}">
                    <a16:rowId xmlns:a16="http://schemas.microsoft.com/office/drawing/2014/main" val="424648714"/>
                  </a:ext>
                </a:extLst>
              </a:tr>
              <a:tr h="370840">
                <a:tc>
                  <a:txBody>
                    <a:bodyPr/>
                    <a:lstStyle/>
                    <a:p>
                      <a:r>
                        <a:rPr lang="en-US" sz="1000" b="1"/>
                        <a:t>@firedoug_howie</a:t>
                      </a:r>
                    </a:p>
                  </a:txBody>
                  <a:tcPr/>
                </a:tc>
                <a:tc>
                  <a:txBody>
                    <a:bodyPr/>
                    <a:lstStyle/>
                    <a:p>
                      <a:r>
                        <a:rPr lang="en-US" sz="1000"/>
                        <a:t>PHLY Insurance Co. (23)</a:t>
                      </a:r>
                    </a:p>
                  </a:txBody>
                  <a:tcPr/>
                </a:tc>
                <a:tc>
                  <a:txBody>
                    <a:bodyPr/>
                    <a:lstStyle/>
                    <a:p>
                      <a:r>
                        <a:rPr lang="en-US" sz="1000"/>
                        <a:t>23</a:t>
                      </a:r>
                    </a:p>
                  </a:txBody>
                  <a:tcPr/>
                </a:tc>
                <a:extLst>
                  <a:ext uri="{0D108BD9-81ED-4DB2-BD59-A6C34878D82A}">
                    <a16:rowId xmlns:a16="http://schemas.microsoft.com/office/drawing/2014/main" val="3176900214"/>
                  </a:ext>
                </a:extLst>
              </a:tr>
              <a:tr h="370840">
                <a:tc>
                  <a:txBody>
                    <a:bodyPr/>
                    <a:lstStyle/>
                    <a:p>
                      <a:r>
                        <a:rPr lang="en-US" sz="1000" b="1"/>
                        <a:t>@mplousis64</a:t>
                      </a:r>
                    </a:p>
                  </a:txBody>
                  <a:tcPr/>
                </a:tc>
                <a:tc>
                  <a:txBody>
                    <a:bodyPr/>
                    <a:lstStyle/>
                    <a:p>
                      <a:r>
                        <a:rPr lang="en-US" sz="1000"/>
                        <a:t>PHLY Insurance Co. (17)</a:t>
                      </a:r>
                    </a:p>
                  </a:txBody>
                  <a:tcPr/>
                </a:tc>
                <a:tc>
                  <a:txBody>
                    <a:bodyPr/>
                    <a:lstStyle/>
                    <a:p>
                      <a:r>
                        <a:rPr lang="en-US" sz="1000"/>
                        <a:t>17</a:t>
                      </a:r>
                    </a:p>
                  </a:txBody>
                  <a:tcPr/>
                </a:tc>
                <a:extLst>
                  <a:ext uri="{0D108BD9-81ED-4DB2-BD59-A6C34878D82A}">
                    <a16:rowId xmlns:a16="http://schemas.microsoft.com/office/drawing/2014/main" val="2334621216"/>
                  </a:ext>
                </a:extLst>
              </a:tr>
              <a:tr h="370840">
                <a:tc>
                  <a:txBody>
                    <a:bodyPr/>
                    <a:lstStyle/>
                    <a:p>
                      <a:r>
                        <a:rPr lang="en-US" sz="1000" b="1"/>
                        <a:t>@Regore2</a:t>
                      </a:r>
                    </a:p>
                  </a:txBody>
                  <a:tcPr/>
                </a:tc>
                <a:tc>
                  <a:txBody>
                    <a:bodyPr/>
                    <a:lstStyle/>
                    <a:p>
                      <a:r>
                        <a:rPr lang="en-US" sz="1000"/>
                        <a:t>PHLY Insurance Co. (15)</a:t>
                      </a:r>
                    </a:p>
                  </a:txBody>
                  <a:tcPr/>
                </a:tc>
                <a:tc>
                  <a:txBody>
                    <a:bodyPr/>
                    <a:lstStyle/>
                    <a:p>
                      <a:r>
                        <a:rPr lang="en-US" sz="1000"/>
                        <a:t>15</a:t>
                      </a:r>
                    </a:p>
                  </a:txBody>
                  <a:tcPr/>
                </a:tc>
                <a:extLst>
                  <a:ext uri="{0D108BD9-81ED-4DB2-BD59-A6C34878D82A}">
                    <a16:rowId xmlns:a16="http://schemas.microsoft.com/office/drawing/2014/main" val="1167637720"/>
                  </a:ext>
                </a:extLst>
              </a:tr>
              <a:tr h="370840">
                <a:tc>
                  <a:txBody>
                    <a:bodyPr/>
                    <a:lstStyle/>
                    <a:p>
                      <a:r>
                        <a:rPr lang="en-US" sz="1000" b="1"/>
                        <a:t>@sstaedtler98</a:t>
                      </a:r>
                    </a:p>
                  </a:txBody>
                  <a:tcPr/>
                </a:tc>
                <a:tc>
                  <a:txBody>
                    <a:bodyPr/>
                    <a:lstStyle/>
                    <a:p>
                      <a:r>
                        <a:rPr lang="en-US" sz="1000"/>
                        <a:t>PHLY Insurance Co. (13)</a:t>
                      </a:r>
                    </a:p>
                  </a:txBody>
                  <a:tcPr/>
                </a:tc>
                <a:tc>
                  <a:txBody>
                    <a:bodyPr/>
                    <a:lstStyle/>
                    <a:p>
                      <a:r>
                        <a:rPr lang="en-US" sz="1000"/>
                        <a:t>13</a:t>
                      </a:r>
                    </a:p>
                  </a:txBody>
                  <a:tcPr/>
                </a:tc>
                <a:extLst>
                  <a:ext uri="{0D108BD9-81ED-4DB2-BD59-A6C34878D82A}">
                    <a16:rowId xmlns:a16="http://schemas.microsoft.com/office/drawing/2014/main" val="2741674073"/>
                  </a:ext>
                </a:extLst>
              </a:tr>
              <a:tr h="370840">
                <a:tc>
                  <a:txBody>
                    <a:bodyPr/>
                    <a:lstStyle/>
                    <a:p>
                      <a:r>
                        <a:rPr lang="en-US" sz="1000" b="1"/>
                        <a:t>@Marlins041</a:t>
                      </a:r>
                    </a:p>
                  </a:txBody>
                  <a:tcPr/>
                </a:tc>
                <a:tc>
                  <a:txBody>
                    <a:bodyPr/>
                    <a:lstStyle/>
                    <a:p>
                      <a:r>
                        <a:rPr lang="en-US" sz="1000"/>
                        <a:t>PHLY Insurance Co. (12)</a:t>
                      </a:r>
                    </a:p>
                  </a:txBody>
                  <a:tcPr/>
                </a:tc>
                <a:tc>
                  <a:txBody>
                    <a:bodyPr/>
                    <a:lstStyle/>
                    <a:p>
                      <a:r>
                        <a:rPr lang="en-US" sz="1000"/>
                        <a:t>12</a:t>
                      </a:r>
                    </a:p>
                  </a:txBody>
                  <a:tcPr/>
                </a:tc>
                <a:extLst>
                  <a:ext uri="{0D108BD9-81ED-4DB2-BD59-A6C34878D82A}">
                    <a16:rowId xmlns:a16="http://schemas.microsoft.com/office/drawing/2014/main" val="3457609375"/>
                  </a:ext>
                </a:extLst>
              </a:tr>
              <a:tr h="370840">
                <a:tc>
                  <a:txBody>
                    <a:bodyPr/>
                    <a:lstStyle/>
                    <a:p>
                      <a:r>
                        <a:rPr lang="en-US" sz="1000" b="1"/>
                        <a:t>@eazeee2004</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2804007685"/>
                  </a:ext>
                </a:extLst>
              </a:tr>
              <a:tr h="370840">
                <a:tc>
                  <a:txBody>
                    <a:bodyPr/>
                    <a:lstStyle/>
                    <a:p>
                      <a:r>
                        <a:rPr lang="en-US" sz="1000" b="1"/>
                        <a:t>@Phillies</a:t>
                      </a:r>
                    </a:p>
                  </a:txBody>
                  <a:tcPr/>
                </a:tc>
                <a:tc>
                  <a:txBody>
                    <a:bodyPr/>
                    <a:lstStyle/>
                    <a:p>
                      <a:r>
                        <a:rPr lang="en-US" sz="1000"/>
                        <a:t>PHLY Insurance Co. (9)</a:t>
                      </a:r>
                    </a:p>
                  </a:txBody>
                  <a:tcPr/>
                </a:tc>
                <a:tc>
                  <a:txBody>
                    <a:bodyPr/>
                    <a:lstStyle/>
                    <a:p>
                      <a:r>
                        <a:rPr lang="en-US" sz="1000"/>
                        <a:t>9</a:t>
                      </a:r>
                    </a:p>
                  </a:txBody>
                  <a:tcPr/>
                </a:tc>
                <a:extLst>
                  <a:ext uri="{0D108BD9-81ED-4DB2-BD59-A6C34878D82A}">
                    <a16:rowId xmlns:a16="http://schemas.microsoft.com/office/drawing/2014/main" val="367560260"/>
                  </a:ext>
                </a:extLst>
              </a:tr>
              <a:tr h="370840">
                <a:tc>
                  <a:txBody>
                    <a:bodyPr/>
                    <a:lstStyle/>
                    <a:p>
                      <a:r>
                        <a:rPr lang="en-US" sz="1000" b="1"/>
                        <a:t>@Msminion13</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2385865998"/>
                  </a:ext>
                </a:extLst>
              </a:tr>
            </a:tbl>
          </a:graphicData>
        </a:graphic>
      </p:graphicFrame>
      <p:sp>
        <p:nvSpPr>
          <p:cNvPr id="4" name="Text Placeholder 3">
            <a:extLst>
              <a:ext uri="{FF2B5EF4-FFF2-40B4-BE49-F238E27FC236}">
                <a16:creationId xmlns:a16="http://schemas.microsoft.com/office/drawing/2014/main" id="{EF06553B-0607-4C94-AEBD-2A320F7CE1E2}"/>
              </a:ext>
            </a:extLst>
          </p:cNvPr>
          <p:cNvSpPr>
            <a:spLocks noGrp="1"/>
          </p:cNvSpPr>
          <p:nvPr>
            <p:ph type="body" sz="quarter" idx="14"/>
          </p:nvPr>
        </p:nvSpPr>
        <p:spPr/>
        <p:txBody>
          <a:bodyPr/>
          <a:lstStyle/>
          <a:p>
            <a:r>
              <a:rPr lang="en-US"/>
              <a:t>06/01/2020 - 12/31/2021</a:t>
            </a:r>
          </a:p>
        </p:txBody>
      </p:sp>
    </p:spTree>
    <p:extLst>
      <p:ext uri="{BB962C8B-B14F-4D97-AF65-F5344CB8AC3E}">
        <p14:creationId xmlns:p14="http://schemas.microsoft.com/office/powerpoint/2010/main" val="2144672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E75FB-3A51-4980-A969-25C2C373FC38}"/>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5ADAF26E-2FEF-4F0C-9DD8-E98E026DA260}"/>
              </a:ext>
            </a:extLst>
          </p:cNvPr>
          <p:cNvGraphicFramePr>
            <a:graphicFrameLocks noGrp="1"/>
          </p:cNvGraphicFramePr>
          <p:nvPr>
            <p:ph type="tbl" sz="quarter" idx="13"/>
            <p:extLst>
              <p:ext uri="{D42A27DB-BD31-4B8C-83A1-F6EECF244321}">
                <p14:modId xmlns:p14="http://schemas.microsoft.com/office/powerpoint/2010/main" val="315425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54979902"/>
                    </a:ext>
                  </a:extLst>
                </a:gridCol>
                <a:gridCol w="493776">
                  <a:extLst>
                    <a:ext uri="{9D8B030D-6E8A-4147-A177-3AD203B41FA5}">
                      <a16:colId xmlns:a16="http://schemas.microsoft.com/office/drawing/2014/main" val="3681073066"/>
                    </a:ext>
                  </a:extLst>
                </a:gridCol>
                <a:gridCol w="1069848">
                  <a:extLst>
                    <a:ext uri="{9D8B030D-6E8A-4147-A177-3AD203B41FA5}">
                      <a16:colId xmlns:a16="http://schemas.microsoft.com/office/drawing/2014/main" val="2167608606"/>
                    </a:ext>
                  </a:extLst>
                </a:gridCol>
                <a:gridCol w="1069848">
                  <a:extLst>
                    <a:ext uri="{9D8B030D-6E8A-4147-A177-3AD203B41FA5}">
                      <a16:colId xmlns:a16="http://schemas.microsoft.com/office/drawing/2014/main" val="2190678260"/>
                    </a:ext>
                  </a:extLst>
                </a:gridCol>
                <a:gridCol w="1069848">
                  <a:extLst>
                    <a:ext uri="{9D8B030D-6E8A-4147-A177-3AD203B41FA5}">
                      <a16:colId xmlns:a16="http://schemas.microsoft.com/office/drawing/2014/main" val="656312748"/>
                    </a:ext>
                  </a:extLst>
                </a:gridCol>
                <a:gridCol w="1069848">
                  <a:extLst>
                    <a:ext uri="{9D8B030D-6E8A-4147-A177-3AD203B41FA5}">
                      <a16:colId xmlns:a16="http://schemas.microsoft.com/office/drawing/2014/main" val="2206326614"/>
                    </a:ext>
                  </a:extLst>
                </a:gridCol>
                <a:gridCol w="1069848">
                  <a:extLst>
                    <a:ext uri="{9D8B030D-6E8A-4147-A177-3AD203B41FA5}">
                      <a16:colId xmlns:a16="http://schemas.microsoft.com/office/drawing/2014/main" val="2050651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90444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- 2021-08-05 12:55:10</a:t>
                      </a:r>
                      <a:r>
                        <a:rPr kumimoji="0" lang="en-US" sz="1000" b="0" i="0" u="none" strike="noStrike" kern="1200" cap="none" spc="0" normalizeH="0" baseline="0" noProof="0">
                          <a:ln>
                            <a:noFill/>
                          </a:ln>
                          <a:solidFill>
                            <a:prstClr val="black"/>
                          </a:solidFill>
                          <a:effectLst/>
                          <a:uLnTx/>
                          <a:uFillTx/>
                          <a:latin typeface="+mn-lt"/>
                          <a:ea typeface="+mn-ea"/>
                          <a:cs typeface="+mn-cs"/>
                        </a:rPr>
                        <a:t>
 We partnered with @INROADS to help ethnically #diverse students advance in their careers. Through #internship placements in our Summer Associates program, #INROADS scholars have gained #insurance experience &amp;amp; connected with PHLY INROADS alumni during a recent networking session. https://t.co/XEdczBSaxV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08/10/2021 14:08:51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0.3520 %</a:t>
                      </a:r>
                    </a:p>
                  </a:txBody>
                  <a:tcPr/>
                </a:tc>
                <a:extLst>
                  <a:ext uri="{0D108BD9-81ED-4DB2-BD59-A6C34878D82A}">
                    <a16:rowId xmlns:a16="http://schemas.microsoft.com/office/drawing/2014/main" val="1321699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- 2021-08-30 11:47:35</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partner with the #PhiladelphiaEagles to honor #nonprofits doing great work before @Eagles home games. Congratulations to @canineorg, @codedbykids, &amp;amp; Caring People Alliance for being highlighted at #NEvsPHI! 
Learn about our partnership: https://t.co/cP4mS9bqYI https://t.co/wdIA8S0smS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09/03/2021 20:10:39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0.2975 %</a:t>
                      </a:r>
                    </a:p>
                  </a:txBody>
                  <a:tcPr/>
                </a:tc>
                <a:extLst>
                  <a:ext uri="{0D108BD9-81ED-4DB2-BD59-A6C34878D82A}">
                    <a16:rowId xmlns:a16="http://schemas.microsoft.com/office/drawing/2014/main" val="1213050317"/>
                  </a:ext>
                </a:extLst>
              </a:tr>
            </a:tbl>
          </a:graphicData>
        </a:graphic>
      </p:graphicFrame>
      <p:sp>
        <p:nvSpPr>
          <p:cNvPr id="4" name="Text Placeholder 3">
            <a:extLst>
              <a:ext uri="{FF2B5EF4-FFF2-40B4-BE49-F238E27FC236}">
                <a16:creationId xmlns:a16="http://schemas.microsoft.com/office/drawing/2014/main" id="{6349BAE1-E38A-4417-AC01-99D668BA5CA2}"/>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391561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1FC2B-EB85-445E-B031-80FAC17C2924}"/>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0FF9F591-A760-4FB6-B898-3A4E1830E5C8}"/>
              </a:ext>
            </a:extLst>
          </p:cNvPr>
          <p:cNvGraphicFramePr>
            <a:graphicFrameLocks noGrp="1"/>
          </p:cNvGraphicFramePr>
          <p:nvPr>
            <p:ph type="tbl" sz="quarter" idx="13"/>
            <p:extLst>
              <p:ext uri="{D42A27DB-BD31-4B8C-83A1-F6EECF244321}">
                <p14:modId xmlns:p14="http://schemas.microsoft.com/office/powerpoint/2010/main" val="1964661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10376571"/>
                    </a:ext>
                  </a:extLst>
                </a:gridCol>
                <a:gridCol w="493776">
                  <a:extLst>
                    <a:ext uri="{9D8B030D-6E8A-4147-A177-3AD203B41FA5}">
                      <a16:colId xmlns:a16="http://schemas.microsoft.com/office/drawing/2014/main" val="3864196371"/>
                    </a:ext>
                  </a:extLst>
                </a:gridCol>
                <a:gridCol w="1069848">
                  <a:extLst>
                    <a:ext uri="{9D8B030D-6E8A-4147-A177-3AD203B41FA5}">
                      <a16:colId xmlns:a16="http://schemas.microsoft.com/office/drawing/2014/main" val="2025090741"/>
                    </a:ext>
                  </a:extLst>
                </a:gridCol>
                <a:gridCol w="1069848">
                  <a:extLst>
                    <a:ext uri="{9D8B030D-6E8A-4147-A177-3AD203B41FA5}">
                      <a16:colId xmlns:a16="http://schemas.microsoft.com/office/drawing/2014/main" val="2588775615"/>
                    </a:ext>
                  </a:extLst>
                </a:gridCol>
                <a:gridCol w="1069848">
                  <a:extLst>
                    <a:ext uri="{9D8B030D-6E8A-4147-A177-3AD203B41FA5}">
                      <a16:colId xmlns:a16="http://schemas.microsoft.com/office/drawing/2014/main" val="3540881436"/>
                    </a:ext>
                  </a:extLst>
                </a:gridCol>
                <a:gridCol w="1069848">
                  <a:extLst>
                    <a:ext uri="{9D8B030D-6E8A-4147-A177-3AD203B41FA5}">
                      <a16:colId xmlns:a16="http://schemas.microsoft.com/office/drawing/2014/main" val="1638109366"/>
                    </a:ext>
                  </a:extLst>
                </a:gridCol>
                <a:gridCol w="1069848">
                  <a:extLst>
                    <a:ext uri="{9D8B030D-6E8A-4147-A177-3AD203B41FA5}">
                      <a16:colId xmlns:a16="http://schemas.microsoft.com/office/drawing/2014/main" val="540880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9324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- 2021-08-24 09:33:37</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partner with the #PhiladelphiaEagles to honor #nonprofits doing great work before @Eagles home games. Congratulations to @Philabundance, @VNAPhilly, &amp;amp; @StudentsRunPhl for being highlighted at #PITvsPHI! 
Learn about our partnership: https://t.co/cP4mS9bqYI https://t.co/eyFCeCSdVH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08/25/2021 14:10:00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0.2706 %</a:t>
                      </a:r>
                    </a:p>
                  </a:txBody>
                  <a:tcPr/>
                </a:tc>
                <a:extLst>
                  <a:ext uri="{0D108BD9-81ED-4DB2-BD59-A6C34878D82A}">
                    <a16:rowId xmlns:a16="http://schemas.microsoft.com/office/drawing/2014/main" val="1255300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- 2021-08-04 15:05:04</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Ward's Top 50 Property &amp;amp; Casualty Insurers for 2021! We appreciate the continued support of our employees, business partners, and customers who help make these achievements possible. #TEAMPHLY #insurance https://t.co/qygAGyFQQE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08/05/2021 14:08:58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0.1895 %</a:t>
                      </a:r>
                    </a:p>
                  </a:txBody>
                  <a:tcPr/>
                </a:tc>
                <a:extLst>
                  <a:ext uri="{0D108BD9-81ED-4DB2-BD59-A6C34878D82A}">
                    <a16:rowId xmlns:a16="http://schemas.microsoft.com/office/drawing/2014/main" val="2649425538"/>
                  </a:ext>
                </a:extLst>
              </a:tr>
            </a:tbl>
          </a:graphicData>
        </a:graphic>
      </p:graphicFrame>
      <p:sp>
        <p:nvSpPr>
          <p:cNvPr id="4" name="Text Placeholder 3">
            <a:extLst>
              <a:ext uri="{FF2B5EF4-FFF2-40B4-BE49-F238E27FC236}">
                <a16:creationId xmlns:a16="http://schemas.microsoft.com/office/drawing/2014/main" id="{AFB2C193-DEDA-4299-B489-524BAB376B4D}"/>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0249215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99DF4-0270-4B36-920F-763A2106EC3D}"/>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3C620A49-CFEC-492C-A95E-B3A3C66BCB39}"/>
              </a:ext>
            </a:extLst>
          </p:cNvPr>
          <p:cNvGraphicFramePr>
            <a:graphicFrameLocks noGrp="1"/>
          </p:cNvGraphicFramePr>
          <p:nvPr>
            <p:ph type="tbl" sz="quarter" idx="13"/>
            <p:extLst>
              <p:ext uri="{D42A27DB-BD31-4B8C-83A1-F6EECF244321}">
                <p14:modId xmlns:p14="http://schemas.microsoft.com/office/powerpoint/2010/main" val="1580406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17518864"/>
                    </a:ext>
                  </a:extLst>
                </a:gridCol>
                <a:gridCol w="493776">
                  <a:extLst>
                    <a:ext uri="{9D8B030D-6E8A-4147-A177-3AD203B41FA5}">
                      <a16:colId xmlns:a16="http://schemas.microsoft.com/office/drawing/2014/main" val="1058176489"/>
                    </a:ext>
                  </a:extLst>
                </a:gridCol>
                <a:gridCol w="1069848">
                  <a:extLst>
                    <a:ext uri="{9D8B030D-6E8A-4147-A177-3AD203B41FA5}">
                      <a16:colId xmlns:a16="http://schemas.microsoft.com/office/drawing/2014/main" val="1975155431"/>
                    </a:ext>
                  </a:extLst>
                </a:gridCol>
                <a:gridCol w="1069848">
                  <a:extLst>
                    <a:ext uri="{9D8B030D-6E8A-4147-A177-3AD203B41FA5}">
                      <a16:colId xmlns:a16="http://schemas.microsoft.com/office/drawing/2014/main" val="3616771869"/>
                    </a:ext>
                  </a:extLst>
                </a:gridCol>
                <a:gridCol w="1069848">
                  <a:extLst>
                    <a:ext uri="{9D8B030D-6E8A-4147-A177-3AD203B41FA5}">
                      <a16:colId xmlns:a16="http://schemas.microsoft.com/office/drawing/2014/main" val="4079198056"/>
                    </a:ext>
                  </a:extLst>
                </a:gridCol>
                <a:gridCol w="1069848">
                  <a:extLst>
                    <a:ext uri="{9D8B030D-6E8A-4147-A177-3AD203B41FA5}">
                      <a16:colId xmlns:a16="http://schemas.microsoft.com/office/drawing/2014/main" val="3791675563"/>
                    </a:ext>
                  </a:extLst>
                </a:gridCol>
                <a:gridCol w="1069848">
                  <a:extLst>
                    <a:ext uri="{9D8B030D-6E8A-4147-A177-3AD203B41FA5}">
                      <a16:colId xmlns:a16="http://schemas.microsoft.com/office/drawing/2014/main" val="1863197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45329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- 2021-08-17 15:28:56</a:t>
                      </a:r>
                      <a:r>
                        <a:rPr kumimoji="0" lang="en-US" sz="1000" b="0" i="0" u="none" strike="noStrike" kern="1200" cap="none" spc="0" normalizeH="0" baseline="0" noProof="0">
                          <a:ln>
                            <a:noFill/>
                          </a:ln>
                          <a:solidFill>
                            <a:prstClr val="black"/>
                          </a:solidFill>
                          <a:effectLst/>
                          <a:uLnTx/>
                          <a:uFillTx/>
                          <a:latin typeface="+mn-lt"/>
                          <a:ea typeface="+mn-ea"/>
                          <a:cs typeface="+mn-cs"/>
                        </a:rPr>
                        <a:t>
 As a leading #nonprofit insurer, #givingback is an important piece of our culture &amp;amp; we support many charitable organizations. To celebrate #NationalNonProfitDay &amp;amp; recognize the positive impact of their world-changing work, we’re taking a look back at #TEAMPHLY in the community. https://t.co/PWG4tw8cAZ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08/20/2021 20:10:15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0.1623 %</a:t>
                      </a:r>
                    </a:p>
                  </a:txBody>
                  <a:tcPr/>
                </a:tc>
                <a:extLst>
                  <a:ext uri="{0D108BD9-81ED-4DB2-BD59-A6C34878D82A}">
                    <a16:rowId xmlns:a16="http://schemas.microsoft.com/office/drawing/2014/main" val="3661509654"/>
                  </a:ext>
                </a:extLst>
              </a:tr>
            </a:tbl>
          </a:graphicData>
        </a:graphic>
      </p:graphicFrame>
      <p:sp>
        <p:nvSpPr>
          <p:cNvPr id="4" name="Text Placeholder 3">
            <a:extLst>
              <a:ext uri="{FF2B5EF4-FFF2-40B4-BE49-F238E27FC236}">
                <a16:creationId xmlns:a16="http://schemas.microsoft.com/office/drawing/2014/main" id="{4E3D548E-92F7-4F9C-998E-ADDEFDD4F9CD}"/>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226492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EF9EB-05AB-46E1-9984-DC6E13B520CA}"/>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3A79DDC7-15C7-478D-A32C-62223E991024}"/>
              </a:ext>
            </a:extLst>
          </p:cNvPr>
          <p:cNvGraphicFramePr>
            <a:graphicFrameLocks noGrp="1"/>
          </p:cNvGraphicFramePr>
          <p:nvPr>
            <p:ph type="tbl" sz="quarter" idx="13"/>
            <p:extLst>
              <p:ext uri="{D42A27DB-BD31-4B8C-83A1-F6EECF244321}">
                <p14:modId xmlns:p14="http://schemas.microsoft.com/office/powerpoint/2010/main" val="2225635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224523161"/>
                    </a:ext>
                  </a:extLst>
                </a:gridCol>
                <a:gridCol w="658368">
                  <a:extLst>
                    <a:ext uri="{9D8B030D-6E8A-4147-A177-3AD203B41FA5}">
                      <a16:colId xmlns:a16="http://schemas.microsoft.com/office/drawing/2014/main" val="3607400631"/>
                    </a:ext>
                  </a:extLst>
                </a:gridCol>
                <a:gridCol w="658368">
                  <a:extLst>
                    <a:ext uri="{9D8B030D-6E8A-4147-A177-3AD203B41FA5}">
                      <a16:colId xmlns:a16="http://schemas.microsoft.com/office/drawing/2014/main" val="703990739"/>
                    </a:ext>
                  </a:extLst>
                </a:gridCol>
                <a:gridCol w="658368">
                  <a:extLst>
                    <a:ext uri="{9D8B030D-6E8A-4147-A177-3AD203B41FA5}">
                      <a16:colId xmlns:a16="http://schemas.microsoft.com/office/drawing/2014/main" val="2303701260"/>
                    </a:ext>
                  </a:extLst>
                </a:gridCol>
                <a:gridCol w="658368">
                  <a:extLst>
                    <a:ext uri="{9D8B030D-6E8A-4147-A177-3AD203B41FA5}">
                      <a16:colId xmlns:a16="http://schemas.microsoft.com/office/drawing/2014/main" val="163285696"/>
                    </a:ext>
                  </a:extLst>
                </a:gridCol>
                <a:gridCol w="658368">
                  <a:extLst>
                    <a:ext uri="{9D8B030D-6E8A-4147-A177-3AD203B41FA5}">
                      <a16:colId xmlns:a16="http://schemas.microsoft.com/office/drawing/2014/main" val="1827159284"/>
                    </a:ext>
                  </a:extLst>
                </a:gridCol>
                <a:gridCol w="658368">
                  <a:extLst>
                    <a:ext uri="{9D8B030D-6E8A-4147-A177-3AD203B41FA5}">
                      <a16:colId xmlns:a16="http://schemas.microsoft.com/office/drawing/2014/main" val="2995045753"/>
                    </a:ext>
                  </a:extLst>
                </a:gridCol>
                <a:gridCol w="658368">
                  <a:extLst>
                    <a:ext uri="{9D8B030D-6E8A-4147-A177-3AD203B41FA5}">
                      <a16:colId xmlns:a16="http://schemas.microsoft.com/office/drawing/2014/main" val="3558882147"/>
                    </a:ext>
                  </a:extLst>
                </a:gridCol>
                <a:gridCol w="658368">
                  <a:extLst>
                    <a:ext uri="{9D8B030D-6E8A-4147-A177-3AD203B41FA5}">
                      <a16:colId xmlns:a16="http://schemas.microsoft.com/office/drawing/2014/main" val="896397407"/>
                    </a:ext>
                  </a:extLst>
                </a:gridCol>
                <a:gridCol w="658368">
                  <a:extLst>
                    <a:ext uri="{9D8B030D-6E8A-4147-A177-3AD203B41FA5}">
                      <a16:colId xmlns:a16="http://schemas.microsoft.com/office/drawing/2014/main" val="800432541"/>
                    </a:ext>
                  </a:extLst>
                </a:gridCol>
                <a:gridCol w="658368">
                  <a:extLst>
                    <a:ext uri="{9D8B030D-6E8A-4147-A177-3AD203B41FA5}">
                      <a16:colId xmlns:a16="http://schemas.microsoft.com/office/drawing/2014/main" val="2758553562"/>
                    </a:ext>
                  </a:extLst>
                </a:gridCol>
                <a:gridCol w="658368">
                  <a:extLst>
                    <a:ext uri="{9D8B030D-6E8A-4147-A177-3AD203B41FA5}">
                      <a16:colId xmlns:a16="http://schemas.microsoft.com/office/drawing/2014/main" val="365616434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134590280"/>
                  </a:ext>
                </a:extLst>
              </a:tr>
              <a:tr h="370840">
                <a:tc>
                  <a:txBody>
                    <a:bodyPr/>
                    <a:lstStyle/>
                    <a:p>
                      <a:r>
                        <a:rPr lang="en-US" sz="1000"/>
                        <a:t>29566</a:t>
                      </a:r>
                    </a:p>
                  </a:txBody>
                  <a:tcPr/>
                </a:tc>
                <a:tc>
                  <a:txBody>
                    <a:bodyPr/>
                    <a:lstStyle/>
                    <a:p>
                      <a:r>
                        <a:rPr lang="en-US" sz="1000"/>
                        <a:t>201</a:t>
                      </a:r>
                    </a:p>
                  </a:txBody>
                  <a:tcPr/>
                </a:tc>
                <a:tc>
                  <a:txBody>
                    <a:bodyPr/>
                    <a:lstStyle/>
                    <a:p>
                      <a:r>
                        <a:rPr lang="en-US" sz="1000"/>
                        <a:t>36</a:t>
                      </a:r>
                    </a:p>
                  </a:txBody>
                  <a:tcPr/>
                </a:tc>
                <a:tc>
                  <a:txBody>
                    <a:bodyPr/>
                    <a:lstStyle/>
                    <a:p>
                      <a:r>
                        <a:rPr lang="en-US" sz="1000"/>
                        <a:t>1352</a:t>
                      </a:r>
                    </a:p>
                  </a:txBody>
                  <a:tcPr/>
                </a:tc>
                <a:tc>
                  <a:txBody>
                    <a:bodyPr/>
                    <a:lstStyle/>
                    <a:p>
                      <a:r>
                        <a:rPr lang="en-US" sz="1000"/>
                        <a:t>37.555555555556</a:t>
                      </a:r>
                    </a:p>
                  </a:txBody>
                  <a:tcPr/>
                </a:tc>
                <a:tc>
                  <a:txBody>
                    <a:bodyPr/>
                    <a:lstStyle/>
                    <a:p>
                      <a:r>
                        <a:rPr lang="en-US" sz="1000"/>
                        <a:t>25</a:t>
                      </a:r>
                    </a:p>
                  </a:txBody>
                  <a:tcPr/>
                </a:tc>
                <a:tc>
                  <a:txBody>
                    <a:bodyPr/>
                    <a:lstStyle/>
                    <a:p>
                      <a:r>
                        <a:rPr lang="en-US" sz="1000"/>
                        <a:t>134</a:t>
                      </a:r>
                    </a:p>
                  </a:txBody>
                  <a:tcPr/>
                </a:tc>
                <a:tc>
                  <a:txBody>
                    <a:bodyPr/>
                    <a:lstStyle/>
                    <a:p>
                      <a:r>
                        <a:rPr lang="en-US" sz="1000"/>
                        <a:t>1537</a:t>
                      </a:r>
                    </a:p>
                  </a:txBody>
                  <a:tcPr/>
                </a:tc>
                <a:tc>
                  <a:txBody>
                    <a:bodyPr/>
                    <a:lstStyle/>
                    <a:p>
                      <a:r>
                        <a:rPr lang="en-US" sz="1000"/>
                        <a:t>42.694444444444</a:t>
                      </a:r>
                    </a:p>
                  </a:txBody>
                  <a:tcPr/>
                </a:tc>
                <a:tc>
                  <a:txBody>
                    <a:bodyPr/>
                    <a:lstStyle/>
                    <a:p>
                      <a:r>
                        <a:rPr lang="en-US" sz="1000"/>
                        <a:t>62131</a:t>
                      </a:r>
                    </a:p>
                  </a:txBody>
                  <a:tcPr/>
                </a:tc>
                <a:tc>
                  <a:txBody>
                    <a:bodyPr/>
                    <a:lstStyle/>
                    <a:p>
                      <a:r>
                        <a:rPr lang="en-US" sz="1000"/>
                        <a:t>1725.8611111111</a:t>
                      </a:r>
                    </a:p>
                  </a:txBody>
                  <a:tcPr/>
                </a:tc>
                <a:tc>
                  <a:txBody>
                    <a:bodyPr/>
                    <a:lstStyle/>
                    <a:p>
                      <a:r>
                        <a:rPr lang="en-US" sz="1000"/>
                        <a:t>4.4932431890493 %</a:t>
                      </a:r>
                    </a:p>
                  </a:txBody>
                  <a:tcPr/>
                </a:tc>
                <a:extLst>
                  <a:ext uri="{0D108BD9-81ED-4DB2-BD59-A6C34878D82A}">
                    <a16:rowId xmlns:a16="http://schemas.microsoft.com/office/drawing/2014/main" val="2203748689"/>
                  </a:ext>
                </a:extLst>
              </a:tr>
            </a:tbl>
          </a:graphicData>
        </a:graphic>
      </p:graphicFrame>
      <p:sp>
        <p:nvSpPr>
          <p:cNvPr id="4" name="Text Placeholder 3">
            <a:extLst>
              <a:ext uri="{FF2B5EF4-FFF2-40B4-BE49-F238E27FC236}">
                <a16:creationId xmlns:a16="http://schemas.microsoft.com/office/drawing/2014/main" id="{454D8D5E-688B-425F-AEC0-9E67FCCFB14C}"/>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0272433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59547-C3A5-4659-9701-BF34186A2548}"/>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9D672859-D85B-4F01-85E0-A5081BA6161E}"/>
              </a:ext>
            </a:extLst>
          </p:cNvPr>
          <p:cNvGraphicFramePr>
            <a:graphicFrameLocks noGrp="1"/>
          </p:cNvGraphicFramePr>
          <p:nvPr>
            <p:ph type="chart" sz="quarter" idx="13"/>
            <p:extLst>
              <p:ext uri="{D42A27DB-BD31-4B8C-83A1-F6EECF244321}">
                <p14:modId xmlns:p14="http://schemas.microsoft.com/office/powerpoint/2010/main" val="24567573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40333C-91D8-480D-8B08-2666C402362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E5E4FA3-BFE3-40FC-B1AB-3669A8B39E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5307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0CE77-96AF-4552-9E20-C575A83D7D33}"/>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13868BC1-FA2C-4659-A037-CF864CD9B88B}"/>
              </a:ext>
            </a:extLst>
          </p:cNvPr>
          <p:cNvGraphicFramePr>
            <a:graphicFrameLocks noGrp="1"/>
          </p:cNvGraphicFramePr>
          <p:nvPr>
            <p:ph type="chart" sz="quarter" idx="13"/>
            <p:extLst>
              <p:ext uri="{D42A27DB-BD31-4B8C-83A1-F6EECF244321}">
                <p14:modId xmlns:p14="http://schemas.microsoft.com/office/powerpoint/2010/main" val="8841828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1CD310-C49A-45DB-9CD7-486A63B7929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67547B3-0ED7-4C68-B59C-B8461A82CA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0594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2966E-7FE8-42A0-9500-5AD769133BE4}"/>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FFE8A85C-B247-43F3-9EEF-4BC9381A96B4}"/>
              </a:ext>
            </a:extLst>
          </p:cNvPr>
          <p:cNvGraphicFramePr>
            <a:graphicFrameLocks noGrp="1"/>
          </p:cNvGraphicFramePr>
          <p:nvPr>
            <p:ph type="chart" sz="quarter" idx="13"/>
            <p:extLst>
              <p:ext uri="{D42A27DB-BD31-4B8C-83A1-F6EECF244321}">
                <p14:modId xmlns:p14="http://schemas.microsoft.com/office/powerpoint/2010/main" val="1491585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70846D-42D4-488D-B1AF-B375652BD41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6F7DC67-7F60-491F-A592-0E4379C0EB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6906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7C4CE-4CCD-47F1-AA60-4D9E2087E14D}"/>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C144C3BC-61A0-464A-92EF-6432E1DAB39B}"/>
              </a:ext>
            </a:extLst>
          </p:cNvPr>
          <p:cNvGraphicFramePr>
            <a:graphicFrameLocks noGrp="1"/>
          </p:cNvGraphicFramePr>
          <p:nvPr>
            <p:ph type="chart" sz="quarter" idx="13"/>
            <p:extLst>
              <p:ext uri="{D42A27DB-BD31-4B8C-83A1-F6EECF244321}">
                <p14:modId xmlns:p14="http://schemas.microsoft.com/office/powerpoint/2010/main" val="981568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4087EC-EF2E-46EB-94BB-D592848C760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5AF7F34-BC63-4424-BE8D-15DED36635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59649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4FED0-A65D-45CA-A416-79824F61A440}"/>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FDB4A38A-81D5-4143-BF62-DDD31AA8643D}"/>
              </a:ext>
            </a:extLst>
          </p:cNvPr>
          <p:cNvGraphicFramePr>
            <a:graphicFrameLocks noGrp="1"/>
          </p:cNvGraphicFramePr>
          <p:nvPr>
            <p:ph type="tbl" sz="quarter" idx="13"/>
            <p:extLst>
              <p:ext uri="{D42A27DB-BD31-4B8C-83A1-F6EECF244321}">
                <p14:modId xmlns:p14="http://schemas.microsoft.com/office/powerpoint/2010/main" val="2443707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10873447"/>
                    </a:ext>
                  </a:extLst>
                </a:gridCol>
                <a:gridCol w="740664">
                  <a:extLst>
                    <a:ext uri="{9D8B030D-6E8A-4147-A177-3AD203B41FA5}">
                      <a16:colId xmlns:a16="http://schemas.microsoft.com/office/drawing/2014/main" val="3834287532"/>
                    </a:ext>
                  </a:extLst>
                </a:gridCol>
                <a:gridCol w="740664">
                  <a:extLst>
                    <a:ext uri="{9D8B030D-6E8A-4147-A177-3AD203B41FA5}">
                      <a16:colId xmlns:a16="http://schemas.microsoft.com/office/drawing/2014/main" val="2118129615"/>
                    </a:ext>
                  </a:extLst>
                </a:gridCol>
                <a:gridCol w="740664">
                  <a:extLst>
                    <a:ext uri="{9D8B030D-6E8A-4147-A177-3AD203B41FA5}">
                      <a16:colId xmlns:a16="http://schemas.microsoft.com/office/drawing/2014/main" val="1161001103"/>
                    </a:ext>
                  </a:extLst>
                </a:gridCol>
                <a:gridCol w="740664">
                  <a:extLst>
                    <a:ext uri="{9D8B030D-6E8A-4147-A177-3AD203B41FA5}">
                      <a16:colId xmlns:a16="http://schemas.microsoft.com/office/drawing/2014/main" val="248258733"/>
                    </a:ext>
                  </a:extLst>
                </a:gridCol>
                <a:gridCol w="740664">
                  <a:extLst>
                    <a:ext uri="{9D8B030D-6E8A-4147-A177-3AD203B41FA5}">
                      <a16:colId xmlns:a16="http://schemas.microsoft.com/office/drawing/2014/main" val="76390018"/>
                    </a:ext>
                  </a:extLst>
                </a:gridCol>
                <a:gridCol w="740664">
                  <a:extLst>
                    <a:ext uri="{9D8B030D-6E8A-4147-A177-3AD203B41FA5}">
                      <a16:colId xmlns:a16="http://schemas.microsoft.com/office/drawing/2014/main" val="1658111989"/>
                    </a:ext>
                  </a:extLst>
                </a:gridCol>
                <a:gridCol w="740664">
                  <a:extLst>
                    <a:ext uri="{9D8B030D-6E8A-4147-A177-3AD203B41FA5}">
                      <a16:colId xmlns:a16="http://schemas.microsoft.com/office/drawing/2014/main" val="1970287197"/>
                    </a:ext>
                  </a:extLst>
                </a:gridCol>
                <a:gridCol w="740664">
                  <a:extLst>
                    <a:ext uri="{9D8B030D-6E8A-4147-A177-3AD203B41FA5}">
                      <a16:colId xmlns:a16="http://schemas.microsoft.com/office/drawing/2014/main" val="3783878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219223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- 2021-08-04 15:05:04</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Ward's Top 50 Property &amp; Casualty Insurers for 2021! We appreciate the continued support of our employees, business partners, and customers who help make these achievements possible. #TEAMPHLY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4.8228140071294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24347968"/>
                  </a:ext>
                </a:extLst>
              </a:tr>
            </a:tbl>
          </a:graphicData>
        </a:graphic>
      </p:graphicFrame>
      <p:sp>
        <p:nvSpPr>
          <p:cNvPr id="4" name="Text Placeholder 3">
            <a:extLst>
              <a:ext uri="{FF2B5EF4-FFF2-40B4-BE49-F238E27FC236}">
                <a16:creationId xmlns:a16="http://schemas.microsoft.com/office/drawing/2014/main" id="{4EC93DED-7B70-4FFE-BD8F-E5AD516FE9A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5073825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55BF3-BDC9-4100-89B7-AD0FA48CA49D}"/>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2D2DD3DF-A695-471A-8616-03BE834EE035}"/>
              </a:ext>
            </a:extLst>
          </p:cNvPr>
          <p:cNvGraphicFramePr>
            <a:graphicFrameLocks noGrp="1"/>
          </p:cNvGraphicFramePr>
          <p:nvPr>
            <p:ph type="tbl" sz="quarter" idx="13"/>
            <p:extLst>
              <p:ext uri="{D42A27DB-BD31-4B8C-83A1-F6EECF244321}">
                <p14:modId xmlns:p14="http://schemas.microsoft.com/office/powerpoint/2010/main" val="3272831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89014081"/>
                    </a:ext>
                  </a:extLst>
                </a:gridCol>
                <a:gridCol w="740664">
                  <a:extLst>
                    <a:ext uri="{9D8B030D-6E8A-4147-A177-3AD203B41FA5}">
                      <a16:colId xmlns:a16="http://schemas.microsoft.com/office/drawing/2014/main" val="3068193618"/>
                    </a:ext>
                  </a:extLst>
                </a:gridCol>
                <a:gridCol w="740664">
                  <a:extLst>
                    <a:ext uri="{9D8B030D-6E8A-4147-A177-3AD203B41FA5}">
                      <a16:colId xmlns:a16="http://schemas.microsoft.com/office/drawing/2014/main" val="3980167793"/>
                    </a:ext>
                  </a:extLst>
                </a:gridCol>
                <a:gridCol w="740664">
                  <a:extLst>
                    <a:ext uri="{9D8B030D-6E8A-4147-A177-3AD203B41FA5}">
                      <a16:colId xmlns:a16="http://schemas.microsoft.com/office/drawing/2014/main" val="4236212549"/>
                    </a:ext>
                  </a:extLst>
                </a:gridCol>
                <a:gridCol w="740664">
                  <a:extLst>
                    <a:ext uri="{9D8B030D-6E8A-4147-A177-3AD203B41FA5}">
                      <a16:colId xmlns:a16="http://schemas.microsoft.com/office/drawing/2014/main" val="1855003776"/>
                    </a:ext>
                  </a:extLst>
                </a:gridCol>
                <a:gridCol w="740664">
                  <a:extLst>
                    <a:ext uri="{9D8B030D-6E8A-4147-A177-3AD203B41FA5}">
                      <a16:colId xmlns:a16="http://schemas.microsoft.com/office/drawing/2014/main" val="1209027338"/>
                    </a:ext>
                  </a:extLst>
                </a:gridCol>
                <a:gridCol w="740664">
                  <a:extLst>
                    <a:ext uri="{9D8B030D-6E8A-4147-A177-3AD203B41FA5}">
                      <a16:colId xmlns:a16="http://schemas.microsoft.com/office/drawing/2014/main" val="4110300756"/>
                    </a:ext>
                  </a:extLst>
                </a:gridCol>
                <a:gridCol w="740664">
                  <a:extLst>
                    <a:ext uri="{9D8B030D-6E8A-4147-A177-3AD203B41FA5}">
                      <a16:colId xmlns:a16="http://schemas.microsoft.com/office/drawing/2014/main" val="2663237175"/>
                    </a:ext>
                  </a:extLst>
                </a:gridCol>
                <a:gridCol w="740664">
                  <a:extLst>
                    <a:ext uri="{9D8B030D-6E8A-4147-A177-3AD203B41FA5}">
                      <a16:colId xmlns:a16="http://schemas.microsoft.com/office/drawing/2014/main" val="1030789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26802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- 2021-08-23 16:35:37</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for the 2021 – 2022 season! Throughout the season, PHLY is partnering with the Eagles to highlight #nonprofits doing great work in the #community before each home game. Congratulations to Philabundance, VNA PHILADELPHIA, and Students Run Philly Style for being highlighted in the pre-season! #FlyEaglesFly
Learn more about our partnership with the Eagles: http://bit.ly/2YNTRy4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6.4406099518459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08258024"/>
                  </a:ext>
                </a:extLst>
              </a:tr>
            </a:tbl>
          </a:graphicData>
        </a:graphic>
      </p:graphicFrame>
      <p:sp>
        <p:nvSpPr>
          <p:cNvPr id="4" name="Text Placeholder 3">
            <a:extLst>
              <a:ext uri="{FF2B5EF4-FFF2-40B4-BE49-F238E27FC236}">
                <a16:creationId xmlns:a16="http://schemas.microsoft.com/office/drawing/2014/main" id="{0F9CAA39-3527-42C8-B29D-D82DA9958FA6}"/>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8604641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23D06-B27E-4A17-9DFF-78CC5863C7B6}"/>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23C42925-DC87-4C8A-BF5E-A0F1B93622D6}"/>
              </a:ext>
            </a:extLst>
          </p:cNvPr>
          <p:cNvGraphicFramePr>
            <a:graphicFrameLocks noGrp="1"/>
          </p:cNvGraphicFramePr>
          <p:nvPr>
            <p:ph type="tbl" sz="quarter" idx="13"/>
            <p:extLst>
              <p:ext uri="{D42A27DB-BD31-4B8C-83A1-F6EECF244321}">
                <p14:modId xmlns:p14="http://schemas.microsoft.com/office/powerpoint/2010/main" val="412539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60511808"/>
                    </a:ext>
                  </a:extLst>
                </a:gridCol>
                <a:gridCol w="740664">
                  <a:extLst>
                    <a:ext uri="{9D8B030D-6E8A-4147-A177-3AD203B41FA5}">
                      <a16:colId xmlns:a16="http://schemas.microsoft.com/office/drawing/2014/main" val="4229701061"/>
                    </a:ext>
                  </a:extLst>
                </a:gridCol>
                <a:gridCol w="740664">
                  <a:extLst>
                    <a:ext uri="{9D8B030D-6E8A-4147-A177-3AD203B41FA5}">
                      <a16:colId xmlns:a16="http://schemas.microsoft.com/office/drawing/2014/main" val="3088823532"/>
                    </a:ext>
                  </a:extLst>
                </a:gridCol>
                <a:gridCol w="740664">
                  <a:extLst>
                    <a:ext uri="{9D8B030D-6E8A-4147-A177-3AD203B41FA5}">
                      <a16:colId xmlns:a16="http://schemas.microsoft.com/office/drawing/2014/main" val="3175641475"/>
                    </a:ext>
                  </a:extLst>
                </a:gridCol>
                <a:gridCol w="740664">
                  <a:extLst>
                    <a:ext uri="{9D8B030D-6E8A-4147-A177-3AD203B41FA5}">
                      <a16:colId xmlns:a16="http://schemas.microsoft.com/office/drawing/2014/main" val="3247522258"/>
                    </a:ext>
                  </a:extLst>
                </a:gridCol>
                <a:gridCol w="740664">
                  <a:extLst>
                    <a:ext uri="{9D8B030D-6E8A-4147-A177-3AD203B41FA5}">
                      <a16:colId xmlns:a16="http://schemas.microsoft.com/office/drawing/2014/main" val="1993631131"/>
                    </a:ext>
                  </a:extLst>
                </a:gridCol>
                <a:gridCol w="740664">
                  <a:extLst>
                    <a:ext uri="{9D8B030D-6E8A-4147-A177-3AD203B41FA5}">
                      <a16:colId xmlns:a16="http://schemas.microsoft.com/office/drawing/2014/main" val="2281817576"/>
                    </a:ext>
                  </a:extLst>
                </a:gridCol>
                <a:gridCol w="740664">
                  <a:extLst>
                    <a:ext uri="{9D8B030D-6E8A-4147-A177-3AD203B41FA5}">
                      <a16:colId xmlns:a16="http://schemas.microsoft.com/office/drawing/2014/main" val="3321949555"/>
                    </a:ext>
                  </a:extLst>
                </a:gridCol>
                <a:gridCol w="740664">
                  <a:extLst>
                    <a:ext uri="{9D8B030D-6E8A-4147-A177-3AD203B41FA5}">
                      <a16:colId xmlns:a16="http://schemas.microsoft.com/office/drawing/2014/main" val="518529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26534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- 2021-08-19 16:15:03</a:t>
                      </a:r>
                      <a:r>
                        <a:rPr kumimoji="0" lang="en-US" sz="1000" b="0" i="0" u="none" strike="noStrike" kern="1200" cap="none" spc="0" normalizeH="0" baseline="0" noProof="0">
                          <a:ln>
                            <a:noFill/>
                          </a:ln>
                          <a:solidFill>
                            <a:prstClr val="black"/>
                          </a:solidFill>
                          <a:effectLst/>
                          <a:uLnTx/>
                          <a:uFillTx/>
                          <a:latin typeface="+mn-lt"/>
                          <a:ea typeface="+mn-ea"/>
                          <a:cs typeface="+mn-cs"/>
                        </a:rPr>
                        <a:t>
 We are excited to sponsor this year's #ParkwayRun &amp; Walk benefiting the Children's Hospital of Philadelphia (CHOP)! Over the last 18 years, #TEAMPHLY has fundraised and donated more than .2 million to help fund life-saving #pediatriccancer research. As we gear up for another month-long fundraising initiative, employees joined CHOP patient ambassador, Gabe, via Zoom to hear his incredible story. 
Learn how you can help: parkway.chop.edu #ForBreakThroughs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5.0843060959792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69968314"/>
                  </a:ext>
                </a:extLst>
              </a:tr>
            </a:tbl>
          </a:graphicData>
        </a:graphic>
      </p:graphicFrame>
      <p:sp>
        <p:nvSpPr>
          <p:cNvPr id="4" name="Text Placeholder 3">
            <a:extLst>
              <a:ext uri="{FF2B5EF4-FFF2-40B4-BE49-F238E27FC236}">
                <a16:creationId xmlns:a16="http://schemas.microsoft.com/office/drawing/2014/main" id="{6235B79D-7862-4958-84B8-7AF308A01BF4}"/>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9012277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F8245-1CE7-45A6-B4F6-C3F61D92F7D2}"/>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E91E198D-54D1-4CB3-B321-9474054DE5B0}"/>
              </a:ext>
            </a:extLst>
          </p:cNvPr>
          <p:cNvGraphicFramePr>
            <a:graphicFrameLocks noGrp="1"/>
          </p:cNvGraphicFramePr>
          <p:nvPr>
            <p:ph type="tbl" sz="quarter" idx="13"/>
            <p:extLst>
              <p:ext uri="{D42A27DB-BD31-4B8C-83A1-F6EECF244321}">
                <p14:modId xmlns:p14="http://schemas.microsoft.com/office/powerpoint/2010/main" val="3876181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11649838"/>
                    </a:ext>
                  </a:extLst>
                </a:gridCol>
                <a:gridCol w="740664">
                  <a:extLst>
                    <a:ext uri="{9D8B030D-6E8A-4147-A177-3AD203B41FA5}">
                      <a16:colId xmlns:a16="http://schemas.microsoft.com/office/drawing/2014/main" val="336040572"/>
                    </a:ext>
                  </a:extLst>
                </a:gridCol>
                <a:gridCol w="740664">
                  <a:extLst>
                    <a:ext uri="{9D8B030D-6E8A-4147-A177-3AD203B41FA5}">
                      <a16:colId xmlns:a16="http://schemas.microsoft.com/office/drawing/2014/main" val="757580290"/>
                    </a:ext>
                  </a:extLst>
                </a:gridCol>
                <a:gridCol w="740664">
                  <a:extLst>
                    <a:ext uri="{9D8B030D-6E8A-4147-A177-3AD203B41FA5}">
                      <a16:colId xmlns:a16="http://schemas.microsoft.com/office/drawing/2014/main" val="2302147252"/>
                    </a:ext>
                  </a:extLst>
                </a:gridCol>
                <a:gridCol w="740664">
                  <a:extLst>
                    <a:ext uri="{9D8B030D-6E8A-4147-A177-3AD203B41FA5}">
                      <a16:colId xmlns:a16="http://schemas.microsoft.com/office/drawing/2014/main" val="3031957652"/>
                    </a:ext>
                  </a:extLst>
                </a:gridCol>
                <a:gridCol w="740664">
                  <a:extLst>
                    <a:ext uri="{9D8B030D-6E8A-4147-A177-3AD203B41FA5}">
                      <a16:colId xmlns:a16="http://schemas.microsoft.com/office/drawing/2014/main" val="610474650"/>
                    </a:ext>
                  </a:extLst>
                </a:gridCol>
                <a:gridCol w="740664">
                  <a:extLst>
                    <a:ext uri="{9D8B030D-6E8A-4147-A177-3AD203B41FA5}">
                      <a16:colId xmlns:a16="http://schemas.microsoft.com/office/drawing/2014/main" val="3104523791"/>
                    </a:ext>
                  </a:extLst>
                </a:gridCol>
                <a:gridCol w="740664">
                  <a:extLst>
                    <a:ext uri="{9D8B030D-6E8A-4147-A177-3AD203B41FA5}">
                      <a16:colId xmlns:a16="http://schemas.microsoft.com/office/drawing/2014/main" val="2394924442"/>
                    </a:ext>
                  </a:extLst>
                </a:gridCol>
                <a:gridCol w="740664">
                  <a:extLst>
                    <a:ext uri="{9D8B030D-6E8A-4147-A177-3AD203B41FA5}">
                      <a16:colId xmlns:a16="http://schemas.microsoft.com/office/drawing/2014/main" val="3868360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79684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- 2021-08-05 13:01:39</a:t>
                      </a:r>
                      <a:r>
                        <a:rPr kumimoji="0" lang="en-US" sz="1000" b="0" i="0" u="none" strike="noStrike" kern="1200" cap="none" spc="0" normalizeH="0" baseline="0" noProof="0">
                          <a:ln>
                            <a:noFill/>
                          </a:ln>
                          <a:solidFill>
                            <a:prstClr val="black"/>
                          </a:solidFill>
                          <a:effectLst/>
                          <a:uLnTx/>
                          <a:uFillTx/>
                          <a:latin typeface="+mn-lt"/>
                          <a:ea typeface="+mn-ea"/>
                          <a:cs typeface="+mn-cs"/>
                        </a:rPr>
                        <a:t>
 This year, we’re excited to partner with INROADS, a #nonprofitorganization that creates pathways to careers for ethnically #diverse students across the country. Through #internship placements in our Summer Associates program, INROADS scholars have not only been gaining practical experience in the #insuranceindustry, but also have connected with PHLY INROADS alumni through networking sessions and mentorships.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5.4598398446979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98755353"/>
                  </a:ext>
                </a:extLst>
              </a:tr>
            </a:tbl>
          </a:graphicData>
        </a:graphic>
      </p:graphicFrame>
      <p:sp>
        <p:nvSpPr>
          <p:cNvPr id="4" name="Text Placeholder 3">
            <a:extLst>
              <a:ext uri="{FF2B5EF4-FFF2-40B4-BE49-F238E27FC236}">
                <a16:creationId xmlns:a16="http://schemas.microsoft.com/office/drawing/2014/main" id="{DE3DB6A0-C9EC-4503-B524-B1F7493AAE09}"/>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404118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16E0D-9D7F-4664-AA4E-E8478A1C9920}"/>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8FFD21EA-A9C6-49F7-8FEC-8843068DA8E9}"/>
              </a:ext>
            </a:extLst>
          </p:cNvPr>
          <p:cNvGraphicFramePr>
            <a:graphicFrameLocks noGrp="1"/>
          </p:cNvGraphicFramePr>
          <p:nvPr>
            <p:ph type="tbl" sz="quarter" idx="13"/>
            <p:extLst>
              <p:ext uri="{D42A27DB-BD31-4B8C-83A1-F6EECF244321}">
                <p14:modId xmlns:p14="http://schemas.microsoft.com/office/powerpoint/2010/main" val="2710979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82717951"/>
                    </a:ext>
                  </a:extLst>
                </a:gridCol>
                <a:gridCol w="740664">
                  <a:extLst>
                    <a:ext uri="{9D8B030D-6E8A-4147-A177-3AD203B41FA5}">
                      <a16:colId xmlns:a16="http://schemas.microsoft.com/office/drawing/2014/main" val="1934230276"/>
                    </a:ext>
                  </a:extLst>
                </a:gridCol>
                <a:gridCol w="740664">
                  <a:extLst>
                    <a:ext uri="{9D8B030D-6E8A-4147-A177-3AD203B41FA5}">
                      <a16:colId xmlns:a16="http://schemas.microsoft.com/office/drawing/2014/main" val="4031613375"/>
                    </a:ext>
                  </a:extLst>
                </a:gridCol>
                <a:gridCol w="740664">
                  <a:extLst>
                    <a:ext uri="{9D8B030D-6E8A-4147-A177-3AD203B41FA5}">
                      <a16:colId xmlns:a16="http://schemas.microsoft.com/office/drawing/2014/main" val="1824564099"/>
                    </a:ext>
                  </a:extLst>
                </a:gridCol>
                <a:gridCol w="740664">
                  <a:extLst>
                    <a:ext uri="{9D8B030D-6E8A-4147-A177-3AD203B41FA5}">
                      <a16:colId xmlns:a16="http://schemas.microsoft.com/office/drawing/2014/main" val="1755534286"/>
                    </a:ext>
                  </a:extLst>
                </a:gridCol>
                <a:gridCol w="740664">
                  <a:extLst>
                    <a:ext uri="{9D8B030D-6E8A-4147-A177-3AD203B41FA5}">
                      <a16:colId xmlns:a16="http://schemas.microsoft.com/office/drawing/2014/main" val="3786050477"/>
                    </a:ext>
                  </a:extLst>
                </a:gridCol>
                <a:gridCol w="740664">
                  <a:extLst>
                    <a:ext uri="{9D8B030D-6E8A-4147-A177-3AD203B41FA5}">
                      <a16:colId xmlns:a16="http://schemas.microsoft.com/office/drawing/2014/main" val="3089329224"/>
                    </a:ext>
                  </a:extLst>
                </a:gridCol>
                <a:gridCol w="740664">
                  <a:extLst>
                    <a:ext uri="{9D8B030D-6E8A-4147-A177-3AD203B41FA5}">
                      <a16:colId xmlns:a16="http://schemas.microsoft.com/office/drawing/2014/main" val="2385408621"/>
                    </a:ext>
                  </a:extLst>
                </a:gridCol>
                <a:gridCol w="740664">
                  <a:extLst>
                    <a:ext uri="{9D8B030D-6E8A-4147-A177-3AD203B41FA5}">
                      <a16:colId xmlns:a16="http://schemas.microsoft.com/office/drawing/2014/main" val="4110683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42445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- 2021-08-31 14:01:26</a:t>
                      </a:r>
                      <a:r>
                        <a:rPr kumimoji="0" lang="en-US" sz="1000" b="0" i="0" u="none" strike="noStrike" kern="1200" cap="none" spc="0" normalizeH="0" baseline="0" noProof="0">
                          <a:ln>
                            <a:noFill/>
                          </a:ln>
                          <a:solidFill>
                            <a:prstClr val="black"/>
                          </a:solidFill>
                          <a:effectLst/>
                          <a:uLnTx/>
                          <a:uFillTx/>
                          <a:latin typeface="+mn-lt"/>
                          <a:ea typeface="+mn-ea"/>
                          <a:cs typeface="+mn-cs"/>
                        </a:rPr>
                        <a:t>
 #TEAMPHLY helped pack backpacks for children during CityTeam Chester’s Backpack Week! Volunteers prepared #backpacks with essential school supplies for over 2K local kids in Delaware County. The non-profit is committed to serving the poor and homeless in the #Philadelphia area. #insurancegivesback #givingbacktothecommunity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4.4855620970003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03177293"/>
                  </a:ext>
                </a:extLst>
              </a:tr>
            </a:tbl>
          </a:graphicData>
        </a:graphic>
      </p:graphicFrame>
      <p:sp>
        <p:nvSpPr>
          <p:cNvPr id="4" name="Text Placeholder 3">
            <a:extLst>
              <a:ext uri="{FF2B5EF4-FFF2-40B4-BE49-F238E27FC236}">
                <a16:creationId xmlns:a16="http://schemas.microsoft.com/office/drawing/2014/main" id="{398CE454-7B67-4F94-8319-B6C8E75BDCAA}"/>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3955295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1956A-2CE6-4FD5-A61A-BD7031BAB358}"/>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C46848CF-135C-4410-8B15-8F23B50EA9B1}"/>
              </a:ext>
            </a:extLst>
          </p:cNvPr>
          <p:cNvGraphicFramePr>
            <a:graphicFrameLocks noGrp="1"/>
          </p:cNvGraphicFramePr>
          <p:nvPr>
            <p:ph type="tbl" sz="quarter" idx="13"/>
            <p:extLst>
              <p:ext uri="{D42A27DB-BD31-4B8C-83A1-F6EECF244321}">
                <p14:modId xmlns:p14="http://schemas.microsoft.com/office/powerpoint/2010/main" val="3990647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2572310"/>
                    </a:ext>
                  </a:extLst>
                </a:gridCol>
                <a:gridCol w="658368">
                  <a:extLst>
                    <a:ext uri="{9D8B030D-6E8A-4147-A177-3AD203B41FA5}">
                      <a16:colId xmlns:a16="http://schemas.microsoft.com/office/drawing/2014/main" val="4097846989"/>
                    </a:ext>
                  </a:extLst>
                </a:gridCol>
                <a:gridCol w="658368">
                  <a:extLst>
                    <a:ext uri="{9D8B030D-6E8A-4147-A177-3AD203B41FA5}">
                      <a16:colId xmlns:a16="http://schemas.microsoft.com/office/drawing/2014/main" val="377411866"/>
                    </a:ext>
                  </a:extLst>
                </a:gridCol>
                <a:gridCol w="658368">
                  <a:extLst>
                    <a:ext uri="{9D8B030D-6E8A-4147-A177-3AD203B41FA5}">
                      <a16:colId xmlns:a16="http://schemas.microsoft.com/office/drawing/2014/main" val="2106661489"/>
                    </a:ext>
                  </a:extLst>
                </a:gridCol>
                <a:gridCol w="658368">
                  <a:extLst>
                    <a:ext uri="{9D8B030D-6E8A-4147-A177-3AD203B41FA5}">
                      <a16:colId xmlns:a16="http://schemas.microsoft.com/office/drawing/2014/main" val="2342121585"/>
                    </a:ext>
                  </a:extLst>
                </a:gridCol>
                <a:gridCol w="658368">
                  <a:extLst>
                    <a:ext uri="{9D8B030D-6E8A-4147-A177-3AD203B41FA5}">
                      <a16:colId xmlns:a16="http://schemas.microsoft.com/office/drawing/2014/main" val="3208576935"/>
                    </a:ext>
                  </a:extLst>
                </a:gridCol>
                <a:gridCol w="658368">
                  <a:extLst>
                    <a:ext uri="{9D8B030D-6E8A-4147-A177-3AD203B41FA5}">
                      <a16:colId xmlns:a16="http://schemas.microsoft.com/office/drawing/2014/main" val="1874915561"/>
                    </a:ext>
                  </a:extLst>
                </a:gridCol>
                <a:gridCol w="658368">
                  <a:extLst>
                    <a:ext uri="{9D8B030D-6E8A-4147-A177-3AD203B41FA5}">
                      <a16:colId xmlns:a16="http://schemas.microsoft.com/office/drawing/2014/main" val="209766122"/>
                    </a:ext>
                  </a:extLst>
                </a:gridCol>
                <a:gridCol w="658368">
                  <a:extLst>
                    <a:ext uri="{9D8B030D-6E8A-4147-A177-3AD203B41FA5}">
                      <a16:colId xmlns:a16="http://schemas.microsoft.com/office/drawing/2014/main" val="2839733126"/>
                    </a:ext>
                  </a:extLst>
                </a:gridCol>
                <a:gridCol w="658368">
                  <a:extLst>
                    <a:ext uri="{9D8B030D-6E8A-4147-A177-3AD203B41FA5}">
                      <a16:colId xmlns:a16="http://schemas.microsoft.com/office/drawing/2014/main" val="335240683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149330116"/>
                  </a:ext>
                </a:extLst>
              </a:tr>
              <a:tr h="370840">
                <a:tc>
                  <a:txBody>
                    <a:bodyPr/>
                    <a:lstStyle/>
                    <a:p>
                      <a:r>
                        <a:rPr lang="en-US" sz="1000"/>
                        <a:t>phlyinsurance</a:t>
                      </a:r>
                    </a:p>
                  </a:txBody>
                  <a:tcPr/>
                </a:tc>
                <a:tc>
                  <a:txBody>
                    <a:bodyPr/>
                    <a:lstStyle/>
                    <a:p>
                      <a:r>
                        <a:rPr lang="en-US" sz="1000"/>
                        <a:t>2478</a:t>
                      </a:r>
                    </a:p>
                  </a:txBody>
                  <a:tcPr/>
                </a:tc>
                <a:tc>
                  <a:txBody>
                    <a:bodyPr/>
                    <a:lstStyle/>
                    <a:p>
                      <a:r>
                        <a:rPr lang="en-US" sz="1000"/>
                        <a:t>37</a:t>
                      </a:r>
                    </a:p>
                  </a:txBody>
                  <a:tcPr/>
                </a:tc>
                <a:tc>
                  <a:txBody>
                    <a:bodyPr/>
                    <a:lstStyle/>
                    <a:p>
                      <a:r>
                        <a:rPr lang="en-US" sz="1000"/>
                        <a:t>17</a:t>
                      </a:r>
                    </a:p>
                  </a:txBody>
                  <a:tcPr/>
                </a:tc>
                <a:tc>
                  <a:txBody>
                    <a:bodyPr/>
                    <a:lstStyle/>
                    <a:p>
                      <a:r>
                        <a:rPr lang="en-US" sz="1000"/>
                        <a:t>3</a:t>
                      </a:r>
                    </a:p>
                  </a:txBody>
                  <a:tcPr/>
                </a:tc>
                <a:tc>
                  <a:txBody>
                    <a:bodyPr/>
                    <a:lstStyle/>
                    <a:p>
                      <a:r>
                        <a:rPr lang="en-US" sz="1000"/>
                        <a:t>2</a:t>
                      </a:r>
                    </a:p>
                  </a:txBody>
                  <a:tcPr/>
                </a:tc>
                <a:tc>
                  <a:txBody>
                    <a:bodyPr/>
                    <a:lstStyle/>
                    <a:p>
                      <a:r>
                        <a:rPr lang="en-US" sz="1000"/>
                        <a:t>22</a:t>
                      </a:r>
                    </a:p>
                  </a:txBody>
                  <a:tcPr/>
                </a:tc>
                <a:tc>
                  <a:txBody>
                    <a:bodyPr/>
                    <a:lstStyle/>
                    <a:p>
                      <a:r>
                        <a:rPr lang="en-US" sz="1000"/>
                        <a:t>809</a:t>
                      </a:r>
                    </a:p>
                  </a:txBody>
                  <a:tcPr/>
                </a:tc>
                <a:tc>
                  <a:txBody>
                    <a:bodyPr/>
                    <a:lstStyle/>
                    <a:p>
                      <a:r>
                        <a:rPr lang="en-US" sz="1000"/>
                        <a:t>16</a:t>
                      </a:r>
                    </a:p>
                  </a:txBody>
                  <a:tcPr/>
                </a:tc>
                <a:tc>
                  <a:txBody>
                    <a:bodyPr/>
                    <a:lstStyle/>
                    <a:p>
                      <a:r>
                        <a:rPr lang="en-US" sz="1000"/>
                        <a:t>1.5250 %</a:t>
                      </a:r>
                    </a:p>
                  </a:txBody>
                  <a:tcPr/>
                </a:tc>
                <a:extLst>
                  <a:ext uri="{0D108BD9-81ED-4DB2-BD59-A6C34878D82A}">
                    <a16:rowId xmlns:a16="http://schemas.microsoft.com/office/drawing/2014/main" val="2361332172"/>
                  </a:ext>
                </a:extLst>
              </a:tr>
            </a:tbl>
          </a:graphicData>
        </a:graphic>
      </p:graphicFrame>
      <p:sp>
        <p:nvSpPr>
          <p:cNvPr id="4" name="Text Placeholder 3">
            <a:extLst>
              <a:ext uri="{FF2B5EF4-FFF2-40B4-BE49-F238E27FC236}">
                <a16:creationId xmlns:a16="http://schemas.microsoft.com/office/drawing/2014/main" id="{EBFDD402-B670-4654-91E4-CC3461BD3D84}"/>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0944355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899D0-1218-45DB-B831-750B04183205}"/>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95FBDD2D-B41A-4327-B798-79C339298379}"/>
              </a:ext>
            </a:extLst>
          </p:cNvPr>
          <p:cNvGraphicFramePr>
            <a:graphicFrameLocks noGrp="1"/>
          </p:cNvGraphicFramePr>
          <p:nvPr>
            <p:ph type="chart" sz="quarter" idx="13"/>
            <p:extLst>
              <p:ext uri="{D42A27DB-BD31-4B8C-83A1-F6EECF244321}">
                <p14:modId xmlns:p14="http://schemas.microsoft.com/office/powerpoint/2010/main" val="203232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8994E6-D0CC-47B1-AADF-405283C0608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D1A67C7-EA87-41AC-8123-24AB6211D8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76858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85B26-8088-401B-8490-8AC2A9630D2F}"/>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6B8F12E5-5631-4233-8B0D-B4DFD0D3B150}"/>
              </a:ext>
            </a:extLst>
          </p:cNvPr>
          <p:cNvGraphicFramePr>
            <a:graphicFrameLocks noGrp="1"/>
          </p:cNvGraphicFramePr>
          <p:nvPr>
            <p:ph type="chart" sz="quarter" idx="13"/>
            <p:extLst>
              <p:ext uri="{D42A27DB-BD31-4B8C-83A1-F6EECF244321}">
                <p14:modId xmlns:p14="http://schemas.microsoft.com/office/powerpoint/2010/main" val="4461174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6FAEB3-0AAC-4884-806E-E3CAE60A5F8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1FFA010-9EB2-46C6-B1BD-C49449B22F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46600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50187-BE0B-426D-8448-E5ADF4C61225}"/>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74CDA690-304C-4E5F-9EE7-8F922A796DAA}"/>
              </a:ext>
            </a:extLst>
          </p:cNvPr>
          <p:cNvGraphicFramePr>
            <a:graphicFrameLocks noGrp="1"/>
          </p:cNvGraphicFramePr>
          <p:nvPr>
            <p:ph type="chart" sz="quarter" idx="13"/>
            <p:extLst>
              <p:ext uri="{D42A27DB-BD31-4B8C-83A1-F6EECF244321}">
                <p14:modId xmlns:p14="http://schemas.microsoft.com/office/powerpoint/2010/main" val="2391716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185861-8F09-4D45-9BB8-0FC54AADC54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635CD60-9C69-45E9-9106-645AD6AEA8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07667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F754-ABD9-4801-BFCC-44802D559136}"/>
              </a:ext>
            </a:extLst>
          </p:cNvPr>
          <p:cNvSpPr>
            <a:spLocks noGrp="1"/>
          </p:cNvSpPr>
          <p:nvPr>
            <p:ph type="title"/>
          </p:nvPr>
        </p:nvSpPr>
        <p:spPr/>
        <p:txBody>
          <a:bodyPr/>
          <a:lstStyle/>
          <a:p>
            <a:r>
              <a:rPr lang="en-US"/>
              <a:t>Instagram Posts Table | Philadelphia Insurance - 1 of 6</a:t>
            </a:r>
          </a:p>
        </p:txBody>
      </p:sp>
      <p:graphicFrame>
        <p:nvGraphicFramePr>
          <p:cNvPr id="5" name="Table Placeholder 4">
            <a:extLst>
              <a:ext uri="{FF2B5EF4-FFF2-40B4-BE49-F238E27FC236}">
                <a16:creationId xmlns:a16="http://schemas.microsoft.com/office/drawing/2014/main" id="{BB8978AF-04EC-4224-BB26-97AFBF733A9B}"/>
              </a:ext>
            </a:extLst>
          </p:cNvPr>
          <p:cNvGraphicFramePr>
            <a:graphicFrameLocks noGrp="1"/>
          </p:cNvGraphicFramePr>
          <p:nvPr>
            <p:ph type="tbl" sz="quarter" idx="13"/>
            <p:extLst>
              <p:ext uri="{D42A27DB-BD31-4B8C-83A1-F6EECF244321}">
                <p14:modId xmlns:p14="http://schemas.microsoft.com/office/powerpoint/2010/main" val="2992544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8184851"/>
                    </a:ext>
                  </a:extLst>
                </a:gridCol>
                <a:gridCol w="987552">
                  <a:extLst>
                    <a:ext uri="{9D8B030D-6E8A-4147-A177-3AD203B41FA5}">
                      <a16:colId xmlns:a16="http://schemas.microsoft.com/office/drawing/2014/main" val="1474365337"/>
                    </a:ext>
                  </a:extLst>
                </a:gridCol>
                <a:gridCol w="987552">
                  <a:extLst>
                    <a:ext uri="{9D8B030D-6E8A-4147-A177-3AD203B41FA5}">
                      <a16:colId xmlns:a16="http://schemas.microsoft.com/office/drawing/2014/main" val="2031276084"/>
                    </a:ext>
                  </a:extLst>
                </a:gridCol>
                <a:gridCol w="987552">
                  <a:extLst>
                    <a:ext uri="{9D8B030D-6E8A-4147-A177-3AD203B41FA5}">
                      <a16:colId xmlns:a16="http://schemas.microsoft.com/office/drawing/2014/main" val="710098239"/>
                    </a:ext>
                  </a:extLst>
                </a:gridCol>
                <a:gridCol w="987552">
                  <a:extLst>
                    <a:ext uri="{9D8B030D-6E8A-4147-A177-3AD203B41FA5}">
                      <a16:colId xmlns:a16="http://schemas.microsoft.com/office/drawing/2014/main" val="2765679390"/>
                    </a:ext>
                  </a:extLst>
                </a:gridCol>
                <a:gridCol w="987552">
                  <a:extLst>
                    <a:ext uri="{9D8B030D-6E8A-4147-A177-3AD203B41FA5}">
                      <a16:colId xmlns:a16="http://schemas.microsoft.com/office/drawing/2014/main" val="674711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5347124"/>
                  </a:ext>
                </a:extLst>
              </a:tr>
            </a:tbl>
          </a:graphicData>
        </a:graphic>
      </p:graphicFrame>
      <p:sp>
        <p:nvSpPr>
          <p:cNvPr id="4" name="Text Placeholder 3">
            <a:extLst>
              <a:ext uri="{FF2B5EF4-FFF2-40B4-BE49-F238E27FC236}">
                <a16:creationId xmlns:a16="http://schemas.microsoft.com/office/drawing/2014/main" id="{DAA02639-8EB4-44FB-AAE9-E9B89F14C39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0328271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27441-0982-4A8D-AE27-7DC876CD824E}"/>
              </a:ext>
            </a:extLst>
          </p:cNvPr>
          <p:cNvSpPr>
            <a:spLocks noGrp="1"/>
          </p:cNvSpPr>
          <p:nvPr>
            <p:ph type="title"/>
          </p:nvPr>
        </p:nvSpPr>
        <p:spPr/>
        <p:txBody>
          <a:bodyPr/>
          <a:lstStyle/>
          <a:p>
            <a:r>
              <a:rPr lang="en-US"/>
              <a:t>Instagram Posts Table | Philadelphia Insurance - 2 of 6</a:t>
            </a:r>
          </a:p>
        </p:txBody>
      </p:sp>
      <p:graphicFrame>
        <p:nvGraphicFramePr>
          <p:cNvPr id="5" name="Table Placeholder 4">
            <a:extLst>
              <a:ext uri="{FF2B5EF4-FFF2-40B4-BE49-F238E27FC236}">
                <a16:creationId xmlns:a16="http://schemas.microsoft.com/office/drawing/2014/main" id="{EEA3A769-C014-4B15-A24F-8553E1464E2A}"/>
              </a:ext>
            </a:extLst>
          </p:cNvPr>
          <p:cNvGraphicFramePr>
            <a:graphicFrameLocks noGrp="1"/>
          </p:cNvGraphicFramePr>
          <p:nvPr>
            <p:ph type="tbl" sz="quarter" idx="13"/>
            <p:extLst>
              <p:ext uri="{D42A27DB-BD31-4B8C-83A1-F6EECF244321}">
                <p14:modId xmlns:p14="http://schemas.microsoft.com/office/powerpoint/2010/main" val="1498530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53237011"/>
                    </a:ext>
                  </a:extLst>
                </a:gridCol>
                <a:gridCol w="987552">
                  <a:extLst>
                    <a:ext uri="{9D8B030D-6E8A-4147-A177-3AD203B41FA5}">
                      <a16:colId xmlns:a16="http://schemas.microsoft.com/office/drawing/2014/main" val="3020611036"/>
                    </a:ext>
                  </a:extLst>
                </a:gridCol>
                <a:gridCol w="987552">
                  <a:extLst>
                    <a:ext uri="{9D8B030D-6E8A-4147-A177-3AD203B41FA5}">
                      <a16:colId xmlns:a16="http://schemas.microsoft.com/office/drawing/2014/main" val="165414626"/>
                    </a:ext>
                  </a:extLst>
                </a:gridCol>
                <a:gridCol w="987552">
                  <a:extLst>
                    <a:ext uri="{9D8B030D-6E8A-4147-A177-3AD203B41FA5}">
                      <a16:colId xmlns:a16="http://schemas.microsoft.com/office/drawing/2014/main" val="439192502"/>
                    </a:ext>
                  </a:extLst>
                </a:gridCol>
                <a:gridCol w="987552">
                  <a:extLst>
                    <a:ext uri="{9D8B030D-6E8A-4147-A177-3AD203B41FA5}">
                      <a16:colId xmlns:a16="http://schemas.microsoft.com/office/drawing/2014/main" val="1507076577"/>
                    </a:ext>
                  </a:extLst>
                </a:gridCol>
                <a:gridCol w="987552">
                  <a:extLst>
                    <a:ext uri="{9D8B030D-6E8A-4147-A177-3AD203B41FA5}">
                      <a16:colId xmlns:a16="http://schemas.microsoft.com/office/drawing/2014/main" val="1002967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6822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- 2021-08-23 18:23:36</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philadelphiaeagles Community RedZone program for the 2021 – 2022 season! Throughout the season, PHLY is partnering with the Eagles to highlight #nonprofits doing great work in the community before each home game. Congratulations to philabundance, vnaphilly, and studentsrunphl for being highlighted in the pre-season! 
Learn more about our partnership with the Eagles 
➡ 𝐛𝐢𝐭.𝐥𝐲/𝟐𝐘𝐍𝐓𝐑𝐲𝟒 ⬅️ Link in bio. 
#philadelphiaeagles #nflredzone #philadelphiaeaglesfootball #eaglesnation #flyeaglesfly🏈 #nflfootball #nflsundays #nflgame #footballseasonishere #phillyfootball #nonprofitsupport #causes #csr #nfp #nonprofitsofinstagram #charitywork #supportnonprofits #goodcauses #communityservice #insurancecompany #insuranceindustry #insurancebusiness #insurancework #propertyandcasualty #commercialinsurance #specialtyinsurance #insuranceservices #insurancecompany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09/07/2021 02:12:33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86316515"/>
                  </a:ext>
                </a:extLst>
              </a:tr>
            </a:tbl>
          </a:graphicData>
        </a:graphic>
      </p:graphicFrame>
      <p:sp>
        <p:nvSpPr>
          <p:cNvPr id="4" name="Text Placeholder 3">
            <a:extLst>
              <a:ext uri="{FF2B5EF4-FFF2-40B4-BE49-F238E27FC236}">
                <a16:creationId xmlns:a16="http://schemas.microsoft.com/office/drawing/2014/main" id="{EC67174A-7DF8-4251-BE55-CA35F2A2CE3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2309917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3F92D-1E8F-48D3-B635-27C05304BDC5}"/>
              </a:ext>
            </a:extLst>
          </p:cNvPr>
          <p:cNvSpPr>
            <a:spLocks noGrp="1"/>
          </p:cNvSpPr>
          <p:nvPr>
            <p:ph type="title"/>
          </p:nvPr>
        </p:nvSpPr>
        <p:spPr/>
        <p:txBody>
          <a:bodyPr/>
          <a:lstStyle/>
          <a:p>
            <a:r>
              <a:rPr lang="en-US"/>
              <a:t>Instagram Posts Table | Philadelphia Insurance - 3 of 6</a:t>
            </a:r>
          </a:p>
        </p:txBody>
      </p:sp>
      <p:graphicFrame>
        <p:nvGraphicFramePr>
          <p:cNvPr id="5" name="Table Placeholder 4">
            <a:extLst>
              <a:ext uri="{FF2B5EF4-FFF2-40B4-BE49-F238E27FC236}">
                <a16:creationId xmlns:a16="http://schemas.microsoft.com/office/drawing/2014/main" id="{2D949BAC-FD69-4BE2-9329-672E32C14043}"/>
              </a:ext>
            </a:extLst>
          </p:cNvPr>
          <p:cNvGraphicFramePr>
            <a:graphicFrameLocks noGrp="1"/>
          </p:cNvGraphicFramePr>
          <p:nvPr>
            <p:ph type="tbl" sz="quarter" idx="13"/>
            <p:extLst>
              <p:ext uri="{D42A27DB-BD31-4B8C-83A1-F6EECF244321}">
                <p14:modId xmlns:p14="http://schemas.microsoft.com/office/powerpoint/2010/main" val="3162439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79955124"/>
                    </a:ext>
                  </a:extLst>
                </a:gridCol>
                <a:gridCol w="987552">
                  <a:extLst>
                    <a:ext uri="{9D8B030D-6E8A-4147-A177-3AD203B41FA5}">
                      <a16:colId xmlns:a16="http://schemas.microsoft.com/office/drawing/2014/main" val="2459780983"/>
                    </a:ext>
                  </a:extLst>
                </a:gridCol>
                <a:gridCol w="987552">
                  <a:extLst>
                    <a:ext uri="{9D8B030D-6E8A-4147-A177-3AD203B41FA5}">
                      <a16:colId xmlns:a16="http://schemas.microsoft.com/office/drawing/2014/main" val="3970297990"/>
                    </a:ext>
                  </a:extLst>
                </a:gridCol>
                <a:gridCol w="987552">
                  <a:extLst>
                    <a:ext uri="{9D8B030D-6E8A-4147-A177-3AD203B41FA5}">
                      <a16:colId xmlns:a16="http://schemas.microsoft.com/office/drawing/2014/main" val="1982822204"/>
                    </a:ext>
                  </a:extLst>
                </a:gridCol>
                <a:gridCol w="987552">
                  <a:extLst>
                    <a:ext uri="{9D8B030D-6E8A-4147-A177-3AD203B41FA5}">
                      <a16:colId xmlns:a16="http://schemas.microsoft.com/office/drawing/2014/main" val="745984380"/>
                    </a:ext>
                  </a:extLst>
                </a:gridCol>
                <a:gridCol w="987552">
                  <a:extLst>
                    <a:ext uri="{9D8B030D-6E8A-4147-A177-3AD203B41FA5}">
                      <a16:colId xmlns:a16="http://schemas.microsoft.com/office/drawing/2014/main" val="1186739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6378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- 2021-08-19 15:12:27</a:t>
                      </a:r>
                      <a:r>
                        <a:rPr kumimoji="0" lang="en-US" sz="1000" b="0" i="0" u="none" strike="noStrike" kern="1200" cap="none" spc="0" normalizeH="0" baseline="0" noProof="0">
                          <a:ln>
                            <a:noFill/>
                          </a:ln>
                          <a:solidFill>
                            <a:prstClr val="black"/>
                          </a:solidFill>
                          <a:effectLst/>
                          <a:uLnTx/>
                          <a:uFillTx/>
                          <a:latin typeface="+mn-lt"/>
                          <a:ea typeface="+mn-ea"/>
                          <a:cs typeface="+mn-cs"/>
                        </a:rPr>
                        <a:t>
 We are excited to sponsor this year's #ParkwayRun &amp; Walk benefiting the childrensphila! Over the last 18 years, #TEAMPHLY has fundraised and donated more than .2 million to help fund life-saving #pediatriccancer research. As we gear up for another month-long fundraising initiative, employees joined CHOP patient ambassador, Gabe, via Zoom to hear his incredible story. 💙
Learn how you can help ➡️ 𝐩𝐚𝐫𝐤𝐰𝐚𝐲.𝐜𝐡𝐨𝐩.𝐞𝐝𝐮 ⬅️ #ForBreakThroughs Link in bio. 
#childrenshospitalofphiladelphia #pediatriccanerawareness #childrenshospital #fightcancer #childhoodcancer #cancerfundraiser #cancersucks #childhoodcancerresearch #findacure #runwalk #charityevent #givingbacktothecommunity #goodcauses #donatetoday #fundraisingevent #insurancegivesback #insurancecareers #insurancebusiness #specialtyinsurance #insuranceindustry #insurancework #propertymanagement #commercialinsurance #insurancecompany #insurancelife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09/07/2021 02:12:33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0687275"/>
                  </a:ext>
                </a:extLst>
              </a:tr>
            </a:tbl>
          </a:graphicData>
        </a:graphic>
      </p:graphicFrame>
      <p:sp>
        <p:nvSpPr>
          <p:cNvPr id="4" name="Text Placeholder 3">
            <a:extLst>
              <a:ext uri="{FF2B5EF4-FFF2-40B4-BE49-F238E27FC236}">
                <a16:creationId xmlns:a16="http://schemas.microsoft.com/office/drawing/2014/main" id="{B26D01FD-2763-48A3-A6C9-98A66EED862D}"/>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8122440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B1D09-FEA9-4704-9881-E56B89B1E639}"/>
              </a:ext>
            </a:extLst>
          </p:cNvPr>
          <p:cNvSpPr>
            <a:spLocks noGrp="1"/>
          </p:cNvSpPr>
          <p:nvPr>
            <p:ph type="title"/>
          </p:nvPr>
        </p:nvSpPr>
        <p:spPr/>
        <p:txBody>
          <a:bodyPr/>
          <a:lstStyle/>
          <a:p>
            <a:r>
              <a:rPr lang="en-US"/>
              <a:t>Instagram Posts Table | Philadelphia Insurance - 4 of 6</a:t>
            </a:r>
          </a:p>
        </p:txBody>
      </p:sp>
      <p:graphicFrame>
        <p:nvGraphicFramePr>
          <p:cNvPr id="5" name="Table Placeholder 4">
            <a:extLst>
              <a:ext uri="{FF2B5EF4-FFF2-40B4-BE49-F238E27FC236}">
                <a16:creationId xmlns:a16="http://schemas.microsoft.com/office/drawing/2014/main" id="{A6D155D5-A592-4F52-B897-7153AF686F0B}"/>
              </a:ext>
            </a:extLst>
          </p:cNvPr>
          <p:cNvGraphicFramePr>
            <a:graphicFrameLocks noGrp="1"/>
          </p:cNvGraphicFramePr>
          <p:nvPr>
            <p:ph type="tbl" sz="quarter" idx="13"/>
            <p:extLst>
              <p:ext uri="{D42A27DB-BD31-4B8C-83A1-F6EECF244321}">
                <p14:modId xmlns:p14="http://schemas.microsoft.com/office/powerpoint/2010/main" val="540662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49617245"/>
                    </a:ext>
                  </a:extLst>
                </a:gridCol>
                <a:gridCol w="987552">
                  <a:extLst>
                    <a:ext uri="{9D8B030D-6E8A-4147-A177-3AD203B41FA5}">
                      <a16:colId xmlns:a16="http://schemas.microsoft.com/office/drawing/2014/main" val="3414225896"/>
                    </a:ext>
                  </a:extLst>
                </a:gridCol>
                <a:gridCol w="987552">
                  <a:extLst>
                    <a:ext uri="{9D8B030D-6E8A-4147-A177-3AD203B41FA5}">
                      <a16:colId xmlns:a16="http://schemas.microsoft.com/office/drawing/2014/main" val="3768644715"/>
                    </a:ext>
                  </a:extLst>
                </a:gridCol>
                <a:gridCol w="987552">
                  <a:extLst>
                    <a:ext uri="{9D8B030D-6E8A-4147-A177-3AD203B41FA5}">
                      <a16:colId xmlns:a16="http://schemas.microsoft.com/office/drawing/2014/main" val="3083329134"/>
                    </a:ext>
                  </a:extLst>
                </a:gridCol>
                <a:gridCol w="987552">
                  <a:extLst>
                    <a:ext uri="{9D8B030D-6E8A-4147-A177-3AD203B41FA5}">
                      <a16:colId xmlns:a16="http://schemas.microsoft.com/office/drawing/2014/main" val="2521121039"/>
                    </a:ext>
                  </a:extLst>
                </a:gridCol>
                <a:gridCol w="987552">
                  <a:extLst>
                    <a:ext uri="{9D8B030D-6E8A-4147-A177-3AD203B41FA5}">
                      <a16:colId xmlns:a16="http://schemas.microsoft.com/office/drawing/2014/main" val="807538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2472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- 2021-08-30 12:06:02</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philadelphiaeagles Community RedZone program for the 2021 – 2022 season! Throughout the season, PHLY is partnering with the Eagles to highlight #nonprofits doing great work in the community before each home game. Congratulations to canineorg, codedbykids, and caringpeoplealliance for being highlighted in the pre-season! 👏🏽🏈
Learn more about our partnership with the Eagles 
➡ 𝐛𝐢𝐭.𝐥𝐲/𝟐𝐘𝐍𝐓𝐑𝐲𝟒 ⬅ Link in bio. 
#philadelphiaeagles #nflredzone #philadelphiaeaglesfootball #eaglesnation #flyeaglesfly #nflfootball #nflsundays #nflgame #footballseasonishere #phillyfootball #nonprofitsupport #causes #csr #nfp #nonprofitsofinstagram #charitywork #supportnonprofits #goodcauses #communityservice #insurancecompany #insuranceindustry #insurancebusiness #insurancework #propertyandcasualty #commercialinsurance #specialtyinsurance #insuranceservices #insurancecompany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09/07/2021 02:12:33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69563465"/>
                  </a:ext>
                </a:extLst>
              </a:tr>
            </a:tbl>
          </a:graphicData>
        </a:graphic>
      </p:graphicFrame>
      <p:sp>
        <p:nvSpPr>
          <p:cNvPr id="4" name="Text Placeholder 3">
            <a:extLst>
              <a:ext uri="{FF2B5EF4-FFF2-40B4-BE49-F238E27FC236}">
                <a16:creationId xmlns:a16="http://schemas.microsoft.com/office/drawing/2014/main" id="{57F0DC14-0C87-4653-9FCC-0685B998B27A}"/>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781245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CF0F8-3892-4A0A-9A57-33D234CEC306}"/>
              </a:ext>
            </a:extLst>
          </p:cNvPr>
          <p:cNvSpPr>
            <a:spLocks noGrp="1"/>
          </p:cNvSpPr>
          <p:nvPr>
            <p:ph type="title"/>
          </p:nvPr>
        </p:nvSpPr>
        <p:spPr/>
        <p:txBody>
          <a:bodyPr/>
          <a:lstStyle/>
          <a:p>
            <a:r>
              <a:rPr lang="en-US"/>
              <a:t>Instagram Posts Table | Philadelphia Insurance - 5 of 6</a:t>
            </a:r>
          </a:p>
        </p:txBody>
      </p:sp>
      <p:graphicFrame>
        <p:nvGraphicFramePr>
          <p:cNvPr id="5" name="Table Placeholder 4">
            <a:extLst>
              <a:ext uri="{FF2B5EF4-FFF2-40B4-BE49-F238E27FC236}">
                <a16:creationId xmlns:a16="http://schemas.microsoft.com/office/drawing/2014/main" id="{661BB7CC-9490-4EF3-9F10-0CF66E60ED1C}"/>
              </a:ext>
            </a:extLst>
          </p:cNvPr>
          <p:cNvGraphicFramePr>
            <a:graphicFrameLocks noGrp="1"/>
          </p:cNvGraphicFramePr>
          <p:nvPr>
            <p:ph type="tbl" sz="quarter" idx="13"/>
            <p:extLst>
              <p:ext uri="{D42A27DB-BD31-4B8C-83A1-F6EECF244321}">
                <p14:modId xmlns:p14="http://schemas.microsoft.com/office/powerpoint/2010/main" val="380804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1628005"/>
                    </a:ext>
                  </a:extLst>
                </a:gridCol>
                <a:gridCol w="987552">
                  <a:extLst>
                    <a:ext uri="{9D8B030D-6E8A-4147-A177-3AD203B41FA5}">
                      <a16:colId xmlns:a16="http://schemas.microsoft.com/office/drawing/2014/main" val="2198664865"/>
                    </a:ext>
                  </a:extLst>
                </a:gridCol>
                <a:gridCol w="987552">
                  <a:extLst>
                    <a:ext uri="{9D8B030D-6E8A-4147-A177-3AD203B41FA5}">
                      <a16:colId xmlns:a16="http://schemas.microsoft.com/office/drawing/2014/main" val="3123094210"/>
                    </a:ext>
                  </a:extLst>
                </a:gridCol>
                <a:gridCol w="987552">
                  <a:extLst>
                    <a:ext uri="{9D8B030D-6E8A-4147-A177-3AD203B41FA5}">
                      <a16:colId xmlns:a16="http://schemas.microsoft.com/office/drawing/2014/main" val="607593883"/>
                    </a:ext>
                  </a:extLst>
                </a:gridCol>
                <a:gridCol w="987552">
                  <a:extLst>
                    <a:ext uri="{9D8B030D-6E8A-4147-A177-3AD203B41FA5}">
                      <a16:colId xmlns:a16="http://schemas.microsoft.com/office/drawing/2014/main" val="3795082103"/>
                    </a:ext>
                  </a:extLst>
                </a:gridCol>
                <a:gridCol w="987552">
                  <a:extLst>
                    <a:ext uri="{9D8B030D-6E8A-4147-A177-3AD203B41FA5}">
                      <a16:colId xmlns:a16="http://schemas.microsoft.com/office/drawing/2014/main" val="1661606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4976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- 2021-08-02 18:03:39</a:t>
                      </a:r>
                      <a:r>
                        <a:rPr kumimoji="0" lang="en-US" sz="1000" b="0" i="0" u="none" strike="noStrike" kern="1200" cap="none" spc="0" normalizeH="0" baseline="0" noProof="0">
                          <a:ln>
                            <a:noFill/>
                          </a:ln>
                          <a:solidFill>
                            <a:prstClr val="black"/>
                          </a:solidFill>
                          <a:effectLst/>
                          <a:uLnTx/>
                          <a:uFillTx/>
                          <a:latin typeface="+mn-lt"/>
                          <a:ea typeface="+mn-ea"/>
                          <a:cs typeface="+mn-cs"/>
                        </a:rPr>
                        <a:t>
 In February, #TEAMPHLY created a #blackhistory coloring book honoring the contributions and achievements of #blackamericans and those of #africanancestry. The #coloringbooks were donated to c2cphiladelphia to be distributed to children in their programs. To celebrate #nationalcoloringbookday, here’s a look at our employees’ handmade drawings! 🖍📔😃
#handmadedrawing #sketchesofinstagram #forthekids #insurancegivesback #philadelphiapa #communitysupport #supportnonprofits #instavolunteer #volunteerism #givingbacktothecommunity #nonprofitsofinstagram #nonprofitorg #nonprofitorganizations #companyculture #insurancework #insurancelife #insurance #insurancebusiness #specialtyinsurance #insuranceindustry #propertyandcasualty #commercialinsurance #insurancecompany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09/07/2021 02:12:33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14540104"/>
                  </a:ext>
                </a:extLst>
              </a:tr>
            </a:tbl>
          </a:graphicData>
        </a:graphic>
      </p:graphicFrame>
      <p:sp>
        <p:nvSpPr>
          <p:cNvPr id="4" name="Text Placeholder 3">
            <a:extLst>
              <a:ext uri="{FF2B5EF4-FFF2-40B4-BE49-F238E27FC236}">
                <a16:creationId xmlns:a16="http://schemas.microsoft.com/office/drawing/2014/main" id="{FCC9DA05-69C3-4DB4-95D1-84D329C816F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2804127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EAEAE-BF9E-459B-B6FE-F1526CD22374}"/>
              </a:ext>
            </a:extLst>
          </p:cNvPr>
          <p:cNvSpPr>
            <a:spLocks noGrp="1"/>
          </p:cNvSpPr>
          <p:nvPr>
            <p:ph type="title"/>
          </p:nvPr>
        </p:nvSpPr>
        <p:spPr/>
        <p:txBody>
          <a:bodyPr/>
          <a:lstStyle/>
          <a:p>
            <a:r>
              <a:rPr lang="en-US"/>
              <a:t>Instagram Posts Table | Philadelphia Insurance - 6 of 6</a:t>
            </a:r>
          </a:p>
        </p:txBody>
      </p:sp>
      <p:graphicFrame>
        <p:nvGraphicFramePr>
          <p:cNvPr id="5" name="Table Placeholder 4">
            <a:extLst>
              <a:ext uri="{FF2B5EF4-FFF2-40B4-BE49-F238E27FC236}">
                <a16:creationId xmlns:a16="http://schemas.microsoft.com/office/drawing/2014/main" id="{C5F5EDA2-F877-4BF7-A22B-9A943A38B20F}"/>
              </a:ext>
            </a:extLst>
          </p:cNvPr>
          <p:cNvGraphicFramePr>
            <a:graphicFrameLocks noGrp="1"/>
          </p:cNvGraphicFramePr>
          <p:nvPr>
            <p:ph type="tbl" sz="quarter" idx="13"/>
            <p:extLst>
              <p:ext uri="{D42A27DB-BD31-4B8C-83A1-F6EECF244321}">
                <p14:modId xmlns:p14="http://schemas.microsoft.com/office/powerpoint/2010/main" val="78731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06182162"/>
                    </a:ext>
                  </a:extLst>
                </a:gridCol>
                <a:gridCol w="987552">
                  <a:extLst>
                    <a:ext uri="{9D8B030D-6E8A-4147-A177-3AD203B41FA5}">
                      <a16:colId xmlns:a16="http://schemas.microsoft.com/office/drawing/2014/main" val="2948674118"/>
                    </a:ext>
                  </a:extLst>
                </a:gridCol>
                <a:gridCol w="987552">
                  <a:extLst>
                    <a:ext uri="{9D8B030D-6E8A-4147-A177-3AD203B41FA5}">
                      <a16:colId xmlns:a16="http://schemas.microsoft.com/office/drawing/2014/main" val="2790001250"/>
                    </a:ext>
                  </a:extLst>
                </a:gridCol>
                <a:gridCol w="987552">
                  <a:extLst>
                    <a:ext uri="{9D8B030D-6E8A-4147-A177-3AD203B41FA5}">
                      <a16:colId xmlns:a16="http://schemas.microsoft.com/office/drawing/2014/main" val="1908279297"/>
                    </a:ext>
                  </a:extLst>
                </a:gridCol>
                <a:gridCol w="987552">
                  <a:extLst>
                    <a:ext uri="{9D8B030D-6E8A-4147-A177-3AD203B41FA5}">
                      <a16:colId xmlns:a16="http://schemas.microsoft.com/office/drawing/2014/main" val="2157516361"/>
                    </a:ext>
                  </a:extLst>
                </a:gridCol>
                <a:gridCol w="987552">
                  <a:extLst>
                    <a:ext uri="{9D8B030D-6E8A-4147-A177-3AD203B41FA5}">
                      <a16:colId xmlns:a16="http://schemas.microsoft.com/office/drawing/2014/main" val="368866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8679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- 2021-08-05 12:03:52</a:t>
                      </a:r>
                      <a:r>
                        <a:rPr kumimoji="0" lang="en-US" sz="1000" b="0" i="0" u="none" strike="noStrike" kern="1200" cap="none" spc="0" normalizeH="0" baseline="0" noProof="0">
                          <a:ln>
                            <a:noFill/>
                          </a:ln>
                          <a:solidFill>
                            <a:prstClr val="black"/>
                          </a:solidFill>
                          <a:effectLst/>
                          <a:uLnTx/>
                          <a:uFillTx/>
                          <a:latin typeface="+mn-lt"/>
                          <a:ea typeface="+mn-ea"/>
                          <a:cs typeface="+mn-cs"/>
                        </a:rPr>
                        <a:t>
 This year, we’re excited to partner with inroadsinc, a #nonprofitorg that creates pathways to careers for ethnically #diverse students across the country. Through internship placements in our Summer Associates program, INROADS scholars have not only been gaining practical experience in the insurance industry, but also have connected with PHLY #INROADS alumni through networking sessions and mentorships. 🙌🏾👏🏼
#PHLYInternLife #diversityandinclusion #diversityinclusion #virtualinternship #summerintern #summerinternship #internships #internshipopportunity #internlife #undergrad #futureleaders #nextgen #interning #collegestudents #youngprofessionals #insurancework #insuranceservices #insurancejobs #insurancecareers #insurancelife #insurancecompany #propertyandcasualty #speedo #insurancebusiness #commercialinsurance #insuranceindustry #careeropportunities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09/07/2021 02:12:33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82805388"/>
                  </a:ext>
                </a:extLst>
              </a:tr>
            </a:tbl>
          </a:graphicData>
        </a:graphic>
      </p:graphicFrame>
      <p:sp>
        <p:nvSpPr>
          <p:cNvPr id="4" name="Text Placeholder 3">
            <a:extLst>
              <a:ext uri="{FF2B5EF4-FFF2-40B4-BE49-F238E27FC236}">
                <a16:creationId xmlns:a16="http://schemas.microsoft.com/office/drawing/2014/main" id="{0D530154-C4DF-482D-9F60-BF26E5FC30D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7522899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73DAE-39EC-4BA4-B77B-CA271DEF91DD}"/>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6D782F09-6641-41C8-95D6-D76D481FB3DE}"/>
              </a:ext>
            </a:extLst>
          </p:cNvPr>
          <p:cNvGraphicFramePr>
            <a:graphicFrameLocks noGrp="1"/>
          </p:cNvGraphicFramePr>
          <p:nvPr>
            <p:ph type="tbl" sz="quarter" idx="13"/>
            <p:extLst>
              <p:ext uri="{D42A27DB-BD31-4B8C-83A1-F6EECF244321}">
                <p14:modId xmlns:p14="http://schemas.microsoft.com/office/powerpoint/2010/main" val="1133219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342425487"/>
                    </a:ext>
                  </a:extLst>
                </a:gridCol>
                <a:gridCol w="905256">
                  <a:extLst>
                    <a:ext uri="{9D8B030D-6E8A-4147-A177-3AD203B41FA5}">
                      <a16:colId xmlns:a16="http://schemas.microsoft.com/office/drawing/2014/main" val="81802973"/>
                    </a:ext>
                  </a:extLst>
                </a:gridCol>
                <a:gridCol w="411480">
                  <a:extLst>
                    <a:ext uri="{9D8B030D-6E8A-4147-A177-3AD203B41FA5}">
                      <a16:colId xmlns:a16="http://schemas.microsoft.com/office/drawing/2014/main" val="3786914759"/>
                    </a:ext>
                  </a:extLst>
                </a:gridCol>
                <a:gridCol w="905256">
                  <a:extLst>
                    <a:ext uri="{9D8B030D-6E8A-4147-A177-3AD203B41FA5}">
                      <a16:colId xmlns:a16="http://schemas.microsoft.com/office/drawing/2014/main" val="4158166265"/>
                    </a:ext>
                  </a:extLst>
                </a:gridCol>
                <a:gridCol w="905256">
                  <a:extLst>
                    <a:ext uri="{9D8B030D-6E8A-4147-A177-3AD203B41FA5}">
                      <a16:colId xmlns:a16="http://schemas.microsoft.com/office/drawing/2014/main" val="3249576500"/>
                    </a:ext>
                  </a:extLst>
                </a:gridCol>
                <a:gridCol w="905256">
                  <a:extLst>
                    <a:ext uri="{9D8B030D-6E8A-4147-A177-3AD203B41FA5}">
                      <a16:colId xmlns:a16="http://schemas.microsoft.com/office/drawing/2014/main" val="82206475"/>
                    </a:ext>
                  </a:extLst>
                </a:gridCol>
                <a:gridCol w="905256">
                  <a:extLst>
                    <a:ext uri="{9D8B030D-6E8A-4147-A177-3AD203B41FA5}">
                      <a16:colId xmlns:a16="http://schemas.microsoft.com/office/drawing/2014/main" val="786098409"/>
                    </a:ext>
                  </a:extLst>
                </a:gridCol>
                <a:gridCol w="905256">
                  <a:extLst>
                    <a:ext uri="{9D8B030D-6E8A-4147-A177-3AD203B41FA5}">
                      <a16:colId xmlns:a16="http://schemas.microsoft.com/office/drawing/2014/main" val="622610861"/>
                    </a:ext>
                  </a:extLst>
                </a:gridCol>
                <a:gridCol w="905256">
                  <a:extLst>
                    <a:ext uri="{9D8B030D-6E8A-4147-A177-3AD203B41FA5}">
                      <a16:colId xmlns:a16="http://schemas.microsoft.com/office/drawing/2014/main" val="1621749830"/>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409704163"/>
                  </a:ext>
                </a:extLst>
              </a:tr>
              <a:tr h="370840">
                <a:tc>
                  <a:txBody>
                    <a:bodyPr/>
                    <a:lstStyle/>
                    <a:p>
                      <a:r>
                        <a:rPr lang="en-US" sz="1000"/>
                        <a:t>16</a:t>
                      </a:r>
                    </a:p>
                  </a:txBody>
                  <a:tcPr/>
                </a:tc>
                <a:tc>
                  <a:txBody>
                    <a:bodyPr/>
                    <a:lstStyle/>
                    <a:p>
                      <a:r>
                        <a:rPr lang="en-US" sz="1000"/>
                        <a:t>0.6567 %</a:t>
                      </a:r>
                    </a:p>
                  </a:txBody>
                  <a:tcPr/>
                </a:tc>
                <a:tc>
                  <a:txBody>
                    <a:bodyPr/>
                    <a:lstStyle/>
                    <a:p>
                      <a:r>
                        <a:rPr lang="en-US" sz="1000"/>
                        <a:t>0.19</a:t>
                      </a:r>
                    </a:p>
                  </a:txBody>
                  <a:tcPr/>
                </a:tc>
                <a:tc>
                  <a:txBody>
                    <a:bodyPr/>
                    <a:lstStyle/>
                    <a:p>
                      <a:r>
                        <a:rPr lang="en-US" sz="1000"/>
                        <a:t>116.31</a:t>
                      </a:r>
                    </a:p>
                  </a:txBody>
                  <a:tcPr/>
                </a:tc>
                <a:tc>
                  <a:txBody>
                    <a:bodyPr/>
                    <a:lstStyle/>
                    <a:p>
                      <a:r>
                        <a:rPr lang="en-US" sz="1000"/>
                        <a:t>115.00</a:t>
                      </a:r>
                    </a:p>
                  </a:txBody>
                  <a:tcPr/>
                </a:tc>
                <a:tc>
                  <a:txBody>
                    <a:bodyPr/>
                    <a:lstStyle/>
                    <a:p>
                      <a:r>
                        <a:rPr lang="en-US" sz="1000"/>
                        <a:t>75.44</a:t>
                      </a:r>
                    </a:p>
                  </a:txBody>
                  <a:tcPr/>
                </a:tc>
                <a:tc>
                  <a:txBody>
                    <a:bodyPr/>
                    <a:lstStyle/>
                    <a:p>
                      <a:r>
                        <a:rPr lang="en-US" sz="1000"/>
                        <a:t>75.25</a:t>
                      </a:r>
                    </a:p>
                  </a:txBody>
                  <a:tcPr/>
                </a:tc>
                <a:tc>
                  <a:txBody>
                    <a:bodyPr/>
                    <a:lstStyle/>
                    <a:p>
                      <a:r>
                        <a:rPr lang="en-US" sz="1000"/>
                        <a:t>1861</a:t>
                      </a:r>
                    </a:p>
                  </a:txBody>
                  <a:tcPr/>
                </a:tc>
                <a:tc>
                  <a:txBody>
                    <a:bodyPr/>
                    <a:lstStyle/>
                    <a:p>
                      <a:r>
                        <a:rPr lang="en-US" sz="1000"/>
                        <a:t>1207</a:t>
                      </a:r>
                    </a:p>
                  </a:txBody>
                  <a:tcPr/>
                </a:tc>
                <a:extLst>
                  <a:ext uri="{0D108BD9-81ED-4DB2-BD59-A6C34878D82A}">
                    <a16:rowId xmlns:a16="http://schemas.microsoft.com/office/drawing/2014/main" val="3165421576"/>
                  </a:ext>
                </a:extLst>
              </a:tr>
            </a:tbl>
          </a:graphicData>
        </a:graphic>
      </p:graphicFrame>
      <p:sp>
        <p:nvSpPr>
          <p:cNvPr id="4" name="Text Placeholder 3">
            <a:extLst>
              <a:ext uri="{FF2B5EF4-FFF2-40B4-BE49-F238E27FC236}">
                <a16:creationId xmlns:a16="http://schemas.microsoft.com/office/drawing/2014/main" id="{EB9AD6B6-76F0-447F-8ED5-0CF16C77589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4067272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69B1F-EDD2-4248-9179-2257C6C83186}"/>
              </a:ext>
            </a:extLst>
          </p:cNvPr>
          <p:cNvSpPr>
            <a:spLocks noGrp="1"/>
          </p:cNvSpPr>
          <p:nvPr>
            <p:ph type="title"/>
          </p:nvPr>
        </p:nvSpPr>
        <p:spPr/>
        <p:txBody>
          <a:bodyPr/>
          <a:lstStyle/>
          <a:p>
            <a:r>
              <a:rPr lang="en-US"/>
              <a:t>Instagram Stories Table  | Philadelphia Insurance - 1 of 3</a:t>
            </a:r>
          </a:p>
        </p:txBody>
      </p:sp>
      <p:graphicFrame>
        <p:nvGraphicFramePr>
          <p:cNvPr id="5" name="Table Placeholder 4">
            <a:extLst>
              <a:ext uri="{FF2B5EF4-FFF2-40B4-BE49-F238E27FC236}">
                <a16:creationId xmlns:a16="http://schemas.microsoft.com/office/drawing/2014/main" id="{A341C1AF-BD16-4602-B38F-B751020175B5}"/>
              </a:ext>
            </a:extLst>
          </p:cNvPr>
          <p:cNvGraphicFramePr>
            <a:graphicFrameLocks noGrp="1"/>
          </p:cNvGraphicFramePr>
          <p:nvPr>
            <p:ph type="tbl" sz="quarter" idx="13"/>
            <p:extLst>
              <p:ext uri="{D42A27DB-BD31-4B8C-83A1-F6EECF244321}">
                <p14:modId xmlns:p14="http://schemas.microsoft.com/office/powerpoint/2010/main" val="1791766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75380015"/>
                    </a:ext>
                  </a:extLst>
                </a:gridCol>
                <a:gridCol w="1316736">
                  <a:extLst>
                    <a:ext uri="{9D8B030D-6E8A-4147-A177-3AD203B41FA5}">
                      <a16:colId xmlns:a16="http://schemas.microsoft.com/office/drawing/2014/main" val="1075041001"/>
                    </a:ext>
                  </a:extLst>
                </a:gridCol>
                <a:gridCol w="658368">
                  <a:extLst>
                    <a:ext uri="{9D8B030D-6E8A-4147-A177-3AD203B41FA5}">
                      <a16:colId xmlns:a16="http://schemas.microsoft.com/office/drawing/2014/main" val="3477829492"/>
                    </a:ext>
                  </a:extLst>
                </a:gridCol>
                <a:gridCol w="658368">
                  <a:extLst>
                    <a:ext uri="{9D8B030D-6E8A-4147-A177-3AD203B41FA5}">
                      <a16:colId xmlns:a16="http://schemas.microsoft.com/office/drawing/2014/main" val="2039697525"/>
                    </a:ext>
                  </a:extLst>
                </a:gridCol>
                <a:gridCol w="658368">
                  <a:extLst>
                    <a:ext uri="{9D8B030D-6E8A-4147-A177-3AD203B41FA5}">
                      <a16:colId xmlns:a16="http://schemas.microsoft.com/office/drawing/2014/main" val="3075122569"/>
                    </a:ext>
                  </a:extLst>
                </a:gridCol>
                <a:gridCol w="658368">
                  <a:extLst>
                    <a:ext uri="{9D8B030D-6E8A-4147-A177-3AD203B41FA5}">
                      <a16:colId xmlns:a16="http://schemas.microsoft.com/office/drawing/2014/main" val="3850474696"/>
                    </a:ext>
                  </a:extLst>
                </a:gridCol>
                <a:gridCol w="658368">
                  <a:extLst>
                    <a:ext uri="{9D8B030D-6E8A-4147-A177-3AD203B41FA5}">
                      <a16:colId xmlns:a16="http://schemas.microsoft.com/office/drawing/2014/main" val="517058259"/>
                    </a:ext>
                  </a:extLst>
                </a:gridCol>
                <a:gridCol w="658368">
                  <a:extLst>
                    <a:ext uri="{9D8B030D-6E8A-4147-A177-3AD203B41FA5}">
                      <a16:colId xmlns:a16="http://schemas.microsoft.com/office/drawing/2014/main" val="2143980603"/>
                    </a:ext>
                  </a:extLst>
                </a:gridCol>
                <a:gridCol w="658368">
                  <a:extLst>
                    <a:ext uri="{9D8B030D-6E8A-4147-A177-3AD203B41FA5}">
                      <a16:colId xmlns:a16="http://schemas.microsoft.com/office/drawing/2014/main" val="1102828853"/>
                    </a:ext>
                  </a:extLst>
                </a:gridCol>
                <a:gridCol w="658368">
                  <a:extLst>
                    <a:ext uri="{9D8B030D-6E8A-4147-A177-3AD203B41FA5}">
                      <a16:colId xmlns:a16="http://schemas.microsoft.com/office/drawing/2014/main" val="2656480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78219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- 2021-08-30 12:17:44</a:t>
                      </a:r>
                      <a:r>
                        <a:rPr kumimoji="0" lang="en-US" sz="1000" b="0" i="0" u="none" strike="noStrike" kern="1200" cap="none" spc="0" normalizeH="0" baseline="0" noProof="0">
                          <a:ln>
                            <a:noFill/>
                          </a:ln>
                          <a:solidFill>
                            <a:prstClr val="black"/>
                          </a:solidFill>
                          <a:effectLst/>
                          <a:uLnTx/>
                          <a:uFillTx/>
                          <a:latin typeface="+mn-lt"/>
                          <a:ea typeface="+mn-ea"/>
                          <a:cs typeface="+mn-cs"/>
                        </a:rPr>
                        <a:t>
 CONGRATS TO @CANINEORG @CODEDBYKIDS &amp; @CARINGPEOPLEALLIANCE!  WE’RE PARTNERING WITH THE @PHILADELPHIAEAGLES TO HIGHLIGHT #NONPROFITS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https://quintly-image-storage.s3.amazonaws.com/c303562b672a3318c686cfcc37b7e67a/83aa382eda2e4f51557293894576ca5e.jpg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12:00:24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47906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- 2021-08-26 09:38:35</a:t>
                      </a:r>
                      <a:r>
                        <a:rPr kumimoji="0" lang="en-US" sz="1000" b="0" i="0" u="none" strike="noStrike" kern="1200" cap="none" spc="0" normalizeH="0" baseline="0" noProof="0">
                          <a:ln>
                            <a:noFill/>
                          </a:ln>
                          <a:solidFill>
                            <a:prstClr val="black"/>
                          </a:solidFill>
                          <a:effectLst/>
                          <a:uLnTx/>
                          <a:uFillTx/>
                          <a:latin typeface="+mn-lt"/>
                          <a:ea typeface="+mn-ea"/>
                          <a:cs typeface="+mn-cs"/>
                        </a:rPr>
                        <a:t>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https://quintly-image-storage.s3.amazonaws.com/c303562b672a3318c686cfcc37b7e67a/a890f94c4d080d2fdf7f889c387b1e24.jpg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08/27/2021 09:30:28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25366541"/>
                  </a:ext>
                </a:extLst>
              </a:tr>
            </a:tbl>
          </a:graphicData>
        </a:graphic>
      </p:graphicFrame>
      <p:sp>
        <p:nvSpPr>
          <p:cNvPr id="4" name="Text Placeholder 3">
            <a:extLst>
              <a:ext uri="{FF2B5EF4-FFF2-40B4-BE49-F238E27FC236}">
                <a16:creationId xmlns:a16="http://schemas.microsoft.com/office/drawing/2014/main" id="{472A5572-A1B1-4837-AE49-0D0CC6AF72C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618936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299D0-5A42-40AB-8BC7-3432B1177720}"/>
              </a:ext>
            </a:extLst>
          </p:cNvPr>
          <p:cNvSpPr>
            <a:spLocks noGrp="1"/>
          </p:cNvSpPr>
          <p:nvPr>
            <p:ph type="title"/>
          </p:nvPr>
        </p:nvSpPr>
        <p:spPr/>
        <p:txBody>
          <a:bodyPr/>
          <a:lstStyle/>
          <a:p>
            <a:r>
              <a:rPr lang="en-US"/>
              <a:t>Instagram Stories Table  | Philadelphia Insurance - 2 of 3</a:t>
            </a:r>
          </a:p>
        </p:txBody>
      </p:sp>
      <p:graphicFrame>
        <p:nvGraphicFramePr>
          <p:cNvPr id="5" name="Table Placeholder 4">
            <a:extLst>
              <a:ext uri="{FF2B5EF4-FFF2-40B4-BE49-F238E27FC236}">
                <a16:creationId xmlns:a16="http://schemas.microsoft.com/office/drawing/2014/main" id="{A266DD10-CB5D-4B06-A03E-0C1348E60C8B}"/>
              </a:ext>
            </a:extLst>
          </p:cNvPr>
          <p:cNvGraphicFramePr>
            <a:graphicFrameLocks noGrp="1"/>
          </p:cNvGraphicFramePr>
          <p:nvPr>
            <p:ph type="tbl" sz="quarter" idx="13"/>
            <p:extLst>
              <p:ext uri="{D42A27DB-BD31-4B8C-83A1-F6EECF244321}">
                <p14:modId xmlns:p14="http://schemas.microsoft.com/office/powerpoint/2010/main" val="919325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45798843"/>
                    </a:ext>
                  </a:extLst>
                </a:gridCol>
                <a:gridCol w="1316736">
                  <a:extLst>
                    <a:ext uri="{9D8B030D-6E8A-4147-A177-3AD203B41FA5}">
                      <a16:colId xmlns:a16="http://schemas.microsoft.com/office/drawing/2014/main" val="2967041577"/>
                    </a:ext>
                  </a:extLst>
                </a:gridCol>
                <a:gridCol w="658368">
                  <a:extLst>
                    <a:ext uri="{9D8B030D-6E8A-4147-A177-3AD203B41FA5}">
                      <a16:colId xmlns:a16="http://schemas.microsoft.com/office/drawing/2014/main" val="1935634747"/>
                    </a:ext>
                  </a:extLst>
                </a:gridCol>
                <a:gridCol w="658368">
                  <a:extLst>
                    <a:ext uri="{9D8B030D-6E8A-4147-A177-3AD203B41FA5}">
                      <a16:colId xmlns:a16="http://schemas.microsoft.com/office/drawing/2014/main" val="767043385"/>
                    </a:ext>
                  </a:extLst>
                </a:gridCol>
                <a:gridCol w="658368">
                  <a:extLst>
                    <a:ext uri="{9D8B030D-6E8A-4147-A177-3AD203B41FA5}">
                      <a16:colId xmlns:a16="http://schemas.microsoft.com/office/drawing/2014/main" val="3328163133"/>
                    </a:ext>
                  </a:extLst>
                </a:gridCol>
                <a:gridCol w="658368">
                  <a:extLst>
                    <a:ext uri="{9D8B030D-6E8A-4147-A177-3AD203B41FA5}">
                      <a16:colId xmlns:a16="http://schemas.microsoft.com/office/drawing/2014/main" val="4032852856"/>
                    </a:ext>
                  </a:extLst>
                </a:gridCol>
                <a:gridCol w="658368">
                  <a:extLst>
                    <a:ext uri="{9D8B030D-6E8A-4147-A177-3AD203B41FA5}">
                      <a16:colId xmlns:a16="http://schemas.microsoft.com/office/drawing/2014/main" val="3913113449"/>
                    </a:ext>
                  </a:extLst>
                </a:gridCol>
                <a:gridCol w="658368">
                  <a:extLst>
                    <a:ext uri="{9D8B030D-6E8A-4147-A177-3AD203B41FA5}">
                      <a16:colId xmlns:a16="http://schemas.microsoft.com/office/drawing/2014/main" val="2848709287"/>
                    </a:ext>
                  </a:extLst>
                </a:gridCol>
                <a:gridCol w="658368">
                  <a:extLst>
                    <a:ext uri="{9D8B030D-6E8A-4147-A177-3AD203B41FA5}">
                      <a16:colId xmlns:a16="http://schemas.microsoft.com/office/drawing/2014/main" val="2801134698"/>
                    </a:ext>
                  </a:extLst>
                </a:gridCol>
                <a:gridCol w="658368">
                  <a:extLst>
                    <a:ext uri="{9D8B030D-6E8A-4147-A177-3AD203B41FA5}">
                      <a16:colId xmlns:a16="http://schemas.microsoft.com/office/drawing/2014/main" val="2074677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26739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- 2021-08-24 12:48:15</a:t>
                      </a:r>
                      <a:r>
                        <a:rPr kumimoji="0" lang="en-US" sz="1000" b="0" i="0" u="none" strike="noStrike" kern="1200" cap="none" spc="0" normalizeH="0" baseline="0" noProof="0">
                          <a:ln>
                            <a:noFill/>
                          </a:ln>
                          <a:solidFill>
                            <a:prstClr val="black"/>
                          </a:solidFill>
                          <a:effectLst/>
                          <a:uLnTx/>
                          <a:uFillTx/>
                          <a:latin typeface="+mn-lt"/>
                          <a:ea typeface="+mn-ea"/>
                          <a:cs typeface="+mn-cs"/>
                        </a:rPr>
                        <a:t>
 bit.ly/PHLYCareers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https://quintly-image-storage.s3.amazonaws.com/c303562b672a3318c686cfcc37b7e67a/7e0a8bf8bb8468777621caaa5c81b7fa.jpg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08/25/2021 12:31:11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79703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- 2021-08-24 12:43:46</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@PHILABUNDANCE @VNAPHILLY  AND @STUDENTSRUNPHL  IN CASE YOU MISSED IT, WE’RE PARTNERING WITH THE @PHILADELPHIAEAGLES  TO HIGHLIGHT #NONPROFITS!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https://quintly-image-storage.s3.amazonaws.com/c303562b672a3318c686cfcc37b7e67a/65875141ea8cdd74827ece13f5b62937.jpg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08/25/2021 12:31:11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697252152"/>
                  </a:ext>
                </a:extLst>
              </a:tr>
            </a:tbl>
          </a:graphicData>
        </a:graphic>
      </p:graphicFrame>
      <p:sp>
        <p:nvSpPr>
          <p:cNvPr id="4" name="Text Placeholder 3">
            <a:extLst>
              <a:ext uri="{FF2B5EF4-FFF2-40B4-BE49-F238E27FC236}">
                <a16:creationId xmlns:a16="http://schemas.microsoft.com/office/drawing/2014/main" id="{E20AD92F-C45D-4849-9A71-8C2C3A41D3A6}"/>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7792239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AC683-0BC5-4AD4-BC98-091265F0591E}"/>
              </a:ext>
            </a:extLst>
          </p:cNvPr>
          <p:cNvSpPr>
            <a:spLocks noGrp="1"/>
          </p:cNvSpPr>
          <p:nvPr>
            <p:ph type="title"/>
          </p:nvPr>
        </p:nvSpPr>
        <p:spPr/>
        <p:txBody>
          <a:bodyPr/>
          <a:lstStyle/>
          <a:p>
            <a:r>
              <a:rPr lang="en-US"/>
              <a:t>Instagram Stories Table  | Philadelphia Insurance - 3 of 3</a:t>
            </a:r>
          </a:p>
        </p:txBody>
      </p:sp>
      <p:graphicFrame>
        <p:nvGraphicFramePr>
          <p:cNvPr id="5" name="Table Placeholder 4">
            <a:extLst>
              <a:ext uri="{FF2B5EF4-FFF2-40B4-BE49-F238E27FC236}">
                <a16:creationId xmlns:a16="http://schemas.microsoft.com/office/drawing/2014/main" id="{8C3EC32F-D70F-4A87-B15D-31429A6DB330}"/>
              </a:ext>
            </a:extLst>
          </p:cNvPr>
          <p:cNvGraphicFramePr>
            <a:graphicFrameLocks noGrp="1"/>
          </p:cNvGraphicFramePr>
          <p:nvPr>
            <p:ph type="tbl" sz="quarter" idx="13"/>
            <p:extLst>
              <p:ext uri="{D42A27DB-BD31-4B8C-83A1-F6EECF244321}">
                <p14:modId xmlns:p14="http://schemas.microsoft.com/office/powerpoint/2010/main" val="735623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23886680"/>
                    </a:ext>
                  </a:extLst>
                </a:gridCol>
                <a:gridCol w="1316736">
                  <a:extLst>
                    <a:ext uri="{9D8B030D-6E8A-4147-A177-3AD203B41FA5}">
                      <a16:colId xmlns:a16="http://schemas.microsoft.com/office/drawing/2014/main" val="2567074814"/>
                    </a:ext>
                  </a:extLst>
                </a:gridCol>
                <a:gridCol w="658368">
                  <a:extLst>
                    <a:ext uri="{9D8B030D-6E8A-4147-A177-3AD203B41FA5}">
                      <a16:colId xmlns:a16="http://schemas.microsoft.com/office/drawing/2014/main" val="2207538779"/>
                    </a:ext>
                  </a:extLst>
                </a:gridCol>
                <a:gridCol w="658368">
                  <a:extLst>
                    <a:ext uri="{9D8B030D-6E8A-4147-A177-3AD203B41FA5}">
                      <a16:colId xmlns:a16="http://schemas.microsoft.com/office/drawing/2014/main" val="813468597"/>
                    </a:ext>
                  </a:extLst>
                </a:gridCol>
                <a:gridCol w="658368">
                  <a:extLst>
                    <a:ext uri="{9D8B030D-6E8A-4147-A177-3AD203B41FA5}">
                      <a16:colId xmlns:a16="http://schemas.microsoft.com/office/drawing/2014/main" val="1428380085"/>
                    </a:ext>
                  </a:extLst>
                </a:gridCol>
                <a:gridCol w="658368">
                  <a:extLst>
                    <a:ext uri="{9D8B030D-6E8A-4147-A177-3AD203B41FA5}">
                      <a16:colId xmlns:a16="http://schemas.microsoft.com/office/drawing/2014/main" val="1376706539"/>
                    </a:ext>
                  </a:extLst>
                </a:gridCol>
                <a:gridCol w="658368">
                  <a:extLst>
                    <a:ext uri="{9D8B030D-6E8A-4147-A177-3AD203B41FA5}">
                      <a16:colId xmlns:a16="http://schemas.microsoft.com/office/drawing/2014/main" val="3861927397"/>
                    </a:ext>
                  </a:extLst>
                </a:gridCol>
                <a:gridCol w="658368">
                  <a:extLst>
                    <a:ext uri="{9D8B030D-6E8A-4147-A177-3AD203B41FA5}">
                      <a16:colId xmlns:a16="http://schemas.microsoft.com/office/drawing/2014/main" val="1863619476"/>
                    </a:ext>
                  </a:extLst>
                </a:gridCol>
                <a:gridCol w="658368">
                  <a:extLst>
                    <a:ext uri="{9D8B030D-6E8A-4147-A177-3AD203B41FA5}">
                      <a16:colId xmlns:a16="http://schemas.microsoft.com/office/drawing/2014/main" val="1242709692"/>
                    </a:ext>
                  </a:extLst>
                </a:gridCol>
                <a:gridCol w="658368">
                  <a:extLst>
                    <a:ext uri="{9D8B030D-6E8A-4147-A177-3AD203B41FA5}">
                      <a16:colId xmlns:a16="http://schemas.microsoft.com/office/drawing/2014/main" val="3893057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45207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- 2021-08-20 15:28:20</a:t>
                      </a:r>
                      <a:r>
                        <a:rPr kumimoji="0" lang="en-US" sz="1000" b="0" i="0" u="none" strike="noStrike" kern="1200" cap="none" spc="0" normalizeH="0" baseline="0" noProof="0">
                          <a:ln>
                            <a:noFill/>
                          </a:ln>
                          <a:solidFill>
                            <a:prstClr val="black"/>
                          </a:solidFill>
                          <a:effectLst/>
                          <a:uLnTx/>
                          <a:uFillTx/>
                          <a:latin typeface="+mn-lt"/>
                          <a:ea typeface="+mn-ea"/>
                          <a:cs typeface="+mn-cs"/>
                        </a:rPr>
                        <a:t>
 CONGRATS TO THE CLASS OF 2021 PHLY SUMMER ASSOCIATES ON A SUCCESSFUL PROGRAM! 👏🏼 TAP TO HEAR WHAT AMAL SAID ABOUT HER EXPERIENCE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https://quintly-image-storage.s3.amazonaws.com/c303562b672a3318c686cfcc37b7e67a/754ad21ef379fdb6342439f704984399.jpg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08/21/2021 15:06:48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41681655"/>
                  </a:ext>
                </a:extLst>
              </a:tr>
            </a:tbl>
          </a:graphicData>
        </a:graphic>
      </p:graphicFrame>
      <p:sp>
        <p:nvSpPr>
          <p:cNvPr id="4" name="Text Placeholder 3">
            <a:extLst>
              <a:ext uri="{FF2B5EF4-FFF2-40B4-BE49-F238E27FC236}">
                <a16:creationId xmlns:a16="http://schemas.microsoft.com/office/drawing/2014/main" id="{5605DA2A-E095-4690-A98E-243AA207DFD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1525617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1452</Words>
  <Application>Microsoft Office PowerPoint</Application>
  <PresentationFormat>On-screen Show (4:3)</PresentationFormat>
  <Paragraphs>583</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6</vt:lpstr>
      <vt:lpstr>Instagram Posts Table | Philadelphia Insurance - 2 of 6</vt:lpstr>
      <vt:lpstr>Instagram Posts Table | Philadelphia Insurance - 3 of 6</vt:lpstr>
      <vt:lpstr>Instagram Posts Table | Philadelphia Insurance - 4 of 6</vt:lpstr>
      <vt:lpstr>Instagram Posts Table | Philadelphia Insurance - 5 of 6</vt:lpstr>
      <vt:lpstr>Instagram Posts Table | Philadelphia Insurance - 6 of 6</vt:lpstr>
      <vt:lpstr>Instagram Stories Key Metrics Table | Philadelphia Insurance</vt:lpstr>
      <vt:lpstr>Instagram Stories Table  | Philadelphia Insurance - 1 of 3</vt:lpstr>
      <vt:lpstr>Instagram Stories Table  | Philadelphia Insurance - 2 of 3</vt:lpstr>
      <vt:lpstr>Instagram Stories Table  | Philadelphia Insurance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2021-09-07T16:41:30Z</dcterms:created>
  <dcterms:modified xsi:type="dcterms:W3CDTF">2021-09-07T16:42:31Z</dcterms:modified>
</cp:coreProperties>
</file>