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0" r:id="rId24"/>
    <p:sldId id="281" r:id="rId25"/>
    <p:sldId id="283" r:id="rId26"/>
    <p:sldId id="284" r:id="rId27"/>
    <p:sldId id="285" r:id="rId28"/>
    <p:sldId id="286" r:id="rId29"/>
    <p:sldId id="287" r:id="rId30"/>
    <p:sldId id="288" r:id="rId31"/>
    <p:sldId id="289" r:id="rId32"/>
    <p:sldId id="290" r:id="rId33"/>
    <p:sldId id="291" r:id="rId34"/>
    <p:sldId id="293" r:id="rId35"/>
    <p:sldId id="294" r:id="rId36"/>
    <p:sldId id="295" r:id="rId37"/>
    <p:sldId id="296" r:id="rId38"/>
    <p:sldId id="297" r:id="rId39"/>
    <p:sldId id="298" r:id="rId40"/>
    <p:sldId id="299" r:id="rId41"/>
    <p:sldId id="301" r:id="rId42"/>
    <p:sldId id="302" r:id="rId43"/>
    <p:sldId id="303"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Sheet1!$A$2:$A$44</c:f>
              <c:numCache>
                <c:formatCode>m/d/yyyy</c:formatCode>
                <c:ptCount val="43"/>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numCache>
            </c:numRef>
          </c:cat>
          <c:val>
            <c:numRef>
              <c:f>Sheet1!$B$2:$B$44</c:f>
              <c:numCache>
                <c:formatCode>General</c:formatCode>
                <c:ptCount val="43"/>
                <c:pt idx="0">
                  <c:v>3420</c:v>
                </c:pt>
                <c:pt idx="1">
                  <c:v>3450</c:v>
                </c:pt>
                <c:pt idx="2">
                  <c:v>3484</c:v>
                </c:pt>
                <c:pt idx="3">
                  <c:v>3509</c:v>
                </c:pt>
                <c:pt idx="4">
                  <c:v>3542</c:v>
                </c:pt>
                <c:pt idx="5">
                  <c:v>3592</c:v>
                </c:pt>
                <c:pt idx="6">
                  <c:v>3621</c:v>
                </c:pt>
                <c:pt idx="7">
                  <c:v>3679</c:v>
                </c:pt>
                <c:pt idx="8">
                  <c:v>3750</c:v>
                </c:pt>
                <c:pt idx="9">
                  <c:v>3803</c:v>
                </c:pt>
                <c:pt idx="10">
                  <c:v>3845</c:v>
                </c:pt>
                <c:pt idx="11">
                  <c:v>3870</c:v>
                </c:pt>
                <c:pt idx="12">
                  <c:v>3909</c:v>
                </c:pt>
                <c:pt idx="13">
                  <c:v>3943</c:v>
                </c:pt>
                <c:pt idx="14">
                  <c:v>4002</c:v>
                </c:pt>
                <c:pt idx="15">
                  <c:v>4036</c:v>
                </c:pt>
                <c:pt idx="16">
                  <c:v>4057</c:v>
                </c:pt>
                <c:pt idx="17">
                  <c:v>4087</c:v>
                </c:pt>
                <c:pt idx="18">
                  <c:v>4140</c:v>
                </c:pt>
                <c:pt idx="19">
                  <c:v>4163</c:v>
                </c:pt>
                <c:pt idx="20">
                  <c:v>4179</c:v>
                </c:pt>
                <c:pt idx="21">
                  <c:v>4200</c:v>
                </c:pt>
                <c:pt idx="22">
                  <c:v>4392</c:v>
                </c:pt>
                <c:pt idx="23">
                  <c:v>4396</c:v>
                </c:pt>
                <c:pt idx="24">
                  <c:v>4406</c:v>
                </c:pt>
                <c:pt idx="25">
                  <c:v>4412</c:v>
                </c:pt>
                <c:pt idx="26">
                  <c:v>4434</c:v>
                </c:pt>
                <c:pt idx="27">
                  <c:v>4469</c:v>
                </c:pt>
                <c:pt idx="28">
                  <c:v>4473</c:v>
                </c:pt>
                <c:pt idx="29">
                  <c:v>4488</c:v>
                </c:pt>
                <c:pt idx="30">
                  <c:v>4495</c:v>
                </c:pt>
                <c:pt idx="31">
                  <c:v>4498</c:v>
                </c:pt>
                <c:pt idx="32">
                  <c:v>4511</c:v>
                </c:pt>
                <c:pt idx="33">
                  <c:v>4525</c:v>
                </c:pt>
                <c:pt idx="34">
                  <c:v>4531</c:v>
                </c:pt>
                <c:pt idx="35">
                  <c:v>4545</c:v>
                </c:pt>
                <c:pt idx="36">
                  <c:v>4569</c:v>
                </c:pt>
                <c:pt idx="37">
                  <c:v>4580</c:v>
                </c:pt>
                <c:pt idx="38">
                  <c:v>4604</c:v>
                </c:pt>
                <c:pt idx="39">
                  <c:v>4613</c:v>
                </c:pt>
                <c:pt idx="40">
                  <c:v>4622</c:v>
                </c:pt>
                <c:pt idx="41">
                  <c:v>4642</c:v>
                </c:pt>
                <c:pt idx="42">
                  <c:v>4649</c:v>
                </c:pt>
              </c:numCache>
            </c:numRef>
          </c:val>
          <c:smooth val="0"/>
          <c:extLst>
            <c:ext xmlns:c16="http://schemas.microsoft.com/office/drawing/2014/chart" uri="{C3380CC4-5D6E-409C-BE32-E72D297353CC}">
              <c16:uniqueId val="{00000000-7C45-49E7-897B-9A5C542DE348}"/>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Sheet1!$A$2:$A$44</c:f>
              <c:numCache>
                <c:formatCode>m/d/yyyy</c:formatCode>
                <c:ptCount val="43"/>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numCache>
            </c:numRef>
          </c:cat>
          <c:val>
            <c:numRef>
              <c:f>Sheet1!$C$2:$C$44</c:f>
              <c:numCache>
                <c:formatCode>General</c:formatCode>
                <c:ptCount val="43"/>
                <c:pt idx="0">
                  <c:v>2868</c:v>
                </c:pt>
                <c:pt idx="1">
                  <c:v>2900</c:v>
                </c:pt>
                <c:pt idx="2">
                  <c:v>2922</c:v>
                </c:pt>
                <c:pt idx="3">
                  <c:v>2967</c:v>
                </c:pt>
                <c:pt idx="4">
                  <c:v>3018</c:v>
                </c:pt>
                <c:pt idx="5">
                  <c:v>3042</c:v>
                </c:pt>
                <c:pt idx="6">
                  <c:v>3061</c:v>
                </c:pt>
                <c:pt idx="7">
                  <c:v>3064</c:v>
                </c:pt>
                <c:pt idx="8">
                  <c:v>3097</c:v>
                </c:pt>
                <c:pt idx="9">
                  <c:v>3108</c:v>
                </c:pt>
                <c:pt idx="10">
                  <c:v>3113</c:v>
                </c:pt>
                <c:pt idx="11">
                  <c:v>3118</c:v>
                </c:pt>
                <c:pt idx="12">
                  <c:v>3135</c:v>
                </c:pt>
                <c:pt idx="13">
                  <c:v>3159</c:v>
                </c:pt>
                <c:pt idx="14">
                  <c:v>3208</c:v>
                </c:pt>
                <c:pt idx="15">
                  <c:v>3222</c:v>
                </c:pt>
                <c:pt idx="16">
                  <c:v>3235</c:v>
                </c:pt>
                <c:pt idx="17">
                  <c:v>3296</c:v>
                </c:pt>
                <c:pt idx="18">
                  <c:v>3307</c:v>
                </c:pt>
                <c:pt idx="19">
                  <c:v>3334</c:v>
                </c:pt>
                <c:pt idx="20">
                  <c:v>3412</c:v>
                </c:pt>
                <c:pt idx="21">
                  <c:v>3418</c:v>
                </c:pt>
                <c:pt idx="22">
                  <c:v>3423</c:v>
                </c:pt>
                <c:pt idx="23">
                  <c:v>3444</c:v>
                </c:pt>
                <c:pt idx="24">
                  <c:v>3513</c:v>
                </c:pt>
                <c:pt idx="25">
                  <c:v>3635</c:v>
                </c:pt>
                <c:pt idx="26">
                  <c:v>3632</c:v>
                </c:pt>
                <c:pt idx="27">
                  <c:v>3645</c:v>
                </c:pt>
                <c:pt idx="28">
                  <c:v>3650</c:v>
                </c:pt>
                <c:pt idx="29">
                  <c:v>3627</c:v>
                </c:pt>
                <c:pt idx="30">
                  <c:v>3631</c:v>
                </c:pt>
                <c:pt idx="31">
                  <c:v>3630</c:v>
                </c:pt>
                <c:pt idx="32">
                  <c:v>3645</c:v>
                </c:pt>
                <c:pt idx="33">
                  <c:v>3647</c:v>
                </c:pt>
                <c:pt idx="34">
                  <c:v>3662</c:v>
                </c:pt>
                <c:pt idx="35">
                  <c:v>3672</c:v>
                </c:pt>
                <c:pt idx="36">
                  <c:v>3645</c:v>
                </c:pt>
                <c:pt idx="37">
                  <c:v>3656</c:v>
                </c:pt>
                <c:pt idx="38">
                  <c:v>3674</c:v>
                </c:pt>
                <c:pt idx="39">
                  <c:v>3689</c:v>
                </c:pt>
                <c:pt idx="40">
                  <c:v>3680</c:v>
                </c:pt>
                <c:pt idx="41">
                  <c:v>3682</c:v>
                </c:pt>
                <c:pt idx="42">
                  <c:v>3692</c:v>
                </c:pt>
              </c:numCache>
            </c:numRef>
          </c:val>
          <c:smooth val="0"/>
          <c:extLst>
            <c:ext xmlns:c16="http://schemas.microsoft.com/office/drawing/2014/chart" uri="{C3380CC4-5D6E-409C-BE32-E72D297353CC}">
              <c16:uniqueId val="{00000001-7C45-49E7-897B-9A5C542DE348}"/>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Sheet1!$A$2:$A$44</c:f>
              <c:numCache>
                <c:formatCode>m/d/yyyy</c:formatCode>
                <c:ptCount val="43"/>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numCache>
            </c:numRef>
          </c:cat>
          <c:val>
            <c:numRef>
              <c:f>Sheet1!$D$2:$D$44</c:f>
              <c:numCache>
                <c:formatCode>General</c:formatCode>
                <c:ptCount val="4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numCache>
            </c:numRef>
          </c:val>
          <c:smooth val="0"/>
          <c:extLst>
            <c:ext xmlns:c16="http://schemas.microsoft.com/office/drawing/2014/chart" uri="{C3380CC4-5D6E-409C-BE32-E72D297353CC}">
              <c16:uniqueId val="{00000002-7C45-49E7-897B-9A5C542DE348}"/>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Sheet1!$A$2:$A$44</c:f>
              <c:numCache>
                <c:formatCode>m/d/yyyy</c:formatCode>
                <c:ptCount val="43"/>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numCache>
            </c:numRef>
          </c:cat>
          <c:val>
            <c:numRef>
              <c:f>Sheet1!$E$2:$E$44</c:f>
              <c:numCache>
                <c:formatCode>General</c:formatCode>
                <c:ptCount val="43"/>
                <c:pt idx="0">
                  <c:v>13783</c:v>
                </c:pt>
                <c:pt idx="1">
                  <c:v>14043</c:v>
                </c:pt>
                <c:pt idx="2">
                  <c:v>14233</c:v>
                </c:pt>
                <c:pt idx="3">
                  <c:v>14487</c:v>
                </c:pt>
                <c:pt idx="4">
                  <c:v>14735</c:v>
                </c:pt>
                <c:pt idx="5">
                  <c:v>15014</c:v>
                </c:pt>
                <c:pt idx="6">
                  <c:v>15337</c:v>
                </c:pt>
                <c:pt idx="7">
                  <c:v>15622</c:v>
                </c:pt>
                <c:pt idx="8">
                  <c:v>15830</c:v>
                </c:pt>
                <c:pt idx="9">
                  <c:v>16027</c:v>
                </c:pt>
                <c:pt idx="10">
                  <c:v>16239</c:v>
                </c:pt>
                <c:pt idx="11">
                  <c:v>16556</c:v>
                </c:pt>
                <c:pt idx="12">
                  <c:v>17280</c:v>
                </c:pt>
                <c:pt idx="13">
                  <c:v>17665</c:v>
                </c:pt>
                <c:pt idx="14">
                  <c:v>18111</c:v>
                </c:pt>
                <c:pt idx="15">
                  <c:v>18547</c:v>
                </c:pt>
                <c:pt idx="16">
                  <c:v>18987</c:v>
                </c:pt>
                <c:pt idx="17">
                  <c:v>19471</c:v>
                </c:pt>
                <c:pt idx="18">
                  <c:v>20086</c:v>
                </c:pt>
                <c:pt idx="19">
                  <c:v>20597</c:v>
                </c:pt>
                <c:pt idx="20">
                  <c:v>21109</c:v>
                </c:pt>
                <c:pt idx="21">
                  <c:v>21641</c:v>
                </c:pt>
                <c:pt idx="22">
                  <c:v>22202</c:v>
                </c:pt>
                <c:pt idx="23">
                  <c:v>22677</c:v>
                </c:pt>
                <c:pt idx="24">
                  <c:v>23171</c:v>
                </c:pt>
                <c:pt idx="25">
                  <c:v>23717</c:v>
                </c:pt>
                <c:pt idx="26">
                  <c:v>24308</c:v>
                </c:pt>
                <c:pt idx="27">
                  <c:v>24835</c:v>
                </c:pt>
                <c:pt idx="28">
                  <c:v>25298</c:v>
                </c:pt>
                <c:pt idx="29">
                  <c:v>25651</c:v>
                </c:pt>
                <c:pt idx="30">
                  <c:v>26080</c:v>
                </c:pt>
                <c:pt idx="31">
                  <c:v>26419</c:v>
                </c:pt>
                <c:pt idx="32">
                  <c:v>26689</c:v>
                </c:pt>
                <c:pt idx="33">
                  <c:v>26959</c:v>
                </c:pt>
                <c:pt idx="34">
                  <c:v>27286</c:v>
                </c:pt>
                <c:pt idx="35">
                  <c:v>27545</c:v>
                </c:pt>
                <c:pt idx="36">
                  <c:v>27940</c:v>
                </c:pt>
                <c:pt idx="37">
                  <c:v>28237</c:v>
                </c:pt>
                <c:pt idx="38">
                  <c:v>28493</c:v>
                </c:pt>
                <c:pt idx="39">
                  <c:v>28730</c:v>
                </c:pt>
                <c:pt idx="40">
                  <c:v>28926</c:v>
                </c:pt>
                <c:pt idx="41">
                  <c:v>29165</c:v>
                </c:pt>
                <c:pt idx="42">
                  <c:v>29365</c:v>
                </c:pt>
              </c:numCache>
            </c:numRef>
          </c:val>
          <c:smooth val="0"/>
          <c:extLst>
            <c:ext xmlns:c16="http://schemas.microsoft.com/office/drawing/2014/chart" uri="{C3380CC4-5D6E-409C-BE32-E72D297353CC}">
              <c16:uniqueId val="{00000003-7C45-49E7-897B-9A5C542DE348}"/>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Sheet1!$A$2:$A$44</c:f>
              <c:numCache>
                <c:formatCode>m/d/yyyy</c:formatCode>
                <c:ptCount val="43"/>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numCache>
            </c:numRef>
          </c:cat>
          <c:val>
            <c:numRef>
              <c:f>Sheet1!$F$2:$F$44</c:f>
              <c:numCache>
                <c:formatCode>General</c:formatCode>
                <c:ptCount val="43"/>
                <c:pt idx="0">
                  <c:v>855</c:v>
                </c:pt>
                <c:pt idx="1">
                  <c:v>878</c:v>
                </c:pt>
                <c:pt idx="2">
                  <c:v>913</c:v>
                </c:pt>
                <c:pt idx="3">
                  <c:v>958</c:v>
                </c:pt>
                <c:pt idx="4">
                  <c:v>979</c:v>
                </c:pt>
                <c:pt idx="5">
                  <c:v>1003</c:v>
                </c:pt>
                <c:pt idx="6">
                  <c:v>1022</c:v>
                </c:pt>
                <c:pt idx="7">
                  <c:v>1051</c:v>
                </c:pt>
                <c:pt idx="8">
                  <c:v>1080</c:v>
                </c:pt>
                <c:pt idx="9">
                  <c:v>1115</c:v>
                </c:pt>
                <c:pt idx="10">
                  <c:v>1137</c:v>
                </c:pt>
                <c:pt idx="11">
                  <c:v>1148</c:v>
                </c:pt>
                <c:pt idx="12">
                  <c:v>1191</c:v>
                </c:pt>
                <c:pt idx="13">
                  <c:v>1214</c:v>
                </c:pt>
                <c:pt idx="14">
                  <c:v>1248</c:v>
                </c:pt>
                <c:pt idx="15">
                  <c:v>1285</c:v>
                </c:pt>
                <c:pt idx="16">
                  <c:v>1313</c:v>
                </c:pt>
                <c:pt idx="17">
                  <c:v>1352</c:v>
                </c:pt>
                <c:pt idx="18">
                  <c:v>1380</c:v>
                </c:pt>
                <c:pt idx="19">
                  <c:v>1411</c:v>
                </c:pt>
                <c:pt idx="20">
                  <c:v>1465</c:v>
                </c:pt>
                <c:pt idx="21">
                  <c:v>1539</c:v>
                </c:pt>
                <c:pt idx="22">
                  <c:v>1581</c:v>
                </c:pt>
                <c:pt idx="23">
                  <c:v>1634</c:v>
                </c:pt>
                <c:pt idx="24">
                  <c:v>1680</c:v>
                </c:pt>
                <c:pt idx="25">
                  <c:v>1737</c:v>
                </c:pt>
                <c:pt idx="26">
                  <c:v>1768</c:v>
                </c:pt>
                <c:pt idx="27">
                  <c:v>1826</c:v>
                </c:pt>
                <c:pt idx="28">
                  <c:v>1885</c:v>
                </c:pt>
                <c:pt idx="29">
                  <c:v>1936</c:v>
                </c:pt>
                <c:pt idx="30">
                  <c:v>1973</c:v>
                </c:pt>
                <c:pt idx="31">
                  <c:v>2045</c:v>
                </c:pt>
                <c:pt idx="32">
                  <c:v>2091</c:v>
                </c:pt>
                <c:pt idx="33">
                  <c:v>2138</c:v>
                </c:pt>
                <c:pt idx="34">
                  <c:v>2170</c:v>
                </c:pt>
                <c:pt idx="35">
                  <c:v>2190</c:v>
                </c:pt>
                <c:pt idx="36">
                  <c:v>2226</c:v>
                </c:pt>
                <c:pt idx="37">
                  <c:v>2289</c:v>
                </c:pt>
                <c:pt idx="38">
                  <c:v>2344</c:v>
                </c:pt>
                <c:pt idx="39">
                  <c:v>2370</c:v>
                </c:pt>
                <c:pt idx="40">
                  <c:v>2399</c:v>
                </c:pt>
                <c:pt idx="41">
                  <c:v>2425</c:v>
                </c:pt>
                <c:pt idx="42">
                  <c:v>2441</c:v>
                </c:pt>
              </c:numCache>
            </c:numRef>
          </c:val>
          <c:smooth val="0"/>
          <c:extLst>
            <c:ext xmlns:c16="http://schemas.microsoft.com/office/drawing/2014/chart" uri="{C3380CC4-5D6E-409C-BE32-E72D297353CC}">
              <c16:uniqueId val="{00000004-7C45-49E7-897B-9A5C542DE348}"/>
            </c:ext>
          </c:extLst>
        </c:ser>
        <c:ser>
          <c:idx val="5"/>
          <c:order val="5"/>
          <c:tx>
            <c:strRef>
              <c:f>Sheet1!$G$1</c:f>
              <c:strCache>
                <c:ptCount val="1"/>
                <c:pt idx="0">
                  <c:v>TikTok</c:v>
                </c:pt>
              </c:strCache>
            </c:strRef>
          </c:tx>
          <c:spPr>
            <a:ln w="28575" cap="rnd">
              <a:solidFill>
                <a:schemeClr val="accent6"/>
              </a:solidFill>
              <a:round/>
            </a:ln>
            <a:effectLst/>
          </c:spPr>
          <c:marker>
            <c:symbol val="none"/>
          </c:marker>
          <c:cat>
            <c:numRef>
              <c:f>Sheet1!$A$2:$A$44</c:f>
              <c:numCache>
                <c:formatCode>m/d/yyyy</c:formatCode>
                <c:ptCount val="43"/>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numCache>
            </c:numRef>
          </c:cat>
          <c:val>
            <c:numRef>
              <c:f>Sheet1!$G$2:$G$44</c:f>
              <c:numCache>
                <c:formatCode>General</c:formatCode>
                <c:ptCount val="4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numCache>
            </c:numRef>
          </c:val>
          <c:smooth val="0"/>
          <c:extLst>
            <c:ext xmlns:c16="http://schemas.microsoft.com/office/drawing/2014/chart" uri="{C3380CC4-5D6E-409C-BE32-E72D297353CC}">
              <c16:uniqueId val="{00000005-7C45-49E7-897B-9A5C542DE348}"/>
            </c:ext>
          </c:extLst>
        </c:ser>
        <c:dLbls>
          <c:showLegendKey val="0"/>
          <c:showVal val="0"/>
          <c:showCatName val="0"/>
          <c:showSerName val="0"/>
          <c:showPercent val="0"/>
          <c:showBubbleSize val="0"/>
        </c:dLbls>
        <c:smooth val="0"/>
        <c:axId val="376299112"/>
        <c:axId val="376301408"/>
      </c:lineChart>
      <c:dateAx>
        <c:axId val="376299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301408"/>
        <c:crosses val="autoZero"/>
        <c:auto val="1"/>
        <c:lblOffset val="100"/>
        <c:baseTimeUnit val="months"/>
      </c:dateAx>
      <c:valAx>
        <c:axId val="376301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299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24</c:v>
                </c:pt>
                <c:pt idx="1">
                  <c:v>11</c:v>
                </c:pt>
                <c:pt idx="2">
                  <c:v>24</c:v>
                </c:pt>
                <c:pt idx="3">
                  <c:v>9</c:v>
                </c:pt>
                <c:pt idx="4">
                  <c:v>9</c:v>
                </c:pt>
                <c:pt idx="5">
                  <c:v>20</c:v>
                </c:pt>
                <c:pt idx="6">
                  <c:v>7</c:v>
                </c:pt>
                <c:pt idx="7">
                  <c:v>13</c:v>
                </c:pt>
                <c:pt idx="8">
                  <c:v>4</c:v>
                </c:pt>
              </c:numCache>
            </c:numRef>
          </c:val>
          <c:extLst>
            <c:ext xmlns:c16="http://schemas.microsoft.com/office/drawing/2014/chart" uri="{C3380CC4-5D6E-409C-BE32-E72D297353CC}">
              <c16:uniqueId val="{00000000-511E-4A67-B34B-9FDA36BE2CCC}"/>
            </c:ext>
          </c:extLst>
        </c:ser>
        <c:dLbls>
          <c:showLegendKey val="0"/>
          <c:showVal val="0"/>
          <c:showCatName val="0"/>
          <c:showSerName val="0"/>
          <c:showPercent val="0"/>
          <c:showBubbleSize val="0"/>
        </c:dLbls>
        <c:gapWidth val="219"/>
        <c:overlap val="-27"/>
        <c:axId val="380259976"/>
        <c:axId val="380258992"/>
      </c:barChart>
      <c:dateAx>
        <c:axId val="380259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258992"/>
        <c:crosses val="autoZero"/>
        <c:auto val="1"/>
        <c:lblOffset val="100"/>
        <c:baseTimeUnit val="months"/>
      </c:dateAx>
      <c:valAx>
        <c:axId val="380258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259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54</c:v>
                </c:pt>
                <c:pt idx="1">
                  <c:v>33</c:v>
                </c:pt>
                <c:pt idx="2">
                  <c:v>18</c:v>
                </c:pt>
                <c:pt idx="3">
                  <c:v>24</c:v>
                </c:pt>
                <c:pt idx="4">
                  <c:v>22</c:v>
                </c:pt>
                <c:pt idx="5">
                  <c:v>24</c:v>
                </c:pt>
                <c:pt idx="6">
                  <c:v>19</c:v>
                </c:pt>
                <c:pt idx="7">
                  <c:v>15</c:v>
                </c:pt>
                <c:pt idx="8">
                  <c:v>18</c:v>
                </c:pt>
                <c:pt idx="9">
                  <c:v>0</c:v>
                </c:pt>
                <c:pt idx="10">
                  <c:v>0</c:v>
                </c:pt>
                <c:pt idx="11">
                  <c:v>0</c:v>
                </c:pt>
              </c:numCache>
            </c:numRef>
          </c:val>
          <c:extLst>
            <c:ext xmlns:c16="http://schemas.microsoft.com/office/drawing/2014/chart" uri="{C3380CC4-5D6E-409C-BE32-E72D297353CC}">
              <c16:uniqueId val="{00000000-1246-4EC2-A622-6FE3D2FBA22B}"/>
            </c:ext>
          </c:extLst>
        </c:ser>
        <c:dLbls>
          <c:showLegendKey val="0"/>
          <c:showVal val="0"/>
          <c:showCatName val="0"/>
          <c:showSerName val="0"/>
          <c:showPercent val="0"/>
          <c:showBubbleSize val="0"/>
        </c:dLbls>
        <c:gapWidth val="219"/>
        <c:overlap val="-27"/>
        <c:axId val="375498440"/>
        <c:axId val="375495488"/>
      </c:barChart>
      <c:dateAx>
        <c:axId val="375498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495488"/>
        <c:crosses val="autoZero"/>
        <c:auto val="1"/>
        <c:lblOffset val="100"/>
        <c:baseTimeUnit val="months"/>
      </c:dateAx>
      <c:valAx>
        <c:axId val="375495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498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924</c:v>
                </c:pt>
                <c:pt idx="1">
                  <c:v>752</c:v>
                </c:pt>
                <c:pt idx="2">
                  <c:v>502</c:v>
                </c:pt>
                <c:pt idx="3">
                  <c:v>776</c:v>
                </c:pt>
                <c:pt idx="4">
                  <c:v>616</c:v>
                </c:pt>
                <c:pt idx="5">
                  <c:v>627</c:v>
                </c:pt>
                <c:pt idx="6">
                  <c:v>572</c:v>
                </c:pt>
                <c:pt idx="7">
                  <c:v>541</c:v>
                </c:pt>
                <c:pt idx="8">
                  <c:v>92</c:v>
                </c:pt>
                <c:pt idx="9">
                  <c:v>0</c:v>
                </c:pt>
                <c:pt idx="10">
                  <c:v>0</c:v>
                </c:pt>
                <c:pt idx="11">
                  <c:v>0</c:v>
                </c:pt>
              </c:numCache>
            </c:numRef>
          </c:val>
          <c:extLst>
            <c:ext xmlns:c16="http://schemas.microsoft.com/office/drawing/2014/chart" uri="{C3380CC4-5D6E-409C-BE32-E72D297353CC}">
              <c16:uniqueId val="{00000000-098B-4D48-8294-0237924D9612}"/>
            </c:ext>
          </c:extLst>
        </c:ser>
        <c:dLbls>
          <c:showLegendKey val="0"/>
          <c:showVal val="0"/>
          <c:showCatName val="0"/>
          <c:showSerName val="0"/>
          <c:showPercent val="0"/>
          <c:showBubbleSize val="0"/>
        </c:dLbls>
        <c:gapWidth val="219"/>
        <c:overlap val="-27"/>
        <c:axId val="375495816"/>
        <c:axId val="375494832"/>
      </c:barChart>
      <c:catAx>
        <c:axId val="375495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494832"/>
        <c:crosses val="autoZero"/>
        <c:auto val="1"/>
        <c:lblAlgn val="ctr"/>
        <c:lblOffset val="100"/>
        <c:noMultiLvlLbl val="0"/>
      </c:catAx>
      <c:valAx>
        <c:axId val="375494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495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17644</c:v>
                </c:pt>
                <c:pt idx="1">
                  <c:v>21518</c:v>
                </c:pt>
                <c:pt idx="2">
                  <c:v>13571</c:v>
                </c:pt>
                <c:pt idx="3">
                  <c:v>78495</c:v>
                </c:pt>
                <c:pt idx="4">
                  <c:v>62624</c:v>
                </c:pt>
                <c:pt idx="5">
                  <c:v>93305</c:v>
                </c:pt>
                <c:pt idx="6">
                  <c:v>62945</c:v>
                </c:pt>
                <c:pt idx="7">
                  <c:v>56783</c:v>
                </c:pt>
                <c:pt idx="8">
                  <c:v>1598</c:v>
                </c:pt>
              </c:numCache>
            </c:numRef>
          </c:val>
          <c:extLst>
            <c:ext xmlns:c16="http://schemas.microsoft.com/office/drawing/2014/chart" uri="{C3380CC4-5D6E-409C-BE32-E72D297353CC}">
              <c16:uniqueId val="{00000000-F6BE-4CC5-BE94-271CEDE79E45}"/>
            </c:ext>
          </c:extLst>
        </c:ser>
        <c:dLbls>
          <c:showLegendKey val="0"/>
          <c:showVal val="0"/>
          <c:showCatName val="0"/>
          <c:showSerName val="0"/>
          <c:showPercent val="0"/>
          <c:showBubbleSize val="0"/>
        </c:dLbls>
        <c:gapWidth val="219"/>
        <c:overlap val="-27"/>
        <c:axId val="380745592"/>
        <c:axId val="380742968"/>
      </c:barChart>
      <c:dateAx>
        <c:axId val="380745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742968"/>
        <c:crosses val="autoZero"/>
        <c:auto val="1"/>
        <c:lblOffset val="100"/>
        <c:baseTimeUnit val="months"/>
      </c:dateAx>
      <c:valAx>
        <c:axId val="380742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745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Sheet1!$B$2:$B$7</c:f>
              <c:numCache>
                <c:formatCode>General</c:formatCode>
                <c:ptCount val="6"/>
                <c:pt idx="0">
                  <c:v>32</c:v>
                </c:pt>
                <c:pt idx="1">
                  <c:v>336</c:v>
                </c:pt>
                <c:pt idx="2">
                  <c:v>452</c:v>
                </c:pt>
                <c:pt idx="3">
                  <c:v>391</c:v>
                </c:pt>
                <c:pt idx="4">
                  <c:v>372</c:v>
                </c:pt>
                <c:pt idx="5">
                  <c:v>264</c:v>
                </c:pt>
              </c:numCache>
            </c:numRef>
          </c:val>
          <c:extLst>
            <c:ext xmlns:c16="http://schemas.microsoft.com/office/drawing/2014/chart" uri="{C3380CC4-5D6E-409C-BE32-E72D297353CC}">
              <c16:uniqueId val="{00000000-C5FD-4EA7-B0D5-EA6F8BDD563D}"/>
            </c:ext>
          </c:extLst>
        </c:ser>
        <c:ser>
          <c:idx val="1"/>
          <c:order val="1"/>
          <c:tx>
            <c:strRef>
              <c:f>Sheet1!$C$1</c:f>
              <c:strCache>
                <c:ptCount val="1"/>
                <c:pt idx="0">
                  <c:v>Female</c:v>
                </c:pt>
              </c:strCache>
            </c:strRef>
          </c:tx>
          <c:spPr>
            <a:solidFill>
              <a:schemeClr val="accent2"/>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Sheet1!$C$2:$C$7</c:f>
              <c:numCache>
                <c:formatCode>General</c:formatCode>
                <c:ptCount val="6"/>
                <c:pt idx="0">
                  <c:v>33</c:v>
                </c:pt>
                <c:pt idx="1">
                  <c:v>388</c:v>
                </c:pt>
                <c:pt idx="2">
                  <c:v>621</c:v>
                </c:pt>
                <c:pt idx="3">
                  <c:v>686</c:v>
                </c:pt>
                <c:pt idx="4">
                  <c:v>610</c:v>
                </c:pt>
                <c:pt idx="5">
                  <c:v>367</c:v>
                </c:pt>
              </c:numCache>
            </c:numRef>
          </c:val>
          <c:extLst>
            <c:ext xmlns:c16="http://schemas.microsoft.com/office/drawing/2014/chart" uri="{C3380CC4-5D6E-409C-BE32-E72D297353CC}">
              <c16:uniqueId val="{00000001-C5FD-4EA7-B0D5-EA6F8BDD563D}"/>
            </c:ext>
          </c:extLst>
        </c:ser>
        <c:dLbls>
          <c:showLegendKey val="0"/>
          <c:showVal val="0"/>
          <c:showCatName val="0"/>
          <c:showSerName val="0"/>
          <c:showPercent val="0"/>
          <c:showBubbleSize val="0"/>
        </c:dLbls>
        <c:gapWidth val="219"/>
        <c:overlap val="-27"/>
        <c:axId val="387192792"/>
        <c:axId val="387194432"/>
      </c:barChart>
      <c:catAx>
        <c:axId val="387192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194432"/>
        <c:crosses val="autoZero"/>
        <c:auto val="1"/>
        <c:lblAlgn val="ctr"/>
        <c:lblOffset val="100"/>
        <c:noMultiLvlLbl val="0"/>
      </c:catAx>
      <c:valAx>
        <c:axId val="387194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192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-27</c:v>
                </c:pt>
                <c:pt idx="1">
                  <c:v>11</c:v>
                </c:pt>
                <c:pt idx="2">
                  <c:v>18</c:v>
                </c:pt>
                <c:pt idx="3">
                  <c:v>15</c:v>
                </c:pt>
                <c:pt idx="4">
                  <c:v>-9</c:v>
                </c:pt>
                <c:pt idx="5">
                  <c:v>2</c:v>
                </c:pt>
                <c:pt idx="6">
                  <c:v>10</c:v>
                </c:pt>
                <c:pt idx="7">
                  <c:v>7</c:v>
                </c:pt>
                <c:pt idx="8">
                  <c:v>2</c:v>
                </c:pt>
              </c:numCache>
            </c:numRef>
          </c:val>
          <c:extLst>
            <c:ext xmlns:c16="http://schemas.microsoft.com/office/drawing/2014/chart" uri="{C3380CC4-5D6E-409C-BE32-E72D297353CC}">
              <c16:uniqueId val="{00000000-545A-4325-B91A-11AB1F4822CC}"/>
            </c:ext>
          </c:extLst>
        </c:ser>
        <c:dLbls>
          <c:showLegendKey val="0"/>
          <c:showVal val="0"/>
          <c:showCatName val="0"/>
          <c:showSerName val="0"/>
          <c:showPercent val="0"/>
          <c:showBubbleSize val="0"/>
        </c:dLbls>
        <c:gapWidth val="219"/>
        <c:overlap val="-27"/>
        <c:axId val="390848536"/>
        <c:axId val="390847880"/>
      </c:barChart>
      <c:dateAx>
        <c:axId val="390848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847880"/>
        <c:crosses val="autoZero"/>
        <c:auto val="1"/>
        <c:lblOffset val="100"/>
        <c:baseTimeUnit val="months"/>
      </c:dateAx>
      <c:valAx>
        <c:axId val="390847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848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c:v>
                </c:pt>
                <c:pt idx="1">
                  <c:v>6</c:v>
                </c:pt>
                <c:pt idx="2">
                  <c:v>3</c:v>
                </c:pt>
                <c:pt idx="3">
                  <c:v>3</c:v>
                </c:pt>
                <c:pt idx="4">
                  <c:v>2</c:v>
                </c:pt>
                <c:pt idx="5">
                  <c:v>2</c:v>
                </c:pt>
                <c:pt idx="6">
                  <c:v>2</c:v>
                </c:pt>
                <c:pt idx="7">
                  <c:v>2</c:v>
                </c:pt>
                <c:pt idx="8">
                  <c:v>3</c:v>
                </c:pt>
                <c:pt idx="9">
                  <c:v>0</c:v>
                </c:pt>
                <c:pt idx="10">
                  <c:v>0</c:v>
                </c:pt>
                <c:pt idx="11">
                  <c:v>0</c:v>
                </c:pt>
              </c:numCache>
            </c:numRef>
          </c:val>
          <c:extLst>
            <c:ext xmlns:c16="http://schemas.microsoft.com/office/drawing/2014/chart" uri="{C3380CC4-5D6E-409C-BE32-E72D297353CC}">
              <c16:uniqueId val="{00000000-D2A8-48DB-AD19-A83FE5627ACE}"/>
            </c:ext>
          </c:extLst>
        </c:ser>
        <c:dLbls>
          <c:showLegendKey val="0"/>
          <c:showVal val="0"/>
          <c:showCatName val="0"/>
          <c:showSerName val="0"/>
          <c:showPercent val="0"/>
          <c:showBubbleSize val="0"/>
        </c:dLbls>
        <c:gapWidth val="219"/>
        <c:overlap val="-27"/>
        <c:axId val="323306080"/>
        <c:axId val="323304440"/>
      </c:barChart>
      <c:dateAx>
        <c:axId val="323306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304440"/>
        <c:crosses val="autoZero"/>
        <c:auto val="1"/>
        <c:lblOffset val="100"/>
        <c:baseTimeUnit val="months"/>
      </c:dateAx>
      <c:valAx>
        <c:axId val="323304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306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68</c:v>
                </c:pt>
                <c:pt idx="1">
                  <c:v>139</c:v>
                </c:pt>
                <c:pt idx="2">
                  <c:v>106</c:v>
                </c:pt>
                <c:pt idx="3">
                  <c:v>127</c:v>
                </c:pt>
                <c:pt idx="4">
                  <c:v>77</c:v>
                </c:pt>
                <c:pt idx="5">
                  <c:v>69</c:v>
                </c:pt>
                <c:pt idx="6">
                  <c:v>77</c:v>
                </c:pt>
                <c:pt idx="7">
                  <c:v>104</c:v>
                </c:pt>
                <c:pt idx="8">
                  <c:v>18</c:v>
                </c:pt>
                <c:pt idx="9">
                  <c:v>0</c:v>
                </c:pt>
                <c:pt idx="10">
                  <c:v>0</c:v>
                </c:pt>
                <c:pt idx="11">
                  <c:v>0</c:v>
                </c:pt>
              </c:numCache>
            </c:numRef>
          </c:val>
          <c:extLst>
            <c:ext xmlns:c16="http://schemas.microsoft.com/office/drawing/2014/chart" uri="{C3380CC4-5D6E-409C-BE32-E72D297353CC}">
              <c16:uniqueId val="{00000000-BFC3-4BE0-93EB-445824465A22}"/>
            </c:ext>
          </c:extLst>
        </c:ser>
        <c:dLbls>
          <c:showLegendKey val="0"/>
          <c:showVal val="0"/>
          <c:showCatName val="0"/>
          <c:showSerName val="0"/>
          <c:showPercent val="0"/>
          <c:showBubbleSize val="0"/>
        </c:dLbls>
        <c:gapWidth val="219"/>
        <c:overlap val="-27"/>
        <c:axId val="447748248"/>
        <c:axId val="447744640"/>
      </c:barChart>
      <c:catAx>
        <c:axId val="447748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744640"/>
        <c:crosses val="autoZero"/>
        <c:auto val="1"/>
        <c:lblAlgn val="ctr"/>
        <c:lblOffset val="100"/>
        <c:noMultiLvlLbl val="0"/>
      </c:catAx>
      <c:valAx>
        <c:axId val="447744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748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19</c:v>
                </c:pt>
                <c:pt idx="1">
                  <c:v>6</c:v>
                </c:pt>
                <c:pt idx="2">
                  <c:v>19</c:v>
                </c:pt>
                <c:pt idx="3">
                  <c:v>12</c:v>
                </c:pt>
                <c:pt idx="4">
                  <c:v>13</c:v>
                </c:pt>
                <c:pt idx="5">
                  <c:v>104</c:v>
                </c:pt>
                <c:pt idx="6">
                  <c:v>44</c:v>
                </c:pt>
                <c:pt idx="7">
                  <c:v>32</c:v>
                </c:pt>
                <c:pt idx="8">
                  <c:v>17</c:v>
                </c:pt>
                <c:pt idx="9">
                  <c:v>0</c:v>
                </c:pt>
                <c:pt idx="10">
                  <c:v>0</c:v>
                </c:pt>
                <c:pt idx="11">
                  <c:v>0</c:v>
                </c:pt>
              </c:numCache>
            </c:numRef>
          </c:val>
          <c:extLst>
            <c:ext xmlns:c16="http://schemas.microsoft.com/office/drawing/2014/chart" uri="{C3380CC4-5D6E-409C-BE32-E72D297353CC}">
              <c16:uniqueId val="{00000000-24FB-44A0-9584-2BE746B0140A}"/>
            </c:ext>
          </c:extLst>
        </c:ser>
        <c:dLbls>
          <c:showLegendKey val="0"/>
          <c:showVal val="0"/>
          <c:showCatName val="0"/>
          <c:showSerName val="0"/>
          <c:showPercent val="0"/>
          <c:showBubbleSize val="0"/>
        </c:dLbls>
        <c:gapWidth val="219"/>
        <c:overlap val="-27"/>
        <c:axId val="447736440"/>
        <c:axId val="447743656"/>
      </c:barChart>
      <c:dateAx>
        <c:axId val="447736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743656"/>
        <c:crosses val="autoZero"/>
        <c:auto val="1"/>
        <c:lblOffset val="100"/>
        <c:baseTimeUnit val="months"/>
      </c:dateAx>
      <c:valAx>
        <c:axId val="447743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736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395</c:v>
                </c:pt>
                <c:pt idx="1">
                  <c:v>297</c:v>
                </c:pt>
                <c:pt idx="2">
                  <c:v>256</c:v>
                </c:pt>
                <c:pt idx="3">
                  <c:v>237</c:v>
                </c:pt>
                <c:pt idx="4">
                  <c:v>196</c:v>
                </c:pt>
                <c:pt idx="5">
                  <c:v>239</c:v>
                </c:pt>
                <c:pt idx="6">
                  <c:v>200</c:v>
                </c:pt>
                <c:pt idx="7">
                  <c:v>201</c:v>
                </c:pt>
                <c:pt idx="8">
                  <c:v>27</c:v>
                </c:pt>
              </c:numCache>
            </c:numRef>
          </c:val>
          <c:extLst>
            <c:ext xmlns:c16="http://schemas.microsoft.com/office/drawing/2014/chart" uri="{C3380CC4-5D6E-409C-BE32-E72D297353CC}">
              <c16:uniqueId val="{00000000-E469-4AF5-9B8F-7A9D92E9CD09}"/>
            </c:ext>
          </c:extLst>
        </c:ser>
        <c:dLbls>
          <c:showLegendKey val="0"/>
          <c:showVal val="0"/>
          <c:showCatName val="0"/>
          <c:showSerName val="0"/>
          <c:showPercent val="0"/>
          <c:showBubbleSize val="0"/>
        </c:dLbls>
        <c:gapWidth val="219"/>
        <c:overlap val="-27"/>
        <c:axId val="459682512"/>
        <c:axId val="459687760"/>
      </c:barChart>
      <c:dateAx>
        <c:axId val="459682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687760"/>
        <c:crosses val="autoZero"/>
        <c:auto val="1"/>
        <c:lblOffset val="100"/>
        <c:baseTimeUnit val="months"/>
      </c:dateAx>
      <c:valAx>
        <c:axId val="459687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682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Sheet1!$A$2:$A$10</c:f>
              <c:strCache>
                <c:ptCount val="9"/>
                <c:pt idx="0">
                  <c:v>2021-01</c:v>
                </c:pt>
                <c:pt idx="1">
                  <c:v>2021-02</c:v>
                </c:pt>
                <c:pt idx="2">
                  <c:v>2021-03</c:v>
                </c:pt>
                <c:pt idx="3">
                  <c:v>2021-04</c:v>
                </c:pt>
                <c:pt idx="4">
                  <c:v>2021-05</c:v>
                </c:pt>
                <c:pt idx="5">
                  <c:v>2021-06</c:v>
                </c:pt>
                <c:pt idx="6">
                  <c:v>2021-07</c:v>
                </c:pt>
                <c:pt idx="7">
                  <c:v>2021-08</c:v>
                </c:pt>
                <c:pt idx="8">
                  <c:v>2021-09</c:v>
                </c:pt>
              </c:strCache>
            </c:strRef>
          </c:cat>
          <c:val>
            <c:numRef>
              <c:f>Sheet1!$B$2:$B$10</c:f>
              <c:numCache>
                <c:formatCode>General</c:formatCode>
                <c:ptCount val="9"/>
                <c:pt idx="0">
                  <c:v>124</c:v>
                </c:pt>
                <c:pt idx="1">
                  <c:v>91</c:v>
                </c:pt>
                <c:pt idx="2">
                  <c:v>56</c:v>
                </c:pt>
                <c:pt idx="3">
                  <c:v>66</c:v>
                </c:pt>
                <c:pt idx="4">
                  <c:v>67</c:v>
                </c:pt>
                <c:pt idx="5">
                  <c:v>62</c:v>
                </c:pt>
                <c:pt idx="6">
                  <c:v>43</c:v>
                </c:pt>
                <c:pt idx="7">
                  <c:v>41</c:v>
                </c:pt>
                <c:pt idx="8">
                  <c:v>44</c:v>
                </c:pt>
              </c:numCache>
            </c:numRef>
          </c:val>
          <c:extLst>
            <c:ext xmlns:c16="http://schemas.microsoft.com/office/drawing/2014/chart" uri="{C3380CC4-5D6E-409C-BE32-E72D297353CC}">
              <c16:uniqueId val="{00000000-54AA-4EF4-97DE-6F6C2D704553}"/>
            </c:ext>
          </c:extLst>
        </c:ser>
        <c:dLbls>
          <c:showLegendKey val="0"/>
          <c:showVal val="0"/>
          <c:showCatName val="0"/>
          <c:showSerName val="0"/>
          <c:showPercent val="0"/>
          <c:showBubbleSize val="0"/>
        </c:dLbls>
        <c:gapWidth val="219"/>
        <c:overlap val="-27"/>
        <c:axId val="459690056"/>
        <c:axId val="459691040"/>
      </c:barChart>
      <c:catAx>
        <c:axId val="459690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691040"/>
        <c:crosses val="autoZero"/>
        <c:auto val="1"/>
        <c:lblAlgn val="ctr"/>
        <c:lblOffset val="100"/>
        <c:noMultiLvlLbl val="0"/>
      </c:catAx>
      <c:valAx>
        <c:axId val="459691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690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Sheet1!$A$2:$A$10</c:f>
              <c:strCache>
                <c:ptCount val="9"/>
                <c:pt idx="0">
                  <c:v>2021-01</c:v>
                </c:pt>
                <c:pt idx="1">
                  <c:v>2021-02</c:v>
                </c:pt>
                <c:pt idx="2">
                  <c:v>2021-03</c:v>
                </c:pt>
                <c:pt idx="3">
                  <c:v>2021-04</c:v>
                </c:pt>
                <c:pt idx="4">
                  <c:v>2021-05</c:v>
                </c:pt>
                <c:pt idx="5">
                  <c:v>2021-06</c:v>
                </c:pt>
                <c:pt idx="6">
                  <c:v>2021-07</c:v>
                </c:pt>
                <c:pt idx="7">
                  <c:v>2021-08</c:v>
                </c:pt>
                <c:pt idx="8">
                  <c:v>2021-09</c:v>
                </c:pt>
              </c:strCache>
            </c:strRef>
          </c:cat>
          <c:val>
            <c:numRef>
              <c:f>Sheet1!$B$2:$B$10</c:f>
              <c:numCache>
                <c:formatCode>General</c:formatCode>
                <c:ptCount val="9"/>
                <c:pt idx="0">
                  <c:v>1990</c:v>
                </c:pt>
                <c:pt idx="1">
                  <c:v>1832</c:v>
                </c:pt>
                <c:pt idx="2">
                  <c:v>1411</c:v>
                </c:pt>
                <c:pt idx="3">
                  <c:v>1793</c:v>
                </c:pt>
                <c:pt idx="4">
                  <c:v>1688</c:v>
                </c:pt>
                <c:pt idx="5">
                  <c:v>1502</c:v>
                </c:pt>
                <c:pt idx="6">
                  <c:v>1258</c:v>
                </c:pt>
                <c:pt idx="7">
                  <c:v>1511</c:v>
                </c:pt>
                <c:pt idx="8">
                  <c:v>224</c:v>
                </c:pt>
              </c:numCache>
            </c:numRef>
          </c:val>
          <c:extLst>
            <c:ext xmlns:c16="http://schemas.microsoft.com/office/drawing/2014/chart" uri="{C3380CC4-5D6E-409C-BE32-E72D297353CC}">
              <c16:uniqueId val="{00000000-F653-4B4E-A340-A7452BB1C9A6}"/>
            </c:ext>
          </c:extLst>
        </c:ser>
        <c:dLbls>
          <c:showLegendKey val="0"/>
          <c:showVal val="0"/>
          <c:showCatName val="0"/>
          <c:showSerName val="0"/>
          <c:showPercent val="0"/>
          <c:showBubbleSize val="0"/>
        </c:dLbls>
        <c:gapWidth val="219"/>
        <c:overlap val="-27"/>
        <c:axId val="459694976"/>
        <c:axId val="459694320"/>
      </c:barChart>
      <c:catAx>
        <c:axId val="459694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694320"/>
        <c:crosses val="autoZero"/>
        <c:auto val="1"/>
        <c:lblAlgn val="ctr"/>
        <c:lblOffset val="100"/>
        <c:noMultiLvlLbl val="0"/>
      </c:catAx>
      <c:valAx>
        <c:axId val="459694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694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2020-12</c:v>
                </c:pt>
                <c:pt idx="1">
                  <c:v>2021-01</c:v>
                </c:pt>
                <c:pt idx="2">
                  <c:v>2021-02</c:v>
                </c:pt>
                <c:pt idx="3">
                  <c:v>2021-03</c:v>
                </c:pt>
                <c:pt idx="4">
                  <c:v>2021-04</c:v>
                </c:pt>
                <c:pt idx="5">
                  <c:v>2021-05</c:v>
                </c:pt>
                <c:pt idx="6">
                  <c:v>2021-06</c:v>
                </c:pt>
                <c:pt idx="7">
                  <c:v>2021-07</c:v>
                </c:pt>
                <c:pt idx="8">
                  <c:v>2021-08</c:v>
                </c:pt>
                <c:pt idx="9">
                  <c:v>2021-09</c:v>
                </c:pt>
                <c:pt idx="10">
                  <c:v>2021-10</c:v>
                </c:pt>
                <c:pt idx="11">
                  <c:v>2021-11</c:v>
                </c:pt>
                <c:pt idx="12">
                  <c:v>2021-12</c:v>
                </c:pt>
              </c:strCache>
            </c:strRef>
          </c:cat>
          <c:val>
            <c:numRef>
              <c:f>Sheet1!$B$2:$B$14</c:f>
              <c:numCache>
                <c:formatCode>General</c:formatCode>
                <c:ptCount val="13"/>
                <c:pt idx="0">
                  <c:v>1310</c:v>
                </c:pt>
                <c:pt idx="1">
                  <c:v>95905</c:v>
                </c:pt>
                <c:pt idx="2">
                  <c:v>67821</c:v>
                </c:pt>
                <c:pt idx="3">
                  <c:v>52858</c:v>
                </c:pt>
                <c:pt idx="4">
                  <c:v>56178</c:v>
                </c:pt>
                <c:pt idx="5">
                  <c:v>66715</c:v>
                </c:pt>
                <c:pt idx="6">
                  <c:v>65219</c:v>
                </c:pt>
                <c:pt idx="7">
                  <c:v>57685</c:v>
                </c:pt>
                <c:pt idx="8">
                  <c:v>66406</c:v>
                </c:pt>
                <c:pt idx="9">
                  <c:v>12024</c:v>
                </c:pt>
              </c:numCache>
            </c:numRef>
          </c:val>
          <c:extLst>
            <c:ext xmlns:c16="http://schemas.microsoft.com/office/drawing/2014/chart" uri="{C3380CC4-5D6E-409C-BE32-E72D297353CC}">
              <c16:uniqueId val="{00000000-7589-4AE0-8638-78BFBE852B92}"/>
            </c:ext>
          </c:extLst>
        </c:ser>
        <c:dLbls>
          <c:showLegendKey val="0"/>
          <c:showVal val="0"/>
          <c:showCatName val="0"/>
          <c:showSerName val="0"/>
          <c:showPercent val="0"/>
          <c:showBubbleSize val="0"/>
        </c:dLbls>
        <c:gapWidth val="219"/>
        <c:overlap val="-27"/>
        <c:axId val="459697928"/>
        <c:axId val="459701536"/>
      </c:barChart>
      <c:catAx>
        <c:axId val="459697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701536"/>
        <c:crosses val="autoZero"/>
        <c:auto val="1"/>
        <c:lblAlgn val="ctr"/>
        <c:lblOffset val="100"/>
        <c:noMultiLvlLbl val="0"/>
      </c:catAx>
      <c:valAx>
        <c:axId val="459701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697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36</c:v>
                </c:pt>
                <c:pt idx="1">
                  <c:v>63</c:v>
                </c:pt>
                <c:pt idx="2">
                  <c:v>55</c:v>
                </c:pt>
                <c:pt idx="3">
                  <c:v>26</c:v>
                </c:pt>
                <c:pt idx="4">
                  <c:v>29</c:v>
                </c:pt>
                <c:pt idx="5">
                  <c:v>26</c:v>
                </c:pt>
                <c:pt idx="6">
                  <c:v>16</c:v>
                </c:pt>
                <c:pt idx="7">
                  <c:v>37</c:v>
                </c:pt>
                <c:pt idx="8">
                  <c:v>-3</c:v>
                </c:pt>
              </c:numCache>
            </c:numRef>
          </c:val>
          <c:extLst>
            <c:ext xmlns:c16="http://schemas.microsoft.com/office/drawing/2014/chart" uri="{C3380CC4-5D6E-409C-BE32-E72D297353CC}">
              <c16:uniqueId val="{00000000-E801-465D-91E7-4343D80D1DE4}"/>
            </c:ext>
          </c:extLst>
        </c:ser>
        <c:dLbls>
          <c:showLegendKey val="0"/>
          <c:showVal val="0"/>
          <c:showCatName val="0"/>
          <c:showSerName val="0"/>
          <c:showPercent val="0"/>
          <c:showBubbleSize val="0"/>
        </c:dLbls>
        <c:gapWidth val="219"/>
        <c:overlap val="-27"/>
        <c:axId val="232346568"/>
        <c:axId val="238681880"/>
      </c:barChart>
      <c:dateAx>
        <c:axId val="232346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681880"/>
        <c:crosses val="autoZero"/>
        <c:auto val="1"/>
        <c:lblOffset val="100"/>
        <c:baseTimeUnit val="months"/>
      </c:dateAx>
      <c:valAx>
        <c:axId val="238681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346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67</c:v>
                </c:pt>
                <c:pt idx="1">
                  <c:v>55</c:v>
                </c:pt>
                <c:pt idx="2">
                  <c:v>45</c:v>
                </c:pt>
                <c:pt idx="3">
                  <c:v>50</c:v>
                </c:pt>
                <c:pt idx="4">
                  <c:v>43</c:v>
                </c:pt>
                <c:pt idx="5">
                  <c:v>35</c:v>
                </c:pt>
                <c:pt idx="6">
                  <c:v>31</c:v>
                </c:pt>
                <c:pt idx="7">
                  <c:v>37</c:v>
                </c:pt>
                <c:pt idx="8">
                  <c:v>29</c:v>
                </c:pt>
                <c:pt idx="9">
                  <c:v>0</c:v>
                </c:pt>
                <c:pt idx="10">
                  <c:v>0</c:v>
                </c:pt>
                <c:pt idx="11">
                  <c:v>0</c:v>
                </c:pt>
              </c:numCache>
            </c:numRef>
          </c:val>
          <c:extLst>
            <c:ext xmlns:c16="http://schemas.microsoft.com/office/drawing/2014/chart" uri="{C3380CC4-5D6E-409C-BE32-E72D297353CC}">
              <c16:uniqueId val="{00000000-6B67-4603-B2E7-8B07599467B3}"/>
            </c:ext>
          </c:extLst>
        </c:ser>
        <c:dLbls>
          <c:showLegendKey val="0"/>
          <c:showVal val="0"/>
          <c:showCatName val="0"/>
          <c:showSerName val="0"/>
          <c:showPercent val="0"/>
          <c:showBubbleSize val="0"/>
        </c:dLbls>
        <c:gapWidth val="219"/>
        <c:overlap val="-27"/>
        <c:axId val="238688768"/>
        <c:axId val="238689096"/>
      </c:barChart>
      <c:dateAx>
        <c:axId val="238688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689096"/>
        <c:crosses val="autoZero"/>
        <c:auto val="1"/>
        <c:lblOffset val="100"/>
        <c:baseTimeUnit val="months"/>
      </c:dateAx>
      <c:valAx>
        <c:axId val="238689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688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1017</c:v>
                </c:pt>
                <c:pt idx="1">
                  <c:v>1056</c:v>
                </c:pt>
                <c:pt idx="2">
                  <c:v>859</c:v>
                </c:pt>
                <c:pt idx="3">
                  <c:v>1152</c:v>
                </c:pt>
                <c:pt idx="4">
                  <c:v>912</c:v>
                </c:pt>
                <c:pt idx="5">
                  <c:v>809</c:v>
                </c:pt>
                <c:pt idx="6">
                  <c:v>635</c:v>
                </c:pt>
                <c:pt idx="7">
                  <c:v>825</c:v>
                </c:pt>
                <c:pt idx="8">
                  <c:v>87</c:v>
                </c:pt>
                <c:pt idx="9">
                  <c:v>0</c:v>
                </c:pt>
                <c:pt idx="10">
                  <c:v>0</c:v>
                </c:pt>
                <c:pt idx="11">
                  <c:v>0</c:v>
                </c:pt>
              </c:numCache>
            </c:numRef>
          </c:val>
          <c:extLst>
            <c:ext xmlns:c16="http://schemas.microsoft.com/office/drawing/2014/chart" uri="{C3380CC4-5D6E-409C-BE32-E72D297353CC}">
              <c16:uniqueId val="{00000000-1BB0-4A6C-A8BE-37311CFCA66C}"/>
            </c:ext>
          </c:extLst>
        </c:ser>
        <c:dLbls>
          <c:showLegendKey val="0"/>
          <c:showVal val="0"/>
          <c:showCatName val="0"/>
          <c:showSerName val="0"/>
          <c:showPercent val="0"/>
          <c:showBubbleSize val="0"/>
        </c:dLbls>
        <c:gapWidth val="219"/>
        <c:overlap val="-27"/>
        <c:axId val="238689752"/>
        <c:axId val="238686800"/>
      </c:barChart>
      <c:catAx>
        <c:axId val="238689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686800"/>
        <c:crosses val="autoZero"/>
        <c:auto val="1"/>
        <c:lblAlgn val="ctr"/>
        <c:lblOffset val="100"/>
        <c:noMultiLvlLbl val="0"/>
      </c:catAx>
      <c:valAx>
        <c:axId val="238686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689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B6344-5E43-4BC7-B03E-81A8DA525E3A}"/>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0AA52F85-B52E-42A7-A702-A78CFC265D3A}"/>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4829796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F453E-957A-4C22-B5CD-CF6961B6D4BC}"/>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D619C247-82D0-4FED-ADC4-3D7BFEF9674B}"/>
              </a:ext>
            </a:extLst>
          </p:cNvPr>
          <p:cNvGraphicFramePr>
            <a:graphicFrameLocks noGrp="1"/>
          </p:cNvGraphicFramePr>
          <p:nvPr>
            <p:ph type="chart" sz="quarter" idx="13"/>
            <p:extLst>
              <p:ext uri="{D42A27DB-BD31-4B8C-83A1-F6EECF244321}">
                <p14:modId xmlns:p14="http://schemas.microsoft.com/office/powerpoint/2010/main" val="31851897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A848AF-6AB5-4374-B682-5864AB957A30}"/>
              </a:ext>
            </a:extLst>
          </p:cNvPr>
          <p:cNvSpPr>
            <a:spLocks noGrp="1"/>
          </p:cNvSpPr>
          <p:nvPr>
            <p:ph type="body" sz="quarter" idx="14"/>
          </p:nvPr>
        </p:nvSpPr>
        <p:spPr/>
        <p:txBody>
          <a:bodyPr/>
          <a:lstStyle/>
          <a:p>
            <a:r>
              <a:rPr lang="en-US"/>
              <a:t>01/01/2018 - 07/31/2021</a:t>
            </a:r>
          </a:p>
        </p:txBody>
      </p:sp>
      <p:sp>
        <p:nvSpPr>
          <p:cNvPr id="5" name="Footer Placeholder 4">
            <a:extLst>
              <a:ext uri="{FF2B5EF4-FFF2-40B4-BE49-F238E27FC236}">
                <a16:creationId xmlns:a16="http://schemas.microsoft.com/office/drawing/2014/main" id="{3A25B735-0EFF-4043-85FA-65C1E55057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8918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376B0-DEAF-404F-A6D8-90854C74AE91}"/>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FA4EF675-A20A-4D63-8727-CE8A519DFBB0}"/>
              </a:ext>
            </a:extLst>
          </p:cNvPr>
          <p:cNvGraphicFramePr>
            <a:graphicFrameLocks noGrp="1"/>
          </p:cNvGraphicFramePr>
          <p:nvPr>
            <p:ph type="tbl" sz="quarter" idx="13"/>
            <p:extLst>
              <p:ext uri="{D42A27DB-BD31-4B8C-83A1-F6EECF244321}">
                <p14:modId xmlns:p14="http://schemas.microsoft.com/office/powerpoint/2010/main" val="3828706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714176859"/>
                    </a:ext>
                  </a:extLst>
                </a:gridCol>
                <a:gridCol w="905256">
                  <a:extLst>
                    <a:ext uri="{9D8B030D-6E8A-4147-A177-3AD203B41FA5}">
                      <a16:colId xmlns:a16="http://schemas.microsoft.com/office/drawing/2014/main" val="3621538368"/>
                    </a:ext>
                  </a:extLst>
                </a:gridCol>
                <a:gridCol w="905256">
                  <a:extLst>
                    <a:ext uri="{9D8B030D-6E8A-4147-A177-3AD203B41FA5}">
                      <a16:colId xmlns:a16="http://schemas.microsoft.com/office/drawing/2014/main" val="2574208814"/>
                    </a:ext>
                  </a:extLst>
                </a:gridCol>
                <a:gridCol w="905256">
                  <a:extLst>
                    <a:ext uri="{9D8B030D-6E8A-4147-A177-3AD203B41FA5}">
                      <a16:colId xmlns:a16="http://schemas.microsoft.com/office/drawing/2014/main" val="3026022709"/>
                    </a:ext>
                  </a:extLst>
                </a:gridCol>
                <a:gridCol w="905256">
                  <a:extLst>
                    <a:ext uri="{9D8B030D-6E8A-4147-A177-3AD203B41FA5}">
                      <a16:colId xmlns:a16="http://schemas.microsoft.com/office/drawing/2014/main" val="687091619"/>
                    </a:ext>
                  </a:extLst>
                </a:gridCol>
                <a:gridCol w="905256">
                  <a:extLst>
                    <a:ext uri="{9D8B030D-6E8A-4147-A177-3AD203B41FA5}">
                      <a16:colId xmlns:a16="http://schemas.microsoft.com/office/drawing/2014/main" val="733139332"/>
                    </a:ext>
                  </a:extLst>
                </a:gridCol>
                <a:gridCol w="905256">
                  <a:extLst>
                    <a:ext uri="{9D8B030D-6E8A-4147-A177-3AD203B41FA5}">
                      <a16:colId xmlns:a16="http://schemas.microsoft.com/office/drawing/2014/main" val="287746839"/>
                    </a:ext>
                  </a:extLst>
                </a:gridCol>
                <a:gridCol w="905256">
                  <a:extLst>
                    <a:ext uri="{9D8B030D-6E8A-4147-A177-3AD203B41FA5}">
                      <a16:colId xmlns:a16="http://schemas.microsoft.com/office/drawing/2014/main" val="3247527625"/>
                    </a:ext>
                  </a:extLst>
                </a:gridCol>
                <a:gridCol w="905256">
                  <a:extLst>
                    <a:ext uri="{9D8B030D-6E8A-4147-A177-3AD203B41FA5}">
                      <a16:colId xmlns:a16="http://schemas.microsoft.com/office/drawing/2014/main" val="501997769"/>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48369756"/>
                  </a:ext>
                </a:extLst>
              </a:tr>
              <a:tr h="370840">
                <a:tc>
                  <a:txBody>
                    <a:bodyPr/>
                    <a:lstStyle/>
                    <a:p>
                      <a:r>
                        <a:rPr lang="en-US" sz="1000"/>
                        <a:t>4662</a:t>
                      </a:r>
                    </a:p>
                  </a:txBody>
                  <a:tcPr/>
                </a:tc>
                <a:tc>
                  <a:txBody>
                    <a:bodyPr/>
                    <a:lstStyle/>
                    <a:p>
                      <a:r>
                        <a:rPr lang="en-US" sz="1000"/>
                        <a:t>13</a:t>
                      </a:r>
                    </a:p>
                  </a:txBody>
                  <a:tcPr/>
                </a:tc>
                <a:tc>
                  <a:txBody>
                    <a:bodyPr/>
                    <a:lstStyle/>
                    <a:p>
                      <a:r>
                        <a:rPr lang="en-US" sz="1000"/>
                        <a:t>34</a:t>
                      </a:r>
                    </a:p>
                  </a:txBody>
                  <a:tcPr/>
                </a:tc>
                <a:tc>
                  <a:txBody>
                    <a:bodyPr/>
                    <a:lstStyle/>
                    <a:p>
                      <a:r>
                        <a:rPr lang="en-US" sz="1000"/>
                        <a:t>497</a:t>
                      </a:r>
                    </a:p>
                  </a:txBody>
                  <a:tcPr/>
                </a:tc>
                <a:tc>
                  <a:txBody>
                    <a:bodyPr/>
                    <a:lstStyle/>
                    <a:p>
                      <a:r>
                        <a:rPr lang="en-US" sz="1000"/>
                        <a:t>7</a:t>
                      </a:r>
                    </a:p>
                  </a:txBody>
                  <a:tcPr/>
                </a:tc>
                <a:tc>
                  <a:txBody>
                    <a:bodyPr/>
                    <a:lstStyle/>
                    <a:p>
                      <a:r>
                        <a:rPr lang="en-US" sz="1000"/>
                        <a:t>37</a:t>
                      </a:r>
                    </a:p>
                  </a:txBody>
                  <a:tcPr/>
                </a:tc>
                <a:tc>
                  <a:txBody>
                    <a:bodyPr/>
                    <a:lstStyle/>
                    <a:p>
                      <a:r>
                        <a:rPr lang="en-US" sz="1000"/>
                        <a:t>0</a:t>
                      </a:r>
                    </a:p>
                  </a:txBody>
                  <a:tcPr/>
                </a:tc>
                <a:tc>
                  <a:txBody>
                    <a:bodyPr/>
                    <a:lstStyle/>
                    <a:p>
                      <a:r>
                        <a:rPr lang="en-US" sz="1000"/>
                        <a:t>0.3418 %</a:t>
                      </a:r>
                    </a:p>
                  </a:txBody>
                  <a:tcPr/>
                </a:tc>
                <a:tc>
                  <a:txBody>
                    <a:bodyPr/>
                    <a:lstStyle/>
                    <a:p>
                      <a:r>
                        <a:rPr lang="en-US" sz="1000"/>
                        <a:t>0.0 %</a:t>
                      </a:r>
                    </a:p>
                  </a:txBody>
                  <a:tcPr/>
                </a:tc>
                <a:extLst>
                  <a:ext uri="{0D108BD9-81ED-4DB2-BD59-A6C34878D82A}">
                    <a16:rowId xmlns:a16="http://schemas.microsoft.com/office/drawing/2014/main" val="622555979"/>
                  </a:ext>
                </a:extLst>
              </a:tr>
            </a:tbl>
          </a:graphicData>
        </a:graphic>
      </p:graphicFrame>
      <p:sp>
        <p:nvSpPr>
          <p:cNvPr id="4" name="Text Placeholder 3">
            <a:extLst>
              <a:ext uri="{FF2B5EF4-FFF2-40B4-BE49-F238E27FC236}">
                <a16:creationId xmlns:a16="http://schemas.microsoft.com/office/drawing/2014/main" id="{599BAE08-C42A-4C05-AC2B-94C9798B4118}"/>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614370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EEE78-BCF8-424D-A6B0-1421BE3783A9}"/>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81CD49B4-0E0A-43A9-9C71-59F674221CE2}"/>
              </a:ext>
            </a:extLst>
          </p:cNvPr>
          <p:cNvGraphicFramePr>
            <a:graphicFrameLocks noGrp="1"/>
          </p:cNvGraphicFramePr>
          <p:nvPr>
            <p:ph type="chart" sz="quarter" idx="13"/>
            <p:extLst>
              <p:ext uri="{D42A27DB-BD31-4B8C-83A1-F6EECF244321}">
                <p14:modId xmlns:p14="http://schemas.microsoft.com/office/powerpoint/2010/main" val="6538568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7B9D97-919E-42A1-8583-472E33A7E15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81D1D39-C5CA-4079-8176-BAA5BE898B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69970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3A731-4FC0-4EF4-A318-3E4F5CC8ED5A}"/>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077C91DC-53E2-4107-B49A-05BF9A2B949B}"/>
              </a:ext>
            </a:extLst>
          </p:cNvPr>
          <p:cNvGraphicFramePr>
            <a:graphicFrameLocks noGrp="1"/>
          </p:cNvGraphicFramePr>
          <p:nvPr>
            <p:ph type="chart" sz="quarter" idx="13"/>
            <p:extLst>
              <p:ext uri="{D42A27DB-BD31-4B8C-83A1-F6EECF244321}">
                <p14:modId xmlns:p14="http://schemas.microsoft.com/office/powerpoint/2010/main" val="33886757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64F613-DAFD-445C-93F1-6061F03440A3}"/>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EE97F02E-B729-411C-AEFE-0E82D2BC47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06592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3EFC2-B21E-4F14-BB35-2C639BFCAD8C}"/>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5B7D959F-3F00-4BCB-99F9-E1E59DB03655}"/>
              </a:ext>
            </a:extLst>
          </p:cNvPr>
          <p:cNvGraphicFramePr>
            <a:graphicFrameLocks noGrp="1"/>
          </p:cNvGraphicFramePr>
          <p:nvPr>
            <p:ph type="chart" sz="quarter" idx="13"/>
            <p:extLst>
              <p:ext uri="{D42A27DB-BD31-4B8C-83A1-F6EECF244321}">
                <p14:modId xmlns:p14="http://schemas.microsoft.com/office/powerpoint/2010/main" val="20802394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BEE22E-5F18-4B70-AEF2-D0F5A37DED58}"/>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79E2EC89-7783-434D-B242-D7295CB7F4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68999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E87D4-6FE5-4A56-8A71-DEEF42E48677}"/>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BE2D50CC-2FBB-498A-8372-6FA24D1C443A}"/>
              </a:ext>
            </a:extLst>
          </p:cNvPr>
          <p:cNvGraphicFramePr>
            <a:graphicFrameLocks noGrp="1"/>
          </p:cNvGraphicFramePr>
          <p:nvPr>
            <p:ph type="chart" sz="quarter" idx="13"/>
            <p:extLst>
              <p:ext uri="{D42A27DB-BD31-4B8C-83A1-F6EECF244321}">
                <p14:modId xmlns:p14="http://schemas.microsoft.com/office/powerpoint/2010/main" val="33601756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BBBA1B-02B3-4406-8FBA-93534CF2AB6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1F82DF65-DB0A-40DB-9041-F39CE167C3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78153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58810-AF11-4893-BF88-6F8832CA9DA8}"/>
              </a:ext>
            </a:extLst>
          </p:cNvPr>
          <p:cNvSpPr>
            <a:spLocks noGrp="1"/>
          </p:cNvSpPr>
          <p:nvPr>
            <p:ph type="title"/>
          </p:nvPr>
        </p:nvSpPr>
        <p:spPr/>
        <p:txBody>
          <a:bodyPr/>
          <a:lstStyle/>
          <a:p>
            <a:r>
              <a:rPr lang="en-US"/>
              <a:t>Facebook Own Posts Table | Philadelphia Insurance - 1 of 2</a:t>
            </a:r>
          </a:p>
        </p:txBody>
      </p:sp>
      <p:graphicFrame>
        <p:nvGraphicFramePr>
          <p:cNvPr id="5" name="Table Placeholder 4">
            <a:extLst>
              <a:ext uri="{FF2B5EF4-FFF2-40B4-BE49-F238E27FC236}">
                <a16:creationId xmlns:a16="http://schemas.microsoft.com/office/drawing/2014/main" id="{A044A666-E901-405A-BDFC-27C2023256D1}"/>
              </a:ext>
            </a:extLst>
          </p:cNvPr>
          <p:cNvGraphicFramePr>
            <a:graphicFrameLocks noGrp="1"/>
          </p:cNvGraphicFramePr>
          <p:nvPr>
            <p:ph type="tbl" sz="quarter" idx="13"/>
            <p:extLst>
              <p:ext uri="{D42A27DB-BD31-4B8C-83A1-F6EECF244321}">
                <p14:modId xmlns:p14="http://schemas.microsoft.com/office/powerpoint/2010/main" val="383354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71418834"/>
                    </a:ext>
                  </a:extLst>
                </a:gridCol>
                <a:gridCol w="822960">
                  <a:extLst>
                    <a:ext uri="{9D8B030D-6E8A-4147-A177-3AD203B41FA5}">
                      <a16:colId xmlns:a16="http://schemas.microsoft.com/office/drawing/2014/main" val="3726373156"/>
                    </a:ext>
                  </a:extLst>
                </a:gridCol>
                <a:gridCol w="822960">
                  <a:extLst>
                    <a:ext uri="{9D8B030D-6E8A-4147-A177-3AD203B41FA5}">
                      <a16:colId xmlns:a16="http://schemas.microsoft.com/office/drawing/2014/main" val="3939376339"/>
                    </a:ext>
                  </a:extLst>
                </a:gridCol>
                <a:gridCol w="822960">
                  <a:extLst>
                    <a:ext uri="{9D8B030D-6E8A-4147-A177-3AD203B41FA5}">
                      <a16:colId xmlns:a16="http://schemas.microsoft.com/office/drawing/2014/main" val="2569663135"/>
                    </a:ext>
                  </a:extLst>
                </a:gridCol>
                <a:gridCol w="822960">
                  <a:extLst>
                    <a:ext uri="{9D8B030D-6E8A-4147-A177-3AD203B41FA5}">
                      <a16:colId xmlns:a16="http://schemas.microsoft.com/office/drawing/2014/main" val="3005578788"/>
                    </a:ext>
                  </a:extLst>
                </a:gridCol>
                <a:gridCol w="822960">
                  <a:extLst>
                    <a:ext uri="{9D8B030D-6E8A-4147-A177-3AD203B41FA5}">
                      <a16:colId xmlns:a16="http://schemas.microsoft.com/office/drawing/2014/main" val="1391857512"/>
                    </a:ext>
                  </a:extLst>
                </a:gridCol>
                <a:gridCol w="822960">
                  <a:extLst>
                    <a:ext uri="{9D8B030D-6E8A-4147-A177-3AD203B41FA5}">
                      <a16:colId xmlns:a16="http://schemas.microsoft.com/office/drawing/2014/main" val="1344285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85587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- 2021-08-04 15:04:57</a:t>
                      </a:r>
                      <a:r>
                        <a:rPr kumimoji="0" lang="en-US" sz="1000" b="0" i="0" u="none" strike="noStrike" kern="1200" cap="none" spc="0" normalizeH="0" baseline="0" noProof="0">
                          <a:ln>
                            <a:noFill/>
                          </a:ln>
                          <a:solidFill>
                            <a:prstClr val="black"/>
                          </a:solidFill>
                          <a:effectLst/>
                          <a:uLnTx/>
                          <a:uFillTx/>
                          <a:latin typeface="+mn-lt"/>
                          <a:ea typeface="+mn-ea"/>
                          <a:cs typeface="+mn-cs"/>
                        </a:rPr>
                        <a:t>
 We're proud to be named one of Ward's Top 50 Property &amp; Casualty Insurers for 2021! We appreciate the continued support of our employees, business partners, and customers who help make these achievements possible. #TEAMPHLY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56746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- 2021-08-17 15:12:33</a:t>
                      </a:r>
                      <a:r>
                        <a:rPr kumimoji="0" lang="en-US" sz="1000" b="0" i="0" u="none" strike="noStrike" kern="1200" cap="none" spc="0" normalizeH="0" baseline="0" noProof="0">
                          <a:ln>
                            <a:noFill/>
                          </a:ln>
                          <a:solidFill>
                            <a:prstClr val="black"/>
                          </a:solidFill>
                          <a:effectLst/>
                          <a:uLnTx/>
                          <a:uFillTx/>
                          <a:latin typeface="+mn-lt"/>
                          <a:ea typeface="+mn-ea"/>
                          <a:cs typeface="+mn-cs"/>
                        </a:rPr>
                        <a:t>
 As a leading non-profit insurance carrier, giving back is an important piece of our culture and we support many charitable organizations throughout the year. To celebrate #NationalNonProfitDay and recognize the positive impact of their world-changing work, we’re taking a look back at #TEAMPHLY in the community. #nonprofits #insurancecompany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96771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- 2021-08-13 16:56:07</a:t>
                      </a:r>
                      <a:r>
                        <a:rPr kumimoji="0" lang="en-US" sz="1000" b="0" i="0" u="none" strike="noStrike" kern="1200" cap="none" spc="0" normalizeH="0" baseline="0" noProof="0">
                          <a:ln>
                            <a:noFill/>
                          </a:ln>
                          <a:solidFill>
                            <a:prstClr val="black"/>
                          </a:solidFill>
                          <a:effectLst/>
                          <a:uLnTx/>
                          <a:uFillTx/>
                          <a:latin typeface="+mn-lt"/>
                          <a:ea typeface="+mn-ea"/>
                          <a:cs typeface="+mn-cs"/>
                        </a:rPr>
                        <a:t>
 While auto loss costs are on the rise, PHLY has solutions to help risk managers reduce claim frequency and severity. Our experts share the top 5 factors driving commercial auto loss costs with Risk &amp; Insurance  magazine: https://bit.ly/3lNRLZs
#RiskManagement #autoloss #Telematics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51117071"/>
                  </a:ext>
                </a:extLst>
              </a:tr>
            </a:tbl>
          </a:graphicData>
        </a:graphic>
      </p:graphicFrame>
      <p:sp>
        <p:nvSpPr>
          <p:cNvPr id="4" name="Text Placeholder 3">
            <a:extLst>
              <a:ext uri="{FF2B5EF4-FFF2-40B4-BE49-F238E27FC236}">
                <a16:creationId xmlns:a16="http://schemas.microsoft.com/office/drawing/2014/main" id="{E5677D7E-0BE8-404E-8859-B4646470F7F2}"/>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7212426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3ADD6-153C-4ED4-8162-C6A8034A8BFE}"/>
              </a:ext>
            </a:extLst>
          </p:cNvPr>
          <p:cNvSpPr>
            <a:spLocks noGrp="1"/>
          </p:cNvSpPr>
          <p:nvPr>
            <p:ph type="title"/>
          </p:nvPr>
        </p:nvSpPr>
        <p:spPr/>
        <p:txBody>
          <a:bodyPr/>
          <a:lstStyle/>
          <a:p>
            <a:r>
              <a:rPr lang="en-US"/>
              <a:t>Facebook Own Posts Table | Philadelphia Insurance - 2 of 2</a:t>
            </a:r>
          </a:p>
        </p:txBody>
      </p:sp>
      <p:graphicFrame>
        <p:nvGraphicFramePr>
          <p:cNvPr id="5" name="Table Placeholder 4">
            <a:extLst>
              <a:ext uri="{FF2B5EF4-FFF2-40B4-BE49-F238E27FC236}">
                <a16:creationId xmlns:a16="http://schemas.microsoft.com/office/drawing/2014/main" id="{93A10584-E9BE-4ACB-852C-5824D68B7385}"/>
              </a:ext>
            </a:extLst>
          </p:cNvPr>
          <p:cNvGraphicFramePr>
            <a:graphicFrameLocks noGrp="1"/>
          </p:cNvGraphicFramePr>
          <p:nvPr>
            <p:ph type="tbl" sz="quarter" idx="13"/>
            <p:extLst>
              <p:ext uri="{D42A27DB-BD31-4B8C-83A1-F6EECF244321}">
                <p14:modId xmlns:p14="http://schemas.microsoft.com/office/powerpoint/2010/main" val="200948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04414685"/>
                    </a:ext>
                  </a:extLst>
                </a:gridCol>
                <a:gridCol w="822960">
                  <a:extLst>
                    <a:ext uri="{9D8B030D-6E8A-4147-A177-3AD203B41FA5}">
                      <a16:colId xmlns:a16="http://schemas.microsoft.com/office/drawing/2014/main" val="257399609"/>
                    </a:ext>
                  </a:extLst>
                </a:gridCol>
                <a:gridCol w="822960">
                  <a:extLst>
                    <a:ext uri="{9D8B030D-6E8A-4147-A177-3AD203B41FA5}">
                      <a16:colId xmlns:a16="http://schemas.microsoft.com/office/drawing/2014/main" val="2573553361"/>
                    </a:ext>
                  </a:extLst>
                </a:gridCol>
                <a:gridCol w="822960">
                  <a:extLst>
                    <a:ext uri="{9D8B030D-6E8A-4147-A177-3AD203B41FA5}">
                      <a16:colId xmlns:a16="http://schemas.microsoft.com/office/drawing/2014/main" val="2597509689"/>
                    </a:ext>
                  </a:extLst>
                </a:gridCol>
                <a:gridCol w="822960">
                  <a:extLst>
                    <a:ext uri="{9D8B030D-6E8A-4147-A177-3AD203B41FA5}">
                      <a16:colId xmlns:a16="http://schemas.microsoft.com/office/drawing/2014/main" val="4193829946"/>
                    </a:ext>
                  </a:extLst>
                </a:gridCol>
                <a:gridCol w="822960">
                  <a:extLst>
                    <a:ext uri="{9D8B030D-6E8A-4147-A177-3AD203B41FA5}">
                      <a16:colId xmlns:a16="http://schemas.microsoft.com/office/drawing/2014/main" val="3079095764"/>
                    </a:ext>
                  </a:extLst>
                </a:gridCol>
                <a:gridCol w="822960">
                  <a:extLst>
                    <a:ext uri="{9D8B030D-6E8A-4147-A177-3AD203B41FA5}">
                      <a16:colId xmlns:a16="http://schemas.microsoft.com/office/drawing/2014/main" val="667385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49460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- 2021-08-19 16:14:52</a:t>
                      </a:r>
                      <a:r>
                        <a:rPr kumimoji="0" lang="en-US" sz="1000" b="0" i="0" u="none" strike="noStrike" kern="1200" cap="none" spc="0" normalizeH="0" baseline="0" noProof="0">
                          <a:ln>
                            <a:noFill/>
                          </a:ln>
                          <a:solidFill>
                            <a:prstClr val="black"/>
                          </a:solidFill>
                          <a:effectLst/>
                          <a:uLnTx/>
                          <a:uFillTx/>
                          <a:latin typeface="+mn-lt"/>
                          <a:ea typeface="+mn-ea"/>
                          <a:cs typeface="+mn-cs"/>
                        </a:rPr>
                        <a:t>
 We are excited to sponsor this year's #ParkwayRun &amp; Walk benefiting the Children's Hospital of Philadelphia (CHOP)! Over the last 18 years, #TEAMPHLY has fundraised and donated more than .2 million to help fund life-saving #pediatriccancer research. As we gear up for another month-long fundraising initiative, employees joined CHOP patient ambassador, Gabe, via Zoom to hear his incredible story.
Learn how you can help: parkway.chop.edu #ForBreakThroughs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83937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- 2021-08-23 18:32:25</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the Presenting Sponsor of the Philadelphia Eagles  Community RedZone program for the 2021 – 2022 season! Throughout the season, PHLY is partnering with the Eagles to highlight #nonprofits doing great work in the community before each home game. Congratulations to Philabundance, VNA of Philadelphia, and Students Run Philly Style for being highlighted in the pre-season! #FlyEaglesFly
Learn more about our partnership with the Eagles: http://bit.ly/2YNTRy4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852193354"/>
                  </a:ext>
                </a:extLst>
              </a:tr>
            </a:tbl>
          </a:graphicData>
        </a:graphic>
      </p:graphicFrame>
      <p:sp>
        <p:nvSpPr>
          <p:cNvPr id="4" name="Text Placeholder 3">
            <a:extLst>
              <a:ext uri="{FF2B5EF4-FFF2-40B4-BE49-F238E27FC236}">
                <a16:creationId xmlns:a16="http://schemas.microsoft.com/office/drawing/2014/main" id="{7C1E7C69-94DE-45DE-A04E-3E282F525F06}"/>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0803075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CD127-8C55-4453-A4EB-830D9750614A}"/>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64D58093-E2DE-4CB0-BBCB-46925C9C68F0}"/>
              </a:ext>
            </a:extLst>
          </p:cNvPr>
          <p:cNvGraphicFramePr>
            <a:graphicFrameLocks noGrp="1"/>
          </p:cNvGraphicFramePr>
          <p:nvPr>
            <p:ph type="chart" sz="quarter" idx="13"/>
            <p:extLst>
              <p:ext uri="{D42A27DB-BD31-4B8C-83A1-F6EECF244321}">
                <p14:modId xmlns:p14="http://schemas.microsoft.com/office/powerpoint/2010/main" val="11955795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EF037B-ECB5-4C6F-AC2C-20CB5C518B23}"/>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89367ADE-AE56-4719-964E-C60961A7F2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14352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F8164-520A-4341-89C9-4719F6497C09}"/>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8DE739D3-B146-430C-8FE8-07CE296D515D}"/>
              </a:ext>
            </a:extLst>
          </p:cNvPr>
          <p:cNvGraphicFramePr>
            <a:graphicFrameLocks noGrp="1"/>
          </p:cNvGraphicFramePr>
          <p:nvPr>
            <p:ph type="tbl" sz="quarter" idx="13"/>
            <p:extLst>
              <p:ext uri="{D42A27DB-BD31-4B8C-83A1-F6EECF244321}">
                <p14:modId xmlns:p14="http://schemas.microsoft.com/office/powerpoint/2010/main" val="99392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116905695"/>
                    </a:ext>
                  </a:extLst>
                </a:gridCol>
                <a:gridCol w="576072">
                  <a:extLst>
                    <a:ext uri="{9D8B030D-6E8A-4147-A177-3AD203B41FA5}">
                      <a16:colId xmlns:a16="http://schemas.microsoft.com/office/drawing/2014/main" val="1833066835"/>
                    </a:ext>
                  </a:extLst>
                </a:gridCol>
                <a:gridCol w="576072">
                  <a:extLst>
                    <a:ext uri="{9D8B030D-6E8A-4147-A177-3AD203B41FA5}">
                      <a16:colId xmlns:a16="http://schemas.microsoft.com/office/drawing/2014/main" val="3426660185"/>
                    </a:ext>
                  </a:extLst>
                </a:gridCol>
                <a:gridCol w="576072">
                  <a:extLst>
                    <a:ext uri="{9D8B030D-6E8A-4147-A177-3AD203B41FA5}">
                      <a16:colId xmlns:a16="http://schemas.microsoft.com/office/drawing/2014/main" val="1525045994"/>
                    </a:ext>
                  </a:extLst>
                </a:gridCol>
                <a:gridCol w="576072">
                  <a:extLst>
                    <a:ext uri="{9D8B030D-6E8A-4147-A177-3AD203B41FA5}">
                      <a16:colId xmlns:a16="http://schemas.microsoft.com/office/drawing/2014/main" val="1883206395"/>
                    </a:ext>
                  </a:extLst>
                </a:gridCol>
                <a:gridCol w="576072">
                  <a:extLst>
                    <a:ext uri="{9D8B030D-6E8A-4147-A177-3AD203B41FA5}">
                      <a16:colId xmlns:a16="http://schemas.microsoft.com/office/drawing/2014/main" val="3089686132"/>
                    </a:ext>
                  </a:extLst>
                </a:gridCol>
                <a:gridCol w="576072">
                  <a:extLst>
                    <a:ext uri="{9D8B030D-6E8A-4147-A177-3AD203B41FA5}">
                      <a16:colId xmlns:a16="http://schemas.microsoft.com/office/drawing/2014/main" val="1377120315"/>
                    </a:ext>
                  </a:extLst>
                </a:gridCol>
                <a:gridCol w="576072">
                  <a:extLst>
                    <a:ext uri="{9D8B030D-6E8A-4147-A177-3AD203B41FA5}">
                      <a16:colId xmlns:a16="http://schemas.microsoft.com/office/drawing/2014/main" val="3582345162"/>
                    </a:ext>
                  </a:extLst>
                </a:gridCol>
                <a:gridCol w="576072">
                  <a:extLst>
                    <a:ext uri="{9D8B030D-6E8A-4147-A177-3AD203B41FA5}">
                      <a16:colId xmlns:a16="http://schemas.microsoft.com/office/drawing/2014/main" val="625628535"/>
                    </a:ext>
                  </a:extLst>
                </a:gridCol>
                <a:gridCol w="576072">
                  <a:extLst>
                    <a:ext uri="{9D8B030D-6E8A-4147-A177-3AD203B41FA5}">
                      <a16:colId xmlns:a16="http://schemas.microsoft.com/office/drawing/2014/main" val="4217073323"/>
                    </a:ext>
                  </a:extLst>
                </a:gridCol>
                <a:gridCol w="576072">
                  <a:extLst>
                    <a:ext uri="{9D8B030D-6E8A-4147-A177-3AD203B41FA5}">
                      <a16:colId xmlns:a16="http://schemas.microsoft.com/office/drawing/2014/main" val="436594079"/>
                    </a:ext>
                  </a:extLst>
                </a:gridCol>
                <a:gridCol w="576072">
                  <a:extLst>
                    <a:ext uri="{9D8B030D-6E8A-4147-A177-3AD203B41FA5}">
                      <a16:colId xmlns:a16="http://schemas.microsoft.com/office/drawing/2014/main" val="4251367876"/>
                    </a:ext>
                  </a:extLst>
                </a:gridCol>
                <a:gridCol w="576072">
                  <a:extLst>
                    <a:ext uri="{9D8B030D-6E8A-4147-A177-3AD203B41FA5}">
                      <a16:colId xmlns:a16="http://schemas.microsoft.com/office/drawing/2014/main" val="3911371673"/>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546356061"/>
                  </a:ext>
                </a:extLst>
              </a:tr>
              <a:tr h="370840">
                <a:tc>
                  <a:txBody>
                    <a:bodyPr/>
                    <a:lstStyle/>
                    <a:p>
                      <a:r>
                        <a:rPr lang="en-US" sz="1000"/>
                        <a:t>3699</a:t>
                      </a:r>
                    </a:p>
                  </a:txBody>
                  <a:tcPr/>
                </a:tc>
                <a:tc>
                  <a:txBody>
                    <a:bodyPr/>
                    <a:lstStyle/>
                    <a:p>
                      <a:r>
                        <a:rPr lang="en-US" sz="1000"/>
                        <a:t>7</a:t>
                      </a:r>
                    </a:p>
                  </a:txBody>
                  <a:tcPr/>
                </a:tc>
                <a:tc>
                  <a:txBody>
                    <a:bodyPr/>
                    <a:lstStyle/>
                    <a:p>
                      <a:r>
                        <a:rPr lang="en-US" sz="1000"/>
                        <a:t>39</a:t>
                      </a:r>
                    </a:p>
                  </a:txBody>
                  <a:tcPr/>
                </a:tc>
                <a:tc>
                  <a:txBody>
                    <a:bodyPr/>
                    <a:lstStyle/>
                    <a:p>
                      <a:r>
                        <a:rPr lang="en-US" sz="1000"/>
                        <a:t>35</a:t>
                      </a:r>
                    </a:p>
                  </a:txBody>
                  <a:tcPr/>
                </a:tc>
                <a:tc>
                  <a:txBody>
                    <a:bodyPr/>
                    <a:lstStyle/>
                    <a:p>
                      <a:r>
                        <a:rPr lang="en-US" sz="1000"/>
                        <a:t>3</a:t>
                      </a:r>
                    </a:p>
                  </a:txBody>
                  <a:tcPr/>
                </a:tc>
                <a:tc>
                  <a:txBody>
                    <a:bodyPr/>
                    <a:lstStyle/>
                    <a:p>
                      <a:r>
                        <a:rPr lang="en-US" sz="1000"/>
                        <a:t>1</a:t>
                      </a:r>
                    </a:p>
                  </a:txBody>
                  <a:tcPr/>
                </a:tc>
                <a:tc>
                  <a:txBody>
                    <a:bodyPr/>
                    <a:lstStyle/>
                    <a:p>
                      <a:r>
                        <a:rPr lang="en-US" sz="1000"/>
                        <a:t>17</a:t>
                      </a:r>
                    </a:p>
                  </a:txBody>
                  <a:tcPr/>
                </a:tc>
                <a:tc>
                  <a:txBody>
                    <a:bodyPr/>
                    <a:lstStyle/>
                    <a:p>
                      <a:r>
                        <a:rPr lang="en-US" sz="1000"/>
                        <a:t>17</a:t>
                      </a:r>
                    </a:p>
                  </a:txBody>
                  <a:tcPr/>
                </a:tc>
                <a:tc>
                  <a:txBody>
                    <a:bodyPr/>
                    <a:lstStyle/>
                    <a:p>
                      <a:r>
                        <a:rPr lang="en-US" sz="1000"/>
                        <a:t>85</a:t>
                      </a:r>
                    </a:p>
                  </a:txBody>
                  <a:tcPr/>
                </a:tc>
                <a:tc>
                  <a:txBody>
                    <a:bodyPr/>
                    <a:lstStyle/>
                    <a:p>
                      <a:r>
                        <a:rPr lang="en-US" sz="1000"/>
                        <a:t>2</a:t>
                      </a:r>
                    </a:p>
                  </a:txBody>
                  <a:tcPr/>
                </a:tc>
                <a:tc>
                  <a:txBody>
                    <a:bodyPr/>
                    <a:lstStyle/>
                    <a:p>
                      <a:r>
                        <a:rPr lang="en-US" sz="1000"/>
                        <a:t>32</a:t>
                      </a:r>
                    </a:p>
                  </a:txBody>
                  <a:tcPr/>
                </a:tc>
                <a:tc>
                  <a:txBody>
                    <a:bodyPr/>
                    <a:lstStyle/>
                    <a:p>
                      <a:r>
                        <a:rPr lang="en-US" sz="1000"/>
                        <a:t>0.0804 %</a:t>
                      </a:r>
                    </a:p>
                  </a:txBody>
                  <a:tcPr/>
                </a:tc>
                <a:tc>
                  <a:txBody>
                    <a:bodyPr/>
                    <a:lstStyle/>
                    <a:p>
                      <a:r>
                        <a:rPr lang="en-US" sz="1000"/>
                        <a:t>0.0 %</a:t>
                      </a:r>
                    </a:p>
                  </a:txBody>
                  <a:tcPr/>
                </a:tc>
                <a:extLst>
                  <a:ext uri="{0D108BD9-81ED-4DB2-BD59-A6C34878D82A}">
                    <a16:rowId xmlns:a16="http://schemas.microsoft.com/office/drawing/2014/main" val="3768104429"/>
                  </a:ext>
                </a:extLst>
              </a:tr>
            </a:tbl>
          </a:graphicData>
        </a:graphic>
      </p:graphicFrame>
      <p:sp>
        <p:nvSpPr>
          <p:cNvPr id="4" name="Text Placeholder 3">
            <a:extLst>
              <a:ext uri="{FF2B5EF4-FFF2-40B4-BE49-F238E27FC236}">
                <a16:creationId xmlns:a16="http://schemas.microsoft.com/office/drawing/2014/main" id="{E407A781-59F8-4223-BFE1-0C4AC8D325ED}"/>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9056357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2BB0A-7F80-4305-80F3-ED73AD9C9780}"/>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ED7B9E19-DBC1-4856-9524-17D92BDDE3C0}"/>
              </a:ext>
            </a:extLst>
          </p:cNvPr>
          <p:cNvGraphicFramePr>
            <a:graphicFrameLocks noGrp="1"/>
          </p:cNvGraphicFramePr>
          <p:nvPr>
            <p:ph type="chart" sz="quarter" idx="13"/>
            <p:extLst>
              <p:ext uri="{D42A27DB-BD31-4B8C-83A1-F6EECF244321}">
                <p14:modId xmlns:p14="http://schemas.microsoft.com/office/powerpoint/2010/main" val="41782159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F8D2DF-2137-4B3D-A715-83BAE402447C}"/>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36AC3C2-3DB5-489B-8D44-4D1D7124E2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22745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2C2F8-A1A1-4D94-A412-C6653ECF3554}"/>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B6127004-879F-4178-B8A9-B0E6EE6F75BC}"/>
              </a:ext>
            </a:extLst>
          </p:cNvPr>
          <p:cNvGraphicFramePr>
            <a:graphicFrameLocks noGrp="1"/>
          </p:cNvGraphicFramePr>
          <p:nvPr>
            <p:ph type="chart" sz="quarter" idx="13"/>
            <p:extLst>
              <p:ext uri="{D42A27DB-BD31-4B8C-83A1-F6EECF244321}">
                <p14:modId xmlns:p14="http://schemas.microsoft.com/office/powerpoint/2010/main" val="7811438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136B5C-A402-4C7E-AA37-A4F59719D298}"/>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D3AF4400-EE9E-4017-8EFE-6CA62CEA3B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43087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F2046-CE2F-4BB2-9DF7-6D3AD7424D8D}"/>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B97A0514-FB7E-448C-A8FB-365BD53D7335}"/>
              </a:ext>
            </a:extLst>
          </p:cNvPr>
          <p:cNvGraphicFramePr>
            <a:graphicFrameLocks noGrp="1"/>
          </p:cNvGraphicFramePr>
          <p:nvPr>
            <p:ph type="chart" sz="quarter" idx="13"/>
            <p:extLst>
              <p:ext uri="{D42A27DB-BD31-4B8C-83A1-F6EECF244321}">
                <p14:modId xmlns:p14="http://schemas.microsoft.com/office/powerpoint/2010/main" val="7002471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0C5E95-4434-404E-8CA4-ABCD27B1F29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A0AC078D-23D1-4024-9A12-843A4A53D0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872911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DEEC2-DB42-4F28-B0A4-FC08D3D9FD0D}"/>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A3B8756B-985A-4655-AC8A-988FAD4ED8A2}"/>
              </a:ext>
            </a:extLst>
          </p:cNvPr>
          <p:cNvGraphicFramePr>
            <a:graphicFrameLocks noGrp="1"/>
          </p:cNvGraphicFramePr>
          <p:nvPr>
            <p:ph type="chart" sz="quarter" idx="13"/>
            <p:extLst>
              <p:ext uri="{D42A27DB-BD31-4B8C-83A1-F6EECF244321}">
                <p14:modId xmlns:p14="http://schemas.microsoft.com/office/powerpoint/2010/main" val="8357491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E2AAFA-0205-4C3A-BECE-E3D51DE3EA5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1A1A246F-FCA1-4052-8589-8FAA12CDD6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77949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97314-8626-4945-A83A-8900C9BDDE3F}"/>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459678EE-8C4C-4DBA-9400-0DF3FB84351D}"/>
              </a:ext>
            </a:extLst>
          </p:cNvPr>
          <p:cNvGraphicFramePr>
            <a:graphicFrameLocks noGrp="1"/>
          </p:cNvGraphicFramePr>
          <p:nvPr>
            <p:ph type="tbl" sz="quarter" idx="13"/>
            <p:extLst>
              <p:ext uri="{D42A27DB-BD31-4B8C-83A1-F6EECF244321}">
                <p14:modId xmlns:p14="http://schemas.microsoft.com/office/powerpoint/2010/main" val="2779870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2100806018"/>
                    </a:ext>
                  </a:extLst>
                </a:gridCol>
                <a:gridCol w="2468880">
                  <a:extLst>
                    <a:ext uri="{9D8B030D-6E8A-4147-A177-3AD203B41FA5}">
                      <a16:colId xmlns:a16="http://schemas.microsoft.com/office/drawing/2014/main" val="3683165603"/>
                    </a:ext>
                  </a:extLst>
                </a:gridCol>
                <a:gridCol w="2468880">
                  <a:extLst>
                    <a:ext uri="{9D8B030D-6E8A-4147-A177-3AD203B41FA5}">
                      <a16:colId xmlns:a16="http://schemas.microsoft.com/office/drawing/2014/main" val="2917976718"/>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953846291"/>
                  </a:ext>
                </a:extLst>
              </a:tr>
              <a:tr h="370840">
                <a:tc>
                  <a:txBody>
                    <a:bodyPr/>
                    <a:lstStyle/>
                    <a:p>
                      <a:r>
                        <a:rPr lang="en-US" sz="1000" b="1"/>
                        <a:t>@MargueriteTort</a:t>
                      </a:r>
                    </a:p>
                  </a:txBody>
                  <a:tcPr/>
                </a:tc>
                <a:tc>
                  <a:txBody>
                    <a:bodyPr/>
                    <a:lstStyle/>
                    <a:p>
                      <a:r>
                        <a:rPr lang="en-US" sz="1000"/>
                        <a:t>PHLY Insurance Co. (49)</a:t>
                      </a:r>
                    </a:p>
                  </a:txBody>
                  <a:tcPr/>
                </a:tc>
                <a:tc>
                  <a:txBody>
                    <a:bodyPr/>
                    <a:lstStyle/>
                    <a:p>
                      <a:r>
                        <a:rPr lang="en-US" sz="1000"/>
                        <a:t>49</a:t>
                      </a:r>
                    </a:p>
                  </a:txBody>
                  <a:tcPr/>
                </a:tc>
                <a:extLst>
                  <a:ext uri="{0D108BD9-81ED-4DB2-BD59-A6C34878D82A}">
                    <a16:rowId xmlns:a16="http://schemas.microsoft.com/office/drawing/2014/main" val="806402354"/>
                  </a:ext>
                </a:extLst>
              </a:tr>
              <a:tr h="370840">
                <a:tc>
                  <a:txBody>
                    <a:bodyPr/>
                    <a:lstStyle/>
                    <a:p>
                      <a:r>
                        <a:rPr lang="en-US" sz="1000" b="1"/>
                        <a:t>@EaglesComms</a:t>
                      </a:r>
                    </a:p>
                  </a:txBody>
                  <a:tcPr/>
                </a:tc>
                <a:tc>
                  <a:txBody>
                    <a:bodyPr/>
                    <a:lstStyle/>
                    <a:p>
                      <a:r>
                        <a:rPr lang="en-US" sz="1000"/>
                        <a:t>PHLY Insurance Co. (48)</a:t>
                      </a:r>
                    </a:p>
                  </a:txBody>
                  <a:tcPr/>
                </a:tc>
                <a:tc>
                  <a:txBody>
                    <a:bodyPr/>
                    <a:lstStyle/>
                    <a:p>
                      <a:r>
                        <a:rPr lang="en-US" sz="1000"/>
                        <a:t>48</a:t>
                      </a:r>
                    </a:p>
                  </a:txBody>
                  <a:tcPr/>
                </a:tc>
                <a:extLst>
                  <a:ext uri="{0D108BD9-81ED-4DB2-BD59-A6C34878D82A}">
                    <a16:rowId xmlns:a16="http://schemas.microsoft.com/office/drawing/2014/main" val="3496147205"/>
                  </a:ext>
                </a:extLst>
              </a:tr>
              <a:tr h="370840">
                <a:tc>
                  <a:txBody>
                    <a:bodyPr/>
                    <a:lstStyle/>
                    <a:p>
                      <a:r>
                        <a:rPr lang="en-US" sz="1000" b="1"/>
                        <a:t>@firedoug_howie</a:t>
                      </a:r>
                    </a:p>
                  </a:txBody>
                  <a:tcPr/>
                </a:tc>
                <a:tc>
                  <a:txBody>
                    <a:bodyPr/>
                    <a:lstStyle/>
                    <a:p>
                      <a:r>
                        <a:rPr lang="en-US" sz="1000"/>
                        <a:t>PHLY Insurance Co. (23)</a:t>
                      </a:r>
                    </a:p>
                  </a:txBody>
                  <a:tcPr/>
                </a:tc>
                <a:tc>
                  <a:txBody>
                    <a:bodyPr/>
                    <a:lstStyle/>
                    <a:p>
                      <a:r>
                        <a:rPr lang="en-US" sz="1000"/>
                        <a:t>23</a:t>
                      </a:r>
                    </a:p>
                  </a:txBody>
                  <a:tcPr/>
                </a:tc>
                <a:extLst>
                  <a:ext uri="{0D108BD9-81ED-4DB2-BD59-A6C34878D82A}">
                    <a16:rowId xmlns:a16="http://schemas.microsoft.com/office/drawing/2014/main" val="3429414124"/>
                  </a:ext>
                </a:extLst>
              </a:tr>
              <a:tr h="370840">
                <a:tc>
                  <a:txBody>
                    <a:bodyPr/>
                    <a:lstStyle/>
                    <a:p>
                      <a:r>
                        <a:rPr lang="en-US" sz="1000" b="1"/>
                        <a:t>@mplousis64</a:t>
                      </a:r>
                    </a:p>
                  </a:txBody>
                  <a:tcPr/>
                </a:tc>
                <a:tc>
                  <a:txBody>
                    <a:bodyPr/>
                    <a:lstStyle/>
                    <a:p>
                      <a:r>
                        <a:rPr lang="en-US" sz="1000"/>
                        <a:t>PHLY Insurance Co. (17)</a:t>
                      </a:r>
                    </a:p>
                  </a:txBody>
                  <a:tcPr/>
                </a:tc>
                <a:tc>
                  <a:txBody>
                    <a:bodyPr/>
                    <a:lstStyle/>
                    <a:p>
                      <a:r>
                        <a:rPr lang="en-US" sz="1000"/>
                        <a:t>17</a:t>
                      </a:r>
                    </a:p>
                  </a:txBody>
                  <a:tcPr/>
                </a:tc>
                <a:extLst>
                  <a:ext uri="{0D108BD9-81ED-4DB2-BD59-A6C34878D82A}">
                    <a16:rowId xmlns:a16="http://schemas.microsoft.com/office/drawing/2014/main" val="2613278356"/>
                  </a:ext>
                </a:extLst>
              </a:tr>
              <a:tr h="370840">
                <a:tc>
                  <a:txBody>
                    <a:bodyPr/>
                    <a:lstStyle/>
                    <a:p>
                      <a:r>
                        <a:rPr lang="en-US" sz="1000" b="1"/>
                        <a:t>@Regore2</a:t>
                      </a:r>
                    </a:p>
                  </a:txBody>
                  <a:tcPr/>
                </a:tc>
                <a:tc>
                  <a:txBody>
                    <a:bodyPr/>
                    <a:lstStyle/>
                    <a:p>
                      <a:r>
                        <a:rPr lang="en-US" sz="1000"/>
                        <a:t>PHLY Insurance Co. (15)</a:t>
                      </a:r>
                    </a:p>
                  </a:txBody>
                  <a:tcPr/>
                </a:tc>
                <a:tc>
                  <a:txBody>
                    <a:bodyPr/>
                    <a:lstStyle/>
                    <a:p>
                      <a:r>
                        <a:rPr lang="en-US" sz="1000"/>
                        <a:t>15</a:t>
                      </a:r>
                    </a:p>
                  </a:txBody>
                  <a:tcPr/>
                </a:tc>
                <a:extLst>
                  <a:ext uri="{0D108BD9-81ED-4DB2-BD59-A6C34878D82A}">
                    <a16:rowId xmlns:a16="http://schemas.microsoft.com/office/drawing/2014/main" val="2907525079"/>
                  </a:ext>
                </a:extLst>
              </a:tr>
              <a:tr h="370840">
                <a:tc>
                  <a:txBody>
                    <a:bodyPr/>
                    <a:lstStyle/>
                    <a:p>
                      <a:r>
                        <a:rPr lang="en-US" sz="1000" b="1"/>
                        <a:t>@sstaedtler98</a:t>
                      </a:r>
                    </a:p>
                  </a:txBody>
                  <a:tcPr/>
                </a:tc>
                <a:tc>
                  <a:txBody>
                    <a:bodyPr/>
                    <a:lstStyle/>
                    <a:p>
                      <a:r>
                        <a:rPr lang="en-US" sz="1000"/>
                        <a:t>PHLY Insurance Co. (13)</a:t>
                      </a:r>
                    </a:p>
                  </a:txBody>
                  <a:tcPr/>
                </a:tc>
                <a:tc>
                  <a:txBody>
                    <a:bodyPr/>
                    <a:lstStyle/>
                    <a:p>
                      <a:r>
                        <a:rPr lang="en-US" sz="1000"/>
                        <a:t>13</a:t>
                      </a:r>
                    </a:p>
                  </a:txBody>
                  <a:tcPr/>
                </a:tc>
                <a:extLst>
                  <a:ext uri="{0D108BD9-81ED-4DB2-BD59-A6C34878D82A}">
                    <a16:rowId xmlns:a16="http://schemas.microsoft.com/office/drawing/2014/main" val="1204405684"/>
                  </a:ext>
                </a:extLst>
              </a:tr>
              <a:tr h="370840">
                <a:tc>
                  <a:txBody>
                    <a:bodyPr/>
                    <a:lstStyle/>
                    <a:p>
                      <a:r>
                        <a:rPr lang="en-US" sz="1000" b="1"/>
                        <a:t>@Marlins041</a:t>
                      </a:r>
                    </a:p>
                  </a:txBody>
                  <a:tcPr/>
                </a:tc>
                <a:tc>
                  <a:txBody>
                    <a:bodyPr/>
                    <a:lstStyle/>
                    <a:p>
                      <a:r>
                        <a:rPr lang="en-US" sz="1000"/>
                        <a:t>PHLY Insurance Co. (12)</a:t>
                      </a:r>
                    </a:p>
                  </a:txBody>
                  <a:tcPr/>
                </a:tc>
                <a:tc>
                  <a:txBody>
                    <a:bodyPr/>
                    <a:lstStyle/>
                    <a:p>
                      <a:r>
                        <a:rPr lang="en-US" sz="1000"/>
                        <a:t>12</a:t>
                      </a:r>
                    </a:p>
                  </a:txBody>
                  <a:tcPr/>
                </a:tc>
                <a:extLst>
                  <a:ext uri="{0D108BD9-81ED-4DB2-BD59-A6C34878D82A}">
                    <a16:rowId xmlns:a16="http://schemas.microsoft.com/office/drawing/2014/main" val="1222545459"/>
                  </a:ext>
                </a:extLst>
              </a:tr>
              <a:tr h="370840">
                <a:tc>
                  <a:txBody>
                    <a:bodyPr/>
                    <a:lstStyle/>
                    <a:p>
                      <a:r>
                        <a:rPr lang="en-US" sz="1000" b="1"/>
                        <a:t>@eazeee2004</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3987415895"/>
                  </a:ext>
                </a:extLst>
              </a:tr>
              <a:tr h="370840">
                <a:tc>
                  <a:txBody>
                    <a:bodyPr/>
                    <a:lstStyle/>
                    <a:p>
                      <a:r>
                        <a:rPr lang="en-US" sz="1000" b="1"/>
                        <a:t>@Phillies</a:t>
                      </a:r>
                    </a:p>
                  </a:txBody>
                  <a:tcPr/>
                </a:tc>
                <a:tc>
                  <a:txBody>
                    <a:bodyPr/>
                    <a:lstStyle/>
                    <a:p>
                      <a:r>
                        <a:rPr lang="en-US" sz="1000"/>
                        <a:t>PHLY Insurance Co. (9)</a:t>
                      </a:r>
                    </a:p>
                  </a:txBody>
                  <a:tcPr/>
                </a:tc>
                <a:tc>
                  <a:txBody>
                    <a:bodyPr/>
                    <a:lstStyle/>
                    <a:p>
                      <a:r>
                        <a:rPr lang="en-US" sz="1000"/>
                        <a:t>9</a:t>
                      </a:r>
                    </a:p>
                  </a:txBody>
                  <a:tcPr/>
                </a:tc>
                <a:extLst>
                  <a:ext uri="{0D108BD9-81ED-4DB2-BD59-A6C34878D82A}">
                    <a16:rowId xmlns:a16="http://schemas.microsoft.com/office/drawing/2014/main" val="327171384"/>
                  </a:ext>
                </a:extLst>
              </a:tr>
              <a:tr h="370840">
                <a:tc>
                  <a:txBody>
                    <a:bodyPr/>
                    <a:lstStyle/>
                    <a:p>
                      <a:r>
                        <a:rPr lang="en-US" sz="1000" b="1"/>
                        <a:t>@Msminion13</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499060685"/>
                  </a:ext>
                </a:extLst>
              </a:tr>
            </a:tbl>
          </a:graphicData>
        </a:graphic>
      </p:graphicFrame>
      <p:sp>
        <p:nvSpPr>
          <p:cNvPr id="4" name="Text Placeholder 3">
            <a:extLst>
              <a:ext uri="{FF2B5EF4-FFF2-40B4-BE49-F238E27FC236}">
                <a16:creationId xmlns:a16="http://schemas.microsoft.com/office/drawing/2014/main" id="{3FB64963-EC4E-4BA2-ABCA-3A2C209E1ECF}"/>
              </a:ext>
            </a:extLst>
          </p:cNvPr>
          <p:cNvSpPr>
            <a:spLocks noGrp="1"/>
          </p:cNvSpPr>
          <p:nvPr>
            <p:ph type="body" sz="quarter" idx="14"/>
          </p:nvPr>
        </p:nvSpPr>
        <p:spPr/>
        <p:txBody>
          <a:bodyPr/>
          <a:lstStyle/>
          <a:p>
            <a:r>
              <a:rPr lang="en-US"/>
              <a:t>06/01/2020 - 12/31/2021</a:t>
            </a:r>
          </a:p>
        </p:txBody>
      </p:sp>
    </p:spTree>
    <p:extLst>
      <p:ext uri="{BB962C8B-B14F-4D97-AF65-F5344CB8AC3E}">
        <p14:creationId xmlns:p14="http://schemas.microsoft.com/office/powerpoint/2010/main" val="22239465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9D147-4F3A-471C-96C1-AB5756EE7B47}"/>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88BD368F-2C00-46F1-BB6F-C10EED58BE16}"/>
              </a:ext>
            </a:extLst>
          </p:cNvPr>
          <p:cNvGraphicFramePr>
            <a:graphicFrameLocks noGrp="1"/>
          </p:cNvGraphicFramePr>
          <p:nvPr>
            <p:ph type="tbl" sz="quarter" idx="13"/>
            <p:extLst>
              <p:ext uri="{D42A27DB-BD31-4B8C-83A1-F6EECF244321}">
                <p14:modId xmlns:p14="http://schemas.microsoft.com/office/powerpoint/2010/main" val="4014792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836712163"/>
                    </a:ext>
                  </a:extLst>
                </a:gridCol>
                <a:gridCol w="493776">
                  <a:extLst>
                    <a:ext uri="{9D8B030D-6E8A-4147-A177-3AD203B41FA5}">
                      <a16:colId xmlns:a16="http://schemas.microsoft.com/office/drawing/2014/main" val="2189316207"/>
                    </a:ext>
                  </a:extLst>
                </a:gridCol>
                <a:gridCol w="1069848">
                  <a:extLst>
                    <a:ext uri="{9D8B030D-6E8A-4147-A177-3AD203B41FA5}">
                      <a16:colId xmlns:a16="http://schemas.microsoft.com/office/drawing/2014/main" val="2657508038"/>
                    </a:ext>
                  </a:extLst>
                </a:gridCol>
                <a:gridCol w="1069848">
                  <a:extLst>
                    <a:ext uri="{9D8B030D-6E8A-4147-A177-3AD203B41FA5}">
                      <a16:colId xmlns:a16="http://schemas.microsoft.com/office/drawing/2014/main" val="2167709953"/>
                    </a:ext>
                  </a:extLst>
                </a:gridCol>
                <a:gridCol w="1069848">
                  <a:extLst>
                    <a:ext uri="{9D8B030D-6E8A-4147-A177-3AD203B41FA5}">
                      <a16:colId xmlns:a16="http://schemas.microsoft.com/office/drawing/2014/main" val="1969011146"/>
                    </a:ext>
                  </a:extLst>
                </a:gridCol>
                <a:gridCol w="1069848">
                  <a:extLst>
                    <a:ext uri="{9D8B030D-6E8A-4147-A177-3AD203B41FA5}">
                      <a16:colId xmlns:a16="http://schemas.microsoft.com/office/drawing/2014/main" val="2445580026"/>
                    </a:ext>
                  </a:extLst>
                </a:gridCol>
                <a:gridCol w="1069848">
                  <a:extLst>
                    <a:ext uri="{9D8B030D-6E8A-4147-A177-3AD203B41FA5}">
                      <a16:colId xmlns:a16="http://schemas.microsoft.com/office/drawing/2014/main" val="1767925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857835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- 2021-08-05 12:55:10</a:t>
                      </a:r>
                      <a:r>
                        <a:rPr kumimoji="0" lang="en-US" sz="1000" b="0" i="0" u="none" strike="noStrike" kern="1200" cap="none" spc="0" normalizeH="0" baseline="0" noProof="0">
                          <a:ln>
                            <a:noFill/>
                          </a:ln>
                          <a:solidFill>
                            <a:prstClr val="black"/>
                          </a:solidFill>
                          <a:effectLst/>
                          <a:uLnTx/>
                          <a:uFillTx/>
                          <a:latin typeface="+mn-lt"/>
                          <a:ea typeface="+mn-ea"/>
                          <a:cs typeface="+mn-cs"/>
                        </a:rPr>
                        <a:t>
 We partnered with @INROADS to help ethnically #diverse students advance in their careers. Through #internship placements in our Summer Associates program, #INROADS scholars have gained #insurance experience &amp;amp; connected with PHLY INROADS alumni during a recent networking session. https://t.co/XEdczBSaxV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08/10/2021 14:08:51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0.3520 %</a:t>
                      </a:r>
                    </a:p>
                  </a:txBody>
                  <a:tcPr/>
                </a:tc>
                <a:extLst>
                  <a:ext uri="{0D108BD9-81ED-4DB2-BD59-A6C34878D82A}">
                    <a16:rowId xmlns:a16="http://schemas.microsoft.com/office/drawing/2014/main" val="1043723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- 2021-08-30 11:47:35</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partner with the #PhiladelphiaEagles to honor #nonprofits doing great work before @Eagles home games. Congratulations to @canineorg, @codedbykids, &amp;amp; Caring People Alliance for being highlighted at #NEvsPHI! 
Learn about our partnership: https://t.co/cP4mS9bqYI https://t.co/wdIA8S0smS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09/03/2021 20:10:39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0.2975 %</a:t>
                      </a:r>
                    </a:p>
                  </a:txBody>
                  <a:tcPr/>
                </a:tc>
                <a:extLst>
                  <a:ext uri="{0D108BD9-81ED-4DB2-BD59-A6C34878D82A}">
                    <a16:rowId xmlns:a16="http://schemas.microsoft.com/office/drawing/2014/main" val="162060986"/>
                  </a:ext>
                </a:extLst>
              </a:tr>
            </a:tbl>
          </a:graphicData>
        </a:graphic>
      </p:graphicFrame>
      <p:sp>
        <p:nvSpPr>
          <p:cNvPr id="4" name="Text Placeholder 3">
            <a:extLst>
              <a:ext uri="{FF2B5EF4-FFF2-40B4-BE49-F238E27FC236}">
                <a16:creationId xmlns:a16="http://schemas.microsoft.com/office/drawing/2014/main" id="{782D3D53-C472-4B85-82C8-4DF6D309DD24}"/>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7048554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A6A5D-BCDB-4DB3-994A-FF46FDEF53C1}"/>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40C3CADD-B51A-4D27-A29D-AABADFB7FE9B}"/>
              </a:ext>
            </a:extLst>
          </p:cNvPr>
          <p:cNvGraphicFramePr>
            <a:graphicFrameLocks noGrp="1"/>
          </p:cNvGraphicFramePr>
          <p:nvPr>
            <p:ph type="tbl" sz="quarter" idx="13"/>
            <p:extLst>
              <p:ext uri="{D42A27DB-BD31-4B8C-83A1-F6EECF244321}">
                <p14:modId xmlns:p14="http://schemas.microsoft.com/office/powerpoint/2010/main" val="929299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031670380"/>
                    </a:ext>
                  </a:extLst>
                </a:gridCol>
                <a:gridCol w="493776">
                  <a:extLst>
                    <a:ext uri="{9D8B030D-6E8A-4147-A177-3AD203B41FA5}">
                      <a16:colId xmlns:a16="http://schemas.microsoft.com/office/drawing/2014/main" val="1375396506"/>
                    </a:ext>
                  </a:extLst>
                </a:gridCol>
                <a:gridCol w="1069848">
                  <a:extLst>
                    <a:ext uri="{9D8B030D-6E8A-4147-A177-3AD203B41FA5}">
                      <a16:colId xmlns:a16="http://schemas.microsoft.com/office/drawing/2014/main" val="3665994121"/>
                    </a:ext>
                  </a:extLst>
                </a:gridCol>
                <a:gridCol w="1069848">
                  <a:extLst>
                    <a:ext uri="{9D8B030D-6E8A-4147-A177-3AD203B41FA5}">
                      <a16:colId xmlns:a16="http://schemas.microsoft.com/office/drawing/2014/main" val="1749516975"/>
                    </a:ext>
                  </a:extLst>
                </a:gridCol>
                <a:gridCol w="1069848">
                  <a:extLst>
                    <a:ext uri="{9D8B030D-6E8A-4147-A177-3AD203B41FA5}">
                      <a16:colId xmlns:a16="http://schemas.microsoft.com/office/drawing/2014/main" val="2974617275"/>
                    </a:ext>
                  </a:extLst>
                </a:gridCol>
                <a:gridCol w="1069848">
                  <a:extLst>
                    <a:ext uri="{9D8B030D-6E8A-4147-A177-3AD203B41FA5}">
                      <a16:colId xmlns:a16="http://schemas.microsoft.com/office/drawing/2014/main" val="2476627201"/>
                    </a:ext>
                  </a:extLst>
                </a:gridCol>
                <a:gridCol w="1069848">
                  <a:extLst>
                    <a:ext uri="{9D8B030D-6E8A-4147-A177-3AD203B41FA5}">
                      <a16:colId xmlns:a16="http://schemas.microsoft.com/office/drawing/2014/main" val="2931381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094341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- 2021-08-24 09:33:37</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partner with the #PhiladelphiaEagles to honor #nonprofits doing great work before @Eagles home games. Congratulations to @Philabundance, @VNAPhilly, &amp;amp; @StudentsRunPhl for being highlighted at #PITvsPHI! 
Learn about our partnership: https://t.co/cP4mS9bqYI https://t.co/eyFCeCSdVH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08/25/2021 14:10:00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0.2706 %</a:t>
                      </a:r>
                    </a:p>
                  </a:txBody>
                  <a:tcPr/>
                </a:tc>
                <a:extLst>
                  <a:ext uri="{0D108BD9-81ED-4DB2-BD59-A6C34878D82A}">
                    <a16:rowId xmlns:a16="http://schemas.microsoft.com/office/drawing/2014/main" val="1649860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- 2021-08-04 15:05:04</a:t>
                      </a:r>
                      <a:r>
                        <a:rPr kumimoji="0" lang="en-US" sz="1000" b="0" i="0" u="none" strike="noStrike" kern="1200" cap="none" spc="0" normalizeH="0" baseline="0" noProof="0">
                          <a:ln>
                            <a:noFill/>
                          </a:ln>
                          <a:solidFill>
                            <a:prstClr val="black"/>
                          </a:solidFill>
                          <a:effectLst/>
                          <a:uLnTx/>
                          <a:uFillTx/>
                          <a:latin typeface="+mn-lt"/>
                          <a:ea typeface="+mn-ea"/>
                          <a:cs typeface="+mn-cs"/>
                        </a:rPr>
                        <a:t>
 We're proud to be named one of Ward's Top 50 Property &amp;amp; Casualty Insurers for 2021! We appreciate the continued support of our employees, business partners, and customers who help make these achievements possible. #TEAMPHLY #insurance https://t.co/qygAGyFQQE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08/05/2021 14:08:58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0.1895 %</a:t>
                      </a:r>
                    </a:p>
                  </a:txBody>
                  <a:tcPr/>
                </a:tc>
                <a:extLst>
                  <a:ext uri="{0D108BD9-81ED-4DB2-BD59-A6C34878D82A}">
                    <a16:rowId xmlns:a16="http://schemas.microsoft.com/office/drawing/2014/main" val="1707776109"/>
                  </a:ext>
                </a:extLst>
              </a:tr>
            </a:tbl>
          </a:graphicData>
        </a:graphic>
      </p:graphicFrame>
      <p:sp>
        <p:nvSpPr>
          <p:cNvPr id="4" name="Text Placeholder 3">
            <a:extLst>
              <a:ext uri="{FF2B5EF4-FFF2-40B4-BE49-F238E27FC236}">
                <a16:creationId xmlns:a16="http://schemas.microsoft.com/office/drawing/2014/main" id="{83957480-24B5-4414-A784-2C7569D024FD}"/>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6989200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B54B0-A941-4A59-A036-BD0D8514CC58}"/>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DA9BA95D-26D7-4DBE-AE1D-01DA9895C6A0}"/>
              </a:ext>
            </a:extLst>
          </p:cNvPr>
          <p:cNvGraphicFramePr>
            <a:graphicFrameLocks noGrp="1"/>
          </p:cNvGraphicFramePr>
          <p:nvPr>
            <p:ph type="tbl" sz="quarter" idx="13"/>
            <p:extLst>
              <p:ext uri="{D42A27DB-BD31-4B8C-83A1-F6EECF244321}">
                <p14:modId xmlns:p14="http://schemas.microsoft.com/office/powerpoint/2010/main" val="1845640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877554496"/>
                    </a:ext>
                  </a:extLst>
                </a:gridCol>
                <a:gridCol w="493776">
                  <a:extLst>
                    <a:ext uri="{9D8B030D-6E8A-4147-A177-3AD203B41FA5}">
                      <a16:colId xmlns:a16="http://schemas.microsoft.com/office/drawing/2014/main" val="1699744042"/>
                    </a:ext>
                  </a:extLst>
                </a:gridCol>
                <a:gridCol w="1069848">
                  <a:extLst>
                    <a:ext uri="{9D8B030D-6E8A-4147-A177-3AD203B41FA5}">
                      <a16:colId xmlns:a16="http://schemas.microsoft.com/office/drawing/2014/main" val="183403906"/>
                    </a:ext>
                  </a:extLst>
                </a:gridCol>
                <a:gridCol w="1069848">
                  <a:extLst>
                    <a:ext uri="{9D8B030D-6E8A-4147-A177-3AD203B41FA5}">
                      <a16:colId xmlns:a16="http://schemas.microsoft.com/office/drawing/2014/main" val="2489443903"/>
                    </a:ext>
                  </a:extLst>
                </a:gridCol>
                <a:gridCol w="1069848">
                  <a:extLst>
                    <a:ext uri="{9D8B030D-6E8A-4147-A177-3AD203B41FA5}">
                      <a16:colId xmlns:a16="http://schemas.microsoft.com/office/drawing/2014/main" val="4270002962"/>
                    </a:ext>
                  </a:extLst>
                </a:gridCol>
                <a:gridCol w="1069848">
                  <a:extLst>
                    <a:ext uri="{9D8B030D-6E8A-4147-A177-3AD203B41FA5}">
                      <a16:colId xmlns:a16="http://schemas.microsoft.com/office/drawing/2014/main" val="710058618"/>
                    </a:ext>
                  </a:extLst>
                </a:gridCol>
                <a:gridCol w="1069848">
                  <a:extLst>
                    <a:ext uri="{9D8B030D-6E8A-4147-A177-3AD203B41FA5}">
                      <a16:colId xmlns:a16="http://schemas.microsoft.com/office/drawing/2014/main" val="1044082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360658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- 2021-08-17 15:28:56</a:t>
                      </a:r>
                      <a:r>
                        <a:rPr kumimoji="0" lang="en-US" sz="1000" b="0" i="0" u="none" strike="noStrike" kern="1200" cap="none" spc="0" normalizeH="0" baseline="0" noProof="0">
                          <a:ln>
                            <a:noFill/>
                          </a:ln>
                          <a:solidFill>
                            <a:prstClr val="black"/>
                          </a:solidFill>
                          <a:effectLst/>
                          <a:uLnTx/>
                          <a:uFillTx/>
                          <a:latin typeface="+mn-lt"/>
                          <a:ea typeface="+mn-ea"/>
                          <a:cs typeface="+mn-cs"/>
                        </a:rPr>
                        <a:t>
 As a leading #nonprofit insurer, #givingback is an important piece of our culture &amp;amp; we support many charitable organizations. To celebrate #NationalNonProfitDay &amp;amp; recognize the positive impact of their world-changing work, we’re taking a look back at #TEAMPHLY in the community. https://t.co/PWG4tw8cAZ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08/20/2021 20:10:15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0.1623 %</a:t>
                      </a:r>
                    </a:p>
                  </a:txBody>
                  <a:tcPr/>
                </a:tc>
                <a:extLst>
                  <a:ext uri="{0D108BD9-81ED-4DB2-BD59-A6C34878D82A}">
                    <a16:rowId xmlns:a16="http://schemas.microsoft.com/office/drawing/2014/main" val="2335498779"/>
                  </a:ext>
                </a:extLst>
              </a:tr>
            </a:tbl>
          </a:graphicData>
        </a:graphic>
      </p:graphicFrame>
      <p:sp>
        <p:nvSpPr>
          <p:cNvPr id="4" name="Text Placeholder 3">
            <a:extLst>
              <a:ext uri="{FF2B5EF4-FFF2-40B4-BE49-F238E27FC236}">
                <a16:creationId xmlns:a16="http://schemas.microsoft.com/office/drawing/2014/main" id="{DBCC876B-AEEC-4042-A8BF-92F0CAF99D70}"/>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901275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6DEE3-036B-4D7F-84AB-8D5E2933B75B}"/>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BAE711D1-D6E5-48DA-A021-BBDFBA791910}"/>
              </a:ext>
            </a:extLst>
          </p:cNvPr>
          <p:cNvGraphicFramePr>
            <a:graphicFrameLocks noGrp="1"/>
          </p:cNvGraphicFramePr>
          <p:nvPr>
            <p:ph type="tbl" sz="quarter" idx="13"/>
            <p:extLst>
              <p:ext uri="{D42A27DB-BD31-4B8C-83A1-F6EECF244321}">
                <p14:modId xmlns:p14="http://schemas.microsoft.com/office/powerpoint/2010/main" val="3169996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915663957"/>
                    </a:ext>
                  </a:extLst>
                </a:gridCol>
                <a:gridCol w="658368">
                  <a:extLst>
                    <a:ext uri="{9D8B030D-6E8A-4147-A177-3AD203B41FA5}">
                      <a16:colId xmlns:a16="http://schemas.microsoft.com/office/drawing/2014/main" val="1900143008"/>
                    </a:ext>
                  </a:extLst>
                </a:gridCol>
                <a:gridCol w="658368">
                  <a:extLst>
                    <a:ext uri="{9D8B030D-6E8A-4147-A177-3AD203B41FA5}">
                      <a16:colId xmlns:a16="http://schemas.microsoft.com/office/drawing/2014/main" val="1263188108"/>
                    </a:ext>
                  </a:extLst>
                </a:gridCol>
                <a:gridCol w="658368">
                  <a:extLst>
                    <a:ext uri="{9D8B030D-6E8A-4147-A177-3AD203B41FA5}">
                      <a16:colId xmlns:a16="http://schemas.microsoft.com/office/drawing/2014/main" val="209520551"/>
                    </a:ext>
                  </a:extLst>
                </a:gridCol>
                <a:gridCol w="658368">
                  <a:extLst>
                    <a:ext uri="{9D8B030D-6E8A-4147-A177-3AD203B41FA5}">
                      <a16:colId xmlns:a16="http://schemas.microsoft.com/office/drawing/2014/main" val="936750764"/>
                    </a:ext>
                  </a:extLst>
                </a:gridCol>
                <a:gridCol w="658368">
                  <a:extLst>
                    <a:ext uri="{9D8B030D-6E8A-4147-A177-3AD203B41FA5}">
                      <a16:colId xmlns:a16="http://schemas.microsoft.com/office/drawing/2014/main" val="231984031"/>
                    </a:ext>
                  </a:extLst>
                </a:gridCol>
                <a:gridCol w="658368">
                  <a:extLst>
                    <a:ext uri="{9D8B030D-6E8A-4147-A177-3AD203B41FA5}">
                      <a16:colId xmlns:a16="http://schemas.microsoft.com/office/drawing/2014/main" val="2539182559"/>
                    </a:ext>
                  </a:extLst>
                </a:gridCol>
                <a:gridCol w="658368">
                  <a:extLst>
                    <a:ext uri="{9D8B030D-6E8A-4147-A177-3AD203B41FA5}">
                      <a16:colId xmlns:a16="http://schemas.microsoft.com/office/drawing/2014/main" val="635409130"/>
                    </a:ext>
                  </a:extLst>
                </a:gridCol>
                <a:gridCol w="658368">
                  <a:extLst>
                    <a:ext uri="{9D8B030D-6E8A-4147-A177-3AD203B41FA5}">
                      <a16:colId xmlns:a16="http://schemas.microsoft.com/office/drawing/2014/main" val="212388114"/>
                    </a:ext>
                  </a:extLst>
                </a:gridCol>
                <a:gridCol w="658368">
                  <a:extLst>
                    <a:ext uri="{9D8B030D-6E8A-4147-A177-3AD203B41FA5}">
                      <a16:colId xmlns:a16="http://schemas.microsoft.com/office/drawing/2014/main" val="2342757694"/>
                    </a:ext>
                  </a:extLst>
                </a:gridCol>
                <a:gridCol w="658368">
                  <a:extLst>
                    <a:ext uri="{9D8B030D-6E8A-4147-A177-3AD203B41FA5}">
                      <a16:colId xmlns:a16="http://schemas.microsoft.com/office/drawing/2014/main" val="43887985"/>
                    </a:ext>
                  </a:extLst>
                </a:gridCol>
                <a:gridCol w="658368">
                  <a:extLst>
                    <a:ext uri="{9D8B030D-6E8A-4147-A177-3AD203B41FA5}">
                      <a16:colId xmlns:a16="http://schemas.microsoft.com/office/drawing/2014/main" val="103273912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756228260"/>
                  </a:ext>
                </a:extLst>
              </a:tr>
              <a:tr h="370840">
                <a:tc>
                  <a:txBody>
                    <a:bodyPr/>
                    <a:lstStyle/>
                    <a:p>
                      <a:r>
                        <a:rPr lang="en-US" sz="1000"/>
                        <a:t>29566</a:t>
                      </a:r>
                    </a:p>
                  </a:txBody>
                  <a:tcPr/>
                </a:tc>
                <a:tc>
                  <a:txBody>
                    <a:bodyPr/>
                    <a:lstStyle/>
                    <a:p>
                      <a:r>
                        <a:rPr lang="en-US" sz="1000"/>
                        <a:t>201</a:t>
                      </a:r>
                    </a:p>
                  </a:txBody>
                  <a:tcPr/>
                </a:tc>
                <a:tc>
                  <a:txBody>
                    <a:bodyPr/>
                    <a:lstStyle/>
                    <a:p>
                      <a:r>
                        <a:rPr lang="en-US" sz="1000"/>
                        <a:t>36</a:t>
                      </a:r>
                    </a:p>
                  </a:txBody>
                  <a:tcPr/>
                </a:tc>
                <a:tc>
                  <a:txBody>
                    <a:bodyPr/>
                    <a:lstStyle/>
                    <a:p>
                      <a:r>
                        <a:rPr lang="en-US" sz="1000"/>
                        <a:t>1352</a:t>
                      </a:r>
                    </a:p>
                  </a:txBody>
                  <a:tcPr/>
                </a:tc>
                <a:tc>
                  <a:txBody>
                    <a:bodyPr/>
                    <a:lstStyle/>
                    <a:p>
                      <a:r>
                        <a:rPr lang="en-US" sz="1000"/>
                        <a:t>37.555555555556</a:t>
                      </a:r>
                    </a:p>
                  </a:txBody>
                  <a:tcPr/>
                </a:tc>
                <a:tc>
                  <a:txBody>
                    <a:bodyPr/>
                    <a:lstStyle/>
                    <a:p>
                      <a:r>
                        <a:rPr lang="en-US" sz="1000"/>
                        <a:t>25</a:t>
                      </a:r>
                    </a:p>
                  </a:txBody>
                  <a:tcPr/>
                </a:tc>
                <a:tc>
                  <a:txBody>
                    <a:bodyPr/>
                    <a:lstStyle/>
                    <a:p>
                      <a:r>
                        <a:rPr lang="en-US" sz="1000"/>
                        <a:t>134</a:t>
                      </a:r>
                    </a:p>
                  </a:txBody>
                  <a:tcPr/>
                </a:tc>
                <a:tc>
                  <a:txBody>
                    <a:bodyPr/>
                    <a:lstStyle/>
                    <a:p>
                      <a:r>
                        <a:rPr lang="en-US" sz="1000"/>
                        <a:t>1537</a:t>
                      </a:r>
                    </a:p>
                  </a:txBody>
                  <a:tcPr/>
                </a:tc>
                <a:tc>
                  <a:txBody>
                    <a:bodyPr/>
                    <a:lstStyle/>
                    <a:p>
                      <a:r>
                        <a:rPr lang="en-US" sz="1000"/>
                        <a:t>42.694444444444</a:t>
                      </a:r>
                    </a:p>
                  </a:txBody>
                  <a:tcPr/>
                </a:tc>
                <a:tc>
                  <a:txBody>
                    <a:bodyPr/>
                    <a:lstStyle/>
                    <a:p>
                      <a:r>
                        <a:rPr lang="en-US" sz="1000"/>
                        <a:t>62131</a:t>
                      </a:r>
                    </a:p>
                  </a:txBody>
                  <a:tcPr/>
                </a:tc>
                <a:tc>
                  <a:txBody>
                    <a:bodyPr/>
                    <a:lstStyle/>
                    <a:p>
                      <a:r>
                        <a:rPr lang="en-US" sz="1000"/>
                        <a:t>1725.8611111111</a:t>
                      </a:r>
                    </a:p>
                  </a:txBody>
                  <a:tcPr/>
                </a:tc>
                <a:tc>
                  <a:txBody>
                    <a:bodyPr/>
                    <a:lstStyle/>
                    <a:p>
                      <a:r>
                        <a:rPr lang="en-US" sz="1000"/>
                        <a:t>4.4932431890493 %</a:t>
                      </a:r>
                    </a:p>
                  </a:txBody>
                  <a:tcPr/>
                </a:tc>
                <a:extLst>
                  <a:ext uri="{0D108BD9-81ED-4DB2-BD59-A6C34878D82A}">
                    <a16:rowId xmlns:a16="http://schemas.microsoft.com/office/drawing/2014/main" val="4135016824"/>
                  </a:ext>
                </a:extLst>
              </a:tr>
            </a:tbl>
          </a:graphicData>
        </a:graphic>
      </p:graphicFrame>
      <p:sp>
        <p:nvSpPr>
          <p:cNvPr id="4" name="Text Placeholder 3">
            <a:extLst>
              <a:ext uri="{FF2B5EF4-FFF2-40B4-BE49-F238E27FC236}">
                <a16:creationId xmlns:a16="http://schemas.microsoft.com/office/drawing/2014/main" id="{452C49F3-55C9-4901-A264-DA45050E49DA}"/>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6229990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0C921-68D9-4847-8D80-DB74210F8D28}"/>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34A16F6F-4038-41FA-A0A4-C1FA1AE43CD6}"/>
              </a:ext>
            </a:extLst>
          </p:cNvPr>
          <p:cNvGraphicFramePr>
            <a:graphicFrameLocks noGrp="1"/>
          </p:cNvGraphicFramePr>
          <p:nvPr>
            <p:ph type="chart" sz="quarter" idx="13"/>
            <p:extLst>
              <p:ext uri="{D42A27DB-BD31-4B8C-83A1-F6EECF244321}">
                <p14:modId xmlns:p14="http://schemas.microsoft.com/office/powerpoint/2010/main" val="42720146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EF13BE-7CE5-4429-927A-4CCFB9A258B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F3915E14-06B7-49C7-8521-6C3404CC75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1719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BEEAB-3219-4C10-B921-4E2AD6503911}"/>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3CF40DFD-2E68-4240-9334-3A7797B1F571}"/>
              </a:ext>
            </a:extLst>
          </p:cNvPr>
          <p:cNvGraphicFramePr>
            <a:graphicFrameLocks noGrp="1"/>
          </p:cNvGraphicFramePr>
          <p:nvPr>
            <p:ph type="chart" sz="quarter" idx="13"/>
            <p:extLst>
              <p:ext uri="{D42A27DB-BD31-4B8C-83A1-F6EECF244321}">
                <p14:modId xmlns:p14="http://schemas.microsoft.com/office/powerpoint/2010/main" val="8293426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51C9AB-7B81-409D-B38E-62BDF82CE0CF}"/>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640B770-9DC4-472B-9349-D59A6563EA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53426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9C529-D708-4C20-9A10-D3A85FDD4A43}"/>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45F76C6B-F8EB-4F2E-B6C3-CC2A13F25612}"/>
              </a:ext>
            </a:extLst>
          </p:cNvPr>
          <p:cNvGraphicFramePr>
            <a:graphicFrameLocks noGrp="1"/>
          </p:cNvGraphicFramePr>
          <p:nvPr>
            <p:ph type="chart" sz="quarter" idx="13"/>
            <p:extLst>
              <p:ext uri="{D42A27DB-BD31-4B8C-83A1-F6EECF244321}">
                <p14:modId xmlns:p14="http://schemas.microsoft.com/office/powerpoint/2010/main" val="29485505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EEE832-93DB-46FF-93D0-DA5BF451EB2E}"/>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AFD039B-F8D0-4BB3-9F41-29DB273505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62685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6F4A9-9681-46B9-86FE-4E43FCE22F28}"/>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4DEB1FBB-E12F-4AE5-816B-1CDE7F73334F}"/>
              </a:ext>
            </a:extLst>
          </p:cNvPr>
          <p:cNvGraphicFramePr>
            <a:graphicFrameLocks noGrp="1"/>
          </p:cNvGraphicFramePr>
          <p:nvPr>
            <p:ph type="chart" sz="quarter" idx="13"/>
            <p:extLst>
              <p:ext uri="{D42A27DB-BD31-4B8C-83A1-F6EECF244321}">
                <p14:modId xmlns:p14="http://schemas.microsoft.com/office/powerpoint/2010/main" val="16874841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CBEA8A-8F28-421B-85FB-CB7E8FC234EE}"/>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BA8AADF-3E79-4BDA-AF47-7E9D9164C9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29954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1DDA5-54BD-47A4-95EB-75C00904B638}"/>
              </a:ext>
            </a:extLst>
          </p:cNvPr>
          <p:cNvSpPr>
            <a:spLocks noGrp="1"/>
          </p:cNvSpPr>
          <p:nvPr>
            <p:ph type="title"/>
          </p:nvPr>
        </p:nvSpPr>
        <p:spPr/>
        <p:txBody>
          <a:bodyPr/>
          <a:lstStyle/>
          <a:p>
            <a:r>
              <a:rPr lang="en-US"/>
              <a:t>LinkedIn Posts Table | Philadelphia Insurance - 1 of 5</a:t>
            </a:r>
          </a:p>
        </p:txBody>
      </p:sp>
      <p:graphicFrame>
        <p:nvGraphicFramePr>
          <p:cNvPr id="5" name="Table Placeholder 4">
            <a:extLst>
              <a:ext uri="{FF2B5EF4-FFF2-40B4-BE49-F238E27FC236}">
                <a16:creationId xmlns:a16="http://schemas.microsoft.com/office/drawing/2014/main" id="{F1AB7476-C97A-4440-8E8A-EF2DB7DB7C57}"/>
              </a:ext>
            </a:extLst>
          </p:cNvPr>
          <p:cNvGraphicFramePr>
            <a:graphicFrameLocks noGrp="1"/>
          </p:cNvGraphicFramePr>
          <p:nvPr>
            <p:ph type="tbl" sz="quarter" idx="13"/>
            <p:extLst>
              <p:ext uri="{D42A27DB-BD31-4B8C-83A1-F6EECF244321}">
                <p14:modId xmlns:p14="http://schemas.microsoft.com/office/powerpoint/2010/main" val="409782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23843716"/>
                    </a:ext>
                  </a:extLst>
                </a:gridCol>
                <a:gridCol w="740664">
                  <a:extLst>
                    <a:ext uri="{9D8B030D-6E8A-4147-A177-3AD203B41FA5}">
                      <a16:colId xmlns:a16="http://schemas.microsoft.com/office/drawing/2014/main" val="3552010678"/>
                    </a:ext>
                  </a:extLst>
                </a:gridCol>
                <a:gridCol w="740664">
                  <a:extLst>
                    <a:ext uri="{9D8B030D-6E8A-4147-A177-3AD203B41FA5}">
                      <a16:colId xmlns:a16="http://schemas.microsoft.com/office/drawing/2014/main" val="2264128867"/>
                    </a:ext>
                  </a:extLst>
                </a:gridCol>
                <a:gridCol w="740664">
                  <a:extLst>
                    <a:ext uri="{9D8B030D-6E8A-4147-A177-3AD203B41FA5}">
                      <a16:colId xmlns:a16="http://schemas.microsoft.com/office/drawing/2014/main" val="1485864316"/>
                    </a:ext>
                  </a:extLst>
                </a:gridCol>
                <a:gridCol w="740664">
                  <a:extLst>
                    <a:ext uri="{9D8B030D-6E8A-4147-A177-3AD203B41FA5}">
                      <a16:colId xmlns:a16="http://schemas.microsoft.com/office/drawing/2014/main" val="3187207439"/>
                    </a:ext>
                  </a:extLst>
                </a:gridCol>
                <a:gridCol w="740664">
                  <a:extLst>
                    <a:ext uri="{9D8B030D-6E8A-4147-A177-3AD203B41FA5}">
                      <a16:colId xmlns:a16="http://schemas.microsoft.com/office/drawing/2014/main" val="504971842"/>
                    </a:ext>
                  </a:extLst>
                </a:gridCol>
                <a:gridCol w="740664">
                  <a:extLst>
                    <a:ext uri="{9D8B030D-6E8A-4147-A177-3AD203B41FA5}">
                      <a16:colId xmlns:a16="http://schemas.microsoft.com/office/drawing/2014/main" val="4219390574"/>
                    </a:ext>
                  </a:extLst>
                </a:gridCol>
                <a:gridCol w="740664">
                  <a:extLst>
                    <a:ext uri="{9D8B030D-6E8A-4147-A177-3AD203B41FA5}">
                      <a16:colId xmlns:a16="http://schemas.microsoft.com/office/drawing/2014/main" val="2361127264"/>
                    </a:ext>
                  </a:extLst>
                </a:gridCol>
                <a:gridCol w="740664">
                  <a:extLst>
                    <a:ext uri="{9D8B030D-6E8A-4147-A177-3AD203B41FA5}">
                      <a16:colId xmlns:a16="http://schemas.microsoft.com/office/drawing/2014/main" val="16795431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507718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- 2021-08-04 15:05:04</a:t>
                      </a:r>
                      <a:r>
                        <a:rPr kumimoji="0" lang="en-US" sz="1000" b="0" i="0" u="none" strike="noStrike" kern="1200" cap="none" spc="0" normalizeH="0" baseline="0" noProof="0">
                          <a:ln>
                            <a:noFill/>
                          </a:ln>
                          <a:solidFill>
                            <a:prstClr val="black"/>
                          </a:solidFill>
                          <a:effectLst/>
                          <a:uLnTx/>
                          <a:uFillTx/>
                          <a:latin typeface="+mn-lt"/>
                          <a:ea typeface="+mn-ea"/>
                          <a:cs typeface="+mn-cs"/>
                        </a:rPr>
                        <a:t>
 We're proud to be named one of Ward's Top 50 Property &amp; Casualty Insurers for 2021! We appreciate the continued support of our employees, business partners, and customers who help make these achievements possible. #TEAMPHLY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4.8228140071294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6444332"/>
                  </a:ext>
                </a:extLst>
              </a:tr>
            </a:tbl>
          </a:graphicData>
        </a:graphic>
      </p:graphicFrame>
      <p:sp>
        <p:nvSpPr>
          <p:cNvPr id="4" name="Text Placeholder 3">
            <a:extLst>
              <a:ext uri="{FF2B5EF4-FFF2-40B4-BE49-F238E27FC236}">
                <a16:creationId xmlns:a16="http://schemas.microsoft.com/office/drawing/2014/main" id="{2260C028-62AB-4C8C-9F0D-DAE73B2C24AB}"/>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40755479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C9DED-44F5-4B96-9368-D735B9DEF412}"/>
              </a:ext>
            </a:extLst>
          </p:cNvPr>
          <p:cNvSpPr>
            <a:spLocks noGrp="1"/>
          </p:cNvSpPr>
          <p:nvPr>
            <p:ph type="title"/>
          </p:nvPr>
        </p:nvSpPr>
        <p:spPr/>
        <p:txBody>
          <a:bodyPr/>
          <a:lstStyle/>
          <a:p>
            <a:r>
              <a:rPr lang="en-US"/>
              <a:t>LinkedIn Posts Table | Philadelphia Insurance - 2 of 5</a:t>
            </a:r>
          </a:p>
        </p:txBody>
      </p:sp>
      <p:graphicFrame>
        <p:nvGraphicFramePr>
          <p:cNvPr id="5" name="Table Placeholder 4">
            <a:extLst>
              <a:ext uri="{FF2B5EF4-FFF2-40B4-BE49-F238E27FC236}">
                <a16:creationId xmlns:a16="http://schemas.microsoft.com/office/drawing/2014/main" id="{291B0126-A49B-4A83-AC07-53119CF02156}"/>
              </a:ext>
            </a:extLst>
          </p:cNvPr>
          <p:cNvGraphicFramePr>
            <a:graphicFrameLocks noGrp="1"/>
          </p:cNvGraphicFramePr>
          <p:nvPr>
            <p:ph type="tbl" sz="quarter" idx="13"/>
            <p:extLst>
              <p:ext uri="{D42A27DB-BD31-4B8C-83A1-F6EECF244321}">
                <p14:modId xmlns:p14="http://schemas.microsoft.com/office/powerpoint/2010/main" val="503707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449464608"/>
                    </a:ext>
                  </a:extLst>
                </a:gridCol>
                <a:gridCol w="740664">
                  <a:extLst>
                    <a:ext uri="{9D8B030D-6E8A-4147-A177-3AD203B41FA5}">
                      <a16:colId xmlns:a16="http://schemas.microsoft.com/office/drawing/2014/main" val="344538541"/>
                    </a:ext>
                  </a:extLst>
                </a:gridCol>
                <a:gridCol w="740664">
                  <a:extLst>
                    <a:ext uri="{9D8B030D-6E8A-4147-A177-3AD203B41FA5}">
                      <a16:colId xmlns:a16="http://schemas.microsoft.com/office/drawing/2014/main" val="3444631150"/>
                    </a:ext>
                  </a:extLst>
                </a:gridCol>
                <a:gridCol w="740664">
                  <a:extLst>
                    <a:ext uri="{9D8B030D-6E8A-4147-A177-3AD203B41FA5}">
                      <a16:colId xmlns:a16="http://schemas.microsoft.com/office/drawing/2014/main" val="3714246570"/>
                    </a:ext>
                  </a:extLst>
                </a:gridCol>
                <a:gridCol w="740664">
                  <a:extLst>
                    <a:ext uri="{9D8B030D-6E8A-4147-A177-3AD203B41FA5}">
                      <a16:colId xmlns:a16="http://schemas.microsoft.com/office/drawing/2014/main" val="3750143086"/>
                    </a:ext>
                  </a:extLst>
                </a:gridCol>
                <a:gridCol w="740664">
                  <a:extLst>
                    <a:ext uri="{9D8B030D-6E8A-4147-A177-3AD203B41FA5}">
                      <a16:colId xmlns:a16="http://schemas.microsoft.com/office/drawing/2014/main" val="3839510518"/>
                    </a:ext>
                  </a:extLst>
                </a:gridCol>
                <a:gridCol w="740664">
                  <a:extLst>
                    <a:ext uri="{9D8B030D-6E8A-4147-A177-3AD203B41FA5}">
                      <a16:colId xmlns:a16="http://schemas.microsoft.com/office/drawing/2014/main" val="343379142"/>
                    </a:ext>
                  </a:extLst>
                </a:gridCol>
                <a:gridCol w="740664">
                  <a:extLst>
                    <a:ext uri="{9D8B030D-6E8A-4147-A177-3AD203B41FA5}">
                      <a16:colId xmlns:a16="http://schemas.microsoft.com/office/drawing/2014/main" val="2032251540"/>
                    </a:ext>
                  </a:extLst>
                </a:gridCol>
                <a:gridCol w="740664">
                  <a:extLst>
                    <a:ext uri="{9D8B030D-6E8A-4147-A177-3AD203B41FA5}">
                      <a16:colId xmlns:a16="http://schemas.microsoft.com/office/drawing/2014/main" val="3842417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093968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- 2021-08-23 16:35:37</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the Presenting Sponsor of the Philadelphia Eagles Community RedZone program for the 2021 – 2022 season! Throughout the season, PHLY is partnering with the Eagles to highlight #nonprofits doing great work in the #community before each home game. Congratulations to Philabundance, VNA PHILADELPHIA, and Students Run Philly Style for being highlighted in the pre-season! #FlyEaglesFly
Learn more about our partnership with the Eagles: http://bit.ly/2YNTRy4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6.4406099518459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93299993"/>
                  </a:ext>
                </a:extLst>
              </a:tr>
            </a:tbl>
          </a:graphicData>
        </a:graphic>
      </p:graphicFrame>
      <p:sp>
        <p:nvSpPr>
          <p:cNvPr id="4" name="Text Placeholder 3">
            <a:extLst>
              <a:ext uri="{FF2B5EF4-FFF2-40B4-BE49-F238E27FC236}">
                <a16:creationId xmlns:a16="http://schemas.microsoft.com/office/drawing/2014/main" id="{2DC5FCD2-C32A-48C9-975F-53BC1A11E254}"/>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8014468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1E4D6-4B5D-4B0B-8FF2-2C1D586855BA}"/>
              </a:ext>
            </a:extLst>
          </p:cNvPr>
          <p:cNvSpPr>
            <a:spLocks noGrp="1"/>
          </p:cNvSpPr>
          <p:nvPr>
            <p:ph type="title"/>
          </p:nvPr>
        </p:nvSpPr>
        <p:spPr/>
        <p:txBody>
          <a:bodyPr/>
          <a:lstStyle/>
          <a:p>
            <a:r>
              <a:rPr lang="en-US"/>
              <a:t>LinkedIn Posts Table | Philadelphia Insurance - 3 of 5</a:t>
            </a:r>
          </a:p>
        </p:txBody>
      </p:sp>
      <p:graphicFrame>
        <p:nvGraphicFramePr>
          <p:cNvPr id="5" name="Table Placeholder 4">
            <a:extLst>
              <a:ext uri="{FF2B5EF4-FFF2-40B4-BE49-F238E27FC236}">
                <a16:creationId xmlns:a16="http://schemas.microsoft.com/office/drawing/2014/main" id="{2521F979-1246-4BFD-B3B1-8C916F04C18E}"/>
              </a:ext>
            </a:extLst>
          </p:cNvPr>
          <p:cNvGraphicFramePr>
            <a:graphicFrameLocks noGrp="1"/>
          </p:cNvGraphicFramePr>
          <p:nvPr>
            <p:ph type="tbl" sz="quarter" idx="13"/>
            <p:extLst>
              <p:ext uri="{D42A27DB-BD31-4B8C-83A1-F6EECF244321}">
                <p14:modId xmlns:p14="http://schemas.microsoft.com/office/powerpoint/2010/main" val="4035393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065920604"/>
                    </a:ext>
                  </a:extLst>
                </a:gridCol>
                <a:gridCol w="740664">
                  <a:extLst>
                    <a:ext uri="{9D8B030D-6E8A-4147-A177-3AD203B41FA5}">
                      <a16:colId xmlns:a16="http://schemas.microsoft.com/office/drawing/2014/main" val="3325749460"/>
                    </a:ext>
                  </a:extLst>
                </a:gridCol>
                <a:gridCol w="740664">
                  <a:extLst>
                    <a:ext uri="{9D8B030D-6E8A-4147-A177-3AD203B41FA5}">
                      <a16:colId xmlns:a16="http://schemas.microsoft.com/office/drawing/2014/main" val="782480049"/>
                    </a:ext>
                  </a:extLst>
                </a:gridCol>
                <a:gridCol w="740664">
                  <a:extLst>
                    <a:ext uri="{9D8B030D-6E8A-4147-A177-3AD203B41FA5}">
                      <a16:colId xmlns:a16="http://schemas.microsoft.com/office/drawing/2014/main" val="1550710505"/>
                    </a:ext>
                  </a:extLst>
                </a:gridCol>
                <a:gridCol w="740664">
                  <a:extLst>
                    <a:ext uri="{9D8B030D-6E8A-4147-A177-3AD203B41FA5}">
                      <a16:colId xmlns:a16="http://schemas.microsoft.com/office/drawing/2014/main" val="3965425858"/>
                    </a:ext>
                  </a:extLst>
                </a:gridCol>
                <a:gridCol w="740664">
                  <a:extLst>
                    <a:ext uri="{9D8B030D-6E8A-4147-A177-3AD203B41FA5}">
                      <a16:colId xmlns:a16="http://schemas.microsoft.com/office/drawing/2014/main" val="597872307"/>
                    </a:ext>
                  </a:extLst>
                </a:gridCol>
                <a:gridCol w="740664">
                  <a:extLst>
                    <a:ext uri="{9D8B030D-6E8A-4147-A177-3AD203B41FA5}">
                      <a16:colId xmlns:a16="http://schemas.microsoft.com/office/drawing/2014/main" val="4211467619"/>
                    </a:ext>
                  </a:extLst>
                </a:gridCol>
                <a:gridCol w="740664">
                  <a:extLst>
                    <a:ext uri="{9D8B030D-6E8A-4147-A177-3AD203B41FA5}">
                      <a16:colId xmlns:a16="http://schemas.microsoft.com/office/drawing/2014/main" val="3010716779"/>
                    </a:ext>
                  </a:extLst>
                </a:gridCol>
                <a:gridCol w="740664">
                  <a:extLst>
                    <a:ext uri="{9D8B030D-6E8A-4147-A177-3AD203B41FA5}">
                      <a16:colId xmlns:a16="http://schemas.microsoft.com/office/drawing/2014/main" val="3253874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535616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- 2021-08-19 16:15:03</a:t>
                      </a:r>
                      <a:r>
                        <a:rPr kumimoji="0" lang="en-US" sz="1000" b="0" i="0" u="none" strike="noStrike" kern="1200" cap="none" spc="0" normalizeH="0" baseline="0" noProof="0">
                          <a:ln>
                            <a:noFill/>
                          </a:ln>
                          <a:solidFill>
                            <a:prstClr val="black"/>
                          </a:solidFill>
                          <a:effectLst/>
                          <a:uLnTx/>
                          <a:uFillTx/>
                          <a:latin typeface="+mn-lt"/>
                          <a:ea typeface="+mn-ea"/>
                          <a:cs typeface="+mn-cs"/>
                        </a:rPr>
                        <a:t>
 We are excited to sponsor this year's #ParkwayRun &amp; Walk benefiting the Children's Hospital of Philadelphia (CHOP)! Over the last 18 years, #TEAMPHLY has fundraised and donated more than .2 million to help fund life-saving #pediatriccancer research. As we gear up for another month-long fundraising initiative, employees joined CHOP patient ambassador, Gabe, via Zoom to hear his incredible story. 
Learn how you can help: parkway.chop.edu #ForBreakThroughs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5.0843060959792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33624944"/>
                  </a:ext>
                </a:extLst>
              </a:tr>
            </a:tbl>
          </a:graphicData>
        </a:graphic>
      </p:graphicFrame>
      <p:sp>
        <p:nvSpPr>
          <p:cNvPr id="4" name="Text Placeholder 3">
            <a:extLst>
              <a:ext uri="{FF2B5EF4-FFF2-40B4-BE49-F238E27FC236}">
                <a16:creationId xmlns:a16="http://schemas.microsoft.com/office/drawing/2014/main" id="{2CE76D73-F05C-4C77-A6A1-9BD3FCC33DDA}"/>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3440807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A3030-CBC7-414B-AD7B-A82679D19049}"/>
              </a:ext>
            </a:extLst>
          </p:cNvPr>
          <p:cNvSpPr>
            <a:spLocks noGrp="1"/>
          </p:cNvSpPr>
          <p:nvPr>
            <p:ph type="title"/>
          </p:nvPr>
        </p:nvSpPr>
        <p:spPr/>
        <p:txBody>
          <a:bodyPr/>
          <a:lstStyle/>
          <a:p>
            <a:r>
              <a:rPr lang="en-US"/>
              <a:t>LinkedIn Posts Table | Philadelphia Insurance - 4 of 5</a:t>
            </a:r>
          </a:p>
        </p:txBody>
      </p:sp>
      <p:graphicFrame>
        <p:nvGraphicFramePr>
          <p:cNvPr id="5" name="Table Placeholder 4">
            <a:extLst>
              <a:ext uri="{FF2B5EF4-FFF2-40B4-BE49-F238E27FC236}">
                <a16:creationId xmlns:a16="http://schemas.microsoft.com/office/drawing/2014/main" id="{56A6715E-F85A-450F-B91F-165738AFD783}"/>
              </a:ext>
            </a:extLst>
          </p:cNvPr>
          <p:cNvGraphicFramePr>
            <a:graphicFrameLocks noGrp="1"/>
          </p:cNvGraphicFramePr>
          <p:nvPr>
            <p:ph type="tbl" sz="quarter" idx="13"/>
            <p:extLst>
              <p:ext uri="{D42A27DB-BD31-4B8C-83A1-F6EECF244321}">
                <p14:modId xmlns:p14="http://schemas.microsoft.com/office/powerpoint/2010/main" val="4181777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174593780"/>
                    </a:ext>
                  </a:extLst>
                </a:gridCol>
                <a:gridCol w="740664">
                  <a:extLst>
                    <a:ext uri="{9D8B030D-6E8A-4147-A177-3AD203B41FA5}">
                      <a16:colId xmlns:a16="http://schemas.microsoft.com/office/drawing/2014/main" val="2638562971"/>
                    </a:ext>
                  </a:extLst>
                </a:gridCol>
                <a:gridCol w="740664">
                  <a:extLst>
                    <a:ext uri="{9D8B030D-6E8A-4147-A177-3AD203B41FA5}">
                      <a16:colId xmlns:a16="http://schemas.microsoft.com/office/drawing/2014/main" val="2907244228"/>
                    </a:ext>
                  </a:extLst>
                </a:gridCol>
                <a:gridCol w="740664">
                  <a:extLst>
                    <a:ext uri="{9D8B030D-6E8A-4147-A177-3AD203B41FA5}">
                      <a16:colId xmlns:a16="http://schemas.microsoft.com/office/drawing/2014/main" val="224913888"/>
                    </a:ext>
                  </a:extLst>
                </a:gridCol>
                <a:gridCol w="740664">
                  <a:extLst>
                    <a:ext uri="{9D8B030D-6E8A-4147-A177-3AD203B41FA5}">
                      <a16:colId xmlns:a16="http://schemas.microsoft.com/office/drawing/2014/main" val="892244226"/>
                    </a:ext>
                  </a:extLst>
                </a:gridCol>
                <a:gridCol w="740664">
                  <a:extLst>
                    <a:ext uri="{9D8B030D-6E8A-4147-A177-3AD203B41FA5}">
                      <a16:colId xmlns:a16="http://schemas.microsoft.com/office/drawing/2014/main" val="2423527041"/>
                    </a:ext>
                  </a:extLst>
                </a:gridCol>
                <a:gridCol w="740664">
                  <a:extLst>
                    <a:ext uri="{9D8B030D-6E8A-4147-A177-3AD203B41FA5}">
                      <a16:colId xmlns:a16="http://schemas.microsoft.com/office/drawing/2014/main" val="3394466771"/>
                    </a:ext>
                  </a:extLst>
                </a:gridCol>
                <a:gridCol w="740664">
                  <a:extLst>
                    <a:ext uri="{9D8B030D-6E8A-4147-A177-3AD203B41FA5}">
                      <a16:colId xmlns:a16="http://schemas.microsoft.com/office/drawing/2014/main" val="2443923654"/>
                    </a:ext>
                  </a:extLst>
                </a:gridCol>
                <a:gridCol w="740664">
                  <a:extLst>
                    <a:ext uri="{9D8B030D-6E8A-4147-A177-3AD203B41FA5}">
                      <a16:colId xmlns:a16="http://schemas.microsoft.com/office/drawing/2014/main" val="3229843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516759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- 2021-08-05 13:01:39</a:t>
                      </a:r>
                      <a:r>
                        <a:rPr kumimoji="0" lang="en-US" sz="1000" b="0" i="0" u="none" strike="noStrike" kern="1200" cap="none" spc="0" normalizeH="0" baseline="0" noProof="0">
                          <a:ln>
                            <a:noFill/>
                          </a:ln>
                          <a:solidFill>
                            <a:prstClr val="black"/>
                          </a:solidFill>
                          <a:effectLst/>
                          <a:uLnTx/>
                          <a:uFillTx/>
                          <a:latin typeface="+mn-lt"/>
                          <a:ea typeface="+mn-ea"/>
                          <a:cs typeface="+mn-cs"/>
                        </a:rPr>
                        <a:t>
 This year, we’re excited to partner with INROADS, a #nonprofitorganization that creates pathways to careers for ethnically #diverse students across the country. Through #internship placements in our Summer Associates program, INROADS scholars have not only been gaining practical experience in the #insuranceindustry, but also have connected with PHLY INROADS alumni through networking sessions and mentorships. #PHLYInternLife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5.4598398446979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23073544"/>
                  </a:ext>
                </a:extLst>
              </a:tr>
            </a:tbl>
          </a:graphicData>
        </a:graphic>
      </p:graphicFrame>
      <p:sp>
        <p:nvSpPr>
          <p:cNvPr id="4" name="Text Placeholder 3">
            <a:extLst>
              <a:ext uri="{FF2B5EF4-FFF2-40B4-BE49-F238E27FC236}">
                <a16:creationId xmlns:a16="http://schemas.microsoft.com/office/drawing/2014/main" id="{6FCCBF91-4441-4246-9BE7-D9E2E067FD99}"/>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773884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579A6-E522-44F7-9494-B778443F9541}"/>
              </a:ext>
            </a:extLst>
          </p:cNvPr>
          <p:cNvSpPr>
            <a:spLocks noGrp="1"/>
          </p:cNvSpPr>
          <p:nvPr>
            <p:ph type="title"/>
          </p:nvPr>
        </p:nvSpPr>
        <p:spPr/>
        <p:txBody>
          <a:bodyPr/>
          <a:lstStyle/>
          <a:p>
            <a:r>
              <a:rPr lang="en-US"/>
              <a:t>LinkedIn Posts Table | Philadelphia Insurance - 5 of 5</a:t>
            </a:r>
          </a:p>
        </p:txBody>
      </p:sp>
      <p:graphicFrame>
        <p:nvGraphicFramePr>
          <p:cNvPr id="5" name="Table Placeholder 4">
            <a:extLst>
              <a:ext uri="{FF2B5EF4-FFF2-40B4-BE49-F238E27FC236}">
                <a16:creationId xmlns:a16="http://schemas.microsoft.com/office/drawing/2014/main" id="{632308AC-9BED-4174-AF00-C68DCC4A0CE6}"/>
              </a:ext>
            </a:extLst>
          </p:cNvPr>
          <p:cNvGraphicFramePr>
            <a:graphicFrameLocks noGrp="1"/>
          </p:cNvGraphicFramePr>
          <p:nvPr>
            <p:ph type="tbl" sz="quarter" idx="13"/>
            <p:extLst>
              <p:ext uri="{D42A27DB-BD31-4B8C-83A1-F6EECF244321}">
                <p14:modId xmlns:p14="http://schemas.microsoft.com/office/powerpoint/2010/main" val="2847589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848248871"/>
                    </a:ext>
                  </a:extLst>
                </a:gridCol>
                <a:gridCol w="740664">
                  <a:extLst>
                    <a:ext uri="{9D8B030D-6E8A-4147-A177-3AD203B41FA5}">
                      <a16:colId xmlns:a16="http://schemas.microsoft.com/office/drawing/2014/main" val="2348306092"/>
                    </a:ext>
                  </a:extLst>
                </a:gridCol>
                <a:gridCol w="740664">
                  <a:extLst>
                    <a:ext uri="{9D8B030D-6E8A-4147-A177-3AD203B41FA5}">
                      <a16:colId xmlns:a16="http://schemas.microsoft.com/office/drawing/2014/main" val="3563656740"/>
                    </a:ext>
                  </a:extLst>
                </a:gridCol>
                <a:gridCol w="740664">
                  <a:extLst>
                    <a:ext uri="{9D8B030D-6E8A-4147-A177-3AD203B41FA5}">
                      <a16:colId xmlns:a16="http://schemas.microsoft.com/office/drawing/2014/main" val="4075002188"/>
                    </a:ext>
                  </a:extLst>
                </a:gridCol>
                <a:gridCol w="740664">
                  <a:extLst>
                    <a:ext uri="{9D8B030D-6E8A-4147-A177-3AD203B41FA5}">
                      <a16:colId xmlns:a16="http://schemas.microsoft.com/office/drawing/2014/main" val="2727140041"/>
                    </a:ext>
                  </a:extLst>
                </a:gridCol>
                <a:gridCol w="740664">
                  <a:extLst>
                    <a:ext uri="{9D8B030D-6E8A-4147-A177-3AD203B41FA5}">
                      <a16:colId xmlns:a16="http://schemas.microsoft.com/office/drawing/2014/main" val="1423035044"/>
                    </a:ext>
                  </a:extLst>
                </a:gridCol>
                <a:gridCol w="740664">
                  <a:extLst>
                    <a:ext uri="{9D8B030D-6E8A-4147-A177-3AD203B41FA5}">
                      <a16:colId xmlns:a16="http://schemas.microsoft.com/office/drawing/2014/main" val="1373822146"/>
                    </a:ext>
                  </a:extLst>
                </a:gridCol>
                <a:gridCol w="740664">
                  <a:extLst>
                    <a:ext uri="{9D8B030D-6E8A-4147-A177-3AD203B41FA5}">
                      <a16:colId xmlns:a16="http://schemas.microsoft.com/office/drawing/2014/main" val="3876095985"/>
                    </a:ext>
                  </a:extLst>
                </a:gridCol>
                <a:gridCol w="740664">
                  <a:extLst>
                    <a:ext uri="{9D8B030D-6E8A-4147-A177-3AD203B41FA5}">
                      <a16:colId xmlns:a16="http://schemas.microsoft.com/office/drawing/2014/main" val="917227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312028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- 2021-08-31 14:01:26</a:t>
                      </a:r>
                      <a:r>
                        <a:rPr kumimoji="0" lang="en-US" sz="1000" b="0" i="0" u="none" strike="noStrike" kern="1200" cap="none" spc="0" normalizeH="0" baseline="0" noProof="0">
                          <a:ln>
                            <a:noFill/>
                          </a:ln>
                          <a:solidFill>
                            <a:prstClr val="black"/>
                          </a:solidFill>
                          <a:effectLst/>
                          <a:uLnTx/>
                          <a:uFillTx/>
                          <a:latin typeface="+mn-lt"/>
                          <a:ea typeface="+mn-ea"/>
                          <a:cs typeface="+mn-cs"/>
                        </a:rPr>
                        <a:t>
 #TEAMPHLY helped pack backpacks for children during CityTeam Chester’s Backpack Week! Volunteers prepared #backpacks with essential school supplies for over 2K local kids in Delaware County. The non-profit is committed to serving the poor and homeless in the #Philadelphia area. #insurancegivesback #givingbacktothecommunity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4.4855620970003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30078621"/>
                  </a:ext>
                </a:extLst>
              </a:tr>
            </a:tbl>
          </a:graphicData>
        </a:graphic>
      </p:graphicFrame>
      <p:sp>
        <p:nvSpPr>
          <p:cNvPr id="4" name="Text Placeholder 3">
            <a:extLst>
              <a:ext uri="{FF2B5EF4-FFF2-40B4-BE49-F238E27FC236}">
                <a16:creationId xmlns:a16="http://schemas.microsoft.com/office/drawing/2014/main" id="{9524EB90-45FA-40AA-A7FA-2296C72C171C}"/>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5014647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511FF-C215-40F5-9792-F101F735B46B}"/>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D9B837D2-7340-4BBD-9782-34A4909AB1E5}"/>
              </a:ext>
            </a:extLst>
          </p:cNvPr>
          <p:cNvGraphicFramePr>
            <a:graphicFrameLocks noGrp="1"/>
          </p:cNvGraphicFramePr>
          <p:nvPr>
            <p:ph type="tbl" sz="quarter" idx="13"/>
            <p:extLst>
              <p:ext uri="{D42A27DB-BD31-4B8C-83A1-F6EECF244321}">
                <p14:modId xmlns:p14="http://schemas.microsoft.com/office/powerpoint/2010/main" val="3674558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69648479"/>
                    </a:ext>
                  </a:extLst>
                </a:gridCol>
                <a:gridCol w="658368">
                  <a:extLst>
                    <a:ext uri="{9D8B030D-6E8A-4147-A177-3AD203B41FA5}">
                      <a16:colId xmlns:a16="http://schemas.microsoft.com/office/drawing/2014/main" val="930439019"/>
                    </a:ext>
                  </a:extLst>
                </a:gridCol>
                <a:gridCol w="658368">
                  <a:extLst>
                    <a:ext uri="{9D8B030D-6E8A-4147-A177-3AD203B41FA5}">
                      <a16:colId xmlns:a16="http://schemas.microsoft.com/office/drawing/2014/main" val="1184073446"/>
                    </a:ext>
                  </a:extLst>
                </a:gridCol>
                <a:gridCol w="658368">
                  <a:extLst>
                    <a:ext uri="{9D8B030D-6E8A-4147-A177-3AD203B41FA5}">
                      <a16:colId xmlns:a16="http://schemas.microsoft.com/office/drawing/2014/main" val="1294916045"/>
                    </a:ext>
                  </a:extLst>
                </a:gridCol>
                <a:gridCol w="658368">
                  <a:extLst>
                    <a:ext uri="{9D8B030D-6E8A-4147-A177-3AD203B41FA5}">
                      <a16:colId xmlns:a16="http://schemas.microsoft.com/office/drawing/2014/main" val="2010288686"/>
                    </a:ext>
                  </a:extLst>
                </a:gridCol>
                <a:gridCol w="658368">
                  <a:extLst>
                    <a:ext uri="{9D8B030D-6E8A-4147-A177-3AD203B41FA5}">
                      <a16:colId xmlns:a16="http://schemas.microsoft.com/office/drawing/2014/main" val="1014958808"/>
                    </a:ext>
                  </a:extLst>
                </a:gridCol>
                <a:gridCol w="658368">
                  <a:extLst>
                    <a:ext uri="{9D8B030D-6E8A-4147-A177-3AD203B41FA5}">
                      <a16:colId xmlns:a16="http://schemas.microsoft.com/office/drawing/2014/main" val="3149094151"/>
                    </a:ext>
                  </a:extLst>
                </a:gridCol>
                <a:gridCol w="658368">
                  <a:extLst>
                    <a:ext uri="{9D8B030D-6E8A-4147-A177-3AD203B41FA5}">
                      <a16:colId xmlns:a16="http://schemas.microsoft.com/office/drawing/2014/main" val="112706783"/>
                    </a:ext>
                  </a:extLst>
                </a:gridCol>
                <a:gridCol w="658368">
                  <a:extLst>
                    <a:ext uri="{9D8B030D-6E8A-4147-A177-3AD203B41FA5}">
                      <a16:colId xmlns:a16="http://schemas.microsoft.com/office/drawing/2014/main" val="1313381963"/>
                    </a:ext>
                  </a:extLst>
                </a:gridCol>
                <a:gridCol w="658368">
                  <a:extLst>
                    <a:ext uri="{9D8B030D-6E8A-4147-A177-3AD203B41FA5}">
                      <a16:colId xmlns:a16="http://schemas.microsoft.com/office/drawing/2014/main" val="238938360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739153734"/>
                  </a:ext>
                </a:extLst>
              </a:tr>
              <a:tr h="370840">
                <a:tc>
                  <a:txBody>
                    <a:bodyPr/>
                    <a:lstStyle/>
                    <a:p>
                      <a:r>
                        <a:rPr lang="en-US" sz="1000"/>
                        <a:t>phlyinsurance</a:t>
                      </a:r>
                    </a:p>
                  </a:txBody>
                  <a:tcPr/>
                </a:tc>
                <a:tc>
                  <a:txBody>
                    <a:bodyPr/>
                    <a:lstStyle/>
                    <a:p>
                      <a:r>
                        <a:rPr lang="en-US" sz="1000"/>
                        <a:t>2478</a:t>
                      </a:r>
                    </a:p>
                  </a:txBody>
                  <a:tcPr/>
                </a:tc>
                <a:tc>
                  <a:txBody>
                    <a:bodyPr/>
                    <a:lstStyle/>
                    <a:p>
                      <a:r>
                        <a:rPr lang="en-US" sz="1000"/>
                        <a:t>37</a:t>
                      </a:r>
                    </a:p>
                  </a:txBody>
                  <a:tcPr/>
                </a:tc>
                <a:tc>
                  <a:txBody>
                    <a:bodyPr/>
                    <a:lstStyle/>
                    <a:p>
                      <a:r>
                        <a:rPr lang="en-US" sz="1000"/>
                        <a:t>17</a:t>
                      </a:r>
                    </a:p>
                  </a:txBody>
                  <a:tcPr/>
                </a:tc>
                <a:tc>
                  <a:txBody>
                    <a:bodyPr/>
                    <a:lstStyle/>
                    <a:p>
                      <a:r>
                        <a:rPr lang="en-US" sz="1000"/>
                        <a:t>3</a:t>
                      </a:r>
                    </a:p>
                  </a:txBody>
                  <a:tcPr/>
                </a:tc>
                <a:tc>
                  <a:txBody>
                    <a:bodyPr/>
                    <a:lstStyle/>
                    <a:p>
                      <a:r>
                        <a:rPr lang="en-US" sz="1000"/>
                        <a:t>2</a:t>
                      </a:r>
                    </a:p>
                  </a:txBody>
                  <a:tcPr/>
                </a:tc>
                <a:tc>
                  <a:txBody>
                    <a:bodyPr/>
                    <a:lstStyle/>
                    <a:p>
                      <a:r>
                        <a:rPr lang="en-US" sz="1000"/>
                        <a:t>22</a:t>
                      </a:r>
                    </a:p>
                  </a:txBody>
                  <a:tcPr/>
                </a:tc>
                <a:tc>
                  <a:txBody>
                    <a:bodyPr/>
                    <a:lstStyle/>
                    <a:p>
                      <a:r>
                        <a:rPr lang="en-US" sz="1000"/>
                        <a:t>809</a:t>
                      </a:r>
                    </a:p>
                  </a:txBody>
                  <a:tcPr/>
                </a:tc>
                <a:tc>
                  <a:txBody>
                    <a:bodyPr/>
                    <a:lstStyle/>
                    <a:p>
                      <a:r>
                        <a:rPr lang="en-US" sz="1000"/>
                        <a:t>16</a:t>
                      </a:r>
                    </a:p>
                  </a:txBody>
                  <a:tcPr/>
                </a:tc>
                <a:tc>
                  <a:txBody>
                    <a:bodyPr/>
                    <a:lstStyle/>
                    <a:p>
                      <a:r>
                        <a:rPr lang="en-US" sz="1000"/>
                        <a:t>1.5250 %</a:t>
                      </a:r>
                    </a:p>
                  </a:txBody>
                  <a:tcPr/>
                </a:tc>
                <a:extLst>
                  <a:ext uri="{0D108BD9-81ED-4DB2-BD59-A6C34878D82A}">
                    <a16:rowId xmlns:a16="http://schemas.microsoft.com/office/drawing/2014/main" val="2209731284"/>
                  </a:ext>
                </a:extLst>
              </a:tr>
            </a:tbl>
          </a:graphicData>
        </a:graphic>
      </p:graphicFrame>
      <p:sp>
        <p:nvSpPr>
          <p:cNvPr id="4" name="Text Placeholder 3">
            <a:extLst>
              <a:ext uri="{FF2B5EF4-FFF2-40B4-BE49-F238E27FC236}">
                <a16:creationId xmlns:a16="http://schemas.microsoft.com/office/drawing/2014/main" id="{A7510CBC-7B83-4EB1-8185-4558B2AAFC04}"/>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0605351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697AA-72AF-4333-8510-80E7D10ED34C}"/>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B66CC4A6-48AF-4941-8C20-D0178AAA0FF2}"/>
              </a:ext>
            </a:extLst>
          </p:cNvPr>
          <p:cNvGraphicFramePr>
            <a:graphicFrameLocks noGrp="1"/>
          </p:cNvGraphicFramePr>
          <p:nvPr>
            <p:ph type="chart" sz="quarter" idx="13"/>
            <p:extLst>
              <p:ext uri="{D42A27DB-BD31-4B8C-83A1-F6EECF244321}">
                <p14:modId xmlns:p14="http://schemas.microsoft.com/office/powerpoint/2010/main" val="42188090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50FA14-3334-429E-9BDD-090F7354EAA7}"/>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0B21F2D-EDF6-42D5-9C30-4F24DDF4AF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01319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1FD45-0B40-411A-AA4B-607751C57008}"/>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78722F95-1B62-4C97-A830-7FAF2DCBC6E4}"/>
              </a:ext>
            </a:extLst>
          </p:cNvPr>
          <p:cNvGraphicFramePr>
            <a:graphicFrameLocks noGrp="1"/>
          </p:cNvGraphicFramePr>
          <p:nvPr>
            <p:ph type="chart" sz="quarter" idx="13"/>
            <p:extLst>
              <p:ext uri="{D42A27DB-BD31-4B8C-83A1-F6EECF244321}">
                <p14:modId xmlns:p14="http://schemas.microsoft.com/office/powerpoint/2010/main" val="39989925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74F1B6-7F2B-44B9-898A-5DD2EB645F81}"/>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7B58BDB9-7149-4B9F-88E8-4C1C113494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10941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01A21-B57B-4D22-83B5-D4E3317FDFD7}"/>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6E820A99-2ABC-4C3B-A166-D282F2C29666}"/>
              </a:ext>
            </a:extLst>
          </p:cNvPr>
          <p:cNvGraphicFramePr>
            <a:graphicFrameLocks noGrp="1"/>
          </p:cNvGraphicFramePr>
          <p:nvPr>
            <p:ph type="chart" sz="quarter" idx="13"/>
            <p:extLst>
              <p:ext uri="{D42A27DB-BD31-4B8C-83A1-F6EECF244321}">
                <p14:modId xmlns:p14="http://schemas.microsoft.com/office/powerpoint/2010/main" val="21878821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865181-97BC-4541-A7D6-6C6FE75C8DC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62FDCD51-C1AB-4828-B787-5DEF9AB159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88948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0B255-24E7-4909-8ACA-928E073372C1}"/>
              </a:ext>
            </a:extLst>
          </p:cNvPr>
          <p:cNvSpPr>
            <a:spLocks noGrp="1"/>
          </p:cNvSpPr>
          <p:nvPr>
            <p:ph type="title"/>
          </p:nvPr>
        </p:nvSpPr>
        <p:spPr/>
        <p:txBody>
          <a:bodyPr/>
          <a:lstStyle/>
          <a:p>
            <a:r>
              <a:rPr lang="en-US"/>
              <a:t>Instagram Posts Table | Philadelphia Insurance - 1 of 6</a:t>
            </a:r>
          </a:p>
        </p:txBody>
      </p:sp>
      <p:graphicFrame>
        <p:nvGraphicFramePr>
          <p:cNvPr id="5" name="Table Placeholder 4">
            <a:extLst>
              <a:ext uri="{FF2B5EF4-FFF2-40B4-BE49-F238E27FC236}">
                <a16:creationId xmlns:a16="http://schemas.microsoft.com/office/drawing/2014/main" id="{678401FE-393F-4E9E-A3B6-7366794E7FD1}"/>
              </a:ext>
            </a:extLst>
          </p:cNvPr>
          <p:cNvGraphicFramePr>
            <a:graphicFrameLocks noGrp="1"/>
          </p:cNvGraphicFramePr>
          <p:nvPr>
            <p:ph type="tbl" sz="quarter" idx="13"/>
            <p:extLst>
              <p:ext uri="{D42A27DB-BD31-4B8C-83A1-F6EECF244321}">
                <p14:modId xmlns:p14="http://schemas.microsoft.com/office/powerpoint/2010/main" val="3751035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425293278"/>
                    </a:ext>
                  </a:extLst>
                </a:gridCol>
                <a:gridCol w="987552">
                  <a:extLst>
                    <a:ext uri="{9D8B030D-6E8A-4147-A177-3AD203B41FA5}">
                      <a16:colId xmlns:a16="http://schemas.microsoft.com/office/drawing/2014/main" val="3296578061"/>
                    </a:ext>
                  </a:extLst>
                </a:gridCol>
                <a:gridCol w="987552">
                  <a:extLst>
                    <a:ext uri="{9D8B030D-6E8A-4147-A177-3AD203B41FA5}">
                      <a16:colId xmlns:a16="http://schemas.microsoft.com/office/drawing/2014/main" val="1385828830"/>
                    </a:ext>
                  </a:extLst>
                </a:gridCol>
                <a:gridCol w="987552">
                  <a:extLst>
                    <a:ext uri="{9D8B030D-6E8A-4147-A177-3AD203B41FA5}">
                      <a16:colId xmlns:a16="http://schemas.microsoft.com/office/drawing/2014/main" val="3964789978"/>
                    </a:ext>
                  </a:extLst>
                </a:gridCol>
                <a:gridCol w="987552">
                  <a:extLst>
                    <a:ext uri="{9D8B030D-6E8A-4147-A177-3AD203B41FA5}">
                      <a16:colId xmlns:a16="http://schemas.microsoft.com/office/drawing/2014/main" val="2646414894"/>
                    </a:ext>
                  </a:extLst>
                </a:gridCol>
                <a:gridCol w="987552">
                  <a:extLst>
                    <a:ext uri="{9D8B030D-6E8A-4147-A177-3AD203B41FA5}">
                      <a16:colId xmlns:a16="http://schemas.microsoft.com/office/drawing/2014/main" val="3926323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7869392"/>
                  </a:ext>
                </a:extLst>
              </a:tr>
            </a:tbl>
          </a:graphicData>
        </a:graphic>
      </p:graphicFrame>
      <p:sp>
        <p:nvSpPr>
          <p:cNvPr id="4" name="Text Placeholder 3">
            <a:extLst>
              <a:ext uri="{FF2B5EF4-FFF2-40B4-BE49-F238E27FC236}">
                <a16:creationId xmlns:a16="http://schemas.microsoft.com/office/drawing/2014/main" id="{43C0E773-B72D-4435-B41B-17DB72A910D0}"/>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484522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6D5CD-DBF1-4C37-A8A4-E494192C2F1F}"/>
              </a:ext>
            </a:extLst>
          </p:cNvPr>
          <p:cNvSpPr>
            <a:spLocks noGrp="1"/>
          </p:cNvSpPr>
          <p:nvPr>
            <p:ph type="title"/>
          </p:nvPr>
        </p:nvSpPr>
        <p:spPr/>
        <p:txBody>
          <a:bodyPr/>
          <a:lstStyle/>
          <a:p>
            <a:r>
              <a:rPr lang="en-US"/>
              <a:t>Instagram Posts Table | Philadelphia Insurance - 2 of 6</a:t>
            </a:r>
          </a:p>
        </p:txBody>
      </p:sp>
      <p:graphicFrame>
        <p:nvGraphicFramePr>
          <p:cNvPr id="5" name="Table Placeholder 4">
            <a:extLst>
              <a:ext uri="{FF2B5EF4-FFF2-40B4-BE49-F238E27FC236}">
                <a16:creationId xmlns:a16="http://schemas.microsoft.com/office/drawing/2014/main" id="{82FE3E80-9E10-47F5-8CBD-2BD674D620CC}"/>
              </a:ext>
            </a:extLst>
          </p:cNvPr>
          <p:cNvGraphicFramePr>
            <a:graphicFrameLocks noGrp="1"/>
          </p:cNvGraphicFramePr>
          <p:nvPr>
            <p:ph type="tbl" sz="quarter" idx="13"/>
            <p:extLst>
              <p:ext uri="{D42A27DB-BD31-4B8C-83A1-F6EECF244321}">
                <p14:modId xmlns:p14="http://schemas.microsoft.com/office/powerpoint/2010/main" val="7048766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876722838"/>
                    </a:ext>
                  </a:extLst>
                </a:gridCol>
                <a:gridCol w="987552">
                  <a:extLst>
                    <a:ext uri="{9D8B030D-6E8A-4147-A177-3AD203B41FA5}">
                      <a16:colId xmlns:a16="http://schemas.microsoft.com/office/drawing/2014/main" val="2658903159"/>
                    </a:ext>
                  </a:extLst>
                </a:gridCol>
                <a:gridCol w="987552">
                  <a:extLst>
                    <a:ext uri="{9D8B030D-6E8A-4147-A177-3AD203B41FA5}">
                      <a16:colId xmlns:a16="http://schemas.microsoft.com/office/drawing/2014/main" val="1351407019"/>
                    </a:ext>
                  </a:extLst>
                </a:gridCol>
                <a:gridCol w="987552">
                  <a:extLst>
                    <a:ext uri="{9D8B030D-6E8A-4147-A177-3AD203B41FA5}">
                      <a16:colId xmlns:a16="http://schemas.microsoft.com/office/drawing/2014/main" val="212449492"/>
                    </a:ext>
                  </a:extLst>
                </a:gridCol>
                <a:gridCol w="987552">
                  <a:extLst>
                    <a:ext uri="{9D8B030D-6E8A-4147-A177-3AD203B41FA5}">
                      <a16:colId xmlns:a16="http://schemas.microsoft.com/office/drawing/2014/main" val="4198059758"/>
                    </a:ext>
                  </a:extLst>
                </a:gridCol>
                <a:gridCol w="987552">
                  <a:extLst>
                    <a:ext uri="{9D8B030D-6E8A-4147-A177-3AD203B41FA5}">
                      <a16:colId xmlns:a16="http://schemas.microsoft.com/office/drawing/2014/main" val="1431455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3116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- 2021-08-23 18:23:36</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the Presenting Sponsor of the philadelphiaeagles Community RedZone program for the 2021 – 2022 season! Throughout the season, PHLY is partnering with the Eagles to highlight #nonprofits doing great work in the community before each home game. Congratulations to philabundance, vnaphilly, and studentsrunphl for being highlighted in the pre-season! 
Learn more about our partnership with the Eagles 
➡ 𝐛𝐢𝐭.𝐥𝐲/𝟐𝐘𝐍𝐓𝐑𝐲𝟒 ⬅️ Link in bio. 
#philadelphiaeagles #nflredzone #philadelphiaeaglesfootball #eaglesnation #flyeaglesfly🏈 #nflfootball #nflsundays #nflgame #footballseasonishere #phillyfootball #nonprofitsupport #causes #csr #nfp #nonprofitsofinstagram #charitywork #supportnonprofits #goodcauses #communityservice #insurancecompany #insuranceindustry #insurancebusiness #insurancework #propertyandcasualty #commercialinsurance #specialtyinsurance #insuranceservices #insurancecompany #insurancegivesback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09/07/2021 02:12:33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91006231"/>
                  </a:ext>
                </a:extLst>
              </a:tr>
            </a:tbl>
          </a:graphicData>
        </a:graphic>
      </p:graphicFrame>
      <p:sp>
        <p:nvSpPr>
          <p:cNvPr id="4" name="Text Placeholder 3">
            <a:extLst>
              <a:ext uri="{FF2B5EF4-FFF2-40B4-BE49-F238E27FC236}">
                <a16:creationId xmlns:a16="http://schemas.microsoft.com/office/drawing/2014/main" id="{4FAA35B4-400B-41FC-8CDC-29C812034C2B}"/>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1964179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3B049-F944-47BB-A962-2F36272E5D93}"/>
              </a:ext>
            </a:extLst>
          </p:cNvPr>
          <p:cNvSpPr>
            <a:spLocks noGrp="1"/>
          </p:cNvSpPr>
          <p:nvPr>
            <p:ph type="title"/>
          </p:nvPr>
        </p:nvSpPr>
        <p:spPr/>
        <p:txBody>
          <a:bodyPr/>
          <a:lstStyle/>
          <a:p>
            <a:r>
              <a:rPr lang="en-US"/>
              <a:t>Instagram Posts Table | Philadelphia Insurance - 3 of 6</a:t>
            </a:r>
          </a:p>
        </p:txBody>
      </p:sp>
      <p:graphicFrame>
        <p:nvGraphicFramePr>
          <p:cNvPr id="5" name="Table Placeholder 4">
            <a:extLst>
              <a:ext uri="{FF2B5EF4-FFF2-40B4-BE49-F238E27FC236}">
                <a16:creationId xmlns:a16="http://schemas.microsoft.com/office/drawing/2014/main" id="{564A091A-F8D2-48D7-A146-864C6565249B}"/>
              </a:ext>
            </a:extLst>
          </p:cNvPr>
          <p:cNvGraphicFramePr>
            <a:graphicFrameLocks noGrp="1"/>
          </p:cNvGraphicFramePr>
          <p:nvPr>
            <p:ph type="tbl" sz="quarter" idx="13"/>
            <p:extLst>
              <p:ext uri="{D42A27DB-BD31-4B8C-83A1-F6EECF244321}">
                <p14:modId xmlns:p14="http://schemas.microsoft.com/office/powerpoint/2010/main" val="3081055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9365950"/>
                    </a:ext>
                  </a:extLst>
                </a:gridCol>
                <a:gridCol w="987552">
                  <a:extLst>
                    <a:ext uri="{9D8B030D-6E8A-4147-A177-3AD203B41FA5}">
                      <a16:colId xmlns:a16="http://schemas.microsoft.com/office/drawing/2014/main" val="2072423184"/>
                    </a:ext>
                  </a:extLst>
                </a:gridCol>
                <a:gridCol w="987552">
                  <a:extLst>
                    <a:ext uri="{9D8B030D-6E8A-4147-A177-3AD203B41FA5}">
                      <a16:colId xmlns:a16="http://schemas.microsoft.com/office/drawing/2014/main" val="778829022"/>
                    </a:ext>
                  </a:extLst>
                </a:gridCol>
                <a:gridCol w="987552">
                  <a:extLst>
                    <a:ext uri="{9D8B030D-6E8A-4147-A177-3AD203B41FA5}">
                      <a16:colId xmlns:a16="http://schemas.microsoft.com/office/drawing/2014/main" val="1319232023"/>
                    </a:ext>
                  </a:extLst>
                </a:gridCol>
                <a:gridCol w="987552">
                  <a:extLst>
                    <a:ext uri="{9D8B030D-6E8A-4147-A177-3AD203B41FA5}">
                      <a16:colId xmlns:a16="http://schemas.microsoft.com/office/drawing/2014/main" val="2118768927"/>
                    </a:ext>
                  </a:extLst>
                </a:gridCol>
                <a:gridCol w="987552">
                  <a:extLst>
                    <a:ext uri="{9D8B030D-6E8A-4147-A177-3AD203B41FA5}">
                      <a16:colId xmlns:a16="http://schemas.microsoft.com/office/drawing/2014/main" val="11994498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94334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- 2021-08-19 15:12:27</a:t>
                      </a:r>
                      <a:r>
                        <a:rPr kumimoji="0" lang="en-US" sz="1000" b="0" i="0" u="none" strike="noStrike" kern="1200" cap="none" spc="0" normalizeH="0" baseline="0" noProof="0">
                          <a:ln>
                            <a:noFill/>
                          </a:ln>
                          <a:solidFill>
                            <a:prstClr val="black"/>
                          </a:solidFill>
                          <a:effectLst/>
                          <a:uLnTx/>
                          <a:uFillTx/>
                          <a:latin typeface="+mn-lt"/>
                          <a:ea typeface="+mn-ea"/>
                          <a:cs typeface="+mn-cs"/>
                        </a:rPr>
                        <a:t>
 We are excited to sponsor this year's #ParkwayRun &amp; Walk benefiting the childrensphila! Over the last 18 years, #TEAMPHLY has fundraised and donated more than .2 million to help fund life-saving #pediatriccancer research. As we gear up for another month-long fundraising initiative, employees joined CHOP patient ambassador, Gabe, via Zoom to hear his incredible story. 💙
Learn how you can help ➡️ 𝐩𝐚𝐫𝐤𝐰𝐚𝐲.𝐜𝐡𝐨𝐩.𝐞𝐝𝐮 ⬅️ #ForBreakThroughs Link in bio. 
#childrenshospitalofphiladelphia #pediatriccanerawareness #childrenshospital #fightcancer #childhoodcancer #cancerfundraiser #cancersucks #childhoodcancerresearch #findacure #runwalk #charityevent #givingbacktothecommunity #goodcauses #donatetoday #fundraisingevent #insurancegivesback #insurancecareers #insurancebusiness #specialtyinsurance #insuranceindustry #insurancework #propertymanagement #commercialinsurance #insurancecompany #insurancelife #insuranceservices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09/07/2021 02:12:33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54691233"/>
                  </a:ext>
                </a:extLst>
              </a:tr>
            </a:tbl>
          </a:graphicData>
        </a:graphic>
      </p:graphicFrame>
      <p:sp>
        <p:nvSpPr>
          <p:cNvPr id="4" name="Text Placeholder 3">
            <a:extLst>
              <a:ext uri="{FF2B5EF4-FFF2-40B4-BE49-F238E27FC236}">
                <a16:creationId xmlns:a16="http://schemas.microsoft.com/office/drawing/2014/main" id="{854E8049-D290-4E29-ACDD-E66C33126CE1}"/>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4417170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A3002-F3AF-4F08-8A59-6847F8D351BB}"/>
              </a:ext>
            </a:extLst>
          </p:cNvPr>
          <p:cNvSpPr>
            <a:spLocks noGrp="1"/>
          </p:cNvSpPr>
          <p:nvPr>
            <p:ph type="title"/>
          </p:nvPr>
        </p:nvSpPr>
        <p:spPr/>
        <p:txBody>
          <a:bodyPr/>
          <a:lstStyle/>
          <a:p>
            <a:r>
              <a:rPr lang="en-US"/>
              <a:t>Instagram Posts Table | Philadelphia Insurance - 4 of 6</a:t>
            </a:r>
          </a:p>
        </p:txBody>
      </p:sp>
      <p:graphicFrame>
        <p:nvGraphicFramePr>
          <p:cNvPr id="5" name="Table Placeholder 4">
            <a:extLst>
              <a:ext uri="{FF2B5EF4-FFF2-40B4-BE49-F238E27FC236}">
                <a16:creationId xmlns:a16="http://schemas.microsoft.com/office/drawing/2014/main" id="{8EFD9F15-9D14-4812-8AA0-1BF989186C18}"/>
              </a:ext>
            </a:extLst>
          </p:cNvPr>
          <p:cNvGraphicFramePr>
            <a:graphicFrameLocks noGrp="1"/>
          </p:cNvGraphicFramePr>
          <p:nvPr>
            <p:ph type="tbl" sz="quarter" idx="13"/>
            <p:extLst>
              <p:ext uri="{D42A27DB-BD31-4B8C-83A1-F6EECF244321}">
                <p14:modId xmlns:p14="http://schemas.microsoft.com/office/powerpoint/2010/main" val="2433400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175167940"/>
                    </a:ext>
                  </a:extLst>
                </a:gridCol>
                <a:gridCol w="987552">
                  <a:extLst>
                    <a:ext uri="{9D8B030D-6E8A-4147-A177-3AD203B41FA5}">
                      <a16:colId xmlns:a16="http://schemas.microsoft.com/office/drawing/2014/main" val="2573079043"/>
                    </a:ext>
                  </a:extLst>
                </a:gridCol>
                <a:gridCol w="987552">
                  <a:extLst>
                    <a:ext uri="{9D8B030D-6E8A-4147-A177-3AD203B41FA5}">
                      <a16:colId xmlns:a16="http://schemas.microsoft.com/office/drawing/2014/main" val="1054739214"/>
                    </a:ext>
                  </a:extLst>
                </a:gridCol>
                <a:gridCol w="987552">
                  <a:extLst>
                    <a:ext uri="{9D8B030D-6E8A-4147-A177-3AD203B41FA5}">
                      <a16:colId xmlns:a16="http://schemas.microsoft.com/office/drawing/2014/main" val="965239550"/>
                    </a:ext>
                  </a:extLst>
                </a:gridCol>
                <a:gridCol w="987552">
                  <a:extLst>
                    <a:ext uri="{9D8B030D-6E8A-4147-A177-3AD203B41FA5}">
                      <a16:colId xmlns:a16="http://schemas.microsoft.com/office/drawing/2014/main" val="3635098424"/>
                    </a:ext>
                  </a:extLst>
                </a:gridCol>
                <a:gridCol w="987552">
                  <a:extLst>
                    <a:ext uri="{9D8B030D-6E8A-4147-A177-3AD203B41FA5}">
                      <a16:colId xmlns:a16="http://schemas.microsoft.com/office/drawing/2014/main" val="657575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68347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- 2021-08-30 12:06:02</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the Presenting Sponsor of the philadelphiaeagles Community RedZone program for the 2021 – 2022 season! Throughout the season, PHLY is partnering with the Eagles to highlight #nonprofits doing great work in the community before each home game. Congratulations to canineorg, codedbykids, and caringpeoplealliance for being highlighted in the pre-season! 👏🏽🏈
Learn more about our partnership with the Eagles 
➡ 𝐛𝐢𝐭.𝐥𝐲/𝟐𝐘𝐍𝐓𝐑𝐲𝟒 ⬅ Link in bio. 
#philadelphiaeagles #nflredzone #philadelphiaeaglesfootball #eaglesnation #flyeaglesfly #nflfootball #nflsundays #nflgame #footballseasonishere #phillyfootball #nonprofitsupport #causes #csr #nfp #nonprofitsofinstagram #charitywork #supportnonprofits #goodcauses #communityservice #insurancecompany #insuranceindustry #insurancebusiness #insurancework #propertyandcasualty #commercialinsurance #specialtyinsurance #insuranceservices #insurancecompany #insurancegivesback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09/07/2021 02:12:33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70958051"/>
                  </a:ext>
                </a:extLst>
              </a:tr>
            </a:tbl>
          </a:graphicData>
        </a:graphic>
      </p:graphicFrame>
      <p:sp>
        <p:nvSpPr>
          <p:cNvPr id="4" name="Text Placeholder 3">
            <a:extLst>
              <a:ext uri="{FF2B5EF4-FFF2-40B4-BE49-F238E27FC236}">
                <a16:creationId xmlns:a16="http://schemas.microsoft.com/office/drawing/2014/main" id="{5A28348E-3057-4647-841F-33050072BEC7}"/>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8244752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A087D-BAEC-4791-9A15-367DD81AECDF}"/>
              </a:ext>
            </a:extLst>
          </p:cNvPr>
          <p:cNvSpPr>
            <a:spLocks noGrp="1"/>
          </p:cNvSpPr>
          <p:nvPr>
            <p:ph type="title"/>
          </p:nvPr>
        </p:nvSpPr>
        <p:spPr/>
        <p:txBody>
          <a:bodyPr/>
          <a:lstStyle/>
          <a:p>
            <a:r>
              <a:rPr lang="en-US"/>
              <a:t>Instagram Posts Table | Philadelphia Insurance - 5 of 6</a:t>
            </a:r>
          </a:p>
        </p:txBody>
      </p:sp>
      <p:graphicFrame>
        <p:nvGraphicFramePr>
          <p:cNvPr id="5" name="Table Placeholder 4">
            <a:extLst>
              <a:ext uri="{FF2B5EF4-FFF2-40B4-BE49-F238E27FC236}">
                <a16:creationId xmlns:a16="http://schemas.microsoft.com/office/drawing/2014/main" id="{C0BD5321-D550-4BA1-8536-1DBAD3480C51}"/>
              </a:ext>
            </a:extLst>
          </p:cNvPr>
          <p:cNvGraphicFramePr>
            <a:graphicFrameLocks noGrp="1"/>
          </p:cNvGraphicFramePr>
          <p:nvPr>
            <p:ph type="tbl" sz="quarter" idx="13"/>
            <p:extLst>
              <p:ext uri="{D42A27DB-BD31-4B8C-83A1-F6EECF244321}">
                <p14:modId xmlns:p14="http://schemas.microsoft.com/office/powerpoint/2010/main" val="1374604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261411084"/>
                    </a:ext>
                  </a:extLst>
                </a:gridCol>
                <a:gridCol w="987552">
                  <a:extLst>
                    <a:ext uri="{9D8B030D-6E8A-4147-A177-3AD203B41FA5}">
                      <a16:colId xmlns:a16="http://schemas.microsoft.com/office/drawing/2014/main" val="1590178632"/>
                    </a:ext>
                  </a:extLst>
                </a:gridCol>
                <a:gridCol w="987552">
                  <a:extLst>
                    <a:ext uri="{9D8B030D-6E8A-4147-A177-3AD203B41FA5}">
                      <a16:colId xmlns:a16="http://schemas.microsoft.com/office/drawing/2014/main" val="3076008242"/>
                    </a:ext>
                  </a:extLst>
                </a:gridCol>
                <a:gridCol w="987552">
                  <a:extLst>
                    <a:ext uri="{9D8B030D-6E8A-4147-A177-3AD203B41FA5}">
                      <a16:colId xmlns:a16="http://schemas.microsoft.com/office/drawing/2014/main" val="1329803818"/>
                    </a:ext>
                  </a:extLst>
                </a:gridCol>
                <a:gridCol w="987552">
                  <a:extLst>
                    <a:ext uri="{9D8B030D-6E8A-4147-A177-3AD203B41FA5}">
                      <a16:colId xmlns:a16="http://schemas.microsoft.com/office/drawing/2014/main" val="4234064992"/>
                    </a:ext>
                  </a:extLst>
                </a:gridCol>
                <a:gridCol w="987552">
                  <a:extLst>
                    <a:ext uri="{9D8B030D-6E8A-4147-A177-3AD203B41FA5}">
                      <a16:colId xmlns:a16="http://schemas.microsoft.com/office/drawing/2014/main" val="326486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5420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- 2021-08-02 18:03:39</a:t>
                      </a:r>
                      <a:r>
                        <a:rPr kumimoji="0" lang="en-US" sz="1000" b="0" i="0" u="none" strike="noStrike" kern="1200" cap="none" spc="0" normalizeH="0" baseline="0" noProof="0">
                          <a:ln>
                            <a:noFill/>
                          </a:ln>
                          <a:solidFill>
                            <a:prstClr val="black"/>
                          </a:solidFill>
                          <a:effectLst/>
                          <a:uLnTx/>
                          <a:uFillTx/>
                          <a:latin typeface="+mn-lt"/>
                          <a:ea typeface="+mn-ea"/>
                          <a:cs typeface="+mn-cs"/>
                        </a:rPr>
                        <a:t>
 In February, #TEAMPHLY created a #blackhistory coloring book honoring the contributions and achievements of #blackamericans and those of #africanancestry. The #coloringbooks were donated to c2cphiladelphia to be distributed to children in their programs. To celebrate #nationalcoloringbookday, here’s a look at our employees’ handmade drawings! 🖍📔😃
#handmadedrawing #sketchesofinstagram #forthekids #insurancegivesback #philadelphiapa #communitysupport #supportnonprofits #instavolunteer #volunteerism #givingbacktothecommunity #nonprofitsofinstagram #nonprofitorg #nonprofitorganizations #companyculture #insurancework #insurancelife #insurance #insurancebusiness #specialtyinsurance #insuranceindustry #propertyandcasualty #commercialinsurance #insurancecompany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09/07/2021 02:12:33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02821972"/>
                  </a:ext>
                </a:extLst>
              </a:tr>
            </a:tbl>
          </a:graphicData>
        </a:graphic>
      </p:graphicFrame>
      <p:sp>
        <p:nvSpPr>
          <p:cNvPr id="4" name="Text Placeholder 3">
            <a:extLst>
              <a:ext uri="{FF2B5EF4-FFF2-40B4-BE49-F238E27FC236}">
                <a16:creationId xmlns:a16="http://schemas.microsoft.com/office/drawing/2014/main" id="{DBC453A0-85B4-4844-92FC-BA6458D96E4A}"/>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41583536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F41F3-B887-496F-8506-EEADCB65C0B7}"/>
              </a:ext>
            </a:extLst>
          </p:cNvPr>
          <p:cNvSpPr>
            <a:spLocks noGrp="1"/>
          </p:cNvSpPr>
          <p:nvPr>
            <p:ph type="title"/>
          </p:nvPr>
        </p:nvSpPr>
        <p:spPr/>
        <p:txBody>
          <a:bodyPr/>
          <a:lstStyle/>
          <a:p>
            <a:r>
              <a:rPr lang="en-US"/>
              <a:t>Instagram Posts Table | Philadelphia Insurance - 6 of 6</a:t>
            </a:r>
          </a:p>
        </p:txBody>
      </p:sp>
      <p:graphicFrame>
        <p:nvGraphicFramePr>
          <p:cNvPr id="5" name="Table Placeholder 4">
            <a:extLst>
              <a:ext uri="{FF2B5EF4-FFF2-40B4-BE49-F238E27FC236}">
                <a16:creationId xmlns:a16="http://schemas.microsoft.com/office/drawing/2014/main" id="{2E0ACD3A-AFBE-48E8-A88E-DF5B37D095CE}"/>
              </a:ext>
            </a:extLst>
          </p:cNvPr>
          <p:cNvGraphicFramePr>
            <a:graphicFrameLocks noGrp="1"/>
          </p:cNvGraphicFramePr>
          <p:nvPr>
            <p:ph type="tbl" sz="quarter" idx="13"/>
            <p:extLst>
              <p:ext uri="{D42A27DB-BD31-4B8C-83A1-F6EECF244321}">
                <p14:modId xmlns:p14="http://schemas.microsoft.com/office/powerpoint/2010/main" val="1179066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029761422"/>
                    </a:ext>
                  </a:extLst>
                </a:gridCol>
                <a:gridCol w="987552">
                  <a:extLst>
                    <a:ext uri="{9D8B030D-6E8A-4147-A177-3AD203B41FA5}">
                      <a16:colId xmlns:a16="http://schemas.microsoft.com/office/drawing/2014/main" val="3085120046"/>
                    </a:ext>
                  </a:extLst>
                </a:gridCol>
                <a:gridCol w="987552">
                  <a:extLst>
                    <a:ext uri="{9D8B030D-6E8A-4147-A177-3AD203B41FA5}">
                      <a16:colId xmlns:a16="http://schemas.microsoft.com/office/drawing/2014/main" val="578169022"/>
                    </a:ext>
                  </a:extLst>
                </a:gridCol>
                <a:gridCol w="987552">
                  <a:extLst>
                    <a:ext uri="{9D8B030D-6E8A-4147-A177-3AD203B41FA5}">
                      <a16:colId xmlns:a16="http://schemas.microsoft.com/office/drawing/2014/main" val="456518924"/>
                    </a:ext>
                  </a:extLst>
                </a:gridCol>
                <a:gridCol w="987552">
                  <a:extLst>
                    <a:ext uri="{9D8B030D-6E8A-4147-A177-3AD203B41FA5}">
                      <a16:colId xmlns:a16="http://schemas.microsoft.com/office/drawing/2014/main" val="3095244005"/>
                    </a:ext>
                  </a:extLst>
                </a:gridCol>
                <a:gridCol w="987552">
                  <a:extLst>
                    <a:ext uri="{9D8B030D-6E8A-4147-A177-3AD203B41FA5}">
                      <a16:colId xmlns:a16="http://schemas.microsoft.com/office/drawing/2014/main" val="3146374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84609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- 2021-08-05 12:03:52</a:t>
                      </a:r>
                      <a:r>
                        <a:rPr kumimoji="0" lang="en-US" sz="1000" b="0" i="0" u="none" strike="noStrike" kern="1200" cap="none" spc="0" normalizeH="0" baseline="0" noProof="0">
                          <a:ln>
                            <a:noFill/>
                          </a:ln>
                          <a:solidFill>
                            <a:prstClr val="black"/>
                          </a:solidFill>
                          <a:effectLst/>
                          <a:uLnTx/>
                          <a:uFillTx/>
                          <a:latin typeface="+mn-lt"/>
                          <a:ea typeface="+mn-ea"/>
                          <a:cs typeface="+mn-cs"/>
                        </a:rPr>
                        <a:t>
 This year, we’re excited to partner with inroadsinc, a #nonprofitorg that creates pathways to careers for ethnically #diverse students across the country. Through internship placements in our Summer Associates program, INROADS scholars have not only been gaining practical experience in the insurance industry, but also have connected with PHLY #INROADS alumni through networking sessions and mentorships. 🙌🏾👏🏼
#PHLYInternLife #diversityandinclusion #diversityinclusion #virtualinternship #summerintern #summerinternship #internships #internshipopportunity #internlife #undergrad #futureleaders #nextgen #interning #collegestudents #youngprofessionals #insurancework #insuranceservices #insurancejobs #insurancecareers #insurancelife #insurancecompany #propertyandcasualty #speedo #insurancebusiness #commercialinsurance #insuranceindustry #careeropportunities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09/07/2021 02:12:33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30475030"/>
                  </a:ext>
                </a:extLst>
              </a:tr>
            </a:tbl>
          </a:graphicData>
        </a:graphic>
      </p:graphicFrame>
      <p:sp>
        <p:nvSpPr>
          <p:cNvPr id="4" name="Text Placeholder 3">
            <a:extLst>
              <a:ext uri="{FF2B5EF4-FFF2-40B4-BE49-F238E27FC236}">
                <a16:creationId xmlns:a16="http://schemas.microsoft.com/office/drawing/2014/main" id="{9FADD75A-8A59-4397-873C-CB0195B63B03}"/>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6034792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78B56-683B-457C-8D89-E904C53931DC}"/>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5F9AEBF3-DAC4-4558-A3C9-D8D9486B5870}"/>
              </a:ext>
            </a:extLst>
          </p:cNvPr>
          <p:cNvGraphicFramePr>
            <a:graphicFrameLocks noGrp="1"/>
          </p:cNvGraphicFramePr>
          <p:nvPr>
            <p:ph type="tbl" sz="quarter" idx="13"/>
            <p:extLst>
              <p:ext uri="{D42A27DB-BD31-4B8C-83A1-F6EECF244321}">
                <p14:modId xmlns:p14="http://schemas.microsoft.com/office/powerpoint/2010/main" val="3090649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225623589"/>
                    </a:ext>
                  </a:extLst>
                </a:gridCol>
                <a:gridCol w="905256">
                  <a:extLst>
                    <a:ext uri="{9D8B030D-6E8A-4147-A177-3AD203B41FA5}">
                      <a16:colId xmlns:a16="http://schemas.microsoft.com/office/drawing/2014/main" val="3639297783"/>
                    </a:ext>
                  </a:extLst>
                </a:gridCol>
                <a:gridCol w="411480">
                  <a:extLst>
                    <a:ext uri="{9D8B030D-6E8A-4147-A177-3AD203B41FA5}">
                      <a16:colId xmlns:a16="http://schemas.microsoft.com/office/drawing/2014/main" val="2016009999"/>
                    </a:ext>
                  </a:extLst>
                </a:gridCol>
                <a:gridCol w="905256">
                  <a:extLst>
                    <a:ext uri="{9D8B030D-6E8A-4147-A177-3AD203B41FA5}">
                      <a16:colId xmlns:a16="http://schemas.microsoft.com/office/drawing/2014/main" val="3599298001"/>
                    </a:ext>
                  </a:extLst>
                </a:gridCol>
                <a:gridCol w="905256">
                  <a:extLst>
                    <a:ext uri="{9D8B030D-6E8A-4147-A177-3AD203B41FA5}">
                      <a16:colId xmlns:a16="http://schemas.microsoft.com/office/drawing/2014/main" val="2502235043"/>
                    </a:ext>
                  </a:extLst>
                </a:gridCol>
                <a:gridCol w="905256">
                  <a:extLst>
                    <a:ext uri="{9D8B030D-6E8A-4147-A177-3AD203B41FA5}">
                      <a16:colId xmlns:a16="http://schemas.microsoft.com/office/drawing/2014/main" val="377446273"/>
                    </a:ext>
                  </a:extLst>
                </a:gridCol>
                <a:gridCol w="905256">
                  <a:extLst>
                    <a:ext uri="{9D8B030D-6E8A-4147-A177-3AD203B41FA5}">
                      <a16:colId xmlns:a16="http://schemas.microsoft.com/office/drawing/2014/main" val="457275208"/>
                    </a:ext>
                  </a:extLst>
                </a:gridCol>
                <a:gridCol w="905256">
                  <a:extLst>
                    <a:ext uri="{9D8B030D-6E8A-4147-A177-3AD203B41FA5}">
                      <a16:colId xmlns:a16="http://schemas.microsoft.com/office/drawing/2014/main" val="2895034268"/>
                    </a:ext>
                  </a:extLst>
                </a:gridCol>
                <a:gridCol w="905256">
                  <a:extLst>
                    <a:ext uri="{9D8B030D-6E8A-4147-A177-3AD203B41FA5}">
                      <a16:colId xmlns:a16="http://schemas.microsoft.com/office/drawing/2014/main" val="3942193917"/>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2227247961"/>
                  </a:ext>
                </a:extLst>
              </a:tr>
              <a:tr h="370840">
                <a:tc>
                  <a:txBody>
                    <a:bodyPr/>
                    <a:lstStyle/>
                    <a:p>
                      <a:r>
                        <a:rPr lang="en-US" sz="1000"/>
                        <a:t>16</a:t>
                      </a:r>
                    </a:p>
                  </a:txBody>
                  <a:tcPr/>
                </a:tc>
                <a:tc>
                  <a:txBody>
                    <a:bodyPr/>
                    <a:lstStyle/>
                    <a:p>
                      <a:r>
                        <a:rPr lang="en-US" sz="1000"/>
                        <a:t>0.6567 %</a:t>
                      </a:r>
                    </a:p>
                  </a:txBody>
                  <a:tcPr/>
                </a:tc>
                <a:tc>
                  <a:txBody>
                    <a:bodyPr/>
                    <a:lstStyle/>
                    <a:p>
                      <a:r>
                        <a:rPr lang="en-US" sz="1000"/>
                        <a:t>0.19</a:t>
                      </a:r>
                    </a:p>
                  </a:txBody>
                  <a:tcPr/>
                </a:tc>
                <a:tc>
                  <a:txBody>
                    <a:bodyPr/>
                    <a:lstStyle/>
                    <a:p>
                      <a:r>
                        <a:rPr lang="en-US" sz="1000"/>
                        <a:t>116.31</a:t>
                      </a:r>
                    </a:p>
                  </a:txBody>
                  <a:tcPr/>
                </a:tc>
                <a:tc>
                  <a:txBody>
                    <a:bodyPr/>
                    <a:lstStyle/>
                    <a:p>
                      <a:r>
                        <a:rPr lang="en-US" sz="1000"/>
                        <a:t>115.00</a:t>
                      </a:r>
                    </a:p>
                  </a:txBody>
                  <a:tcPr/>
                </a:tc>
                <a:tc>
                  <a:txBody>
                    <a:bodyPr/>
                    <a:lstStyle/>
                    <a:p>
                      <a:r>
                        <a:rPr lang="en-US" sz="1000"/>
                        <a:t>75.44</a:t>
                      </a:r>
                    </a:p>
                  </a:txBody>
                  <a:tcPr/>
                </a:tc>
                <a:tc>
                  <a:txBody>
                    <a:bodyPr/>
                    <a:lstStyle/>
                    <a:p>
                      <a:r>
                        <a:rPr lang="en-US" sz="1000"/>
                        <a:t>75.25</a:t>
                      </a:r>
                    </a:p>
                  </a:txBody>
                  <a:tcPr/>
                </a:tc>
                <a:tc>
                  <a:txBody>
                    <a:bodyPr/>
                    <a:lstStyle/>
                    <a:p>
                      <a:r>
                        <a:rPr lang="en-US" sz="1000"/>
                        <a:t>1861</a:t>
                      </a:r>
                    </a:p>
                  </a:txBody>
                  <a:tcPr/>
                </a:tc>
                <a:tc>
                  <a:txBody>
                    <a:bodyPr/>
                    <a:lstStyle/>
                    <a:p>
                      <a:r>
                        <a:rPr lang="en-US" sz="1000"/>
                        <a:t>1207</a:t>
                      </a:r>
                    </a:p>
                  </a:txBody>
                  <a:tcPr/>
                </a:tc>
                <a:extLst>
                  <a:ext uri="{0D108BD9-81ED-4DB2-BD59-A6C34878D82A}">
                    <a16:rowId xmlns:a16="http://schemas.microsoft.com/office/drawing/2014/main" val="2071518581"/>
                  </a:ext>
                </a:extLst>
              </a:tr>
            </a:tbl>
          </a:graphicData>
        </a:graphic>
      </p:graphicFrame>
      <p:sp>
        <p:nvSpPr>
          <p:cNvPr id="4" name="Text Placeholder 3">
            <a:extLst>
              <a:ext uri="{FF2B5EF4-FFF2-40B4-BE49-F238E27FC236}">
                <a16:creationId xmlns:a16="http://schemas.microsoft.com/office/drawing/2014/main" id="{DE34272B-0007-4A1E-BD1D-FD183A5F3BCB}"/>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0826286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74E24-FA87-47AB-8DF1-D6C566351D9C}"/>
              </a:ext>
            </a:extLst>
          </p:cNvPr>
          <p:cNvSpPr>
            <a:spLocks noGrp="1"/>
          </p:cNvSpPr>
          <p:nvPr>
            <p:ph type="title"/>
          </p:nvPr>
        </p:nvSpPr>
        <p:spPr/>
        <p:txBody>
          <a:bodyPr/>
          <a:lstStyle/>
          <a:p>
            <a:r>
              <a:rPr lang="en-US"/>
              <a:t>Instagram Stories Table  | Philadelphia Insurance - 1 of 3</a:t>
            </a:r>
          </a:p>
        </p:txBody>
      </p:sp>
      <p:graphicFrame>
        <p:nvGraphicFramePr>
          <p:cNvPr id="5" name="Table Placeholder 4">
            <a:extLst>
              <a:ext uri="{FF2B5EF4-FFF2-40B4-BE49-F238E27FC236}">
                <a16:creationId xmlns:a16="http://schemas.microsoft.com/office/drawing/2014/main" id="{CF55E505-99B1-4984-B111-58809C9149E2}"/>
              </a:ext>
            </a:extLst>
          </p:cNvPr>
          <p:cNvGraphicFramePr>
            <a:graphicFrameLocks noGrp="1"/>
          </p:cNvGraphicFramePr>
          <p:nvPr>
            <p:ph type="tbl" sz="quarter" idx="13"/>
            <p:extLst>
              <p:ext uri="{D42A27DB-BD31-4B8C-83A1-F6EECF244321}">
                <p14:modId xmlns:p14="http://schemas.microsoft.com/office/powerpoint/2010/main" val="10554357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287414469"/>
                    </a:ext>
                  </a:extLst>
                </a:gridCol>
                <a:gridCol w="1316736">
                  <a:extLst>
                    <a:ext uri="{9D8B030D-6E8A-4147-A177-3AD203B41FA5}">
                      <a16:colId xmlns:a16="http://schemas.microsoft.com/office/drawing/2014/main" val="2271175162"/>
                    </a:ext>
                  </a:extLst>
                </a:gridCol>
                <a:gridCol w="658368">
                  <a:extLst>
                    <a:ext uri="{9D8B030D-6E8A-4147-A177-3AD203B41FA5}">
                      <a16:colId xmlns:a16="http://schemas.microsoft.com/office/drawing/2014/main" val="3041007199"/>
                    </a:ext>
                  </a:extLst>
                </a:gridCol>
                <a:gridCol w="658368">
                  <a:extLst>
                    <a:ext uri="{9D8B030D-6E8A-4147-A177-3AD203B41FA5}">
                      <a16:colId xmlns:a16="http://schemas.microsoft.com/office/drawing/2014/main" val="340360436"/>
                    </a:ext>
                  </a:extLst>
                </a:gridCol>
                <a:gridCol w="658368">
                  <a:extLst>
                    <a:ext uri="{9D8B030D-6E8A-4147-A177-3AD203B41FA5}">
                      <a16:colId xmlns:a16="http://schemas.microsoft.com/office/drawing/2014/main" val="1050273388"/>
                    </a:ext>
                  </a:extLst>
                </a:gridCol>
                <a:gridCol w="658368">
                  <a:extLst>
                    <a:ext uri="{9D8B030D-6E8A-4147-A177-3AD203B41FA5}">
                      <a16:colId xmlns:a16="http://schemas.microsoft.com/office/drawing/2014/main" val="1295391228"/>
                    </a:ext>
                  </a:extLst>
                </a:gridCol>
                <a:gridCol w="658368">
                  <a:extLst>
                    <a:ext uri="{9D8B030D-6E8A-4147-A177-3AD203B41FA5}">
                      <a16:colId xmlns:a16="http://schemas.microsoft.com/office/drawing/2014/main" val="538514514"/>
                    </a:ext>
                  </a:extLst>
                </a:gridCol>
                <a:gridCol w="658368">
                  <a:extLst>
                    <a:ext uri="{9D8B030D-6E8A-4147-A177-3AD203B41FA5}">
                      <a16:colId xmlns:a16="http://schemas.microsoft.com/office/drawing/2014/main" val="57960204"/>
                    </a:ext>
                  </a:extLst>
                </a:gridCol>
                <a:gridCol w="658368">
                  <a:extLst>
                    <a:ext uri="{9D8B030D-6E8A-4147-A177-3AD203B41FA5}">
                      <a16:colId xmlns:a16="http://schemas.microsoft.com/office/drawing/2014/main" val="2003182417"/>
                    </a:ext>
                  </a:extLst>
                </a:gridCol>
                <a:gridCol w="658368">
                  <a:extLst>
                    <a:ext uri="{9D8B030D-6E8A-4147-A177-3AD203B41FA5}">
                      <a16:colId xmlns:a16="http://schemas.microsoft.com/office/drawing/2014/main" val="4221519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024986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- 2021-08-30 12:17:44</a:t>
                      </a:r>
                      <a:r>
                        <a:rPr kumimoji="0" lang="en-US" sz="1000" b="0" i="0" u="none" strike="noStrike" kern="1200" cap="none" spc="0" normalizeH="0" baseline="0" noProof="0">
                          <a:ln>
                            <a:noFill/>
                          </a:ln>
                          <a:solidFill>
                            <a:prstClr val="black"/>
                          </a:solidFill>
                          <a:effectLst/>
                          <a:uLnTx/>
                          <a:uFillTx/>
                          <a:latin typeface="+mn-lt"/>
                          <a:ea typeface="+mn-ea"/>
                          <a:cs typeface="+mn-cs"/>
                        </a:rPr>
                        <a:t>
 CONGRATS TO @CANINEORG @CODEDBYKIDS &amp; @CARINGPEOPLEALLIANCE!  WE’RE PARTNERING WITH THE @PHILADELPHIAEAGLES TO HIGHLIGHT #NONPROFITS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https://quintly-image-storage.s3.amazonaws.com/c303562b672a3318c686cfcc37b7e67a/83aa382eda2e4f51557293894576ca5e.jpg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12:00:24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766928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- 2021-08-26 09:38:35</a:t>
                      </a:r>
                      <a:r>
                        <a:rPr kumimoji="0" lang="en-US" sz="1000" b="0" i="0" u="none" strike="noStrike" kern="1200" cap="none" spc="0" normalizeH="0" baseline="0" noProof="0">
                          <a:ln>
                            <a:noFill/>
                          </a:ln>
                          <a:solidFill>
                            <a:prstClr val="black"/>
                          </a:solidFill>
                          <a:effectLst/>
                          <a:uLnTx/>
                          <a:uFillTx/>
                          <a:latin typeface="+mn-lt"/>
                          <a:ea typeface="+mn-ea"/>
                          <a:cs typeface="+mn-cs"/>
                        </a:rPr>
                        <a:t>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https://quintly-image-storage.s3.amazonaws.com/c303562b672a3318c686cfcc37b7e67a/a890f94c4d080d2fdf7f889c387b1e24.jpg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08/27/2021 09:30:28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095747992"/>
                  </a:ext>
                </a:extLst>
              </a:tr>
            </a:tbl>
          </a:graphicData>
        </a:graphic>
      </p:graphicFrame>
      <p:sp>
        <p:nvSpPr>
          <p:cNvPr id="4" name="Text Placeholder 3">
            <a:extLst>
              <a:ext uri="{FF2B5EF4-FFF2-40B4-BE49-F238E27FC236}">
                <a16:creationId xmlns:a16="http://schemas.microsoft.com/office/drawing/2014/main" id="{B3A36DD6-63C8-42D8-A3AF-BC52885C0681}"/>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3424657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F21D2-4ACD-4F17-B210-74D6037659CB}"/>
              </a:ext>
            </a:extLst>
          </p:cNvPr>
          <p:cNvSpPr>
            <a:spLocks noGrp="1"/>
          </p:cNvSpPr>
          <p:nvPr>
            <p:ph type="title"/>
          </p:nvPr>
        </p:nvSpPr>
        <p:spPr/>
        <p:txBody>
          <a:bodyPr/>
          <a:lstStyle/>
          <a:p>
            <a:r>
              <a:rPr lang="en-US"/>
              <a:t>Instagram Stories Table  | Philadelphia Insurance - 2 of 3</a:t>
            </a:r>
          </a:p>
        </p:txBody>
      </p:sp>
      <p:graphicFrame>
        <p:nvGraphicFramePr>
          <p:cNvPr id="5" name="Table Placeholder 4">
            <a:extLst>
              <a:ext uri="{FF2B5EF4-FFF2-40B4-BE49-F238E27FC236}">
                <a16:creationId xmlns:a16="http://schemas.microsoft.com/office/drawing/2014/main" id="{5F4FC338-CB32-40E2-ACFA-36F22B37B225}"/>
              </a:ext>
            </a:extLst>
          </p:cNvPr>
          <p:cNvGraphicFramePr>
            <a:graphicFrameLocks noGrp="1"/>
          </p:cNvGraphicFramePr>
          <p:nvPr>
            <p:ph type="tbl" sz="quarter" idx="13"/>
            <p:extLst>
              <p:ext uri="{D42A27DB-BD31-4B8C-83A1-F6EECF244321}">
                <p14:modId xmlns:p14="http://schemas.microsoft.com/office/powerpoint/2010/main" val="1678686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8444777"/>
                    </a:ext>
                  </a:extLst>
                </a:gridCol>
                <a:gridCol w="1316736">
                  <a:extLst>
                    <a:ext uri="{9D8B030D-6E8A-4147-A177-3AD203B41FA5}">
                      <a16:colId xmlns:a16="http://schemas.microsoft.com/office/drawing/2014/main" val="2588041990"/>
                    </a:ext>
                  </a:extLst>
                </a:gridCol>
                <a:gridCol w="658368">
                  <a:extLst>
                    <a:ext uri="{9D8B030D-6E8A-4147-A177-3AD203B41FA5}">
                      <a16:colId xmlns:a16="http://schemas.microsoft.com/office/drawing/2014/main" val="793947177"/>
                    </a:ext>
                  </a:extLst>
                </a:gridCol>
                <a:gridCol w="658368">
                  <a:extLst>
                    <a:ext uri="{9D8B030D-6E8A-4147-A177-3AD203B41FA5}">
                      <a16:colId xmlns:a16="http://schemas.microsoft.com/office/drawing/2014/main" val="3809463308"/>
                    </a:ext>
                  </a:extLst>
                </a:gridCol>
                <a:gridCol w="658368">
                  <a:extLst>
                    <a:ext uri="{9D8B030D-6E8A-4147-A177-3AD203B41FA5}">
                      <a16:colId xmlns:a16="http://schemas.microsoft.com/office/drawing/2014/main" val="1231780004"/>
                    </a:ext>
                  </a:extLst>
                </a:gridCol>
                <a:gridCol w="658368">
                  <a:extLst>
                    <a:ext uri="{9D8B030D-6E8A-4147-A177-3AD203B41FA5}">
                      <a16:colId xmlns:a16="http://schemas.microsoft.com/office/drawing/2014/main" val="1083135082"/>
                    </a:ext>
                  </a:extLst>
                </a:gridCol>
                <a:gridCol w="658368">
                  <a:extLst>
                    <a:ext uri="{9D8B030D-6E8A-4147-A177-3AD203B41FA5}">
                      <a16:colId xmlns:a16="http://schemas.microsoft.com/office/drawing/2014/main" val="48783499"/>
                    </a:ext>
                  </a:extLst>
                </a:gridCol>
                <a:gridCol w="658368">
                  <a:extLst>
                    <a:ext uri="{9D8B030D-6E8A-4147-A177-3AD203B41FA5}">
                      <a16:colId xmlns:a16="http://schemas.microsoft.com/office/drawing/2014/main" val="833293533"/>
                    </a:ext>
                  </a:extLst>
                </a:gridCol>
                <a:gridCol w="658368">
                  <a:extLst>
                    <a:ext uri="{9D8B030D-6E8A-4147-A177-3AD203B41FA5}">
                      <a16:colId xmlns:a16="http://schemas.microsoft.com/office/drawing/2014/main" val="2311490672"/>
                    </a:ext>
                  </a:extLst>
                </a:gridCol>
                <a:gridCol w="658368">
                  <a:extLst>
                    <a:ext uri="{9D8B030D-6E8A-4147-A177-3AD203B41FA5}">
                      <a16:colId xmlns:a16="http://schemas.microsoft.com/office/drawing/2014/main" val="1647194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53655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- 2021-08-24 12:48:15</a:t>
                      </a:r>
                      <a:r>
                        <a:rPr kumimoji="0" lang="en-US" sz="1000" b="0" i="0" u="none" strike="noStrike" kern="1200" cap="none" spc="0" normalizeH="0" baseline="0" noProof="0">
                          <a:ln>
                            <a:noFill/>
                          </a:ln>
                          <a:solidFill>
                            <a:prstClr val="black"/>
                          </a:solidFill>
                          <a:effectLst/>
                          <a:uLnTx/>
                          <a:uFillTx/>
                          <a:latin typeface="+mn-lt"/>
                          <a:ea typeface="+mn-ea"/>
                          <a:cs typeface="+mn-cs"/>
                        </a:rPr>
                        <a:t>
 bit.ly/PHLYCareers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https://quintly-image-storage.s3.amazonaws.com/c303562b672a3318c686cfcc37b7e67a/7e0a8bf8bb8468777621caaa5c81b7fa.jpg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08/25/2021 12:31:11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798520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- 2021-08-24 12:43:46</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@PHILABUNDANCE @VNAPHILLY  AND @STUDENTSRUNPHL  IN CASE YOU MISSED IT, WE’RE PARTNERING WITH THE @PHILADELPHIAEAGLES  TO HIGHLIGHT #NONPROFITS!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https://quintly-image-storage.s3.amazonaws.com/c303562b672a3318c686cfcc37b7e67a/65875141ea8cdd74827ece13f5b62937.jpg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08/25/2021 12:31:11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970285862"/>
                  </a:ext>
                </a:extLst>
              </a:tr>
            </a:tbl>
          </a:graphicData>
        </a:graphic>
      </p:graphicFrame>
      <p:sp>
        <p:nvSpPr>
          <p:cNvPr id="4" name="Text Placeholder 3">
            <a:extLst>
              <a:ext uri="{FF2B5EF4-FFF2-40B4-BE49-F238E27FC236}">
                <a16:creationId xmlns:a16="http://schemas.microsoft.com/office/drawing/2014/main" id="{B5F48710-4177-458D-98D1-7DD028CCE924}"/>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4171075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9A983-48D3-4EE2-B72F-5F54861FFF0E}"/>
              </a:ext>
            </a:extLst>
          </p:cNvPr>
          <p:cNvSpPr>
            <a:spLocks noGrp="1"/>
          </p:cNvSpPr>
          <p:nvPr>
            <p:ph type="title"/>
          </p:nvPr>
        </p:nvSpPr>
        <p:spPr/>
        <p:txBody>
          <a:bodyPr/>
          <a:lstStyle/>
          <a:p>
            <a:r>
              <a:rPr lang="en-US"/>
              <a:t>Instagram Stories Table  | Philadelphia Insurance - 3 of 3</a:t>
            </a:r>
          </a:p>
        </p:txBody>
      </p:sp>
      <p:graphicFrame>
        <p:nvGraphicFramePr>
          <p:cNvPr id="5" name="Table Placeholder 4">
            <a:extLst>
              <a:ext uri="{FF2B5EF4-FFF2-40B4-BE49-F238E27FC236}">
                <a16:creationId xmlns:a16="http://schemas.microsoft.com/office/drawing/2014/main" id="{8AA5C082-B622-4580-A3BE-23AF9DEBDB06}"/>
              </a:ext>
            </a:extLst>
          </p:cNvPr>
          <p:cNvGraphicFramePr>
            <a:graphicFrameLocks noGrp="1"/>
          </p:cNvGraphicFramePr>
          <p:nvPr>
            <p:ph type="tbl" sz="quarter" idx="13"/>
            <p:extLst>
              <p:ext uri="{D42A27DB-BD31-4B8C-83A1-F6EECF244321}">
                <p14:modId xmlns:p14="http://schemas.microsoft.com/office/powerpoint/2010/main" val="1934081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31376062"/>
                    </a:ext>
                  </a:extLst>
                </a:gridCol>
                <a:gridCol w="1316736">
                  <a:extLst>
                    <a:ext uri="{9D8B030D-6E8A-4147-A177-3AD203B41FA5}">
                      <a16:colId xmlns:a16="http://schemas.microsoft.com/office/drawing/2014/main" val="2827884517"/>
                    </a:ext>
                  </a:extLst>
                </a:gridCol>
                <a:gridCol w="658368">
                  <a:extLst>
                    <a:ext uri="{9D8B030D-6E8A-4147-A177-3AD203B41FA5}">
                      <a16:colId xmlns:a16="http://schemas.microsoft.com/office/drawing/2014/main" val="2924412819"/>
                    </a:ext>
                  </a:extLst>
                </a:gridCol>
                <a:gridCol w="658368">
                  <a:extLst>
                    <a:ext uri="{9D8B030D-6E8A-4147-A177-3AD203B41FA5}">
                      <a16:colId xmlns:a16="http://schemas.microsoft.com/office/drawing/2014/main" val="591186218"/>
                    </a:ext>
                  </a:extLst>
                </a:gridCol>
                <a:gridCol w="658368">
                  <a:extLst>
                    <a:ext uri="{9D8B030D-6E8A-4147-A177-3AD203B41FA5}">
                      <a16:colId xmlns:a16="http://schemas.microsoft.com/office/drawing/2014/main" val="1228741155"/>
                    </a:ext>
                  </a:extLst>
                </a:gridCol>
                <a:gridCol w="658368">
                  <a:extLst>
                    <a:ext uri="{9D8B030D-6E8A-4147-A177-3AD203B41FA5}">
                      <a16:colId xmlns:a16="http://schemas.microsoft.com/office/drawing/2014/main" val="3331477126"/>
                    </a:ext>
                  </a:extLst>
                </a:gridCol>
                <a:gridCol w="658368">
                  <a:extLst>
                    <a:ext uri="{9D8B030D-6E8A-4147-A177-3AD203B41FA5}">
                      <a16:colId xmlns:a16="http://schemas.microsoft.com/office/drawing/2014/main" val="1357038040"/>
                    </a:ext>
                  </a:extLst>
                </a:gridCol>
                <a:gridCol w="658368">
                  <a:extLst>
                    <a:ext uri="{9D8B030D-6E8A-4147-A177-3AD203B41FA5}">
                      <a16:colId xmlns:a16="http://schemas.microsoft.com/office/drawing/2014/main" val="3283916433"/>
                    </a:ext>
                  </a:extLst>
                </a:gridCol>
                <a:gridCol w="658368">
                  <a:extLst>
                    <a:ext uri="{9D8B030D-6E8A-4147-A177-3AD203B41FA5}">
                      <a16:colId xmlns:a16="http://schemas.microsoft.com/office/drawing/2014/main" val="2163641706"/>
                    </a:ext>
                  </a:extLst>
                </a:gridCol>
                <a:gridCol w="658368">
                  <a:extLst>
                    <a:ext uri="{9D8B030D-6E8A-4147-A177-3AD203B41FA5}">
                      <a16:colId xmlns:a16="http://schemas.microsoft.com/office/drawing/2014/main" val="3479794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947520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- 2021-08-20 15:28:20</a:t>
                      </a:r>
                      <a:r>
                        <a:rPr kumimoji="0" lang="en-US" sz="1000" b="0" i="0" u="none" strike="noStrike" kern="1200" cap="none" spc="0" normalizeH="0" baseline="0" noProof="0">
                          <a:ln>
                            <a:noFill/>
                          </a:ln>
                          <a:solidFill>
                            <a:prstClr val="black"/>
                          </a:solidFill>
                          <a:effectLst/>
                          <a:uLnTx/>
                          <a:uFillTx/>
                          <a:latin typeface="+mn-lt"/>
                          <a:ea typeface="+mn-ea"/>
                          <a:cs typeface="+mn-cs"/>
                        </a:rPr>
                        <a:t>
 CONGRATS TO THE CLASS OF 2021 PHLY SUMMER ASSOCIATES ON A SUCCESSFUL PROGRAM! 👏🏼 TAP TO HEAR WHAT AMAL SAID ABOUT HER EXPERIENCE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https://quintly-image-storage.s3.amazonaws.com/c303562b672a3318c686cfcc37b7e67a/754ad21ef379fdb6342439f704984399.jpg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08/21/2021 15:06:48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78905870"/>
                  </a:ext>
                </a:extLst>
              </a:tr>
            </a:tbl>
          </a:graphicData>
        </a:graphic>
      </p:graphicFrame>
      <p:sp>
        <p:nvSpPr>
          <p:cNvPr id="4" name="Text Placeholder 3">
            <a:extLst>
              <a:ext uri="{FF2B5EF4-FFF2-40B4-BE49-F238E27FC236}">
                <a16:creationId xmlns:a16="http://schemas.microsoft.com/office/drawing/2014/main" id="{296D8EF6-AEA1-449D-9FEE-E0A267FBD8AE}"/>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00993955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1452</Words>
  <Application>Microsoft Office PowerPoint</Application>
  <PresentationFormat>On-screen Show (4:3)</PresentationFormat>
  <Paragraphs>583</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quintly_template</vt:lpstr>
      <vt:lpstr>PHLY Social Media</vt:lpstr>
      <vt:lpstr>Overall Overall Audience | Philadelphia Insurance</vt:lpstr>
      <vt:lpstr>Facebook Facebook Key Metrics | Philadelphia Insurance</vt:lpstr>
      <vt:lpstr>Facebook Facebook Fans Change | Philadelphia Insurance</vt:lpstr>
      <vt:lpstr>Facebook Average Interactions Per Facebook Post | Philadelphia Insurance</vt:lpstr>
      <vt:lpstr>Facebook Total Interactions Per Month | Philadelphia Insurance</vt:lpstr>
      <vt:lpstr>Facebook Facebook Impressions | Philadelphia Insurance</vt:lpstr>
      <vt:lpstr>Facebook Own Posts Table | Philadelphia Insurance - 1 of 2</vt:lpstr>
      <vt:lpstr>Facebook Own Posts Table | Philadelphia Insurance - 2 of 2</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5</vt:lpstr>
      <vt:lpstr>LinkedIn Posts Table | Philadelphia Insurance - 2 of 5</vt:lpstr>
      <vt:lpstr>LinkedIn Posts Table | Philadelphia Insurance - 3 of 5</vt:lpstr>
      <vt:lpstr>LinkedIn Posts Table | Philadelphia Insurance - 4 of 5</vt:lpstr>
      <vt:lpstr>LinkedIn Posts Table | Philadelphia Insurance - 5 of 5</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Posts Table | Philadelphia Insurance - 1 of 6</vt:lpstr>
      <vt:lpstr>Instagram Posts Table | Philadelphia Insurance - 2 of 6</vt:lpstr>
      <vt:lpstr>Instagram Posts Table | Philadelphia Insurance - 3 of 6</vt:lpstr>
      <vt:lpstr>Instagram Posts Table | Philadelphia Insurance - 4 of 6</vt:lpstr>
      <vt:lpstr>Instagram Posts Table | Philadelphia Insurance - 5 of 6</vt:lpstr>
      <vt:lpstr>Instagram Posts Table | Philadelphia Insurance - 6 of 6</vt:lpstr>
      <vt:lpstr>Instagram Stories Key Metrics Table | Philadelphia Insurance</vt:lpstr>
      <vt:lpstr>Instagram Stories Table  | Philadelphia Insurance - 1 of 3</vt:lpstr>
      <vt:lpstr>Instagram Stories Table  | Philadelphia Insurance - 2 of 3</vt:lpstr>
      <vt:lpstr>Instagram Stories Table  | Philadelphia Insurance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Peiniger</dc:creator>
  <cp:lastModifiedBy>Frederik Peiniger</cp:lastModifiedBy>
  <cp:revision>1</cp:revision>
  <dcterms:created xsi:type="dcterms:W3CDTF">2021-09-07T16:28:11Z</dcterms:created>
  <dcterms:modified xsi:type="dcterms:W3CDTF">2021-09-07T16:29:03Z</dcterms:modified>
</cp:coreProperties>
</file>