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44409</c:v>
                </c:pt>
              </c:numCache>
            </c:numRef>
          </c:cat>
          <c:val>
            <c:numRef>
              <c:f>Sheet1!$B$2</c:f>
              <c:numCache>
                <c:formatCode>General</c:formatCode>
                <c:ptCount val="1"/>
                <c:pt idx="0">
                  <c:v>414</c:v>
                </c:pt>
              </c:numCache>
            </c:numRef>
          </c:val>
          <c:extLst>
            <c:ext xmlns:c16="http://schemas.microsoft.com/office/drawing/2014/chart" uri="{C3380CC4-5D6E-409C-BE32-E72D297353CC}">
              <c16:uniqueId val="{00000000-9248-4844-AC0F-F1208019E84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44409</c:v>
                </c:pt>
              </c:numCache>
            </c:numRef>
          </c:cat>
          <c:val>
            <c:numRef>
              <c:f>Sheet1!$C$2</c:f>
              <c:numCache>
                <c:formatCode>General</c:formatCode>
                <c:ptCount val="1"/>
                <c:pt idx="0">
                  <c:v>443</c:v>
                </c:pt>
              </c:numCache>
            </c:numRef>
          </c:val>
          <c:extLst>
            <c:ext xmlns:c16="http://schemas.microsoft.com/office/drawing/2014/chart" uri="{C3380CC4-5D6E-409C-BE32-E72D297353CC}">
              <c16:uniqueId val="{00000001-9248-4844-AC0F-F1208019E84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44409</c:v>
                </c:pt>
              </c:numCache>
            </c:numRef>
          </c:cat>
          <c:val>
            <c:numRef>
              <c:f>Sheet1!$D$2</c:f>
              <c:numCache>
                <c:formatCode>General</c:formatCode>
                <c:ptCount val="1"/>
                <c:pt idx="0">
                  <c:v>18053</c:v>
                </c:pt>
              </c:numCache>
            </c:numRef>
          </c:val>
          <c:extLst>
            <c:ext xmlns:c16="http://schemas.microsoft.com/office/drawing/2014/chart" uri="{C3380CC4-5D6E-409C-BE32-E72D297353CC}">
              <c16:uniqueId val="{00000002-9248-4844-AC0F-F1208019E84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44409</c:v>
                </c:pt>
              </c:numCache>
            </c:numRef>
          </c:cat>
          <c:val>
            <c:numRef>
              <c:f>Sheet1!$E$2</c:f>
              <c:numCache>
                <c:formatCode>General</c:formatCode>
                <c:ptCount val="1"/>
                <c:pt idx="0">
                  <c:v>225</c:v>
                </c:pt>
              </c:numCache>
            </c:numRef>
          </c:val>
          <c:extLst>
            <c:ext xmlns:c16="http://schemas.microsoft.com/office/drawing/2014/chart" uri="{C3380CC4-5D6E-409C-BE32-E72D297353CC}">
              <c16:uniqueId val="{00000003-9248-4844-AC0F-F1208019E84A}"/>
            </c:ext>
          </c:extLst>
        </c:ser>
        <c:dLbls>
          <c:showLegendKey val="0"/>
          <c:showVal val="0"/>
          <c:showCatName val="0"/>
          <c:showSerName val="0"/>
          <c:showPercent val="0"/>
          <c:showBubbleSize val="0"/>
        </c:dLbls>
        <c:gapWidth val="219"/>
        <c:overlap val="-27"/>
        <c:axId val="378764144"/>
        <c:axId val="378767424"/>
      </c:barChart>
      <c:dateAx>
        <c:axId val="378764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7424"/>
        <c:crosses val="autoZero"/>
        <c:auto val="1"/>
        <c:lblOffset val="100"/>
        <c:baseTimeUnit val="days"/>
      </c:dateAx>
      <c:valAx>
        <c:axId val="37876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6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2</c:v>
                </c:pt>
                <c:pt idx="6">
                  <c:v>2</c:v>
                </c:pt>
                <c:pt idx="7">
                  <c:v>1</c:v>
                </c:pt>
                <c:pt idx="8">
                  <c:v>1</c:v>
                </c:pt>
              </c:numCache>
            </c:numRef>
          </c:val>
          <c:extLst>
            <c:ext xmlns:c16="http://schemas.microsoft.com/office/drawing/2014/chart" uri="{C3380CC4-5D6E-409C-BE32-E72D297353CC}">
              <c16:uniqueId val="{00000000-5131-44DD-9D53-ADB886FE9E2A}"/>
            </c:ext>
          </c:extLst>
        </c:ser>
        <c:dLbls>
          <c:showLegendKey val="0"/>
          <c:showVal val="0"/>
          <c:showCatName val="0"/>
          <c:showSerName val="0"/>
          <c:showPercent val="0"/>
          <c:showBubbleSize val="0"/>
        </c:dLbls>
        <c:gapWidth val="219"/>
        <c:overlap val="-27"/>
        <c:axId val="379459200"/>
        <c:axId val="379460184"/>
      </c:barChart>
      <c:dateAx>
        <c:axId val="379459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60184"/>
        <c:crosses val="autoZero"/>
        <c:auto val="1"/>
        <c:lblOffset val="100"/>
        <c:baseTimeUnit val="months"/>
      </c:dateAx>
      <c:valAx>
        <c:axId val="37946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5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30</c:v>
                </c:pt>
                <c:pt idx="6">
                  <c:v>5</c:v>
                </c:pt>
                <c:pt idx="7">
                  <c:v>7</c:v>
                </c:pt>
                <c:pt idx="8">
                  <c:v>1</c:v>
                </c:pt>
                <c:pt idx="9">
                  <c:v>0</c:v>
                </c:pt>
                <c:pt idx="10">
                  <c:v>0</c:v>
                </c:pt>
                <c:pt idx="11">
                  <c:v>0</c:v>
                </c:pt>
              </c:numCache>
            </c:numRef>
          </c:val>
          <c:extLst>
            <c:ext xmlns:c16="http://schemas.microsoft.com/office/drawing/2014/chart" uri="{C3380CC4-5D6E-409C-BE32-E72D297353CC}">
              <c16:uniqueId val="{00000000-1C7E-4C77-AA4C-20B627198680}"/>
            </c:ext>
          </c:extLst>
        </c:ser>
        <c:dLbls>
          <c:showLegendKey val="0"/>
          <c:showVal val="0"/>
          <c:showCatName val="0"/>
          <c:showSerName val="0"/>
          <c:showPercent val="0"/>
          <c:showBubbleSize val="0"/>
        </c:dLbls>
        <c:gapWidth val="219"/>
        <c:overlap val="-27"/>
        <c:axId val="382362216"/>
        <c:axId val="382359592"/>
      </c:barChart>
      <c:dateAx>
        <c:axId val="382362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59592"/>
        <c:crosses val="autoZero"/>
        <c:auto val="1"/>
        <c:lblOffset val="100"/>
        <c:baseTimeUnit val="months"/>
      </c:dateAx>
      <c:valAx>
        <c:axId val="38235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6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227</c:v>
                </c:pt>
                <c:pt idx="2">
                  <c:v>82</c:v>
                </c:pt>
                <c:pt idx="3">
                  <c:v>98</c:v>
                </c:pt>
                <c:pt idx="4">
                  <c:v>59</c:v>
                </c:pt>
                <c:pt idx="5">
                  <c:v>523</c:v>
                </c:pt>
                <c:pt idx="6">
                  <c:v>79</c:v>
                </c:pt>
                <c:pt idx="7">
                  <c:v>123</c:v>
                </c:pt>
                <c:pt idx="8">
                  <c:v>1</c:v>
                </c:pt>
                <c:pt idx="9">
                  <c:v>0</c:v>
                </c:pt>
                <c:pt idx="10">
                  <c:v>0</c:v>
                </c:pt>
                <c:pt idx="11">
                  <c:v>0</c:v>
                </c:pt>
              </c:numCache>
            </c:numRef>
          </c:val>
          <c:extLst>
            <c:ext xmlns:c16="http://schemas.microsoft.com/office/drawing/2014/chart" uri="{C3380CC4-5D6E-409C-BE32-E72D297353CC}">
              <c16:uniqueId val="{00000000-8FEA-4161-BB43-BDF941BCFC42}"/>
            </c:ext>
          </c:extLst>
        </c:ser>
        <c:dLbls>
          <c:showLegendKey val="0"/>
          <c:showVal val="0"/>
          <c:showCatName val="0"/>
          <c:showSerName val="0"/>
          <c:showPercent val="0"/>
          <c:showBubbleSize val="0"/>
        </c:dLbls>
        <c:gapWidth val="219"/>
        <c:overlap val="-27"/>
        <c:axId val="383774824"/>
        <c:axId val="383773840"/>
      </c:barChart>
      <c:catAx>
        <c:axId val="38377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73840"/>
        <c:crosses val="autoZero"/>
        <c:auto val="1"/>
        <c:lblAlgn val="ctr"/>
        <c:lblOffset val="100"/>
        <c:noMultiLvlLbl val="0"/>
      </c:catAx>
      <c:valAx>
        <c:axId val="38377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7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3231</c:v>
                </c:pt>
                <c:pt idx="6">
                  <c:v>1900</c:v>
                </c:pt>
                <c:pt idx="7">
                  <c:v>5100</c:v>
                </c:pt>
                <c:pt idx="8">
                  <c:v>76</c:v>
                </c:pt>
              </c:numCache>
            </c:numRef>
          </c:val>
          <c:extLst>
            <c:ext xmlns:c16="http://schemas.microsoft.com/office/drawing/2014/chart" uri="{C3380CC4-5D6E-409C-BE32-E72D297353CC}">
              <c16:uniqueId val="{00000000-C3CE-4D8F-850C-C927A18ED895}"/>
            </c:ext>
          </c:extLst>
        </c:ser>
        <c:dLbls>
          <c:showLegendKey val="0"/>
          <c:showVal val="0"/>
          <c:showCatName val="0"/>
          <c:showSerName val="0"/>
          <c:showPercent val="0"/>
          <c:showBubbleSize val="0"/>
        </c:dLbls>
        <c:gapWidth val="219"/>
        <c:overlap val="-27"/>
        <c:axId val="383776464"/>
        <c:axId val="383777120"/>
      </c:barChart>
      <c:dateAx>
        <c:axId val="38377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77120"/>
        <c:crosses val="autoZero"/>
        <c:auto val="1"/>
        <c:lblOffset val="100"/>
        <c:baseTimeUnit val="months"/>
      </c:dateAx>
      <c:valAx>
        <c:axId val="38377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7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pt idx="6">
                  <c:v>3</c:v>
                </c:pt>
                <c:pt idx="7">
                  <c:v>3</c:v>
                </c:pt>
                <c:pt idx="8">
                  <c:v>0</c:v>
                </c:pt>
              </c:numCache>
            </c:numRef>
          </c:val>
          <c:extLst>
            <c:ext xmlns:c16="http://schemas.microsoft.com/office/drawing/2014/chart" uri="{C3380CC4-5D6E-409C-BE32-E72D297353CC}">
              <c16:uniqueId val="{00000000-2C88-409E-92F4-FC2FE4A1142B}"/>
            </c:ext>
          </c:extLst>
        </c:ser>
        <c:dLbls>
          <c:showLegendKey val="0"/>
          <c:showVal val="0"/>
          <c:showCatName val="0"/>
          <c:showSerName val="0"/>
          <c:showPercent val="0"/>
          <c:showBubbleSize val="0"/>
        </c:dLbls>
        <c:gapWidth val="219"/>
        <c:overlap val="-27"/>
        <c:axId val="383334120"/>
        <c:axId val="383778104"/>
      </c:barChart>
      <c:dateAx>
        <c:axId val="38333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78104"/>
        <c:crosses val="autoZero"/>
        <c:auto val="1"/>
        <c:lblOffset val="100"/>
        <c:baseTimeUnit val="months"/>
      </c:dateAx>
      <c:valAx>
        <c:axId val="38377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33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1</c:v>
                </c:pt>
                <c:pt idx="6">
                  <c:v>11</c:v>
                </c:pt>
                <c:pt idx="7">
                  <c:v>2</c:v>
                </c:pt>
                <c:pt idx="8">
                  <c:v>2</c:v>
                </c:pt>
                <c:pt idx="9">
                  <c:v>0</c:v>
                </c:pt>
                <c:pt idx="10">
                  <c:v>0</c:v>
                </c:pt>
                <c:pt idx="11">
                  <c:v>0</c:v>
                </c:pt>
              </c:numCache>
            </c:numRef>
          </c:val>
          <c:extLst>
            <c:ext xmlns:c16="http://schemas.microsoft.com/office/drawing/2014/chart" uri="{C3380CC4-5D6E-409C-BE32-E72D297353CC}">
              <c16:uniqueId val="{00000000-6CE5-408A-983E-97C101BF5D2B}"/>
            </c:ext>
          </c:extLst>
        </c:ser>
        <c:dLbls>
          <c:showLegendKey val="0"/>
          <c:showVal val="0"/>
          <c:showCatName val="0"/>
          <c:showSerName val="0"/>
          <c:showPercent val="0"/>
          <c:showBubbleSize val="0"/>
        </c:dLbls>
        <c:gapWidth val="219"/>
        <c:overlap val="-27"/>
        <c:axId val="387545728"/>
        <c:axId val="387552288"/>
      </c:barChart>
      <c:dateAx>
        <c:axId val="38754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52288"/>
        <c:crosses val="autoZero"/>
        <c:auto val="1"/>
        <c:lblOffset val="100"/>
        <c:baseTimeUnit val="months"/>
      </c:dateAx>
      <c:valAx>
        <c:axId val="38755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4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23</c:v>
                </c:pt>
                <c:pt idx="6">
                  <c:v>147</c:v>
                </c:pt>
                <c:pt idx="7">
                  <c:v>36</c:v>
                </c:pt>
                <c:pt idx="8">
                  <c:v>2</c:v>
                </c:pt>
                <c:pt idx="9">
                  <c:v>0</c:v>
                </c:pt>
                <c:pt idx="10">
                  <c:v>0</c:v>
                </c:pt>
                <c:pt idx="11">
                  <c:v>0</c:v>
                </c:pt>
              </c:numCache>
            </c:numRef>
          </c:val>
          <c:extLst>
            <c:ext xmlns:c16="http://schemas.microsoft.com/office/drawing/2014/chart" uri="{C3380CC4-5D6E-409C-BE32-E72D297353CC}">
              <c16:uniqueId val="{00000000-717B-4410-8AE5-0303F0C0A335}"/>
            </c:ext>
          </c:extLst>
        </c:ser>
        <c:dLbls>
          <c:showLegendKey val="0"/>
          <c:showVal val="0"/>
          <c:showCatName val="0"/>
          <c:showSerName val="0"/>
          <c:showPercent val="0"/>
          <c:showBubbleSize val="0"/>
        </c:dLbls>
        <c:gapWidth val="219"/>
        <c:overlap val="-27"/>
        <c:axId val="387547696"/>
        <c:axId val="387546056"/>
      </c:barChart>
      <c:catAx>
        <c:axId val="38754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46056"/>
        <c:crosses val="autoZero"/>
        <c:auto val="1"/>
        <c:lblAlgn val="ctr"/>
        <c:lblOffset val="100"/>
        <c:noMultiLvlLbl val="0"/>
      </c:catAx>
      <c:valAx>
        <c:axId val="38754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4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29</c:v>
                </c:pt>
                <c:pt idx="6">
                  <c:v>62</c:v>
                </c:pt>
                <c:pt idx="7">
                  <c:v>44</c:v>
                </c:pt>
                <c:pt idx="8">
                  <c:v>4</c:v>
                </c:pt>
              </c:numCache>
            </c:numRef>
          </c:val>
          <c:extLst>
            <c:ext xmlns:c16="http://schemas.microsoft.com/office/drawing/2014/chart" uri="{C3380CC4-5D6E-409C-BE32-E72D297353CC}">
              <c16:uniqueId val="{00000000-4ED2-459F-8F3E-801CEBC0FBBB}"/>
            </c:ext>
          </c:extLst>
        </c:ser>
        <c:dLbls>
          <c:showLegendKey val="0"/>
          <c:showVal val="0"/>
          <c:showCatName val="0"/>
          <c:showSerName val="0"/>
          <c:showPercent val="0"/>
          <c:showBubbleSize val="0"/>
        </c:dLbls>
        <c:gapWidth val="219"/>
        <c:overlap val="-27"/>
        <c:axId val="391828664"/>
        <c:axId val="391830960"/>
      </c:barChart>
      <c:dateAx>
        <c:axId val="39182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0960"/>
        <c:crosses val="autoZero"/>
        <c:auto val="1"/>
        <c:lblOffset val="100"/>
        <c:baseTimeUnit val="months"/>
      </c:dateAx>
      <c:valAx>
        <c:axId val="39183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23</c:v>
                </c:pt>
                <c:pt idx="1">
                  <c:v>31</c:v>
                </c:pt>
                <c:pt idx="2">
                  <c:v>32</c:v>
                </c:pt>
                <c:pt idx="3">
                  <c:v>44</c:v>
                </c:pt>
                <c:pt idx="4">
                  <c:v>16</c:v>
                </c:pt>
                <c:pt idx="5">
                  <c:v>19</c:v>
                </c:pt>
                <c:pt idx="6">
                  <c:v>30</c:v>
                </c:pt>
                <c:pt idx="7">
                  <c:v>24</c:v>
                </c:pt>
                <c:pt idx="8">
                  <c:v>7</c:v>
                </c:pt>
              </c:numCache>
            </c:numRef>
          </c:val>
          <c:extLst>
            <c:ext xmlns:c16="http://schemas.microsoft.com/office/drawing/2014/chart" uri="{C3380CC4-5D6E-409C-BE32-E72D297353CC}">
              <c16:uniqueId val="{00000000-512C-4B9C-93B6-11303FB10592}"/>
            </c:ext>
          </c:extLst>
        </c:ser>
        <c:dLbls>
          <c:showLegendKey val="0"/>
          <c:showVal val="0"/>
          <c:showCatName val="0"/>
          <c:showSerName val="0"/>
          <c:showPercent val="0"/>
          <c:showBubbleSize val="0"/>
        </c:dLbls>
        <c:gapWidth val="219"/>
        <c:overlap val="-27"/>
        <c:axId val="391823744"/>
        <c:axId val="391829648"/>
      </c:barChart>
      <c:catAx>
        <c:axId val="39182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9648"/>
        <c:crosses val="autoZero"/>
        <c:auto val="1"/>
        <c:lblAlgn val="ctr"/>
        <c:lblOffset val="100"/>
        <c:noMultiLvlLbl val="0"/>
      </c:catAx>
      <c:valAx>
        <c:axId val="39182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2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258</c:v>
                </c:pt>
                <c:pt idx="1">
                  <c:v>382</c:v>
                </c:pt>
                <c:pt idx="2">
                  <c:v>416</c:v>
                </c:pt>
                <c:pt idx="3">
                  <c:v>663</c:v>
                </c:pt>
                <c:pt idx="4">
                  <c:v>212</c:v>
                </c:pt>
                <c:pt idx="5">
                  <c:v>288</c:v>
                </c:pt>
                <c:pt idx="6">
                  <c:v>423</c:v>
                </c:pt>
                <c:pt idx="7">
                  <c:v>336</c:v>
                </c:pt>
                <c:pt idx="8">
                  <c:v>7</c:v>
                </c:pt>
              </c:numCache>
            </c:numRef>
          </c:val>
          <c:extLst>
            <c:ext xmlns:c16="http://schemas.microsoft.com/office/drawing/2014/chart" uri="{C3380CC4-5D6E-409C-BE32-E72D297353CC}">
              <c16:uniqueId val="{00000000-9612-4A29-8421-1A0D6A001162}"/>
            </c:ext>
          </c:extLst>
        </c:ser>
        <c:dLbls>
          <c:showLegendKey val="0"/>
          <c:showVal val="0"/>
          <c:showCatName val="0"/>
          <c:showSerName val="0"/>
          <c:showPercent val="0"/>
          <c:showBubbleSize val="0"/>
        </c:dLbls>
        <c:gapWidth val="219"/>
        <c:overlap val="-27"/>
        <c:axId val="391839160"/>
        <c:axId val="391833912"/>
      </c:barChart>
      <c:catAx>
        <c:axId val="391839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3912"/>
        <c:crosses val="autoZero"/>
        <c:auto val="1"/>
        <c:lblAlgn val="ctr"/>
        <c:lblOffset val="100"/>
        <c:noMultiLvlLbl val="0"/>
      </c:catAx>
      <c:valAx>
        <c:axId val="39183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16781</c:v>
                </c:pt>
                <c:pt idx="7">
                  <c:v>21445</c:v>
                </c:pt>
                <c:pt idx="8">
                  <c:v>22470</c:v>
                </c:pt>
                <c:pt idx="9">
                  <c:v>447</c:v>
                </c:pt>
              </c:numCache>
            </c:numRef>
          </c:val>
          <c:extLst>
            <c:ext xmlns:c16="http://schemas.microsoft.com/office/drawing/2014/chart" uri="{C3380CC4-5D6E-409C-BE32-E72D297353CC}">
              <c16:uniqueId val="{00000000-132E-4CC3-83B1-AC89D7D91640}"/>
            </c:ext>
          </c:extLst>
        </c:ser>
        <c:dLbls>
          <c:showLegendKey val="0"/>
          <c:showVal val="0"/>
          <c:showCatName val="0"/>
          <c:showSerName val="0"/>
          <c:showPercent val="0"/>
          <c:showBubbleSize val="0"/>
        </c:dLbls>
        <c:gapWidth val="219"/>
        <c:overlap val="-27"/>
        <c:axId val="391835224"/>
        <c:axId val="391838832"/>
      </c:barChart>
      <c:catAx>
        <c:axId val="39183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8832"/>
        <c:crosses val="autoZero"/>
        <c:auto val="1"/>
        <c:lblAlgn val="ctr"/>
        <c:lblOffset val="100"/>
        <c:noMultiLvlLbl val="0"/>
      </c:catAx>
      <c:valAx>
        <c:axId val="39183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3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10</c:v>
                </c:pt>
                <c:pt idx="6">
                  <c:v>4</c:v>
                </c:pt>
                <c:pt idx="7">
                  <c:v>5</c:v>
                </c:pt>
                <c:pt idx="8">
                  <c:v>1</c:v>
                </c:pt>
              </c:numCache>
            </c:numRef>
          </c:val>
          <c:extLst>
            <c:ext xmlns:c16="http://schemas.microsoft.com/office/drawing/2014/chart" uri="{C3380CC4-5D6E-409C-BE32-E72D297353CC}">
              <c16:uniqueId val="{00000000-AD60-4ED3-8633-E25A5A001EDA}"/>
            </c:ext>
          </c:extLst>
        </c:ser>
        <c:dLbls>
          <c:showLegendKey val="0"/>
          <c:showVal val="0"/>
          <c:showCatName val="0"/>
          <c:showSerName val="0"/>
          <c:showPercent val="0"/>
          <c:showBubbleSize val="0"/>
        </c:dLbls>
        <c:gapWidth val="219"/>
        <c:overlap val="-27"/>
        <c:axId val="384886744"/>
        <c:axId val="384897240"/>
      </c:barChart>
      <c:dateAx>
        <c:axId val="38488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7240"/>
        <c:crosses val="autoZero"/>
        <c:auto val="1"/>
        <c:lblOffset val="100"/>
        <c:baseTimeUnit val="months"/>
      </c:dateAx>
      <c:valAx>
        <c:axId val="38489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8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6</c:v>
                </c:pt>
                <c:pt idx="6">
                  <c:v>8</c:v>
                </c:pt>
                <c:pt idx="7">
                  <c:v>11</c:v>
                </c:pt>
                <c:pt idx="8">
                  <c:v>4</c:v>
                </c:pt>
                <c:pt idx="9">
                  <c:v>0</c:v>
                </c:pt>
                <c:pt idx="10">
                  <c:v>0</c:v>
                </c:pt>
                <c:pt idx="11">
                  <c:v>0</c:v>
                </c:pt>
              </c:numCache>
            </c:numRef>
          </c:val>
          <c:extLst>
            <c:ext xmlns:c16="http://schemas.microsoft.com/office/drawing/2014/chart" uri="{C3380CC4-5D6E-409C-BE32-E72D297353CC}">
              <c16:uniqueId val="{00000000-8E01-4A94-9E95-74C4E14C344A}"/>
            </c:ext>
          </c:extLst>
        </c:ser>
        <c:dLbls>
          <c:showLegendKey val="0"/>
          <c:showVal val="0"/>
          <c:showCatName val="0"/>
          <c:showSerName val="0"/>
          <c:showPercent val="0"/>
          <c:showBubbleSize val="0"/>
        </c:dLbls>
        <c:gapWidth val="219"/>
        <c:overlap val="-27"/>
        <c:axId val="384901504"/>
        <c:axId val="384898880"/>
      </c:barChart>
      <c:dateAx>
        <c:axId val="38490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898880"/>
        <c:crosses val="autoZero"/>
        <c:auto val="1"/>
        <c:lblOffset val="100"/>
        <c:baseTimeUnit val="months"/>
      </c:dateAx>
      <c:valAx>
        <c:axId val="38489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137</c:v>
                </c:pt>
                <c:pt idx="4">
                  <c:v>100</c:v>
                </c:pt>
                <c:pt idx="5">
                  <c:v>104</c:v>
                </c:pt>
                <c:pt idx="6">
                  <c:v>118</c:v>
                </c:pt>
                <c:pt idx="7">
                  <c:v>158</c:v>
                </c:pt>
                <c:pt idx="8">
                  <c:v>4</c:v>
                </c:pt>
                <c:pt idx="9">
                  <c:v>0</c:v>
                </c:pt>
                <c:pt idx="10">
                  <c:v>0</c:v>
                </c:pt>
                <c:pt idx="11">
                  <c:v>0</c:v>
                </c:pt>
              </c:numCache>
            </c:numRef>
          </c:val>
          <c:extLst>
            <c:ext xmlns:c16="http://schemas.microsoft.com/office/drawing/2014/chart" uri="{C3380CC4-5D6E-409C-BE32-E72D297353CC}">
              <c16:uniqueId val="{00000000-B77D-415A-8CCF-829E686CB6EB}"/>
            </c:ext>
          </c:extLst>
        </c:ser>
        <c:dLbls>
          <c:showLegendKey val="0"/>
          <c:showVal val="0"/>
          <c:showCatName val="0"/>
          <c:showSerName val="0"/>
          <c:showPercent val="0"/>
          <c:showBubbleSize val="0"/>
        </c:dLbls>
        <c:gapWidth val="219"/>
        <c:overlap val="-27"/>
        <c:axId val="384900520"/>
        <c:axId val="384903800"/>
      </c:barChart>
      <c:catAx>
        <c:axId val="38490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3800"/>
        <c:crosses val="autoZero"/>
        <c:auto val="1"/>
        <c:lblAlgn val="ctr"/>
        <c:lblOffset val="100"/>
        <c:noMultiLvlLbl val="0"/>
      </c:catAx>
      <c:valAx>
        <c:axId val="38490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0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1E90D-34FF-4B20-B593-BCF0C37B39F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D198939-37B7-47EF-8D92-4E460F2C3F6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89491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15CCA-E15A-42A4-A64C-8AF969E42AA5}"/>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A8435404-6BF6-4B44-A60C-BC9A9060277D}"/>
              </a:ext>
            </a:extLst>
          </p:cNvPr>
          <p:cNvGraphicFramePr>
            <a:graphicFrameLocks noGrp="1"/>
          </p:cNvGraphicFramePr>
          <p:nvPr>
            <p:ph type="chart" sz="quarter" idx="13"/>
            <p:extLst>
              <p:ext uri="{D42A27DB-BD31-4B8C-83A1-F6EECF244321}">
                <p14:modId xmlns:p14="http://schemas.microsoft.com/office/powerpoint/2010/main" val="2766311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1F993-8F23-46FF-9191-C1F2635DD0E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F4EB86A-347F-4537-8769-2662F80B82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838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5752-DFF4-42BD-B48B-5999A6AB0B9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2E8DAA7-ADCA-44AE-8094-0EF182E02FFB}"/>
              </a:ext>
            </a:extLst>
          </p:cNvPr>
          <p:cNvGraphicFramePr>
            <a:graphicFrameLocks noGrp="1"/>
          </p:cNvGraphicFramePr>
          <p:nvPr>
            <p:ph type="tbl" sz="quarter" idx="13"/>
            <p:extLst>
              <p:ext uri="{D42A27DB-BD31-4B8C-83A1-F6EECF244321}">
                <p14:modId xmlns:p14="http://schemas.microsoft.com/office/powerpoint/2010/main" val="166383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17148518"/>
                    </a:ext>
                  </a:extLst>
                </a:gridCol>
                <a:gridCol w="905256">
                  <a:extLst>
                    <a:ext uri="{9D8B030D-6E8A-4147-A177-3AD203B41FA5}">
                      <a16:colId xmlns:a16="http://schemas.microsoft.com/office/drawing/2014/main" val="3358872287"/>
                    </a:ext>
                  </a:extLst>
                </a:gridCol>
                <a:gridCol w="905256">
                  <a:extLst>
                    <a:ext uri="{9D8B030D-6E8A-4147-A177-3AD203B41FA5}">
                      <a16:colId xmlns:a16="http://schemas.microsoft.com/office/drawing/2014/main" val="2400065029"/>
                    </a:ext>
                  </a:extLst>
                </a:gridCol>
                <a:gridCol w="905256">
                  <a:extLst>
                    <a:ext uri="{9D8B030D-6E8A-4147-A177-3AD203B41FA5}">
                      <a16:colId xmlns:a16="http://schemas.microsoft.com/office/drawing/2014/main" val="1738920508"/>
                    </a:ext>
                  </a:extLst>
                </a:gridCol>
                <a:gridCol w="905256">
                  <a:extLst>
                    <a:ext uri="{9D8B030D-6E8A-4147-A177-3AD203B41FA5}">
                      <a16:colId xmlns:a16="http://schemas.microsoft.com/office/drawing/2014/main" val="3124685522"/>
                    </a:ext>
                  </a:extLst>
                </a:gridCol>
                <a:gridCol w="905256">
                  <a:extLst>
                    <a:ext uri="{9D8B030D-6E8A-4147-A177-3AD203B41FA5}">
                      <a16:colId xmlns:a16="http://schemas.microsoft.com/office/drawing/2014/main" val="499425446"/>
                    </a:ext>
                  </a:extLst>
                </a:gridCol>
                <a:gridCol w="905256">
                  <a:extLst>
                    <a:ext uri="{9D8B030D-6E8A-4147-A177-3AD203B41FA5}">
                      <a16:colId xmlns:a16="http://schemas.microsoft.com/office/drawing/2014/main" val="602281061"/>
                    </a:ext>
                  </a:extLst>
                </a:gridCol>
                <a:gridCol w="905256">
                  <a:extLst>
                    <a:ext uri="{9D8B030D-6E8A-4147-A177-3AD203B41FA5}">
                      <a16:colId xmlns:a16="http://schemas.microsoft.com/office/drawing/2014/main" val="1987800555"/>
                    </a:ext>
                  </a:extLst>
                </a:gridCol>
                <a:gridCol w="905256">
                  <a:extLst>
                    <a:ext uri="{9D8B030D-6E8A-4147-A177-3AD203B41FA5}">
                      <a16:colId xmlns:a16="http://schemas.microsoft.com/office/drawing/2014/main" val="4060047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65002751"/>
                  </a:ext>
                </a:extLst>
              </a:tr>
              <a:tr h="370840">
                <a:tc>
                  <a:txBody>
                    <a:bodyPr/>
                    <a:lstStyle/>
                    <a:p>
                      <a:r>
                        <a:rPr lang="en-US" sz="1000"/>
                        <a:t>414</a:t>
                      </a:r>
                    </a:p>
                  </a:txBody>
                  <a:tcPr/>
                </a:tc>
                <a:tc>
                  <a:txBody>
                    <a:bodyPr/>
                    <a:lstStyle/>
                    <a:p>
                      <a:r>
                        <a:rPr lang="en-US" sz="1000"/>
                        <a:t>1</a:t>
                      </a:r>
                    </a:p>
                  </a:txBody>
                  <a:tcPr/>
                </a:tc>
                <a:tc>
                  <a:txBody>
                    <a:bodyPr/>
                    <a:lstStyle/>
                    <a:p>
                      <a:r>
                        <a:rPr lang="en-US" sz="1000"/>
                        <a:t>16</a:t>
                      </a:r>
                    </a:p>
                  </a:txBody>
                  <a:tcPr/>
                </a:tc>
                <a:tc>
                  <a:txBody>
                    <a:bodyPr/>
                    <a:lstStyle/>
                    <a:p>
                      <a:r>
                        <a:rPr lang="en-US" sz="1000"/>
                        <a:t>106</a:t>
                      </a:r>
                    </a:p>
                  </a:txBody>
                  <a:tcPr/>
                </a:tc>
                <a:tc>
                  <a:txBody>
                    <a:bodyPr/>
                    <a:lstStyle/>
                    <a:p>
                      <a:r>
                        <a:rPr lang="en-US" sz="1000"/>
                        <a:t>4</a:t>
                      </a:r>
                    </a:p>
                  </a:txBody>
                  <a:tcPr/>
                </a:tc>
                <a:tc>
                  <a:txBody>
                    <a:bodyPr/>
                    <a:lstStyle/>
                    <a:p>
                      <a:r>
                        <a:rPr lang="en-US" sz="1000"/>
                        <a:t>13</a:t>
                      </a:r>
                    </a:p>
                  </a:txBody>
                  <a:tcPr/>
                </a:tc>
                <a:tc>
                  <a:txBody>
                    <a:bodyPr/>
                    <a:lstStyle/>
                    <a:p>
                      <a:r>
                        <a:rPr lang="en-US" sz="1000"/>
                        <a:t>0</a:t>
                      </a:r>
                    </a:p>
                  </a:txBody>
                  <a:tcPr/>
                </a:tc>
                <a:tc>
                  <a:txBody>
                    <a:bodyPr/>
                    <a:lstStyle/>
                    <a:p>
                      <a:r>
                        <a:rPr lang="en-US" sz="1000"/>
                        <a:t>1.8614 %</a:t>
                      </a:r>
                    </a:p>
                  </a:txBody>
                  <a:tcPr/>
                </a:tc>
                <a:tc>
                  <a:txBody>
                    <a:bodyPr/>
                    <a:lstStyle/>
                    <a:p>
                      <a:r>
                        <a:rPr lang="en-US" sz="1000"/>
                        <a:t>0.0 %</a:t>
                      </a:r>
                    </a:p>
                  </a:txBody>
                  <a:tcPr/>
                </a:tc>
                <a:extLst>
                  <a:ext uri="{0D108BD9-81ED-4DB2-BD59-A6C34878D82A}">
                    <a16:rowId xmlns:a16="http://schemas.microsoft.com/office/drawing/2014/main" val="846339373"/>
                  </a:ext>
                </a:extLst>
              </a:tr>
            </a:tbl>
          </a:graphicData>
        </a:graphic>
      </p:graphicFrame>
      <p:sp>
        <p:nvSpPr>
          <p:cNvPr id="4" name="Text Placeholder 3">
            <a:extLst>
              <a:ext uri="{FF2B5EF4-FFF2-40B4-BE49-F238E27FC236}">
                <a16:creationId xmlns:a16="http://schemas.microsoft.com/office/drawing/2014/main" id="{6278E44E-FCB0-4E89-9A64-BE16D98B6CD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84713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FBEB-A934-4020-B830-422E18DAE88C}"/>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FDBE1764-64A9-4D82-9634-97B5197F8D5C}"/>
              </a:ext>
            </a:extLst>
          </p:cNvPr>
          <p:cNvGraphicFramePr>
            <a:graphicFrameLocks noGrp="1"/>
          </p:cNvGraphicFramePr>
          <p:nvPr>
            <p:ph type="chart" sz="quarter" idx="13"/>
            <p:extLst>
              <p:ext uri="{D42A27DB-BD31-4B8C-83A1-F6EECF244321}">
                <p14:modId xmlns:p14="http://schemas.microsoft.com/office/powerpoint/2010/main" val="2270228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D1A2B1-B93B-4D80-84E8-A202F78FE3C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1F1EEEA-2150-46F4-9FB6-2600569FDA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273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2C6B9-8345-47B6-874A-18673171A17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CDADC29-A4D1-4F12-A8AE-FE640EF30EEE}"/>
              </a:ext>
            </a:extLst>
          </p:cNvPr>
          <p:cNvGraphicFramePr>
            <a:graphicFrameLocks noGrp="1"/>
          </p:cNvGraphicFramePr>
          <p:nvPr>
            <p:ph type="chart" sz="quarter" idx="13"/>
            <p:extLst>
              <p:ext uri="{D42A27DB-BD31-4B8C-83A1-F6EECF244321}">
                <p14:modId xmlns:p14="http://schemas.microsoft.com/office/powerpoint/2010/main" val="4059799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9A08C-1B6C-458B-B7D9-9DCF35B6DF3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CA7A211-4EB1-472D-85DB-5FAB9F4F20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399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F9BC-4C8E-49E9-8D73-750149DF939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5224AFE4-0B7C-4F10-B65C-99F36AC0FBCB}"/>
              </a:ext>
            </a:extLst>
          </p:cNvPr>
          <p:cNvGraphicFramePr>
            <a:graphicFrameLocks noGrp="1"/>
          </p:cNvGraphicFramePr>
          <p:nvPr>
            <p:ph type="chart" sz="quarter" idx="13"/>
            <p:extLst>
              <p:ext uri="{D42A27DB-BD31-4B8C-83A1-F6EECF244321}">
                <p14:modId xmlns:p14="http://schemas.microsoft.com/office/powerpoint/2010/main" val="2506757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DAF1B3-D3DC-46EC-ABFB-6D0CA2F15E3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FE9700F-3C1B-4294-A863-DCE27EFCC9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950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072C-98EB-4CCA-9720-2E7805ECEC4C}"/>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1F679FC-1225-4966-B809-220CC09A952A}"/>
              </a:ext>
            </a:extLst>
          </p:cNvPr>
          <p:cNvGraphicFramePr>
            <a:graphicFrameLocks noGrp="1"/>
          </p:cNvGraphicFramePr>
          <p:nvPr>
            <p:ph type="chart" sz="quarter" idx="13"/>
            <p:extLst>
              <p:ext uri="{D42A27DB-BD31-4B8C-83A1-F6EECF244321}">
                <p14:modId xmlns:p14="http://schemas.microsoft.com/office/powerpoint/2010/main" val="2523266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058FE-7762-4EF5-A470-1EA7604F894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57095D3-025A-4DEE-9FB8-07B68A338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683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3F6D7-E066-4CF3-B63C-A798B365D1B5}"/>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CC44FA44-8CA8-4E4B-A969-81A5D834B029}"/>
              </a:ext>
            </a:extLst>
          </p:cNvPr>
          <p:cNvGraphicFramePr>
            <a:graphicFrameLocks noGrp="1"/>
          </p:cNvGraphicFramePr>
          <p:nvPr>
            <p:ph type="tbl" sz="quarter" idx="13"/>
            <p:extLst>
              <p:ext uri="{D42A27DB-BD31-4B8C-83A1-F6EECF244321}">
                <p14:modId xmlns:p14="http://schemas.microsoft.com/office/powerpoint/2010/main" val="2950035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56684773"/>
                    </a:ext>
                  </a:extLst>
                </a:gridCol>
                <a:gridCol w="822960">
                  <a:extLst>
                    <a:ext uri="{9D8B030D-6E8A-4147-A177-3AD203B41FA5}">
                      <a16:colId xmlns:a16="http://schemas.microsoft.com/office/drawing/2014/main" val="2122119191"/>
                    </a:ext>
                  </a:extLst>
                </a:gridCol>
                <a:gridCol w="822960">
                  <a:extLst>
                    <a:ext uri="{9D8B030D-6E8A-4147-A177-3AD203B41FA5}">
                      <a16:colId xmlns:a16="http://schemas.microsoft.com/office/drawing/2014/main" val="3875035939"/>
                    </a:ext>
                  </a:extLst>
                </a:gridCol>
                <a:gridCol w="822960">
                  <a:extLst>
                    <a:ext uri="{9D8B030D-6E8A-4147-A177-3AD203B41FA5}">
                      <a16:colId xmlns:a16="http://schemas.microsoft.com/office/drawing/2014/main" val="1921281276"/>
                    </a:ext>
                  </a:extLst>
                </a:gridCol>
                <a:gridCol w="822960">
                  <a:extLst>
                    <a:ext uri="{9D8B030D-6E8A-4147-A177-3AD203B41FA5}">
                      <a16:colId xmlns:a16="http://schemas.microsoft.com/office/drawing/2014/main" val="2047050746"/>
                    </a:ext>
                  </a:extLst>
                </a:gridCol>
                <a:gridCol w="822960">
                  <a:extLst>
                    <a:ext uri="{9D8B030D-6E8A-4147-A177-3AD203B41FA5}">
                      <a16:colId xmlns:a16="http://schemas.microsoft.com/office/drawing/2014/main" val="2600546198"/>
                    </a:ext>
                  </a:extLst>
                </a:gridCol>
                <a:gridCol w="822960">
                  <a:extLst>
                    <a:ext uri="{9D8B030D-6E8A-4147-A177-3AD203B41FA5}">
                      <a16:colId xmlns:a16="http://schemas.microsoft.com/office/drawing/2014/main" val="390259516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300215170"/>
                  </a:ext>
                </a:extLst>
              </a:tr>
              <a:tr h="370840">
                <a:tc>
                  <a:txBody>
                    <a:bodyPr/>
                    <a:lstStyle/>
                    <a:p>
                      <a:r>
                        <a:rPr lang="en-US" sz="1000" b="1"/>
                        <a:t>Tokio Marine America - 2021-08-18 16:46:35</a:t>
                      </a:r>
                      <a:r>
                        <a:rPr lang="en-US" sz="1000"/>
                        <a:t>
 Every other month, TMA highlights an employee who exemplifies our values. This August, we're pleased to feature Tom George from our Loss Control department!
If you're interested in a job in loss control, check out our careers page at careers.tmamerica.com</a:t>
                      </a:r>
                    </a:p>
                  </a:txBody>
                  <a:tcPr/>
                </a:tc>
                <a:tc>
                  <a:txBody>
                    <a:bodyPr/>
                    <a:lstStyle/>
                    <a:p>
                      <a:r>
                        <a:rPr lang="en-US" sz="1000"/>
                        <a:t>44</a:t>
                      </a:r>
                    </a:p>
                  </a:txBody>
                  <a:tcPr/>
                </a:tc>
                <a:tc>
                  <a:txBody>
                    <a:bodyPr/>
                    <a:lstStyle/>
                    <a:p>
                      <a:r>
                        <a:rPr lang="en-US" sz="1000"/>
                        <a:t>38</a:t>
                      </a:r>
                    </a:p>
                  </a:txBody>
                  <a:tcPr/>
                </a:tc>
                <a:tc>
                  <a:txBody>
                    <a:bodyPr/>
                    <a:lstStyle/>
                    <a:p>
                      <a:r>
                        <a:rPr lang="en-US" sz="1000"/>
                        <a:t>4</a:t>
                      </a:r>
                    </a:p>
                  </a:txBody>
                  <a:tcPr/>
                </a:tc>
                <a:tc>
                  <a:txBody>
                    <a:bodyPr/>
                    <a:lstStyle/>
                    <a:p>
                      <a:r>
                        <a:rPr lang="en-US" sz="1000"/>
                        <a:t>2</a:t>
                      </a:r>
                    </a:p>
                  </a:txBody>
                  <a:tcPr/>
                </a:tc>
                <a:tc>
                  <a:txBody>
                    <a:bodyPr/>
                    <a:lstStyle/>
                    <a:p>
                      <a:r>
                        <a:rPr lang="en-US" sz="1000"/>
                        <a:t>10.6538 %</a:t>
                      </a:r>
                    </a:p>
                  </a:txBody>
                  <a:tcPr/>
                </a:tc>
                <a:tc>
                  <a:txBody>
                    <a:bodyPr/>
                    <a:lstStyle/>
                    <a:p>
                      <a:r>
                        <a:rPr lang="en-US" sz="1000"/>
                        <a:t>Photo</a:t>
                      </a:r>
                    </a:p>
                  </a:txBody>
                  <a:tcPr/>
                </a:tc>
                <a:extLst>
                  <a:ext uri="{0D108BD9-81ED-4DB2-BD59-A6C34878D82A}">
                    <a16:rowId xmlns:a16="http://schemas.microsoft.com/office/drawing/2014/main" val="1757102371"/>
                  </a:ext>
                </a:extLst>
              </a:tr>
              <a:tr h="370840">
                <a:tc>
                  <a:txBody>
                    <a:bodyPr/>
                    <a:lstStyle/>
                    <a:p>
                      <a:r>
                        <a:rPr lang="en-US" sz="1000" b="1"/>
                        <a:t>Tokio Marine America - 2021-08-16 17:05:10</a:t>
                      </a:r>
                      <a:r>
                        <a:rPr lang="en-US" sz="1000"/>
                        <a:t>
 As a Japanese-owned company, TMA is always hoping to learn more about Japanese culture and tradition. Last week, our employees toured the Shofuso House. Built in Japan in 1953, the Shofuso House is a great example of Japanese traditional building techniques and materials located in West Fairmount Park, Philadelphia. Check out our pictures from our virtual tour!
#japanesegarden #japanesearchitecture #shofuso</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1.9370 %</a:t>
                      </a:r>
                    </a:p>
                  </a:txBody>
                  <a:tcPr/>
                </a:tc>
                <a:tc>
                  <a:txBody>
                    <a:bodyPr/>
                    <a:lstStyle/>
                    <a:p>
                      <a:r>
                        <a:rPr lang="en-US" sz="1000"/>
                        <a:t>Photo</a:t>
                      </a:r>
                    </a:p>
                  </a:txBody>
                  <a:tcPr/>
                </a:tc>
                <a:extLst>
                  <a:ext uri="{0D108BD9-81ED-4DB2-BD59-A6C34878D82A}">
                    <a16:rowId xmlns:a16="http://schemas.microsoft.com/office/drawing/2014/main" val="2414501192"/>
                  </a:ext>
                </a:extLst>
              </a:tr>
              <a:tr h="370840">
                <a:tc>
                  <a:txBody>
                    <a:bodyPr/>
                    <a:lstStyle/>
                    <a:p>
                      <a:r>
                        <a:rPr lang="en-US" sz="1000" b="1"/>
                        <a:t>Tokio Marine America - 2021-08-27 16:09:26</a:t>
                      </a:r>
                      <a:r>
                        <a:rPr lang="en-US" sz="1000"/>
                        <a:t>
 Ready, set, walk! For our third year in a row, TMA is participating in the #Walk2EndAlz - and we're not alone. This year, our sister companies, Philadelphia Insurance Companies, TMNAS , and First Insurance Company of Hawaii, LTD, will be joining us in walking and fundraising for this worthy cause.</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1.9324 %</a:t>
                      </a:r>
                    </a:p>
                  </a:txBody>
                  <a:tcPr/>
                </a:tc>
                <a:tc>
                  <a:txBody>
                    <a:bodyPr/>
                    <a:lstStyle/>
                    <a:p>
                      <a:r>
                        <a:rPr lang="en-US" sz="1000"/>
                        <a:t>Photo</a:t>
                      </a:r>
                    </a:p>
                  </a:txBody>
                  <a:tcPr/>
                </a:tc>
                <a:extLst>
                  <a:ext uri="{0D108BD9-81ED-4DB2-BD59-A6C34878D82A}">
                    <a16:rowId xmlns:a16="http://schemas.microsoft.com/office/drawing/2014/main" val="83048119"/>
                  </a:ext>
                </a:extLst>
              </a:tr>
            </a:tbl>
          </a:graphicData>
        </a:graphic>
      </p:graphicFrame>
      <p:sp>
        <p:nvSpPr>
          <p:cNvPr id="4" name="Text Placeholder 3">
            <a:extLst>
              <a:ext uri="{FF2B5EF4-FFF2-40B4-BE49-F238E27FC236}">
                <a16:creationId xmlns:a16="http://schemas.microsoft.com/office/drawing/2014/main" id="{733E52CB-A5C2-437A-ADEB-5F657B8626A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0617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C5997-0232-4738-AFA9-F04949EA583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C00EF1C-59D2-4CD6-B080-0F00B67D629A}"/>
              </a:ext>
            </a:extLst>
          </p:cNvPr>
          <p:cNvGraphicFramePr>
            <a:graphicFrameLocks noGrp="1"/>
          </p:cNvGraphicFramePr>
          <p:nvPr>
            <p:ph type="tbl" sz="quarter" idx="13"/>
            <p:extLst>
              <p:ext uri="{D42A27DB-BD31-4B8C-83A1-F6EECF244321}">
                <p14:modId xmlns:p14="http://schemas.microsoft.com/office/powerpoint/2010/main" val="88102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64982378"/>
                    </a:ext>
                  </a:extLst>
                </a:gridCol>
                <a:gridCol w="576072">
                  <a:extLst>
                    <a:ext uri="{9D8B030D-6E8A-4147-A177-3AD203B41FA5}">
                      <a16:colId xmlns:a16="http://schemas.microsoft.com/office/drawing/2014/main" val="1565674860"/>
                    </a:ext>
                  </a:extLst>
                </a:gridCol>
                <a:gridCol w="576072">
                  <a:extLst>
                    <a:ext uri="{9D8B030D-6E8A-4147-A177-3AD203B41FA5}">
                      <a16:colId xmlns:a16="http://schemas.microsoft.com/office/drawing/2014/main" val="1696323253"/>
                    </a:ext>
                  </a:extLst>
                </a:gridCol>
                <a:gridCol w="576072">
                  <a:extLst>
                    <a:ext uri="{9D8B030D-6E8A-4147-A177-3AD203B41FA5}">
                      <a16:colId xmlns:a16="http://schemas.microsoft.com/office/drawing/2014/main" val="992620183"/>
                    </a:ext>
                  </a:extLst>
                </a:gridCol>
                <a:gridCol w="576072">
                  <a:extLst>
                    <a:ext uri="{9D8B030D-6E8A-4147-A177-3AD203B41FA5}">
                      <a16:colId xmlns:a16="http://schemas.microsoft.com/office/drawing/2014/main" val="2362547255"/>
                    </a:ext>
                  </a:extLst>
                </a:gridCol>
                <a:gridCol w="576072">
                  <a:extLst>
                    <a:ext uri="{9D8B030D-6E8A-4147-A177-3AD203B41FA5}">
                      <a16:colId xmlns:a16="http://schemas.microsoft.com/office/drawing/2014/main" val="2097721168"/>
                    </a:ext>
                  </a:extLst>
                </a:gridCol>
                <a:gridCol w="576072">
                  <a:extLst>
                    <a:ext uri="{9D8B030D-6E8A-4147-A177-3AD203B41FA5}">
                      <a16:colId xmlns:a16="http://schemas.microsoft.com/office/drawing/2014/main" val="546441754"/>
                    </a:ext>
                  </a:extLst>
                </a:gridCol>
                <a:gridCol w="576072">
                  <a:extLst>
                    <a:ext uri="{9D8B030D-6E8A-4147-A177-3AD203B41FA5}">
                      <a16:colId xmlns:a16="http://schemas.microsoft.com/office/drawing/2014/main" val="3278589800"/>
                    </a:ext>
                  </a:extLst>
                </a:gridCol>
                <a:gridCol w="576072">
                  <a:extLst>
                    <a:ext uri="{9D8B030D-6E8A-4147-A177-3AD203B41FA5}">
                      <a16:colId xmlns:a16="http://schemas.microsoft.com/office/drawing/2014/main" val="2646883285"/>
                    </a:ext>
                  </a:extLst>
                </a:gridCol>
                <a:gridCol w="576072">
                  <a:extLst>
                    <a:ext uri="{9D8B030D-6E8A-4147-A177-3AD203B41FA5}">
                      <a16:colId xmlns:a16="http://schemas.microsoft.com/office/drawing/2014/main" val="1650245319"/>
                    </a:ext>
                  </a:extLst>
                </a:gridCol>
                <a:gridCol w="576072">
                  <a:extLst>
                    <a:ext uri="{9D8B030D-6E8A-4147-A177-3AD203B41FA5}">
                      <a16:colId xmlns:a16="http://schemas.microsoft.com/office/drawing/2014/main" val="3800033978"/>
                    </a:ext>
                  </a:extLst>
                </a:gridCol>
                <a:gridCol w="576072">
                  <a:extLst>
                    <a:ext uri="{9D8B030D-6E8A-4147-A177-3AD203B41FA5}">
                      <a16:colId xmlns:a16="http://schemas.microsoft.com/office/drawing/2014/main" val="906125134"/>
                    </a:ext>
                  </a:extLst>
                </a:gridCol>
                <a:gridCol w="576072">
                  <a:extLst>
                    <a:ext uri="{9D8B030D-6E8A-4147-A177-3AD203B41FA5}">
                      <a16:colId xmlns:a16="http://schemas.microsoft.com/office/drawing/2014/main" val="145229006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04324316"/>
                  </a:ext>
                </a:extLst>
              </a:tr>
              <a:tr h="370840">
                <a:tc>
                  <a:txBody>
                    <a:bodyPr/>
                    <a:lstStyle/>
                    <a:p>
                      <a:r>
                        <a:rPr lang="en-US" sz="1000"/>
                        <a:t>225</a:t>
                      </a:r>
                    </a:p>
                  </a:txBody>
                  <a:tcPr/>
                </a:tc>
                <a:tc>
                  <a:txBody>
                    <a:bodyPr/>
                    <a:lstStyle/>
                    <a:p>
                      <a:r>
                        <a:rPr lang="en-US" sz="1000"/>
                        <a:t>3</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9</a:t>
                      </a:r>
                    </a:p>
                  </a:txBody>
                  <a:tcPr/>
                </a:tc>
                <a:tc>
                  <a:txBody>
                    <a:bodyPr/>
                    <a:lstStyle/>
                    <a:p>
                      <a:r>
                        <a:rPr lang="en-US" sz="1000"/>
                        <a:t>26</a:t>
                      </a:r>
                    </a:p>
                  </a:txBody>
                  <a:tcPr/>
                </a:tc>
                <a:tc>
                  <a:txBody>
                    <a:bodyPr/>
                    <a:lstStyle/>
                    <a:p>
                      <a:r>
                        <a:rPr lang="en-US" sz="1000"/>
                        <a:t>1</a:t>
                      </a:r>
                    </a:p>
                  </a:txBody>
                  <a:tcPr/>
                </a:tc>
                <a:tc>
                  <a:txBody>
                    <a:bodyPr/>
                    <a:lstStyle/>
                    <a:p>
                      <a:r>
                        <a:rPr lang="en-US" sz="1000"/>
                        <a:t>2</a:t>
                      </a:r>
                    </a:p>
                  </a:txBody>
                  <a:tcPr/>
                </a:tc>
                <a:tc>
                  <a:txBody>
                    <a:bodyPr/>
                    <a:lstStyle/>
                    <a:p>
                      <a:r>
                        <a:rPr lang="en-US" sz="1000"/>
                        <a:t>1.2418 %</a:t>
                      </a:r>
                    </a:p>
                  </a:txBody>
                  <a:tcPr/>
                </a:tc>
                <a:tc>
                  <a:txBody>
                    <a:bodyPr/>
                    <a:lstStyle/>
                    <a:p>
                      <a:r>
                        <a:rPr lang="en-US" sz="1000"/>
                        <a:t>0.0 %</a:t>
                      </a:r>
                    </a:p>
                  </a:txBody>
                  <a:tcPr/>
                </a:tc>
                <a:extLst>
                  <a:ext uri="{0D108BD9-81ED-4DB2-BD59-A6C34878D82A}">
                    <a16:rowId xmlns:a16="http://schemas.microsoft.com/office/drawing/2014/main" val="2366088716"/>
                  </a:ext>
                </a:extLst>
              </a:tr>
            </a:tbl>
          </a:graphicData>
        </a:graphic>
      </p:graphicFrame>
      <p:sp>
        <p:nvSpPr>
          <p:cNvPr id="4" name="Text Placeholder 3">
            <a:extLst>
              <a:ext uri="{FF2B5EF4-FFF2-40B4-BE49-F238E27FC236}">
                <a16:creationId xmlns:a16="http://schemas.microsoft.com/office/drawing/2014/main" id="{4AD60983-863E-4C19-9CEC-FBC59219ABD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52909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64D8A-3F17-4130-B4EA-AE8279B30CD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05ED21E-2091-462A-8367-E844458366FC}"/>
              </a:ext>
            </a:extLst>
          </p:cNvPr>
          <p:cNvGraphicFramePr>
            <a:graphicFrameLocks noGrp="1"/>
          </p:cNvGraphicFramePr>
          <p:nvPr>
            <p:ph type="chart" sz="quarter" idx="13"/>
            <p:extLst>
              <p:ext uri="{D42A27DB-BD31-4B8C-83A1-F6EECF244321}">
                <p14:modId xmlns:p14="http://schemas.microsoft.com/office/powerpoint/2010/main" val="4132441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4344B-2973-496D-BC1B-AA9AD6DB6A8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2CD86FC-2E3F-47CE-A4A6-5F30D3844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2339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81680-4656-4757-A8A8-8F37E6ACC93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C155EE0-CC9E-47BC-A849-8D837C31D683}"/>
              </a:ext>
            </a:extLst>
          </p:cNvPr>
          <p:cNvGraphicFramePr>
            <a:graphicFrameLocks noGrp="1"/>
          </p:cNvGraphicFramePr>
          <p:nvPr>
            <p:ph type="chart" sz="quarter" idx="13"/>
            <p:extLst>
              <p:ext uri="{D42A27DB-BD31-4B8C-83A1-F6EECF244321}">
                <p14:modId xmlns:p14="http://schemas.microsoft.com/office/powerpoint/2010/main" val="948010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265693-261C-43C6-B54B-5D9EC7FEAB8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3F21B42-C875-4CF2-8958-92564DADE7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6789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7E1C-3258-4F42-B59B-6B6E7421445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F256C392-8AC0-4204-8602-92E09B3FC199}"/>
              </a:ext>
            </a:extLst>
          </p:cNvPr>
          <p:cNvGraphicFramePr>
            <a:graphicFrameLocks noGrp="1"/>
          </p:cNvGraphicFramePr>
          <p:nvPr>
            <p:ph type="chart" sz="quarter" idx="13"/>
            <p:extLst>
              <p:ext uri="{D42A27DB-BD31-4B8C-83A1-F6EECF244321}">
                <p14:modId xmlns:p14="http://schemas.microsoft.com/office/powerpoint/2010/main" val="3942207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636487-8A5A-4D5E-AC5F-628BE18A78D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CD40D26-712E-4D67-9AB9-829FBFDD0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563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977D-0D34-4FED-B954-DD2778F9F4BA}"/>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D74B9A3-9CCF-4B25-B98C-54303B20B834}"/>
              </a:ext>
            </a:extLst>
          </p:cNvPr>
          <p:cNvGraphicFramePr>
            <a:graphicFrameLocks noGrp="1"/>
          </p:cNvGraphicFramePr>
          <p:nvPr>
            <p:ph type="tbl" sz="quarter" idx="13"/>
            <p:extLst>
              <p:ext uri="{D42A27DB-BD31-4B8C-83A1-F6EECF244321}">
                <p14:modId xmlns:p14="http://schemas.microsoft.com/office/powerpoint/2010/main" val="64927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02502843"/>
                    </a:ext>
                  </a:extLst>
                </a:gridCol>
                <a:gridCol w="493776">
                  <a:extLst>
                    <a:ext uri="{9D8B030D-6E8A-4147-A177-3AD203B41FA5}">
                      <a16:colId xmlns:a16="http://schemas.microsoft.com/office/drawing/2014/main" val="3672743529"/>
                    </a:ext>
                  </a:extLst>
                </a:gridCol>
                <a:gridCol w="1069848">
                  <a:extLst>
                    <a:ext uri="{9D8B030D-6E8A-4147-A177-3AD203B41FA5}">
                      <a16:colId xmlns:a16="http://schemas.microsoft.com/office/drawing/2014/main" val="663894935"/>
                    </a:ext>
                  </a:extLst>
                </a:gridCol>
                <a:gridCol w="1069848">
                  <a:extLst>
                    <a:ext uri="{9D8B030D-6E8A-4147-A177-3AD203B41FA5}">
                      <a16:colId xmlns:a16="http://schemas.microsoft.com/office/drawing/2014/main" val="711869475"/>
                    </a:ext>
                  </a:extLst>
                </a:gridCol>
                <a:gridCol w="1069848">
                  <a:extLst>
                    <a:ext uri="{9D8B030D-6E8A-4147-A177-3AD203B41FA5}">
                      <a16:colId xmlns:a16="http://schemas.microsoft.com/office/drawing/2014/main" val="2780447982"/>
                    </a:ext>
                  </a:extLst>
                </a:gridCol>
                <a:gridCol w="1069848">
                  <a:extLst>
                    <a:ext uri="{9D8B030D-6E8A-4147-A177-3AD203B41FA5}">
                      <a16:colId xmlns:a16="http://schemas.microsoft.com/office/drawing/2014/main" val="2461469669"/>
                    </a:ext>
                  </a:extLst>
                </a:gridCol>
                <a:gridCol w="1069848">
                  <a:extLst>
                    <a:ext uri="{9D8B030D-6E8A-4147-A177-3AD203B41FA5}">
                      <a16:colId xmlns:a16="http://schemas.microsoft.com/office/drawing/2014/main" val="180954249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409735725"/>
                  </a:ext>
                </a:extLst>
              </a:tr>
              <a:tr h="370840">
                <a:tc>
                  <a:txBody>
                    <a:bodyPr/>
                    <a:lstStyle/>
                    <a:p>
                      <a:r>
                        <a:rPr lang="en-US" sz="1000" b="1"/>
                        <a:t>@TokioMAmerica - 2021-08-27 16:06:33</a:t>
                      </a:r>
                      <a:r>
                        <a:rPr lang="en-US" sz="1000"/>
                        <a:t>
 Ready, set, walk! For our third year in a row, TMA is participating in the #Walk2EndAlz - and we're not alone. This year, our sister companies, @PHLYINS @TMNA_Services, and @FirstInsHI will be joining us in walking and fundraising for this worthy cause. https://t.co/YwBAEVbZgL</a:t>
                      </a:r>
                    </a:p>
                  </a:txBody>
                  <a:tcPr/>
                </a:tc>
                <a:tc>
                  <a:txBody>
                    <a:bodyPr/>
                    <a:lstStyle/>
                    <a:p>
                      <a:r>
                        <a:rPr lang="en-US" sz="1000"/>
                        <a:t>09/01/2021 14:11:23</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2.6786 %</a:t>
                      </a:r>
                    </a:p>
                  </a:txBody>
                  <a:tcPr/>
                </a:tc>
                <a:extLst>
                  <a:ext uri="{0D108BD9-81ED-4DB2-BD59-A6C34878D82A}">
                    <a16:rowId xmlns:a16="http://schemas.microsoft.com/office/drawing/2014/main" val="2426659518"/>
                  </a:ext>
                </a:extLst>
              </a:tr>
              <a:tr h="370840">
                <a:tc>
                  <a:txBody>
                    <a:bodyPr/>
                    <a:lstStyle/>
                    <a:p>
                      <a:r>
                        <a:rPr lang="en-US" sz="1000" b="1"/>
                        <a:t>@TokioMAmerica - 2021-08-13 16:06:24</a:t>
                      </a:r>
                      <a:r>
                        <a:rPr lang="en-US" sz="1000"/>
                        <a:t>
 There are countless reasons to choose a career in insurance, but we chose our top three. What do you like best about working in the insurance industry? Quote-tweet with the matching emoji to vote! #insuranceindustry #insurancecareers https://t.co/JCXWflxsno</a:t>
                      </a:r>
                    </a:p>
                  </a:txBody>
                  <a:tcPr/>
                </a:tc>
                <a:tc>
                  <a:txBody>
                    <a:bodyPr/>
                    <a:lstStyle/>
                    <a:p>
                      <a:r>
                        <a:rPr lang="en-US" sz="1000"/>
                        <a:t>08/16/2021 20:10:56</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5</a:t>
                      </a:r>
                    </a:p>
                  </a:txBody>
                  <a:tcPr/>
                </a:tc>
                <a:tc>
                  <a:txBody>
                    <a:bodyPr/>
                    <a:lstStyle/>
                    <a:p>
                      <a:r>
                        <a:rPr lang="en-US" sz="1000"/>
                        <a:t>2.2523 %</a:t>
                      </a:r>
                    </a:p>
                  </a:txBody>
                  <a:tcPr/>
                </a:tc>
                <a:extLst>
                  <a:ext uri="{0D108BD9-81ED-4DB2-BD59-A6C34878D82A}">
                    <a16:rowId xmlns:a16="http://schemas.microsoft.com/office/drawing/2014/main" val="1619878981"/>
                  </a:ext>
                </a:extLst>
              </a:tr>
              <a:tr h="370840">
                <a:tc>
                  <a:txBody>
                    <a:bodyPr/>
                    <a:lstStyle/>
                    <a:p>
                      <a:r>
                        <a:rPr lang="en-US" sz="1000" b="1"/>
                        <a:t>@TokioMAmerica - 2021-08-04 16:55:03</a:t>
                      </a:r>
                      <a:r>
                        <a:rPr lang="en-US" sz="1000"/>
                        <a:t>
 Use your expertise at the next level! TMA is hiring an Auto and Casualty Product Manager for our Jersey City, NJ office. You have the underwriting experience - now become a manager! Apply now: https://t.co/JruysYuyQl #insurancecareers https://t.co/Dc86ZyJRJF</a:t>
                      </a:r>
                    </a:p>
                  </a:txBody>
                  <a:tcPr/>
                </a:tc>
                <a:tc>
                  <a:txBody>
                    <a:bodyPr/>
                    <a:lstStyle/>
                    <a:p>
                      <a:r>
                        <a:rPr lang="en-US" sz="1000"/>
                        <a:t>08/07/2021 02:10:52</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1.8018 %</a:t>
                      </a:r>
                    </a:p>
                  </a:txBody>
                  <a:tcPr/>
                </a:tc>
                <a:extLst>
                  <a:ext uri="{0D108BD9-81ED-4DB2-BD59-A6C34878D82A}">
                    <a16:rowId xmlns:a16="http://schemas.microsoft.com/office/drawing/2014/main" val="3435376903"/>
                  </a:ext>
                </a:extLst>
              </a:tr>
            </a:tbl>
          </a:graphicData>
        </a:graphic>
      </p:graphicFrame>
      <p:sp>
        <p:nvSpPr>
          <p:cNvPr id="4" name="Text Placeholder 3">
            <a:extLst>
              <a:ext uri="{FF2B5EF4-FFF2-40B4-BE49-F238E27FC236}">
                <a16:creationId xmlns:a16="http://schemas.microsoft.com/office/drawing/2014/main" id="{5AD00B6E-90F2-44AE-B86B-7F39805A666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312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0606-4D21-495D-AE98-2CEC7EDC094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3E4C9B38-1C56-4650-8882-7B8D618278C6}"/>
              </a:ext>
            </a:extLst>
          </p:cNvPr>
          <p:cNvGraphicFramePr>
            <a:graphicFrameLocks noGrp="1"/>
          </p:cNvGraphicFramePr>
          <p:nvPr>
            <p:ph type="tbl" sz="quarter" idx="13"/>
            <p:extLst>
              <p:ext uri="{D42A27DB-BD31-4B8C-83A1-F6EECF244321}">
                <p14:modId xmlns:p14="http://schemas.microsoft.com/office/powerpoint/2010/main" val="326653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97796034"/>
                    </a:ext>
                  </a:extLst>
                </a:gridCol>
                <a:gridCol w="658368">
                  <a:extLst>
                    <a:ext uri="{9D8B030D-6E8A-4147-A177-3AD203B41FA5}">
                      <a16:colId xmlns:a16="http://schemas.microsoft.com/office/drawing/2014/main" val="2158489301"/>
                    </a:ext>
                  </a:extLst>
                </a:gridCol>
                <a:gridCol w="658368">
                  <a:extLst>
                    <a:ext uri="{9D8B030D-6E8A-4147-A177-3AD203B41FA5}">
                      <a16:colId xmlns:a16="http://schemas.microsoft.com/office/drawing/2014/main" val="4132353367"/>
                    </a:ext>
                  </a:extLst>
                </a:gridCol>
                <a:gridCol w="658368">
                  <a:extLst>
                    <a:ext uri="{9D8B030D-6E8A-4147-A177-3AD203B41FA5}">
                      <a16:colId xmlns:a16="http://schemas.microsoft.com/office/drawing/2014/main" val="1220617691"/>
                    </a:ext>
                  </a:extLst>
                </a:gridCol>
                <a:gridCol w="658368">
                  <a:extLst>
                    <a:ext uri="{9D8B030D-6E8A-4147-A177-3AD203B41FA5}">
                      <a16:colId xmlns:a16="http://schemas.microsoft.com/office/drawing/2014/main" val="2538232810"/>
                    </a:ext>
                  </a:extLst>
                </a:gridCol>
                <a:gridCol w="658368">
                  <a:extLst>
                    <a:ext uri="{9D8B030D-6E8A-4147-A177-3AD203B41FA5}">
                      <a16:colId xmlns:a16="http://schemas.microsoft.com/office/drawing/2014/main" val="3002748077"/>
                    </a:ext>
                  </a:extLst>
                </a:gridCol>
                <a:gridCol w="658368">
                  <a:extLst>
                    <a:ext uri="{9D8B030D-6E8A-4147-A177-3AD203B41FA5}">
                      <a16:colId xmlns:a16="http://schemas.microsoft.com/office/drawing/2014/main" val="4235411450"/>
                    </a:ext>
                  </a:extLst>
                </a:gridCol>
                <a:gridCol w="658368">
                  <a:extLst>
                    <a:ext uri="{9D8B030D-6E8A-4147-A177-3AD203B41FA5}">
                      <a16:colId xmlns:a16="http://schemas.microsoft.com/office/drawing/2014/main" val="1529183745"/>
                    </a:ext>
                  </a:extLst>
                </a:gridCol>
                <a:gridCol w="658368">
                  <a:extLst>
                    <a:ext uri="{9D8B030D-6E8A-4147-A177-3AD203B41FA5}">
                      <a16:colId xmlns:a16="http://schemas.microsoft.com/office/drawing/2014/main" val="4223807125"/>
                    </a:ext>
                  </a:extLst>
                </a:gridCol>
                <a:gridCol w="658368">
                  <a:extLst>
                    <a:ext uri="{9D8B030D-6E8A-4147-A177-3AD203B41FA5}">
                      <a16:colId xmlns:a16="http://schemas.microsoft.com/office/drawing/2014/main" val="267972829"/>
                    </a:ext>
                  </a:extLst>
                </a:gridCol>
                <a:gridCol w="658368">
                  <a:extLst>
                    <a:ext uri="{9D8B030D-6E8A-4147-A177-3AD203B41FA5}">
                      <a16:colId xmlns:a16="http://schemas.microsoft.com/office/drawing/2014/main" val="3777006534"/>
                    </a:ext>
                  </a:extLst>
                </a:gridCol>
                <a:gridCol w="658368">
                  <a:extLst>
                    <a:ext uri="{9D8B030D-6E8A-4147-A177-3AD203B41FA5}">
                      <a16:colId xmlns:a16="http://schemas.microsoft.com/office/drawing/2014/main" val="10428391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03634578"/>
                  </a:ext>
                </a:extLst>
              </a:tr>
              <a:tr h="370840">
                <a:tc>
                  <a:txBody>
                    <a:bodyPr/>
                    <a:lstStyle/>
                    <a:p>
                      <a:r>
                        <a:rPr lang="en-US" sz="1000"/>
                        <a:t>18053</a:t>
                      </a:r>
                    </a:p>
                  </a:txBody>
                  <a:tcPr/>
                </a:tc>
                <a:tc>
                  <a:txBody>
                    <a:bodyPr/>
                    <a:lstStyle/>
                    <a:p>
                      <a:r>
                        <a:rPr lang="en-US" sz="1000"/>
                        <a:t>44</a:t>
                      </a:r>
                    </a:p>
                  </a:txBody>
                  <a:tcPr/>
                </a:tc>
                <a:tc>
                  <a:txBody>
                    <a:bodyPr/>
                    <a:lstStyle/>
                    <a:p>
                      <a:r>
                        <a:rPr lang="en-US" sz="1000"/>
                        <a:t>14</a:t>
                      </a:r>
                    </a:p>
                  </a:txBody>
                  <a:tcPr/>
                </a:tc>
                <a:tc>
                  <a:txBody>
                    <a:bodyPr/>
                    <a:lstStyle/>
                    <a:p>
                      <a:r>
                        <a:rPr lang="en-US" sz="1000"/>
                        <a:t>308</a:t>
                      </a:r>
                    </a:p>
                  </a:txBody>
                  <a:tcPr/>
                </a:tc>
                <a:tc>
                  <a:txBody>
                    <a:bodyPr/>
                    <a:lstStyle/>
                    <a:p>
                      <a:r>
                        <a:rPr lang="en-US" sz="1000"/>
                        <a:t>22</a:t>
                      </a:r>
                    </a:p>
                  </a:txBody>
                  <a:tcPr/>
                </a:tc>
                <a:tc>
                  <a:txBody>
                    <a:bodyPr/>
                    <a:lstStyle/>
                    <a:p>
                      <a:r>
                        <a:rPr lang="en-US" sz="1000"/>
                        <a:t>15</a:t>
                      </a:r>
                    </a:p>
                  </a:txBody>
                  <a:tcPr/>
                </a:tc>
                <a:tc>
                  <a:txBody>
                    <a:bodyPr/>
                    <a:lstStyle/>
                    <a:p>
                      <a:r>
                        <a:rPr lang="en-US" sz="1000"/>
                        <a:t>13</a:t>
                      </a:r>
                    </a:p>
                  </a:txBody>
                  <a:tcPr/>
                </a:tc>
                <a:tc>
                  <a:txBody>
                    <a:bodyPr/>
                    <a:lstStyle/>
                    <a:p>
                      <a:r>
                        <a:rPr lang="en-US" sz="1000"/>
                        <a:t>534</a:t>
                      </a:r>
                    </a:p>
                  </a:txBody>
                  <a:tcPr/>
                </a:tc>
                <a:tc>
                  <a:txBody>
                    <a:bodyPr/>
                    <a:lstStyle/>
                    <a:p>
                      <a:r>
                        <a:rPr lang="en-US" sz="1000"/>
                        <a:t>18919</a:t>
                      </a:r>
                    </a:p>
                  </a:txBody>
                  <a:tcPr/>
                </a:tc>
                <a:tc>
                  <a:txBody>
                    <a:bodyPr/>
                    <a:lstStyle/>
                    <a:p>
                      <a:r>
                        <a:rPr lang="en-US" sz="1000"/>
                        <a:t>1351.3571428571</a:t>
                      </a:r>
                    </a:p>
                  </a:txBody>
                  <a:tcPr/>
                </a:tc>
                <a:tc>
                  <a:txBody>
                    <a:bodyPr/>
                    <a:lstStyle/>
                    <a:p>
                      <a:r>
                        <a:rPr lang="en-US" sz="1000"/>
                        <a:t>3.8274341031607 %</a:t>
                      </a:r>
                    </a:p>
                  </a:txBody>
                  <a:tcPr/>
                </a:tc>
                <a:tc>
                  <a:txBody>
                    <a:bodyPr/>
                    <a:lstStyle/>
                    <a:p>
                      <a:r>
                        <a:rPr lang="en-US" sz="1000"/>
                        <a:t>228</a:t>
                      </a:r>
                    </a:p>
                  </a:txBody>
                  <a:tcPr/>
                </a:tc>
                <a:extLst>
                  <a:ext uri="{0D108BD9-81ED-4DB2-BD59-A6C34878D82A}">
                    <a16:rowId xmlns:a16="http://schemas.microsoft.com/office/drawing/2014/main" val="3067979607"/>
                  </a:ext>
                </a:extLst>
              </a:tr>
            </a:tbl>
          </a:graphicData>
        </a:graphic>
      </p:graphicFrame>
      <p:sp>
        <p:nvSpPr>
          <p:cNvPr id="4" name="Text Placeholder 3">
            <a:extLst>
              <a:ext uri="{FF2B5EF4-FFF2-40B4-BE49-F238E27FC236}">
                <a16:creationId xmlns:a16="http://schemas.microsoft.com/office/drawing/2014/main" id="{9C80CAB6-BCF5-423B-8B73-3334112EFBB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19144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977F-8EF1-4A6A-9B09-49F6E40265C7}"/>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97D7281-D4CB-4E4C-97C1-8C6260FA9A83}"/>
              </a:ext>
            </a:extLst>
          </p:cNvPr>
          <p:cNvGraphicFramePr>
            <a:graphicFrameLocks noGrp="1"/>
          </p:cNvGraphicFramePr>
          <p:nvPr>
            <p:ph type="chart" sz="quarter" idx="13"/>
            <p:extLst>
              <p:ext uri="{D42A27DB-BD31-4B8C-83A1-F6EECF244321}">
                <p14:modId xmlns:p14="http://schemas.microsoft.com/office/powerpoint/2010/main" val="3778769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82B31-85E6-4629-8D56-8A354731E81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D2B4E75-64AF-4BAF-AF0A-50E1295F59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281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5FD79-7E77-4810-A008-EA38F624EA24}"/>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73EB685-B315-484E-BFB4-28EE79C814CC}"/>
              </a:ext>
            </a:extLst>
          </p:cNvPr>
          <p:cNvGraphicFramePr>
            <a:graphicFrameLocks noGrp="1"/>
          </p:cNvGraphicFramePr>
          <p:nvPr>
            <p:ph type="chart" sz="quarter" idx="13"/>
            <p:extLst>
              <p:ext uri="{D42A27DB-BD31-4B8C-83A1-F6EECF244321}">
                <p14:modId xmlns:p14="http://schemas.microsoft.com/office/powerpoint/2010/main" val="1138163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2EFCE-92AD-4041-983F-26406477ECF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C435A6B-5198-4516-9BBF-929179A89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1478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E4496-1665-444D-A04E-2BBC6BAB514C}"/>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3EA092F-73D1-4CAF-864D-D37F2EC8D4ED}"/>
              </a:ext>
            </a:extLst>
          </p:cNvPr>
          <p:cNvGraphicFramePr>
            <a:graphicFrameLocks noGrp="1"/>
          </p:cNvGraphicFramePr>
          <p:nvPr>
            <p:ph type="chart" sz="quarter" idx="13"/>
            <p:extLst>
              <p:ext uri="{D42A27DB-BD31-4B8C-83A1-F6EECF244321}">
                <p14:modId xmlns:p14="http://schemas.microsoft.com/office/powerpoint/2010/main" val="3724719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0C5675-015D-4708-BD01-89DE9BB8C46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C4868F-36EE-41A8-9037-6F80F97013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5335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8B4DA-64AE-40C0-83A0-0A3AD4DBE620}"/>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255A10F4-9717-41CD-BA36-3E7F746E114F}"/>
              </a:ext>
            </a:extLst>
          </p:cNvPr>
          <p:cNvGraphicFramePr>
            <a:graphicFrameLocks noGrp="1"/>
          </p:cNvGraphicFramePr>
          <p:nvPr>
            <p:ph type="chart" sz="quarter" idx="13"/>
            <p:extLst>
              <p:ext uri="{D42A27DB-BD31-4B8C-83A1-F6EECF244321}">
                <p14:modId xmlns:p14="http://schemas.microsoft.com/office/powerpoint/2010/main" val="85496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07B71D-7945-415B-8801-D55BEF8D939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28E6214-200C-4AB8-A22D-AAF4FE33B5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1096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85A81-8C22-4578-90CE-680916F6EC4A}"/>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2DA6782-63D2-4AAC-8B9E-484158278503}"/>
              </a:ext>
            </a:extLst>
          </p:cNvPr>
          <p:cNvGraphicFramePr>
            <a:graphicFrameLocks noGrp="1"/>
          </p:cNvGraphicFramePr>
          <p:nvPr>
            <p:ph type="tbl" sz="quarter" idx="13"/>
            <p:extLst>
              <p:ext uri="{D42A27DB-BD31-4B8C-83A1-F6EECF244321}">
                <p14:modId xmlns:p14="http://schemas.microsoft.com/office/powerpoint/2010/main" val="112557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9680122"/>
                    </a:ext>
                  </a:extLst>
                </a:gridCol>
                <a:gridCol w="740664">
                  <a:extLst>
                    <a:ext uri="{9D8B030D-6E8A-4147-A177-3AD203B41FA5}">
                      <a16:colId xmlns:a16="http://schemas.microsoft.com/office/drawing/2014/main" val="885091123"/>
                    </a:ext>
                  </a:extLst>
                </a:gridCol>
                <a:gridCol w="740664">
                  <a:extLst>
                    <a:ext uri="{9D8B030D-6E8A-4147-A177-3AD203B41FA5}">
                      <a16:colId xmlns:a16="http://schemas.microsoft.com/office/drawing/2014/main" val="2341994330"/>
                    </a:ext>
                  </a:extLst>
                </a:gridCol>
                <a:gridCol w="740664">
                  <a:extLst>
                    <a:ext uri="{9D8B030D-6E8A-4147-A177-3AD203B41FA5}">
                      <a16:colId xmlns:a16="http://schemas.microsoft.com/office/drawing/2014/main" val="205684136"/>
                    </a:ext>
                  </a:extLst>
                </a:gridCol>
                <a:gridCol w="740664">
                  <a:extLst>
                    <a:ext uri="{9D8B030D-6E8A-4147-A177-3AD203B41FA5}">
                      <a16:colId xmlns:a16="http://schemas.microsoft.com/office/drawing/2014/main" val="2253659695"/>
                    </a:ext>
                  </a:extLst>
                </a:gridCol>
                <a:gridCol w="740664">
                  <a:extLst>
                    <a:ext uri="{9D8B030D-6E8A-4147-A177-3AD203B41FA5}">
                      <a16:colId xmlns:a16="http://schemas.microsoft.com/office/drawing/2014/main" val="2377802545"/>
                    </a:ext>
                  </a:extLst>
                </a:gridCol>
                <a:gridCol w="740664">
                  <a:extLst>
                    <a:ext uri="{9D8B030D-6E8A-4147-A177-3AD203B41FA5}">
                      <a16:colId xmlns:a16="http://schemas.microsoft.com/office/drawing/2014/main" val="989783974"/>
                    </a:ext>
                  </a:extLst>
                </a:gridCol>
                <a:gridCol w="740664">
                  <a:extLst>
                    <a:ext uri="{9D8B030D-6E8A-4147-A177-3AD203B41FA5}">
                      <a16:colId xmlns:a16="http://schemas.microsoft.com/office/drawing/2014/main" val="2333851698"/>
                    </a:ext>
                  </a:extLst>
                </a:gridCol>
                <a:gridCol w="740664">
                  <a:extLst>
                    <a:ext uri="{9D8B030D-6E8A-4147-A177-3AD203B41FA5}">
                      <a16:colId xmlns:a16="http://schemas.microsoft.com/office/drawing/2014/main" val="2468016383"/>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3604824096"/>
                  </a:ext>
                </a:extLst>
              </a:tr>
              <a:tr h="370840">
                <a:tc>
                  <a:txBody>
                    <a:bodyPr/>
                    <a:lstStyle/>
                    <a:p>
                      <a:r>
                        <a:rPr lang="en-US" sz="1000" b="1"/>
                        <a:t>Tokio Marine America - 2021-08-02 15:30:32</a:t>
                      </a:r>
                      <a:r>
                        <a:rPr lang="en-US" sz="1000"/>
                        <a:t>
 We've been highlighting our interns all summer, and now we're recognizing John Perrotta! John is currently a rising senior in the honors program at St. John's University. He is majoring in Quantitative Risk and Insurance and minoring in Finance. John is a welcome addition to the TMA Team! </a:t>
                      </a:r>
                    </a:p>
                  </a:txBody>
                  <a:tcPr/>
                </a:tc>
                <a:tc>
                  <a:txBody>
                    <a:bodyPr/>
                    <a:lstStyle/>
                    <a:p>
                      <a:r>
                        <a:rPr lang="en-US" sz="1000"/>
                        <a:t>Image</a:t>
                      </a:r>
                    </a:p>
                  </a:txBody>
                  <a:tcPr/>
                </a:tc>
                <a:tc>
                  <a:txBody>
                    <a:bodyPr/>
                    <a:lstStyle/>
                    <a:p>
                      <a:r>
                        <a:rPr lang="en-US" sz="1000"/>
                        <a:t>51</a:t>
                      </a:r>
                    </a:p>
                  </a:txBody>
                  <a:tcPr/>
                </a:tc>
                <a:tc>
                  <a:txBody>
                    <a:bodyPr/>
                    <a:lstStyle/>
                    <a:p>
                      <a:r>
                        <a:rPr lang="en-US" sz="1000"/>
                        <a:t>7</a:t>
                      </a:r>
                    </a:p>
                  </a:txBody>
                  <a:tcPr/>
                </a:tc>
                <a:tc>
                  <a:txBody>
                    <a:bodyPr/>
                    <a:lstStyle/>
                    <a:p>
                      <a:r>
                        <a:rPr lang="en-US" sz="1000"/>
                        <a:t>1</a:t>
                      </a:r>
                    </a:p>
                  </a:txBody>
                  <a:tcPr/>
                </a:tc>
                <a:tc>
                  <a:txBody>
                    <a:bodyPr/>
                    <a:lstStyle/>
                    <a:p>
                      <a:r>
                        <a:rPr lang="en-US" sz="1000"/>
                        <a:t>163</a:t>
                      </a:r>
                    </a:p>
                  </a:txBody>
                  <a:tcPr/>
                </a:tc>
                <a:tc>
                  <a:txBody>
                    <a:bodyPr/>
                    <a:lstStyle/>
                    <a:p>
                      <a:r>
                        <a:rPr lang="en-US" sz="1000"/>
                        <a:t>5.8160859313597</a:t>
                      </a:r>
                    </a:p>
                  </a:txBody>
                  <a:tcPr/>
                </a:tc>
                <a:tc>
                  <a:txBody>
                    <a:bodyPr/>
                    <a:lstStyle/>
                    <a:p>
                      <a:r>
                        <a:rPr lang="en-US" sz="1000"/>
                        <a:t>3817</a:t>
                      </a:r>
                    </a:p>
                  </a:txBody>
                  <a:tcPr/>
                </a:tc>
                <a:tc>
                  <a:txBody>
                    <a:bodyPr/>
                    <a:lstStyle/>
                    <a:p>
                      <a:r>
                        <a:rPr lang="en-US" sz="1000"/>
                        <a:t>n/a</a:t>
                      </a:r>
                    </a:p>
                  </a:txBody>
                  <a:tcPr/>
                </a:tc>
                <a:extLst>
                  <a:ext uri="{0D108BD9-81ED-4DB2-BD59-A6C34878D82A}">
                    <a16:rowId xmlns:a16="http://schemas.microsoft.com/office/drawing/2014/main" val="392187003"/>
                  </a:ext>
                </a:extLst>
              </a:tr>
              <a:tr h="370840">
                <a:tc>
                  <a:txBody>
                    <a:bodyPr/>
                    <a:lstStyle/>
                    <a:p>
                      <a:r>
                        <a:rPr lang="en-US" sz="1000" b="1"/>
                        <a:t>Tokio Marine America - 2021-08-16 17:07:17</a:t>
                      </a:r>
                      <a:r>
                        <a:rPr lang="en-US" sz="1000"/>
                        <a:t>
 Did you know TMA's parent company, Tokio Marine Group, is the oldest Japanese insurance company? Last week, we virtually toured the Shofuso House to experience traditional Japanese building techniques and materials. It was a moment of peace during a busy work day!
#japaneseculture #architecture #gardendesign</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1</a:t>
                      </a:r>
                    </a:p>
                  </a:txBody>
                  <a:tcPr/>
                </a:tc>
                <a:tc>
                  <a:txBody>
                    <a:bodyPr/>
                    <a:lstStyle/>
                    <a:p>
                      <a:r>
                        <a:rPr lang="en-US" sz="1000"/>
                        <a:t>199</a:t>
                      </a:r>
                    </a:p>
                  </a:txBody>
                  <a:tcPr/>
                </a:tc>
                <a:tc>
                  <a:txBody>
                    <a:bodyPr/>
                    <a:lstStyle/>
                    <a:p>
                      <a:r>
                        <a:rPr lang="en-US" sz="1000"/>
                        <a:t>6.9695259593679</a:t>
                      </a:r>
                    </a:p>
                  </a:txBody>
                  <a:tcPr/>
                </a:tc>
                <a:tc>
                  <a:txBody>
                    <a:bodyPr/>
                    <a:lstStyle/>
                    <a:p>
                      <a:r>
                        <a:rPr lang="en-US" sz="1000"/>
                        <a:t>3544</a:t>
                      </a:r>
                    </a:p>
                  </a:txBody>
                  <a:tcPr/>
                </a:tc>
                <a:tc>
                  <a:txBody>
                    <a:bodyPr/>
                    <a:lstStyle/>
                    <a:p>
                      <a:r>
                        <a:rPr lang="en-US" sz="1000"/>
                        <a:t>n/a</a:t>
                      </a:r>
                    </a:p>
                  </a:txBody>
                  <a:tcPr/>
                </a:tc>
                <a:extLst>
                  <a:ext uri="{0D108BD9-81ED-4DB2-BD59-A6C34878D82A}">
                    <a16:rowId xmlns:a16="http://schemas.microsoft.com/office/drawing/2014/main" val="2490880586"/>
                  </a:ext>
                </a:extLst>
              </a:tr>
              <a:tr h="370840">
                <a:tc>
                  <a:txBody>
                    <a:bodyPr/>
                    <a:lstStyle/>
                    <a:p>
                      <a:r>
                        <a:rPr lang="en-US" sz="1000" b="1"/>
                        <a:t>Tokio Marine America - 2021-08-13 16:04:11</a:t>
                      </a:r>
                      <a:r>
                        <a:rPr lang="en-US" sz="1000"/>
                        <a:t>
 There are countless reasons to choose a career in insurance, but we chose our top three. What do you like best about working in the insurance industry? Vote in the comments with the matching emojis! 
#insurance #insurancecareers #insuranceindustry</a:t>
                      </a:r>
                    </a:p>
                  </a:txBody>
                  <a:tcPr/>
                </a:tc>
                <a:tc>
                  <a:txBody>
                    <a:bodyPr/>
                    <a:lstStyle/>
                    <a:p>
                      <a:r>
                        <a:rPr lang="en-US" sz="1000"/>
                        <a:t>Image</a:t>
                      </a:r>
                    </a:p>
                  </a:txBody>
                  <a:tcPr/>
                </a:tc>
                <a:tc>
                  <a:txBody>
                    <a:bodyPr/>
                    <a:lstStyle/>
                    <a:p>
                      <a:r>
                        <a:rPr lang="en-US" sz="1000"/>
                        <a:t>25</a:t>
                      </a:r>
                    </a:p>
                  </a:txBody>
                  <a:tcPr/>
                </a:tc>
                <a:tc>
                  <a:txBody>
                    <a:bodyPr/>
                    <a:lstStyle/>
                    <a:p>
                      <a:r>
                        <a:rPr lang="en-US" sz="1000"/>
                        <a:t>4</a:t>
                      </a:r>
                    </a:p>
                  </a:txBody>
                  <a:tcPr/>
                </a:tc>
                <a:tc>
                  <a:txBody>
                    <a:bodyPr/>
                    <a:lstStyle/>
                    <a:p>
                      <a:r>
                        <a:rPr lang="en-US" sz="1000"/>
                        <a:t>1</a:t>
                      </a:r>
                    </a:p>
                  </a:txBody>
                  <a:tcPr/>
                </a:tc>
                <a:tc>
                  <a:txBody>
                    <a:bodyPr/>
                    <a:lstStyle/>
                    <a:p>
                      <a:r>
                        <a:rPr lang="en-US" sz="1000"/>
                        <a:t>23</a:t>
                      </a:r>
                    </a:p>
                  </a:txBody>
                  <a:tcPr/>
                </a:tc>
                <a:tc>
                  <a:txBody>
                    <a:bodyPr/>
                    <a:lstStyle/>
                    <a:p>
                      <a:r>
                        <a:rPr lang="en-US" sz="1000"/>
                        <a:t>3.3680834001604</a:t>
                      </a:r>
                    </a:p>
                  </a:txBody>
                  <a:tcPr/>
                </a:tc>
                <a:tc>
                  <a:txBody>
                    <a:bodyPr/>
                    <a:lstStyle/>
                    <a:p>
                      <a:r>
                        <a:rPr lang="en-US" sz="1000"/>
                        <a:t>1247</a:t>
                      </a:r>
                    </a:p>
                  </a:txBody>
                  <a:tcPr/>
                </a:tc>
                <a:tc>
                  <a:txBody>
                    <a:bodyPr/>
                    <a:lstStyle/>
                    <a:p>
                      <a:r>
                        <a:rPr lang="en-US" sz="1000"/>
                        <a:t>n/a</a:t>
                      </a:r>
                    </a:p>
                  </a:txBody>
                  <a:tcPr/>
                </a:tc>
                <a:extLst>
                  <a:ext uri="{0D108BD9-81ED-4DB2-BD59-A6C34878D82A}">
                    <a16:rowId xmlns:a16="http://schemas.microsoft.com/office/drawing/2014/main" val="712309559"/>
                  </a:ext>
                </a:extLst>
              </a:tr>
            </a:tbl>
          </a:graphicData>
        </a:graphic>
      </p:graphicFrame>
      <p:sp>
        <p:nvSpPr>
          <p:cNvPr id="4" name="Text Placeholder 3">
            <a:extLst>
              <a:ext uri="{FF2B5EF4-FFF2-40B4-BE49-F238E27FC236}">
                <a16:creationId xmlns:a16="http://schemas.microsoft.com/office/drawing/2014/main" id="{077C9037-5BE9-4144-8D76-DCD0A786D25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28482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57994-3048-4DCA-A860-8B97CE0BEE50}"/>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20EB2A7-8B90-435C-B71A-CB945399B5E4}"/>
              </a:ext>
            </a:extLst>
          </p:cNvPr>
          <p:cNvGraphicFramePr>
            <a:graphicFrameLocks noGrp="1"/>
          </p:cNvGraphicFramePr>
          <p:nvPr>
            <p:ph type="tbl" sz="quarter" idx="13"/>
            <p:extLst>
              <p:ext uri="{D42A27DB-BD31-4B8C-83A1-F6EECF244321}">
                <p14:modId xmlns:p14="http://schemas.microsoft.com/office/powerpoint/2010/main" val="2835034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0413342"/>
                    </a:ext>
                  </a:extLst>
                </a:gridCol>
                <a:gridCol w="658368">
                  <a:extLst>
                    <a:ext uri="{9D8B030D-6E8A-4147-A177-3AD203B41FA5}">
                      <a16:colId xmlns:a16="http://schemas.microsoft.com/office/drawing/2014/main" val="1056537316"/>
                    </a:ext>
                  </a:extLst>
                </a:gridCol>
                <a:gridCol w="658368">
                  <a:extLst>
                    <a:ext uri="{9D8B030D-6E8A-4147-A177-3AD203B41FA5}">
                      <a16:colId xmlns:a16="http://schemas.microsoft.com/office/drawing/2014/main" val="3878472399"/>
                    </a:ext>
                  </a:extLst>
                </a:gridCol>
                <a:gridCol w="658368">
                  <a:extLst>
                    <a:ext uri="{9D8B030D-6E8A-4147-A177-3AD203B41FA5}">
                      <a16:colId xmlns:a16="http://schemas.microsoft.com/office/drawing/2014/main" val="3286338862"/>
                    </a:ext>
                  </a:extLst>
                </a:gridCol>
                <a:gridCol w="658368">
                  <a:extLst>
                    <a:ext uri="{9D8B030D-6E8A-4147-A177-3AD203B41FA5}">
                      <a16:colId xmlns:a16="http://schemas.microsoft.com/office/drawing/2014/main" val="3368710925"/>
                    </a:ext>
                  </a:extLst>
                </a:gridCol>
                <a:gridCol w="658368">
                  <a:extLst>
                    <a:ext uri="{9D8B030D-6E8A-4147-A177-3AD203B41FA5}">
                      <a16:colId xmlns:a16="http://schemas.microsoft.com/office/drawing/2014/main" val="2964791232"/>
                    </a:ext>
                  </a:extLst>
                </a:gridCol>
                <a:gridCol w="658368">
                  <a:extLst>
                    <a:ext uri="{9D8B030D-6E8A-4147-A177-3AD203B41FA5}">
                      <a16:colId xmlns:a16="http://schemas.microsoft.com/office/drawing/2014/main" val="1965997790"/>
                    </a:ext>
                  </a:extLst>
                </a:gridCol>
                <a:gridCol w="658368">
                  <a:extLst>
                    <a:ext uri="{9D8B030D-6E8A-4147-A177-3AD203B41FA5}">
                      <a16:colId xmlns:a16="http://schemas.microsoft.com/office/drawing/2014/main" val="953672124"/>
                    </a:ext>
                  </a:extLst>
                </a:gridCol>
                <a:gridCol w="658368">
                  <a:extLst>
                    <a:ext uri="{9D8B030D-6E8A-4147-A177-3AD203B41FA5}">
                      <a16:colId xmlns:a16="http://schemas.microsoft.com/office/drawing/2014/main" val="2007889363"/>
                    </a:ext>
                  </a:extLst>
                </a:gridCol>
                <a:gridCol w="658368">
                  <a:extLst>
                    <a:ext uri="{9D8B030D-6E8A-4147-A177-3AD203B41FA5}">
                      <a16:colId xmlns:a16="http://schemas.microsoft.com/office/drawing/2014/main" val="390071413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10236106"/>
                  </a:ext>
                </a:extLst>
              </a:tr>
              <a:tr h="370840">
                <a:tc>
                  <a:txBody>
                    <a:bodyPr/>
                    <a:lstStyle/>
                    <a:p>
                      <a:r>
                        <a:rPr lang="en-US" sz="1000"/>
                        <a:t>tmamerica</a:t>
                      </a:r>
                    </a:p>
                  </a:txBody>
                  <a:tcPr/>
                </a:tc>
                <a:tc>
                  <a:txBody>
                    <a:bodyPr/>
                    <a:lstStyle/>
                    <a:p>
                      <a:r>
                        <a:rPr lang="en-US" sz="1000"/>
                        <a:t>443</a:t>
                      </a:r>
                    </a:p>
                  </a:txBody>
                  <a:tcPr/>
                </a:tc>
                <a:tc>
                  <a:txBody>
                    <a:bodyPr/>
                    <a:lstStyle/>
                    <a:p>
                      <a:r>
                        <a:rPr lang="en-US" sz="1000"/>
                        <a:t>5</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148</a:t>
                      </a:r>
                    </a:p>
                  </a:txBody>
                  <a:tcPr/>
                </a:tc>
                <a:tc>
                  <a:txBody>
                    <a:bodyPr/>
                    <a:lstStyle/>
                    <a:p>
                      <a:r>
                        <a:rPr lang="en-US" sz="1000"/>
                        <a:t>10</a:t>
                      </a:r>
                    </a:p>
                  </a:txBody>
                  <a:tcPr/>
                </a:tc>
                <a:tc>
                  <a:txBody>
                    <a:bodyPr/>
                    <a:lstStyle/>
                    <a:p>
                      <a:r>
                        <a:rPr lang="en-US" sz="1000"/>
                        <a:t>2.5649 %</a:t>
                      </a:r>
                    </a:p>
                  </a:txBody>
                  <a:tcPr/>
                </a:tc>
                <a:extLst>
                  <a:ext uri="{0D108BD9-81ED-4DB2-BD59-A6C34878D82A}">
                    <a16:rowId xmlns:a16="http://schemas.microsoft.com/office/drawing/2014/main" val="223106045"/>
                  </a:ext>
                </a:extLst>
              </a:tr>
            </a:tbl>
          </a:graphicData>
        </a:graphic>
      </p:graphicFrame>
      <p:sp>
        <p:nvSpPr>
          <p:cNvPr id="4" name="Text Placeholder 3">
            <a:extLst>
              <a:ext uri="{FF2B5EF4-FFF2-40B4-BE49-F238E27FC236}">
                <a16:creationId xmlns:a16="http://schemas.microsoft.com/office/drawing/2014/main" id="{41E29488-002F-421E-AAA2-7D1CB413C52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9122218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7EA6C-3971-4776-A25F-E10E8E9AD7F0}"/>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C215DFB-BEBC-4194-9790-C0D37DA045E3}"/>
              </a:ext>
            </a:extLst>
          </p:cNvPr>
          <p:cNvGraphicFramePr>
            <a:graphicFrameLocks noGrp="1"/>
          </p:cNvGraphicFramePr>
          <p:nvPr>
            <p:ph type="chart" sz="quarter" idx="13"/>
            <p:extLst>
              <p:ext uri="{D42A27DB-BD31-4B8C-83A1-F6EECF244321}">
                <p14:modId xmlns:p14="http://schemas.microsoft.com/office/powerpoint/2010/main" val="258899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8F88A-E6A1-487A-A1C9-F8DE56387F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93F511E-08ED-40D3-95E5-526E07A3A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8983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8932B-2113-45C7-8C3B-5513121A8269}"/>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3A0748A-30B3-470C-B791-2FC294ACD34E}"/>
              </a:ext>
            </a:extLst>
          </p:cNvPr>
          <p:cNvGraphicFramePr>
            <a:graphicFrameLocks noGrp="1"/>
          </p:cNvGraphicFramePr>
          <p:nvPr>
            <p:ph type="chart" sz="quarter" idx="13"/>
            <p:extLst>
              <p:ext uri="{D42A27DB-BD31-4B8C-83A1-F6EECF244321}">
                <p14:modId xmlns:p14="http://schemas.microsoft.com/office/powerpoint/2010/main" val="515959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A34FB-781D-4FCD-BD87-33F8C5B9CC4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E246A09-CFD6-405A-9E23-DB6CC0EED2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532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5716D-FE3B-4781-BDE0-636B48B9C71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50ABC348-889D-4584-BF90-04BCEF50BA1C}"/>
              </a:ext>
            </a:extLst>
          </p:cNvPr>
          <p:cNvGraphicFramePr>
            <a:graphicFrameLocks noGrp="1"/>
          </p:cNvGraphicFramePr>
          <p:nvPr>
            <p:ph type="chart" sz="quarter" idx="13"/>
            <p:extLst>
              <p:ext uri="{D42A27DB-BD31-4B8C-83A1-F6EECF244321}">
                <p14:modId xmlns:p14="http://schemas.microsoft.com/office/powerpoint/2010/main" val="1468738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0646BB-DA6E-4B5A-97AC-83FC0CF1F4E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19D5CBA-4D1C-45B2-8C42-57A4FC2EA2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202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0C0A4-C83A-4201-B48A-159B9A91E6A3}"/>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CF5740F-D1C7-4E67-9129-54F48A00977A}"/>
              </a:ext>
            </a:extLst>
          </p:cNvPr>
          <p:cNvGraphicFramePr>
            <a:graphicFrameLocks noGrp="1"/>
          </p:cNvGraphicFramePr>
          <p:nvPr>
            <p:ph type="tbl" sz="quarter" idx="13"/>
            <p:extLst>
              <p:ext uri="{D42A27DB-BD31-4B8C-83A1-F6EECF244321}">
                <p14:modId xmlns:p14="http://schemas.microsoft.com/office/powerpoint/2010/main" val="1217156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43154216"/>
                    </a:ext>
                  </a:extLst>
                </a:gridCol>
                <a:gridCol w="1810512">
                  <a:extLst>
                    <a:ext uri="{9D8B030D-6E8A-4147-A177-3AD203B41FA5}">
                      <a16:colId xmlns:a16="http://schemas.microsoft.com/office/drawing/2014/main" val="3088454878"/>
                    </a:ext>
                  </a:extLst>
                </a:gridCol>
                <a:gridCol w="822960">
                  <a:extLst>
                    <a:ext uri="{9D8B030D-6E8A-4147-A177-3AD203B41FA5}">
                      <a16:colId xmlns:a16="http://schemas.microsoft.com/office/drawing/2014/main" val="3252874166"/>
                    </a:ext>
                  </a:extLst>
                </a:gridCol>
                <a:gridCol w="822960">
                  <a:extLst>
                    <a:ext uri="{9D8B030D-6E8A-4147-A177-3AD203B41FA5}">
                      <a16:colId xmlns:a16="http://schemas.microsoft.com/office/drawing/2014/main" val="2600830189"/>
                    </a:ext>
                  </a:extLst>
                </a:gridCol>
                <a:gridCol w="822960">
                  <a:extLst>
                    <a:ext uri="{9D8B030D-6E8A-4147-A177-3AD203B41FA5}">
                      <a16:colId xmlns:a16="http://schemas.microsoft.com/office/drawing/2014/main" val="2483652811"/>
                    </a:ext>
                  </a:extLst>
                </a:gridCol>
                <a:gridCol w="822960">
                  <a:extLst>
                    <a:ext uri="{9D8B030D-6E8A-4147-A177-3AD203B41FA5}">
                      <a16:colId xmlns:a16="http://schemas.microsoft.com/office/drawing/2014/main" val="3064833186"/>
                    </a:ext>
                  </a:extLst>
                </a:gridCol>
                <a:gridCol w="822960">
                  <a:extLst>
                    <a:ext uri="{9D8B030D-6E8A-4147-A177-3AD203B41FA5}">
                      <a16:colId xmlns:a16="http://schemas.microsoft.com/office/drawing/2014/main" val="42859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945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- 2021-08-27 16:03:01</a:t>
                      </a:r>
                      <a:r>
                        <a:rPr kumimoji="0" lang="en-US" sz="1000" b="0" i="0" u="none" strike="noStrike" kern="1200" cap="none" spc="0" normalizeH="0" baseline="0" noProof="0">
                          <a:ln>
                            <a:noFill/>
                          </a:ln>
                          <a:solidFill>
                            <a:prstClr val="black"/>
                          </a:solidFill>
                          <a:effectLst/>
                          <a:uLnTx/>
                          <a:uFillTx/>
                          <a:latin typeface="+mn-lt"/>
                          <a:ea typeface="+mn-ea"/>
                          <a:cs typeface="+mn-cs"/>
                        </a:rPr>
                        <a:t>
 Ready, set, walk! For our third year in a row, TMA is participating in the #Walk2EndAlz - and we're not alone. This year, our sister companies, phlyinsurance, TMNA_Services, and firstinshi, will be joining us in walking and fundraising for this worthy cause. 
#ENDALZ #alzheimers #alzheimer #alzheimersawareness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240647657_237367341611792_3146192180027697378_n.jpg?_nc_cat=109&amp;ccb=1-5&amp;_nc_sid=8ae9d6&amp;_nc_ohc=gmyGzOEoi5QAX8s81RN&amp;_nc_ht=scontent-lga3-1.cdninstagram.com&amp;edm=AL-3X8kEAAAA&amp;oh=91c63cad76f5444d928e9df7d967a602&amp;oe=6136FB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08:09:10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2894232"/>
                  </a:ext>
                </a:extLst>
              </a:tr>
            </a:tbl>
          </a:graphicData>
        </a:graphic>
      </p:graphicFrame>
      <p:sp>
        <p:nvSpPr>
          <p:cNvPr id="4" name="Text Placeholder 3">
            <a:extLst>
              <a:ext uri="{FF2B5EF4-FFF2-40B4-BE49-F238E27FC236}">
                <a16:creationId xmlns:a16="http://schemas.microsoft.com/office/drawing/2014/main" id="{578F612C-1552-4119-9E89-EBB9E08A8BC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64028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29CBD-1A03-4375-B95C-3F28A310E64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F7258A6B-9CBD-4949-B66C-E0B24CC37EE0}"/>
              </a:ext>
            </a:extLst>
          </p:cNvPr>
          <p:cNvGraphicFramePr>
            <a:graphicFrameLocks noGrp="1"/>
          </p:cNvGraphicFramePr>
          <p:nvPr>
            <p:ph type="tbl" sz="quarter" idx="13"/>
            <p:extLst>
              <p:ext uri="{D42A27DB-BD31-4B8C-83A1-F6EECF244321}">
                <p14:modId xmlns:p14="http://schemas.microsoft.com/office/powerpoint/2010/main" val="121210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2045274"/>
                    </a:ext>
                  </a:extLst>
                </a:gridCol>
                <a:gridCol w="1810512">
                  <a:extLst>
                    <a:ext uri="{9D8B030D-6E8A-4147-A177-3AD203B41FA5}">
                      <a16:colId xmlns:a16="http://schemas.microsoft.com/office/drawing/2014/main" val="2347229469"/>
                    </a:ext>
                  </a:extLst>
                </a:gridCol>
                <a:gridCol w="822960">
                  <a:extLst>
                    <a:ext uri="{9D8B030D-6E8A-4147-A177-3AD203B41FA5}">
                      <a16:colId xmlns:a16="http://schemas.microsoft.com/office/drawing/2014/main" val="1189220353"/>
                    </a:ext>
                  </a:extLst>
                </a:gridCol>
                <a:gridCol w="822960">
                  <a:extLst>
                    <a:ext uri="{9D8B030D-6E8A-4147-A177-3AD203B41FA5}">
                      <a16:colId xmlns:a16="http://schemas.microsoft.com/office/drawing/2014/main" val="672179799"/>
                    </a:ext>
                  </a:extLst>
                </a:gridCol>
                <a:gridCol w="822960">
                  <a:extLst>
                    <a:ext uri="{9D8B030D-6E8A-4147-A177-3AD203B41FA5}">
                      <a16:colId xmlns:a16="http://schemas.microsoft.com/office/drawing/2014/main" val="3303613071"/>
                    </a:ext>
                  </a:extLst>
                </a:gridCol>
                <a:gridCol w="822960">
                  <a:extLst>
                    <a:ext uri="{9D8B030D-6E8A-4147-A177-3AD203B41FA5}">
                      <a16:colId xmlns:a16="http://schemas.microsoft.com/office/drawing/2014/main" val="4092659547"/>
                    </a:ext>
                  </a:extLst>
                </a:gridCol>
                <a:gridCol w="822960">
                  <a:extLst>
                    <a:ext uri="{9D8B030D-6E8A-4147-A177-3AD203B41FA5}">
                      <a16:colId xmlns:a16="http://schemas.microsoft.com/office/drawing/2014/main" val="360075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884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- 2021-08-13 16:05:06</a:t>
                      </a:r>
                      <a:r>
                        <a:rPr kumimoji="0" lang="en-US" sz="1000" b="0" i="0" u="none" strike="noStrike" kern="1200" cap="none" spc="0" normalizeH="0" baseline="0" noProof="0">
                          <a:ln>
                            <a:noFill/>
                          </a:ln>
                          <a:solidFill>
                            <a:prstClr val="black"/>
                          </a:solidFill>
                          <a:effectLst/>
                          <a:uLnTx/>
                          <a:uFillTx/>
                          <a:latin typeface="+mn-lt"/>
                          <a:ea typeface="+mn-ea"/>
                          <a:cs typeface="+mn-cs"/>
                        </a:rPr>
                        <a:t>
 There are countless reasons to choose a career in insurance, but we chose our top three. What do you like best about working in the insurance industry? Vote in the comments with the matching emojis! 
#insurance #insuranceindustry #insurancelife #insurancecompany #insurancecareer #insurancecareers #insurancejobs #insurancejob #careerdevelopment #careerchange #careergrowth #careergoals #careeradvice #career #careers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236443008_281346263794094_2701665211638192253_n.jpg?_nc_cat=106&amp;ccb=1-5&amp;_nc_sid=8ae9d6&amp;_nc_ohc=Chw7UPAFvGYAX8RG5mL&amp;_nc_ht=scontent-lga3-1.cdninstagram.com&amp;edm=AL-3X8kEAAAA&amp;oh=c337afc9df21160db1fceae2ddd22c19&amp;oe=613748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08:09:10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2388101"/>
                  </a:ext>
                </a:extLst>
              </a:tr>
            </a:tbl>
          </a:graphicData>
        </a:graphic>
      </p:graphicFrame>
      <p:sp>
        <p:nvSpPr>
          <p:cNvPr id="4" name="Text Placeholder 3">
            <a:extLst>
              <a:ext uri="{FF2B5EF4-FFF2-40B4-BE49-F238E27FC236}">
                <a16:creationId xmlns:a16="http://schemas.microsoft.com/office/drawing/2014/main" id="{A8B383B2-542C-4415-9920-0D782501844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26557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82638-4B4B-4DF6-A93C-DCEC219AC900}"/>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6577824C-2DAE-4CE2-97C6-14D0E64D220C}"/>
              </a:ext>
            </a:extLst>
          </p:cNvPr>
          <p:cNvGraphicFramePr>
            <a:graphicFrameLocks noGrp="1"/>
          </p:cNvGraphicFramePr>
          <p:nvPr>
            <p:ph type="tbl" sz="quarter" idx="13"/>
            <p:extLst>
              <p:ext uri="{D42A27DB-BD31-4B8C-83A1-F6EECF244321}">
                <p14:modId xmlns:p14="http://schemas.microsoft.com/office/powerpoint/2010/main" val="339215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7832623"/>
                    </a:ext>
                  </a:extLst>
                </a:gridCol>
                <a:gridCol w="1810512">
                  <a:extLst>
                    <a:ext uri="{9D8B030D-6E8A-4147-A177-3AD203B41FA5}">
                      <a16:colId xmlns:a16="http://schemas.microsoft.com/office/drawing/2014/main" val="2572942301"/>
                    </a:ext>
                  </a:extLst>
                </a:gridCol>
                <a:gridCol w="822960">
                  <a:extLst>
                    <a:ext uri="{9D8B030D-6E8A-4147-A177-3AD203B41FA5}">
                      <a16:colId xmlns:a16="http://schemas.microsoft.com/office/drawing/2014/main" val="3186117186"/>
                    </a:ext>
                  </a:extLst>
                </a:gridCol>
                <a:gridCol w="822960">
                  <a:extLst>
                    <a:ext uri="{9D8B030D-6E8A-4147-A177-3AD203B41FA5}">
                      <a16:colId xmlns:a16="http://schemas.microsoft.com/office/drawing/2014/main" val="651515574"/>
                    </a:ext>
                  </a:extLst>
                </a:gridCol>
                <a:gridCol w="822960">
                  <a:extLst>
                    <a:ext uri="{9D8B030D-6E8A-4147-A177-3AD203B41FA5}">
                      <a16:colId xmlns:a16="http://schemas.microsoft.com/office/drawing/2014/main" val="1919873946"/>
                    </a:ext>
                  </a:extLst>
                </a:gridCol>
                <a:gridCol w="822960">
                  <a:extLst>
                    <a:ext uri="{9D8B030D-6E8A-4147-A177-3AD203B41FA5}">
                      <a16:colId xmlns:a16="http://schemas.microsoft.com/office/drawing/2014/main" val="1531999939"/>
                    </a:ext>
                  </a:extLst>
                </a:gridCol>
                <a:gridCol w="822960">
                  <a:extLst>
                    <a:ext uri="{9D8B030D-6E8A-4147-A177-3AD203B41FA5}">
                      <a16:colId xmlns:a16="http://schemas.microsoft.com/office/drawing/2014/main" val="345465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893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- 2021-08-02 15:31:47</a:t>
                      </a:r>
                      <a:r>
                        <a:rPr kumimoji="0" lang="en-US" sz="1000" b="0" i="0" u="none" strike="noStrike" kern="1200" cap="none" spc="0" normalizeH="0" baseline="0" noProof="0">
                          <a:ln>
                            <a:noFill/>
                          </a:ln>
                          <a:solidFill>
                            <a:prstClr val="black"/>
                          </a:solidFill>
                          <a:effectLst/>
                          <a:uLnTx/>
                          <a:uFillTx/>
                          <a:latin typeface="+mn-lt"/>
                          <a:ea typeface="+mn-ea"/>
                          <a:cs typeface="+mn-cs"/>
                        </a:rPr>
                        <a:t>
 We've been highlighting our interns all summer, and now we're recognizing John Perrotta! John is currently a rising senior in the honors program at stjohnsu. He is majoring in Quantitative Risk and Insurance and minoring in Finance. John is a welcome addition to the TMA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231833279_3074029916170609_4085191185674354162_n.jpg?_nc_cat=110&amp;ccb=1-5&amp;_nc_sid=8ae9d6&amp;_nc_ohc=tVS7QuUhlvkAX9lq75z&amp;_nc_ht=scontent-lga3-1.cdninstagram.com&amp;edm=AL-3X8kEAAAA&amp;oh=b30f3d1df2fe202d5ae79e7c239bd0be&amp;oe=613689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08:09:10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7547541"/>
                  </a:ext>
                </a:extLst>
              </a:tr>
            </a:tbl>
          </a:graphicData>
        </a:graphic>
      </p:graphicFrame>
      <p:sp>
        <p:nvSpPr>
          <p:cNvPr id="4" name="Text Placeholder 3">
            <a:extLst>
              <a:ext uri="{FF2B5EF4-FFF2-40B4-BE49-F238E27FC236}">
                <a16:creationId xmlns:a16="http://schemas.microsoft.com/office/drawing/2014/main" id="{A9957576-6ACC-42DB-9393-4F5BDC11375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103653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877</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2021-09-03T16:45:50Z</dcterms:created>
  <dcterms:modified xsi:type="dcterms:W3CDTF">2021-09-03T16:46:31Z</dcterms:modified>
</cp:coreProperties>
</file>