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44409</c:v>
                </c:pt>
              </c:numCache>
            </c:numRef>
          </c:cat>
          <c:val>
            <c:numRef>
              <c:f>Sheet1!$B$2</c:f>
              <c:numCache>
                <c:formatCode>General</c:formatCode>
                <c:ptCount val="1"/>
                <c:pt idx="0">
                  <c:v>1751</c:v>
                </c:pt>
              </c:numCache>
            </c:numRef>
          </c:val>
          <c:extLst>
            <c:ext xmlns:c16="http://schemas.microsoft.com/office/drawing/2014/chart" uri="{C3380CC4-5D6E-409C-BE32-E72D297353CC}">
              <c16:uniqueId val="{00000000-A1A1-4277-9DDB-19E24D802F9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44409</c:v>
                </c:pt>
              </c:numCache>
            </c:numRef>
          </c:cat>
          <c:val>
            <c:numRef>
              <c:f>Sheet1!$C$2</c:f>
              <c:numCache>
                <c:formatCode>General</c:formatCode>
                <c:ptCount val="1"/>
                <c:pt idx="0">
                  <c:v>2632</c:v>
                </c:pt>
              </c:numCache>
            </c:numRef>
          </c:val>
          <c:extLst>
            <c:ext xmlns:c16="http://schemas.microsoft.com/office/drawing/2014/chart" uri="{C3380CC4-5D6E-409C-BE32-E72D297353CC}">
              <c16:uniqueId val="{00000001-A1A1-4277-9DDB-19E24D802F9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44409</c:v>
                </c:pt>
              </c:numCache>
            </c:numRef>
          </c:cat>
          <c:val>
            <c:numRef>
              <c:f>Sheet1!$D$2</c:f>
              <c:numCache>
                <c:formatCode>General</c:formatCode>
                <c:ptCount val="1"/>
                <c:pt idx="0">
                  <c:v>3375</c:v>
                </c:pt>
              </c:numCache>
            </c:numRef>
          </c:val>
          <c:extLst>
            <c:ext xmlns:c16="http://schemas.microsoft.com/office/drawing/2014/chart" uri="{C3380CC4-5D6E-409C-BE32-E72D297353CC}">
              <c16:uniqueId val="{00000002-A1A1-4277-9DDB-19E24D802F9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44409</c:v>
                </c:pt>
              </c:numCache>
            </c:numRef>
          </c:cat>
          <c:val>
            <c:numRef>
              <c:f>Sheet1!$E$2</c:f>
              <c:numCache>
                <c:formatCode>General</c:formatCode>
                <c:ptCount val="1"/>
                <c:pt idx="0">
                  <c:v>1204</c:v>
                </c:pt>
              </c:numCache>
            </c:numRef>
          </c:val>
          <c:extLst>
            <c:ext xmlns:c16="http://schemas.microsoft.com/office/drawing/2014/chart" uri="{C3380CC4-5D6E-409C-BE32-E72D297353CC}">
              <c16:uniqueId val="{00000003-A1A1-4277-9DDB-19E24D802F9F}"/>
            </c:ext>
          </c:extLst>
        </c:ser>
        <c:dLbls>
          <c:showLegendKey val="0"/>
          <c:showVal val="0"/>
          <c:showCatName val="0"/>
          <c:showSerName val="0"/>
          <c:showPercent val="0"/>
          <c:showBubbleSize val="0"/>
        </c:dLbls>
        <c:gapWidth val="219"/>
        <c:overlap val="-27"/>
        <c:axId val="328844856"/>
        <c:axId val="328104256"/>
      </c:barChart>
      <c:dateAx>
        <c:axId val="32884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04256"/>
        <c:crosses val="autoZero"/>
        <c:auto val="1"/>
        <c:lblOffset val="100"/>
        <c:baseTimeUnit val="days"/>
      </c:dateAx>
      <c:valAx>
        <c:axId val="32810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4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0</c:v>
                </c:pt>
              </c:numCache>
            </c:numRef>
          </c:val>
          <c:extLst>
            <c:ext xmlns:c16="http://schemas.microsoft.com/office/drawing/2014/chart" uri="{C3380CC4-5D6E-409C-BE32-E72D297353CC}">
              <c16:uniqueId val="{00000000-8745-4C17-8C90-A438B59A8B8C}"/>
            </c:ext>
          </c:extLst>
        </c:ser>
        <c:dLbls>
          <c:showLegendKey val="0"/>
          <c:showVal val="0"/>
          <c:showCatName val="0"/>
          <c:showSerName val="0"/>
          <c:showPercent val="0"/>
          <c:showBubbleSize val="0"/>
        </c:dLbls>
        <c:gapWidth val="219"/>
        <c:overlap val="-27"/>
        <c:axId val="392944816"/>
        <c:axId val="392944488"/>
      </c:barChart>
      <c:dateAx>
        <c:axId val="39294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44488"/>
        <c:crosses val="autoZero"/>
        <c:auto val="1"/>
        <c:lblOffset val="100"/>
        <c:baseTimeUnit val="months"/>
      </c:dateAx>
      <c:valAx>
        <c:axId val="39294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4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0</c:v>
                </c:pt>
                <c:pt idx="9">
                  <c:v>0</c:v>
                </c:pt>
                <c:pt idx="10">
                  <c:v>0</c:v>
                </c:pt>
                <c:pt idx="11">
                  <c:v>0</c:v>
                </c:pt>
              </c:numCache>
            </c:numRef>
          </c:val>
          <c:extLst>
            <c:ext xmlns:c16="http://schemas.microsoft.com/office/drawing/2014/chart" uri="{C3380CC4-5D6E-409C-BE32-E72D297353CC}">
              <c16:uniqueId val="{00000000-4D07-47BF-AC7F-9D81DB68BF07}"/>
            </c:ext>
          </c:extLst>
        </c:ser>
        <c:dLbls>
          <c:showLegendKey val="0"/>
          <c:showVal val="0"/>
          <c:showCatName val="0"/>
          <c:showSerName val="0"/>
          <c:showPercent val="0"/>
          <c:showBubbleSize val="0"/>
        </c:dLbls>
        <c:gapWidth val="219"/>
        <c:overlap val="-27"/>
        <c:axId val="394529720"/>
        <c:axId val="394532344"/>
      </c:barChart>
      <c:dateAx>
        <c:axId val="39452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32344"/>
        <c:crosses val="autoZero"/>
        <c:auto val="1"/>
        <c:lblOffset val="100"/>
        <c:baseTimeUnit val="months"/>
      </c:dateAx>
      <c:valAx>
        <c:axId val="39453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2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200</c:v>
                </c:pt>
                <c:pt idx="8">
                  <c:v>0</c:v>
                </c:pt>
                <c:pt idx="9">
                  <c:v>0</c:v>
                </c:pt>
                <c:pt idx="10">
                  <c:v>0</c:v>
                </c:pt>
                <c:pt idx="11">
                  <c:v>0</c:v>
                </c:pt>
              </c:numCache>
            </c:numRef>
          </c:val>
          <c:extLst>
            <c:ext xmlns:c16="http://schemas.microsoft.com/office/drawing/2014/chart" uri="{C3380CC4-5D6E-409C-BE32-E72D297353CC}">
              <c16:uniqueId val="{00000000-04F4-463A-9D47-5A146B9826B1}"/>
            </c:ext>
          </c:extLst>
        </c:ser>
        <c:dLbls>
          <c:showLegendKey val="0"/>
          <c:showVal val="0"/>
          <c:showCatName val="0"/>
          <c:showSerName val="0"/>
          <c:showPercent val="0"/>
          <c:showBubbleSize val="0"/>
        </c:dLbls>
        <c:gapWidth val="219"/>
        <c:overlap val="-27"/>
        <c:axId val="392942192"/>
        <c:axId val="392942520"/>
      </c:barChart>
      <c:catAx>
        <c:axId val="39294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42520"/>
        <c:crosses val="autoZero"/>
        <c:auto val="1"/>
        <c:lblAlgn val="ctr"/>
        <c:lblOffset val="100"/>
        <c:noMultiLvlLbl val="0"/>
      </c:catAx>
      <c:valAx>
        <c:axId val="39294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4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numCache>
            </c:numRef>
          </c:val>
          <c:extLst>
            <c:ext xmlns:c16="http://schemas.microsoft.com/office/drawing/2014/chart" uri="{C3380CC4-5D6E-409C-BE32-E72D297353CC}">
              <c16:uniqueId val="{00000000-946C-4C93-9DC1-CCAF4B932970}"/>
            </c:ext>
          </c:extLst>
        </c:ser>
        <c:dLbls>
          <c:showLegendKey val="0"/>
          <c:showVal val="0"/>
          <c:showCatName val="0"/>
          <c:showSerName val="0"/>
          <c:showPercent val="0"/>
          <c:showBubbleSize val="0"/>
        </c:dLbls>
        <c:gapWidth val="219"/>
        <c:overlap val="-27"/>
        <c:axId val="392941864"/>
        <c:axId val="394531688"/>
      </c:barChart>
      <c:dateAx>
        <c:axId val="39294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31688"/>
        <c:crosses val="autoZero"/>
        <c:auto val="1"/>
        <c:lblOffset val="100"/>
        <c:baseTimeUnit val="months"/>
      </c:dateAx>
      <c:valAx>
        <c:axId val="39453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4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0</c:v>
                </c:pt>
              </c:numCache>
            </c:numRef>
          </c:val>
          <c:extLst>
            <c:ext xmlns:c16="http://schemas.microsoft.com/office/drawing/2014/chart" uri="{C3380CC4-5D6E-409C-BE32-E72D297353CC}">
              <c16:uniqueId val="{00000000-725E-4415-BC95-1A0755704AD2}"/>
            </c:ext>
          </c:extLst>
        </c:ser>
        <c:dLbls>
          <c:showLegendKey val="0"/>
          <c:showVal val="0"/>
          <c:showCatName val="0"/>
          <c:showSerName val="0"/>
          <c:showPercent val="0"/>
          <c:showBubbleSize val="0"/>
        </c:dLbls>
        <c:gapWidth val="219"/>
        <c:overlap val="-27"/>
        <c:axId val="396966608"/>
        <c:axId val="396969232"/>
      </c:barChart>
      <c:dateAx>
        <c:axId val="39696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69232"/>
        <c:crosses val="autoZero"/>
        <c:auto val="1"/>
        <c:lblOffset val="100"/>
        <c:baseTimeUnit val="months"/>
      </c:dateAx>
      <c:valAx>
        <c:axId val="39696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6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58</c:v>
                </c:pt>
                <c:pt idx="5">
                  <c:v>0</c:v>
                </c:pt>
                <c:pt idx="6">
                  <c:v>1</c:v>
                </c:pt>
                <c:pt idx="7">
                  <c:v>1</c:v>
                </c:pt>
                <c:pt idx="8">
                  <c:v>0</c:v>
                </c:pt>
                <c:pt idx="9">
                  <c:v>0</c:v>
                </c:pt>
                <c:pt idx="10">
                  <c:v>0</c:v>
                </c:pt>
                <c:pt idx="11">
                  <c:v>0</c:v>
                </c:pt>
              </c:numCache>
            </c:numRef>
          </c:val>
          <c:extLst>
            <c:ext xmlns:c16="http://schemas.microsoft.com/office/drawing/2014/chart" uri="{C3380CC4-5D6E-409C-BE32-E72D297353CC}">
              <c16:uniqueId val="{00000000-14AF-4A0F-8AA1-CAE5A7A41B61}"/>
            </c:ext>
          </c:extLst>
        </c:ser>
        <c:dLbls>
          <c:showLegendKey val="0"/>
          <c:showVal val="0"/>
          <c:showCatName val="0"/>
          <c:showSerName val="0"/>
          <c:showPercent val="0"/>
          <c:showBubbleSize val="0"/>
        </c:dLbls>
        <c:gapWidth val="219"/>
        <c:overlap val="-27"/>
        <c:axId val="399288624"/>
        <c:axId val="399286656"/>
      </c:barChart>
      <c:dateAx>
        <c:axId val="39928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86656"/>
        <c:crosses val="autoZero"/>
        <c:auto val="1"/>
        <c:lblOffset val="100"/>
        <c:baseTimeUnit val="months"/>
      </c:dateAx>
      <c:valAx>
        <c:axId val="39928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8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1102</c:v>
                </c:pt>
                <c:pt idx="5">
                  <c:v>16</c:v>
                </c:pt>
                <c:pt idx="6">
                  <c:v>22</c:v>
                </c:pt>
                <c:pt idx="7">
                  <c:v>30</c:v>
                </c:pt>
                <c:pt idx="8">
                  <c:v>0</c:v>
                </c:pt>
                <c:pt idx="9">
                  <c:v>0</c:v>
                </c:pt>
                <c:pt idx="10">
                  <c:v>0</c:v>
                </c:pt>
                <c:pt idx="11">
                  <c:v>0</c:v>
                </c:pt>
              </c:numCache>
            </c:numRef>
          </c:val>
          <c:extLst>
            <c:ext xmlns:c16="http://schemas.microsoft.com/office/drawing/2014/chart" uri="{C3380CC4-5D6E-409C-BE32-E72D297353CC}">
              <c16:uniqueId val="{00000000-9946-4874-A1FD-97CB5D98FC18}"/>
            </c:ext>
          </c:extLst>
        </c:ser>
        <c:dLbls>
          <c:showLegendKey val="0"/>
          <c:showVal val="0"/>
          <c:showCatName val="0"/>
          <c:showSerName val="0"/>
          <c:showPercent val="0"/>
          <c:showBubbleSize val="0"/>
        </c:dLbls>
        <c:gapWidth val="219"/>
        <c:overlap val="-27"/>
        <c:axId val="399290264"/>
        <c:axId val="399291576"/>
      </c:barChart>
      <c:catAx>
        <c:axId val="39929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91576"/>
        <c:crosses val="autoZero"/>
        <c:auto val="1"/>
        <c:lblAlgn val="ctr"/>
        <c:lblOffset val="100"/>
        <c:noMultiLvlLbl val="0"/>
      </c:catAx>
      <c:valAx>
        <c:axId val="39929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9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1</c:v>
                </c:pt>
              </c:numCache>
            </c:numRef>
          </c:val>
          <c:extLst>
            <c:ext xmlns:c16="http://schemas.microsoft.com/office/drawing/2014/chart" uri="{C3380CC4-5D6E-409C-BE32-E72D297353CC}">
              <c16:uniqueId val="{00000000-D033-450F-BF5E-C6508E69E42B}"/>
            </c:ext>
          </c:extLst>
        </c:ser>
        <c:dLbls>
          <c:showLegendKey val="0"/>
          <c:showVal val="0"/>
          <c:showCatName val="0"/>
          <c:showSerName val="0"/>
          <c:showPercent val="0"/>
          <c:showBubbleSize val="0"/>
        </c:dLbls>
        <c:gapWidth val="219"/>
        <c:overlap val="-27"/>
        <c:axId val="400767384"/>
        <c:axId val="400771648"/>
      </c:barChart>
      <c:dateAx>
        <c:axId val="40076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71648"/>
        <c:crosses val="autoZero"/>
        <c:auto val="1"/>
        <c:lblOffset val="100"/>
        <c:baseTimeUnit val="months"/>
      </c:dateAx>
      <c:valAx>
        <c:axId val="40077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6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31</c:v>
                </c:pt>
                <c:pt idx="1">
                  <c:v>29</c:v>
                </c:pt>
                <c:pt idx="2">
                  <c:v>37</c:v>
                </c:pt>
                <c:pt idx="3">
                  <c:v>54</c:v>
                </c:pt>
                <c:pt idx="4">
                  <c:v>21</c:v>
                </c:pt>
                <c:pt idx="5">
                  <c:v>36</c:v>
                </c:pt>
                <c:pt idx="6">
                  <c:v>42</c:v>
                </c:pt>
                <c:pt idx="7">
                  <c:v>30</c:v>
                </c:pt>
              </c:numCache>
            </c:numRef>
          </c:val>
          <c:extLst>
            <c:ext xmlns:c16="http://schemas.microsoft.com/office/drawing/2014/chart" uri="{C3380CC4-5D6E-409C-BE32-E72D297353CC}">
              <c16:uniqueId val="{00000000-E0F5-4DBA-A10C-D3198037C9DC}"/>
            </c:ext>
          </c:extLst>
        </c:ser>
        <c:dLbls>
          <c:showLegendKey val="0"/>
          <c:showVal val="0"/>
          <c:showCatName val="0"/>
          <c:showSerName val="0"/>
          <c:showPercent val="0"/>
          <c:showBubbleSize val="0"/>
        </c:dLbls>
        <c:gapWidth val="219"/>
        <c:overlap val="-27"/>
        <c:axId val="402859592"/>
        <c:axId val="402858936"/>
      </c:barChart>
      <c:catAx>
        <c:axId val="40285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58936"/>
        <c:crosses val="autoZero"/>
        <c:auto val="1"/>
        <c:lblAlgn val="ctr"/>
        <c:lblOffset val="100"/>
        <c:noMultiLvlLbl val="0"/>
      </c:catAx>
      <c:valAx>
        <c:axId val="40285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5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279</c:v>
                </c:pt>
                <c:pt idx="1">
                  <c:v>208</c:v>
                </c:pt>
                <c:pt idx="2">
                  <c:v>334</c:v>
                </c:pt>
                <c:pt idx="3">
                  <c:v>383</c:v>
                </c:pt>
                <c:pt idx="4">
                  <c:v>169</c:v>
                </c:pt>
                <c:pt idx="5">
                  <c:v>292</c:v>
                </c:pt>
                <c:pt idx="6">
                  <c:v>343</c:v>
                </c:pt>
                <c:pt idx="7">
                  <c:v>309</c:v>
                </c:pt>
              </c:numCache>
            </c:numRef>
          </c:val>
          <c:extLst>
            <c:ext xmlns:c16="http://schemas.microsoft.com/office/drawing/2014/chart" uri="{C3380CC4-5D6E-409C-BE32-E72D297353CC}">
              <c16:uniqueId val="{00000000-34AA-4DE7-9CF9-5F4A8292F333}"/>
            </c:ext>
          </c:extLst>
        </c:ser>
        <c:dLbls>
          <c:showLegendKey val="0"/>
          <c:showVal val="0"/>
          <c:showCatName val="0"/>
          <c:showSerName val="0"/>
          <c:showPercent val="0"/>
          <c:showBubbleSize val="0"/>
        </c:dLbls>
        <c:gapWidth val="219"/>
        <c:overlap val="-27"/>
        <c:axId val="402861560"/>
        <c:axId val="402861888"/>
      </c:barChart>
      <c:catAx>
        <c:axId val="40286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61888"/>
        <c:crosses val="autoZero"/>
        <c:auto val="1"/>
        <c:lblAlgn val="ctr"/>
        <c:lblOffset val="100"/>
        <c:noMultiLvlLbl val="0"/>
      </c:catAx>
      <c:valAx>
        <c:axId val="40286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6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14440</c:v>
                </c:pt>
              </c:numCache>
            </c:numRef>
          </c:val>
          <c:extLst>
            <c:ext xmlns:c16="http://schemas.microsoft.com/office/drawing/2014/chart" uri="{C3380CC4-5D6E-409C-BE32-E72D297353CC}">
              <c16:uniqueId val="{00000000-F85F-472F-A62A-3050C0461BE8}"/>
            </c:ext>
          </c:extLst>
        </c:ser>
        <c:dLbls>
          <c:showLegendKey val="0"/>
          <c:showVal val="0"/>
          <c:showCatName val="0"/>
          <c:showSerName val="0"/>
          <c:showPercent val="0"/>
          <c:showBubbleSize val="0"/>
        </c:dLbls>
        <c:gapWidth val="219"/>
        <c:overlap val="-27"/>
        <c:axId val="402859920"/>
        <c:axId val="402860248"/>
      </c:barChart>
      <c:catAx>
        <c:axId val="40285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60248"/>
        <c:crosses val="autoZero"/>
        <c:auto val="1"/>
        <c:lblAlgn val="ctr"/>
        <c:lblOffset val="100"/>
        <c:noMultiLvlLbl val="0"/>
      </c:catAx>
      <c:valAx>
        <c:axId val="40286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5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0</c:v>
                </c:pt>
              </c:numCache>
            </c:numRef>
          </c:val>
          <c:extLst>
            <c:ext xmlns:c16="http://schemas.microsoft.com/office/drawing/2014/chart" uri="{C3380CC4-5D6E-409C-BE32-E72D297353CC}">
              <c16:uniqueId val="{00000000-B731-41DF-9386-B3F208E1771B}"/>
            </c:ext>
          </c:extLst>
        </c:ser>
        <c:dLbls>
          <c:showLegendKey val="0"/>
          <c:showVal val="0"/>
          <c:showCatName val="0"/>
          <c:showSerName val="0"/>
          <c:showPercent val="0"/>
          <c:showBubbleSize val="0"/>
        </c:dLbls>
        <c:gapWidth val="219"/>
        <c:overlap val="-27"/>
        <c:axId val="470590664"/>
        <c:axId val="470592304"/>
      </c:barChart>
      <c:dateAx>
        <c:axId val="47059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592304"/>
        <c:crosses val="autoZero"/>
        <c:auto val="1"/>
        <c:lblOffset val="100"/>
        <c:baseTimeUnit val="months"/>
      </c:dateAx>
      <c:valAx>
        <c:axId val="47059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59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34</c:v>
                </c:pt>
                <c:pt idx="8">
                  <c:v>0</c:v>
                </c:pt>
                <c:pt idx="9">
                  <c:v>0</c:v>
                </c:pt>
                <c:pt idx="10">
                  <c:v>0</c:v>
                </c:pt>
                <c:pt idx="11">
                  <c:v>0</c:v>
                </c:pt>
              </c:numCache>
            </c:numRef>
          </c:val>
          <c:extLst>
            <c:ext xmlns:c16="http://schemas.microsoft.com/office/drawing/2014/chart" uri="{C3380CC4-5D6E-409C-BE32-E72D297353CC}">
              <c16:uniqueId val="{00000000-506E-4714-9B15-4FB13B652B61}"/>
            </c:ext>
          </c:extLst>
        </c:ser>
        <c:dLbls>
          <c:showLegendKey val="0"/>
          <c:showVal val="0"/>
          <c:showCatName val="0"/>
          <c:showSerName val="0"/>
          <c:showPercent val="0"/>
          <c:showBubbleSize val="0"/>
        </c:dLbls>
        <c:gapWidth val="219"/>
        <c:overlap val="-27"/>
        <c:axId val="470597224"/>
        <c:axId val="470590336"/>
      </c:barChart>
      <c:dateAx>
        <c:axId val="47059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590336"/>
        <c:crosses val="autoZero"/>
        <c:auto val="1"/>
        <c:lblOffset val="100"/>
        <c:baseTimeUnit val="months"/>
      </c:dateAx>
      <c:valAx>
        <c:axId val="47059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59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436</c:v>
                </c:pt>
                <c:pt idx="4">
                  <c:v>436</c:v>
                </c:pt>
                <c:pt idx="5">
                  <c:v>284</c:v>
                </c:pt>
                <c:pt idx="6">
                  <c:v>681</c:v>
                </c:pt>
                <c:pt idx="7">
                  <c:v>279</c:v>
                </c:pt>
                <c:pt idx="8">
                  <c:v>0</c:v>
                </c:pt>
                <c:pt idx="9">
                  <c:v>0</c:v>
                </c:pt>
                <c:pt idx="10">
                  <c:v>0</c:v>
                </c:pt>
                <c:pt idx="11">
                  <c:v>0</c:v>
                </c:pt>
              </c:numCache>
            </c:numRef>
          </c:val>
          <c:extLst>
            <c:ext xmlns:c16="http://schemas.microsoft.com/office/drawing/2014/chart" uri="{C3380CC4-5D6E-409C-BE32-E72D297353CC}">
              <c16:uniqueId val="{00000000-5485-4FA8-A756-6523B7554CF2}"/>
            </c:ext>
          </c:extLst>
        </c:ser>
        <c:dLbls>
          <c:showLegendKey val="0"/>
          <c:showVal val="0"/>
          <c:showCatName val="0"/>
          <c:showSerName val="0"/>
          <c:showPercent val="0"/>
          <c:showBubbleSize val="0"/>
        </c:dLbls>
        <c:gapWidth val="219"/>
        <c:overlap val="-27"/>
        <c:axId val="470602800"/>
        <c:axId val="470603128"/>
      </c:barChart>
      <c:catAx>
        <c:axId val="47060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03128"/>
        <c:crosses val="autoZero"/>
        <c:auto val="1"/>
        <c:lblAlgn val="ctr"/>
        <c:lblOffset val="100"/>
        <c:noMultiLvlLbl val="0"/>
      </c:catAx>
      <c:valAx>
        <c:axId val="47060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0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D0DB-501C-4CDD-B3A5-E659137C819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6E4BF06-8A63-4916-BE4B-FF37A2DA647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30535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80C19-AE75-4566-ADAA-D6C5931C634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A9AA44E6-303D-421D-A1E8-428FF532ED44}"/>
              </a:ext>
            </a:extLst>
          </p:cNvPr>
          <p:cNvGraphicFramePr>
            <a:graphicFrameLocks noGrp="1"/>
          </p:cNvGraphicFramePr>
          <p:nvPr>
            <p:ph type="chart" sz="quarter" idx="13"/>
            <p:extLst>
              <p:ext uri="{D42A27DB-BD31-4B8C-83A1-F6EECF244321}">
                <p14:modId xmlns:p14="http://schemas.microsoft.com/office/powerpoint/2010/main" val="2867102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96408-05B4-4939-A559-03F3E73540E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7205FC22-98F1-4F9B-97A1-F928D4492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3867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6A72-1600-4B6B-8A2B-7D14D689BB4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582B880-FF8E-442E-AAF5-F03182D9D028}"/>
              </a:ext>
            </a:extLst>
          </p:cNvPr>
          <p:cNvGraphicFramePr>
            <a:graphicFrameLocks noGrp="1"/>
          </p:cNvGraphicFramePr>
          <p:nvPr>
            <p:ph type="tbl" sz="quarter" idx="13"/>
            <p:extLst>
              <p:ext uri="{D42A27DB-BD31-4B8C-83A1-F6EECF244321}">
                <p14:modId xmlns:p14="http://schemas.microsoft.com/office/powerpoint/2010/main" val="934583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48551291"/>
                    </a:ext>
                  </a:extLst>
                </a:gridCol>
                <a:gridCol w="905256">
                  <a:extLst>
                    <a:ext uri="{9D8B030D-6E8A-4147-A177-3AD203B41FA5}">
                      <a16:colId xmlns:a16="http://schemas.microsoft.com/office/drawing/2014/main" val="107983823"/>
                    </a:ext>
                  </a:extLst>
                </a:gridCol>
                <a:gridCol w="905256">
                  <a:extLst>
                    <a:ext uri="{9D8B030D-6E8A-4147-A177-3AD203B41FA5}">
                      <a16:colId xmlns:a16="http://schemas.microsoft.com/office/drawing/2014/main" val="2604684430"/>
                    </a:ext>
                  </a:extLst>
                </a:gridCol>
                <a:gridCol w="905256">
                  <a:extLst>
                    <a:ext uri="{9D8B030D-6E8A-4147-A177-3AD203B41FA5}">
                      <a16:colId xmlns:a16="http://schemas.microsoft.com/office/drawing/2014/main" val="2240372905"/>
                    </a:ext>
                  </a:extLst>
                </a:gridCol>
                <a:gridCol w="905256">
                  <a:extLst>
                    <a:ext uri="{9D8B030D-6E8A-4147-A177-3AD203B41FA5}">
                      <a16:colId xmlns:a16="http://schemas.microsoft.com/office/drawing/2014/main" val="3281192332"/>
                    </a:ext>
                  </a:extLst>
                </a:gridCol>
                <a:gridCol w="905256">
                  <a:extLst>
                    <a:ext uri="{9D8B030D-6E8A-4147-A177-3AD203B41FA5}">
                      <a16:colId xmlns:a16="http://schemas.microsoft.com/office/drawing/2014/main" val="2030938861"/>
                    </a:ext>
                  </a:extLst>
                </a:gridCol>
                <a:gridCol w="905256">
                  <a:extLst>
                    <a:ext uri="{9D8B030D-6E8A-4147-A177-3AD203B41FA5}">
                      <a16:colId xmlns:a16="http://schemas.microsoft.com/office/drawing/2014/main" val="4086209332"/>
                    </a:ext>
                  </a:extLst>
                </a:gridCol>
                <a:gridCol w="905256">
                  <a:extLst>
                    <a:ext uri="{9D8B030D-6E8A-4147-A177-3AD203B41FA5}">
                      <a16:colId xmlns:a16="http://schemas.microsoft.com/office/drawing/2014/main" val="4004091996"/>
                    </a:ext>
                  </a:extLst>
                </a:gridCol>
                <a:gridCol w="905256">
                  <a:extLst>
                    <a:ext uri="{9D8B030D-6E8A-4147-A177-3AD203B41FA5}">
                      <a16:colId xmlns:a16="http://schemas.microsoft.com/office/drawing/2014/main" val="425864222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36462182"/>
                  </a:ext>
                </a:extLst>
              </a:tr>
              <a:tr h="370840">
                <a:tc>
                  <a:txBody>
                    <a:bodyPr/>
                    <a:lstStyle/>
                    <a:p>
                      <a:r>
                        <a:rPr lang="en-US" sz="1000"/>
                        <a:t>1751</a:t>
                      </a:r>
                    </a:p>
                  </a:txBody>
                  <a:tcPr/>
                </a:tc>
                <a:tc>
                  <a:txBody>
                    <a:bodyPr/>
                    <a:lstStyle/>
                    <a:p>
                      <a:r>
                        <a:rPr lang="en-US" sz="1000"/>
                        <a:t>-1</a:t>
                      </a:r>
                    </a:p>
                  </a:txBody>
                  <a:tcPr/>
                </a:tc>
                <a:tc>
                  <a:txBody>
                    <a:bodyPr/>
                    <a:lstStyle/>
                    <a:p>
                      <a:r>
                        <a:rPr lang="en-US" sz="1000"/>
                        <a:t>13</a:t>
                      </a:r>
                    </a:p>
                  </a:txBody>
                  <a:tcPr/>
                </a:tc>
                <a:tc>
                  <a:txBody>
                    <a:bodyPr/>
                    <a:lstStyle/>
                    <a:p>
                      <a:r>
                        <a:rPr lang="en-US" sz="1000"/>
                        <a:t>170</a:t>
                      </a:r>
                    </a:p>
                  </a:txBody>
                  <a:tcPr/>
                </a:tc>
                <a:tc>
                  <a:txBody>
                    <a:bodyPr/>
                    <a:lstStyle/>
                    <a:p>
                      <a:r>
                        <a:rPr lang="en-US" sz="1000"/>
                        <a:t>13</a:t>
                      </a:r>
                    </a:p>
                  </a:txBody>
                  <a:tcPr/>
                </a:tc>
                <a:tc>
                  <a:txBody>
                    <a:bodyPr/>
                    <a:lstStyle/>
                    <a:p>
                      <a:r>
                        <a:rPr lang="en-US" sz="1000"/>
                        <a:t>17</a:t>
                      </a:r>
                    </a:p>
                  </a:txBody>
                  <a:tcPr/>
                </a:tc>
                <a:tc>
                  <a:txBody>
                    <a:bodyPr/>
                    <a:lstStyle/>
                    <a:p>
                      <a:r>
                        <a:rPr lang="en-US" sz="1000"/>
                        <a:t>2</a:t>
                      </a:r>
                    </a:p>
                  </a:txBody>
                  <a:tcPr/>
                </a:tc>
                <a:tc>
                  <a:txBody>
                    <a:bodyPr/>
                    <a:lstStyle/>
                    <a:p>
                      <a:r>
                        <a:rPr lang="en-US" sz="1000"/>
                        <a:t>0.8786 %</a:t>
                      </a:r>
                    </a:p>
                  </a:txBody>
                  <a:tcPr/>
                </a:tc>
                <a:tc>
                  <a:txBody>
                    <a:bodyPr/>
                    <a:lstStyle/>
                    <a:p>
                      <a:r>
                        <a:rPr lang="en-US" sz="1000"/>
                        <a:t>0.0 %</a:t>
                      </a:r>
                    </a:p>
                  </a:txBody>
                  <a:tcPr/>
                </a:tc>
                <a:extLst>
                  <a:ext uri="{0D108BD9-81ED-4DB2-BD59-A6C34878D82A}">
                    <a16:rowId xmlns:a16="http://schemas.microsoft.com/office/drawing/2014/main" val="2826830708"/>
                  </a:ext>
                </a:extLst>
              </a:tr>
            </a:tbl>
          </a:graphicData>
        </a:graphic>
      </p:graphicFrame>
      <p:sp>
        <p:nvSpPr>
          <p:cNvPr id="4" name="Text Placeholder 3">
            <a:extLst>
              <a:ext uri="{FF2B5EF4-FFF2-40B4-BE49-F238E27FC236}">
                <a16:creationId xmlns:a16="http://schemas.microsoft.com/office/drawing/2014/main" id="{36B4CD18-ED43-4F68-90DF-A753D60366F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8503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78910-DE38-4A5B-9F91-F5EC05970BB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BFD185B9-BCF4-47B6-A12A-10E2E0EA41F1}"/>
              </a:ext>
            </a:extLst>
          </p:cNvPr>
          <p:cNvGraphicFramePr>
            <a:graphicFrameLocks noGrp="1"/>
          </p:cNvGraphicFramePr>
          <p:nvPr>
            <p:ph type="chart" sz="quarter" idx="13"/>
            <p:extLst>
              <p:ext uri="{D42A27DB-BD31-4B8C-83A1-F6EECF244321}">
                <p14:modId xmlns:p14="http://schemas.microsoft.com/office/powerpoint/2010/main" val="3361481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CB6BF-FF3A-46D4-9CB1-F75D79794E0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EABCDD9-AF1A-4AA1-A951-D4DABEA351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992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4ADB-2666-4784-B38D-0E1850324FC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213435E7-2FF8-440D-A0A6-67F18C4FEBB5}"/>
              </a:ext>
            </a:extLst>
          </p:cNvPr>
          <p:cNvGraphicFramePr>
            <a:graphicFrameLocks noGrp="1"/>
          </p:cNvGraphicFramePr>
          <p:nvPr>
            <p:ph type="chart" sz="quarter" idx="13"/>
            <p:extLst>
              <p:ext uri="{D42A27DB-BD31-4B8C-83A1-F6EECF244321}">
                <p14:modId xmlns:p14="http://schemas.microsoft.com/office/powerpoint/2010/main" val="2139691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DA945-4BEC-4530-A3BE-C874CC5D8AC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16B793E-52EF-4602-BB2E-2302A19F4C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5620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17CF0-98FA-44F7-95CB-2F88E3394D6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2A22CF3-E0D8-4265-9D04-DCC1A22AD50B}"/>
              </a:ext>
            </a:extLst>
          </p:cNvPr>
          <p:cNvGraphicFramePr>
            <a:graphicFrameLocks noGrp="1"/>
          </p:cNvGraphicFramePr>
          <p:nvPr>
            <p:ph type="chart" sz="quarter" idx="13"/>
            <p:extLst>
              <p:ext uri="{D42A27DB-BD31-4B8C-83A1-F6EECF244321}">
                <p14:modId xmlns:p14="http://schemas.microsoft.com/office/powerpoint/2010/main" val="1305274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3B533-BA73-46F6-8081-E42B1874BCA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3C9AE82-6CC6-472E-8625-EABF6DD6B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7062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7EA2C-30FE-4C4F-9678-67A9547FB206}"/>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F9A7FC9-3C19-4EEB-AE43-C96703632A79}"/>
              </a:ext>
            </a:extLst>
          </p:cNvPr>
          <p:cNvGraphicFramePr>
            <a:graphicFrameLocks noGrp="1"/>
          </p:cNvGraphicFramePr>
          <p:nvPr>
            <p:ph type="chart" sz="quarter" idx="13"/>
            <p:extLst>
              <p:ext uri="{D42A27DB-BD31-4B8C-83A1-F6EECF244321}">
                <p14:modId xmlns:p14="http://schemas.microsoft.com/office/powerpoint/2010/main" val="3002887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A1F70-780C-40DE-B26A-8F056E9D53C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577F5D4-1A59-43DC-BD3C-811E5B307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619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04B24-7279-4698-8701-A8C4634E40A9}"/>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8F13CE4-0C96-45F1-BD22-1AE4E24B97A8}"/>
              </a:ext>
            </a:extLst>
          </p:cNvPr>
          <p:cNvGraphicFramePr>
            <a:graphicFrameLocks noGrp="1"/>
          </p:cNvGraphicFramePr>
          <p:nvPr>
            <p:ph type="tbl" sz="quarter" idx="13"/>
            <p:extLst>
              <p:ext uri="{D42A27DB-BD31-4B8C-83A1-F6EECF244321}">
                <p14:modId xmlns:p14="http://schemas.microsoft.com/office/powerpoint/2010/main" val="384188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9214266"/>
                    </a:ext>
                  </a:extLst>
                </a:gridCol>
                <a:gridCol w="822960">
                  <a:extLst>
                    <a:ext uri="{9D8B030D-6E8A-4147-A177-3AD203B41FA5}">
                      <a16:colId xmlns:a16="http://schemas.microsoft.com/office/drawing/2014/main" val="1380348572"/>
                    </a:ext>
                  </a:extLst>
                </a:gridCol>
                <a:gridCol w="822960">
                  <a:extLst>
                    <a:ext uri="{9D8B030D-6E8A-4147-A177-3AD203B41FA5}">
                      <a16:colId xmlns:a16="http://schemas.microsoft.com/office/drawing/2014/main" val="3123184847"/>
                    </a:ext>
                  </a:extLst>
                </a:gridCol>
                <a:gridCol w="822960">
                  <a:extLst>
                    <a:ext uri="{9D8B030D-6E8A-4147-A177-3AD203B41FA5}">
                      <a16:colId xmlns:a16="http://schemas.microsoft.com/office/drawing/2014/main" val="508116802"/>
                    </a:ext>
                  </a:extLst>
                </a:gridCol>
                <a:gridCol w="822960">
                  <a:extLst>
                    <a:ext uri="{9D8B030D-6E8A-4147-A177-3AD203B41FA5}">
                      <a16:colId xmlns:a16="http://schemas.microsoft.com/office/drawing/2014/main" val="2753404057"/>
                    </a:ext>
                  </a:extLst>
                </a:gridCol>
                <a:gridCol w="822960">
                  <a:extLst>
                    <a:ext uri="{9D8B030D-6E8A-4147-A177-3AD203B41FA5}">
                      <a16:colId xmlns:a16="http://schemas.microsoft.com/office/drawing/2014/main" val="2496168478"/>
                    </a:ext>
                  </a:extLst>
                </a:gridCol>
                <a:gridCol w="822960">
                  <a:extLst>
                    <a:ext uri="{9D8B030D-6E8A-4147-A177-3AD203B41FA5}">
                      <a16:colId xmlns:a16="http://schemas.microsoft.com/office/drawing/2014/main" val="134380055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50227888"/>
                  </a:ext>
                </a:extLst>
              </a:tr>
              <a:tr h="370840">
                <a:tc>
                  <a:txBody>
                    <a:bodyPr/>
                    <a:lstStyle/>
                    <a:p>
                      <a:r>
                        <a:rPr lang="en-US" sz="1000" b="1"/>
                        <a:t>First Insurance Company of Hawaii, LTD - 2021-08-16 21:47:56</a:t>
                      </a:r>
                      <a:r>
                        <a:rPr lang="en-US" sz="1000"/>
                        <a:t>
 Mahalo, Jeff Shonka
Community partners share messages of aloha with retiring CEO Jeff Shonka
Featuring:
Lani Go-Keala; Executive Director, American Heart Association - Hawaii 
Diane Peters-Nguyen; Regional CEO, American Red Cross Pacific Islands Region Hawaii Red Cross 
Jeffrey Watanabe; FICOH Advisory Board Member
Vance Roley; Dean, UH Shidler College of Business</a:t>
                      </a:r>
                    </a:p>
                  </a:txBody>
                  <a:tcPr/>
                </a:tc>
                <a:tc>
                  <a:txBody>
                    <a:bodyPr/>
                    <a:lstStyle/>
                    <a:p>
                      <a:r>
                        <a:rPr lang="en-US" sz="1000"/>
                        <a:t>61</a:t>
                      </a:r>
                    </a:p>
                  </a:txBody>
                  <a:tcPr/>
                </a:tc>
                <a:tc>
                  <a:txBody>
                    <a:bodyPr/>
                    <a:lstStyle/>
                    <a:p>
                      <a:r>
                        <a:rPr lang="en-US" sz="1000"/>
                        <a:t>38</a:t>
                      </a:r>
                    </a:p>
                  </a:txBody>
                  <a:tcPr/>
                </a:tc>
                <a:tc>
                  <a:txBody>
                    <a:bodyPr/>
                    <a:lstStyle/>
                    <a:p>
                      <a:r>
                        <a:rPr lang="en-US" sz="1000"/>
                        <a:t>8</a:t>
                      </a:r>
                    </a:p>
                  </a:txBody>
                  <a:tcPr/>
                </a:tc>
                <a:tc>
                  <a:txBody>
                    <a:bodyPr/>
                    <a:lstStyle/>
                    <a:p>
                      <a:r>
                        <a:rPr lang="en-US" sz="1000"/>
                        <a:t>15</a:t>
                      </a:r>
                    </a:p>
                  </a:txBody>
                  <a:tcPr/>
                </a:tc>
                <a:tc>
                  <a:txBody>
                    <a:bodyPr/>
                    <a:lstStyle/>
                    <a:p>
                      <a:r>
                        <a:rPr lang="en-US" sz="1000"/>
                        <a:t>3.4837 %</a:t>
                      </a:r>
                    </a:p>
                  </a:txBody>
                  <a:tcPr/>
                </a:tc>
                <a:tc>
                  <a:txBody>
                    <a:bodyPr/>
                    <a:lstStyle/>
                    <a:p>
                      <a:r>
                        <a:rPr lang="en-US" sz="1000"/>
                        <a:t>Video</a:t>
                      </a:r>
                    </a:p>
                  </a:txBody>
                  <a:tcPr/>
                </a:tc>
                <a:extLst>
                  <a:ext uri="{0D108BD9-81ED-4DB2-BD59-A6C34878D82A}">
                    <a16:rowId xmlns:a16="http://schemas.microsoft.com/office/drawing/2014/main" val="2737724720"/>
                  </a:ext>
                </a:extLst>
              </a:tr>
              <a:tr h="370840">
                <a:tc>
                  <a:txBody>
                    <a:bodyPr/>
                    <a:lstStyle/>
                    <a:p>
                      <a:r>
                        <a:rPr lang="en-US" sz="1000" b="1"/>
                        <a:t>First Insurance Company of Hawaii, LTD - 2021-08-13 18:00:50</a:t>
                      </a:r>
                      <a:r>
                        <a:rPr lang="en-US" sz="1000"/>
                        <a:t>
 At the end of this month, we’ll be saying “a hui hou” to our CEO Jeff Shonka as he retires from First Insurance after nearly 20 years.  
In lieu of an in-person celebration, associates enjoyed delicious grab and go lunches yesterday. More pictures and festivities to come!</a:t>
                      </a:r>
                    </a:p>
                  </a:txBody>
                  <a:tcPr/>
                </a:tc>
                <a:tc>
                  <a:txBody>
                    <a:bodyPr/>
                    <a:lstStyle/>
                    <a:p>
                      <a:r>
                        <a:rPr lang="en-US" sz="1000"/>
                        <a:t>42</a:t>
                      </a:r>
                    </a:p>
                  </a:txBody>
                  <a:tcPr/>
                </a:tc>
                <a:tc>
                  <a:txBody>
                    <a:bodyPr/>
                    <a:lstStyle/>
                    <a:p>
                      <a:r>
                        <a:rPr lang="en-US" sz="1000"/>
                        <a:t>38</a:t>
                      </a:r>
                    </a:p>
                  </a:txBody>
                  <a:tcPr/>
                </a:tc>
                <a:tc>
                  <a:txBody>
                    <a:bodyPr/>
                    <a:lstStyle/>
                    <a:p>
                      <a:r>
                        <a:rPr lang="en-US" sz="1000"/>
                        <a:t>3</a:t>
                      </a:r>
                    </a:p>
                  </a:txBody>
                  <a:tcPr/>
                </a:tc>
                <a:tc>
                  <a:txBody>
                    <a:bodyPr/>
                    <a:lstStyle/>
                    <a:p>
                      <a:r>
                        <a:rPr lang="en-US" sz="1000"/>
                        <a:t>1</a:t>
                      </a:r>
                    </a:p>
                  </a:txBody>
                  <a:tcPr/>
                </a:tc>
                <a:tc>
                  <a:txBody>
                    <a:bodyPr/>
                    <a:lstStyle/>
                    <a:p>
                      <a:r>
                        <a:rPr lang="en-US" sz="1000"/>
                        <a:t>2.4000 %</a:t>
                      </a:r>
                    </a:p>
                  </a:txBody>
                  <a:tcPr/>
                </a:tc>
                <a:tc>
                  <a:txBody>
                    <a:bodyPr/>
                    <a:lstStyle/>
                    <a:p>
                      <a:r>
                        <a:rPr lang="en-US" sz="1000"/>
                        <a:t>Photo</a:t>
                      </a:r>
                    </a:p>
                  </a:txBody>
                  <a:tcPr/>
                </a:tc>
                <a:extLst>
                  <a:ext uri="{0D108BD9-81ED-4DB2-BD59-A6C34878D82A}">
                    <a16:rowId xmlns:a16="http://schemas.microsoft.com/office/drawing/2014/main" val="665656481"/>
                  </a:ext>
                </a:extLst>
              </a:tr>
              <a:tr h="370840">
                <a:tc>
                  <a:txBody>
                    <a:bodyPr/>
                    <a:lstStyle/>
                    <a:p>
                      <a:r>
                        <a:rPr lang="en-US" sz="1000" b="1"/>
                        <a:t>First Insurance Company of Hawaii, LTD - 2021-08-17 22:00:39</a:t>
                      </a:r>
                      <a:r>
                        <a:rPr lang="en-US" sz="1000"/>
                        <a:t>
 Happy #NationalNonprofitDay! Mahalo to these amazing organizations and all #nonprofits, for making Hawaii a better place. We are grateful for our nonprofit partners and their commitment to serving those in need.
-
Ronald McDonald House Hawaii  Alzheimer's Association - Hawaii Make-A-Wish Hawaii Sustainable Coastlines Hawaii  Hawaii Red Cross HMoW - Hawaiʻi Meals on Wheels   @Hawaiʻi Public Radio  American Heart Association - Hawaii  Navian Hawaii, formerly Hospice Hawaii  Aloha United Way  Hawaii Foodbank  IHS, The Institute for Human Services, Inc.  Special Olympics Hawaii  and the  many many more!</a:t>
                      </a:r>
                    </a:p>
                  </a:txBody>
                  <a:tcPr/>
                </a:tc>
                <a:tc>
                  <a:txBody>
                    <a:bodyPr/>
                    <a:lstStyle/>
                    <a:p>
                      <a:r>
                        <a:rPr lang="en-US" sz="1000"/>
                        <a:t>23</a:t>
                      </a:r>
                    </a:p>
                  </a:txBody>
                  <a:tcPr/>
                </a:tc>
                <a:tc>
                  <a:txBody>
                    <a:bodyPr/>
                    <a:lstStyle/>
                    <a:p>
                      <a:r>
                        <a:rPr lang="en-US" sz="1000"/>
                        <a:t>22</a:t>
                      </a:r>
                    </a:p>
                  </a:txBody>
                  <a:tcPr/>
                </a:tc>
                <a:tc>
                  <a:txBody>
                    <a:bodyPr/>
                    <a:lstStyle/>
                    <a:p>
                      <a:r>
                        <a:rPr lang="en-US" sz="1000"/>
                        <a:t>1</a:t>
                      </a:r>
                    </a:p>
                  </a:txBody>
                  <a:tcPr/>
                </a:tc>
                <a:tc>
                  <a:txBody>
                    <a:bodyPr/>
                    <a:lstStyle/>
                    <a:p>
                      <a:r>
                        <a:rPr lang="en-US" sz="1000"/>
                        <a:t>0</a:t>
                      </a:r>
                    </a:p>
                  </a:txBody>
                  <a:tcPr/>
                </a:tc>
                <a:tc>
                  <a:txBody>
                    <a:bodyPr/>
                    <a:lstStyle/>
                    <a:p>
                      <a:r>
                        <a:rPr lang="en-US" sz="1000"/>
                        <a:t>1.3120 %</a:t>
                      </a:r>
                    </a:p>
                  </a:txBody>
                  <a:tcPr/>
                </a:tc>
                <a:tc>
                  <a:txBody>
                    <a:bodyPr/>
                    <a:lstStyle/>
                    <a:p>
                      <a:r>
                        <a:rPr lang="en-US" sz="1000"/>
                        <a:t>Photo</a:t>
                      </a:r>
                    </a:p>
                  </a:txBody>
                  <a:tcPr/>
                </a:tc>
                <a:extLst>
                  <a:ext uri="{0D108BD9-81ED-4DB2-BD59-A6C34878D82A}">
                    <a16:rowId xmlns:a16="http://schemas.microsoft.com/office/drawing/2014/main" val="4029166860"/>
                  </a:ext>
                </a:extLst>
              </a:tr>
            </a:tbl>
          </a:graphicData>
        </a:graphic>
      </p:graphicFrame>
      <p:sp>
        <p:nvSpPr>
          <p:cNvPr id="4" name="Text Placeholder 3">
            <a:extLst>
              <a:ext uri="{FF2B5EF4-FFF2-40B4-BE49-F238E27FC236}">
                <a16:creationId xmlns:a16="http://schemas.microsoft.com/office/drawing/2014/main" id="{24CF0021-5C1C-4922-B4EE-2D75A99EB95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9597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78EE-21B6-4D16-AE4D-090BA7A8B1E3}"/>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493E62A-7069-4FF1-A603-8327EB95F989}"/>
              </a:ext>
            </a:extLst>
          </p:cNvPr>
          <p:cNvGraphicFramePr>
            <a:graphicFrameLocks noGrp="1"/>
          </p:cNvGraphicFramePr>
          <p:nvPr>
            <p:ph type="tbl" sz="quarter" idx="13"/>
            <p:extLst>
              <p:ext uri="{D42A27DB-BD31-4B8C-83A1-F6EECF244321}">
                <p14:modId xmlns:p14="http://schemas.microsoft.com/office/powerpoint/2010/main" val="3233720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89536916"/>
                    </a:ext>
                  </a:extLst>
                </a:gridCol>
                <a:gridCol w="576072">
                  <a:extLst>
                    <a:ext uri="{9D8B030D-6E8A-4147-A177-3AD203B41FA5}">
                      <a16:colId xmlns:a16="http://schemas.microsoft.com/office/drawing/2014/main" val="1670780610"/>
                    </a:ext>
                  </a:extLst>
                </a:gridCol>
                <a:gridCol w="576072">
                  <a:extLst>
                    <a:ext uri="{9D8B030D-6E8A-4147-A177-3AD203B41FA5}">
                      <a16:colId xmlns:a16="http://schemas.microsoft.com/office/drawing/2014/main" val="2855486651"/>
                    </a:ext>
                  </a:extLst>
                </a:gridCol>
                <a:gridCol w="576072">
                  <a:extLst>
                    <a:ext uri="{9D8B030D-6E8A-4147-A177-3AD203B41FA5}">
                      <a16:colId xmlns:a16="http://schemas.microsoft.com/office/drawing/2014/main" val="979507061"/>
                    </a:ext>
                  </a:extLst>
                </a:gridCol>
                <a:gridCol w="576072">
                  <a:extLst>
                    <a:ext uri="{9D8B030D-6E8A-4147-A177-3AD203B41FA5}">
                      <a16:colId xmlns:a16="http://schemas.microsoft.com/office/drawing/2014/main" val="95392497"/>
                    </a:ext>
                  </a:extLst>
                </a:gridCol>
                <a:gridCol w="576072">
                  <a:extLst>
                    <a:ext uri="{9D8B030D-6E8A-4147-A177-3AD203B41FA5}">
                      <a16:colId xmlns:a16="http://schemas.microsoft.com/office/drawing/2014/main" val="169462360"/>
                    </a:ext>
                  </a:extLst>
                </a:gridCol>
                <a:gridCol w="576072">
                  <a:extLst>
                    <a:ext uri="{9D8B030D-6E8A-4147-A177-3AD203B41FA5}">
                      <a16:colId xmlns:a16="http://schemas.microsoft.com/office/drawing/2014/main" val="2162642194"/>
                    </a:ext>
                  </a:extLst>
                </a:gridCol>
                <a:gridCol w="576072">
                  <a:extLst>
                    <a:ext uri="{9D8B030D-6E8A-4147-A177-3AD203B41FA5}">
                      <a16:colId xmlns:a16="http://schemas.microsoft.com/office/drawing/2014/main" val="2337374218"/>
                    </a:ext>
                  </a:extLst>
                </a:gridCol>
                <a:gridCol w="576072">
                  <a:extLst>
                    <a:ext uri="{9D8B030D-6E8A-4147-A177-3AD203B41FA5}">
                      <a16:colId xmlns:a16="http://schemas.microsoft.com/office/drawing/2014/main" val="3932778470"/>
                    </a:ext>
                  </a:extLst>
                </a:gridCol>
                <a:gridCol w="576072">
                  <a:extLst>
                    <a:ext uri="{9D8B030D-6E8A-4147-A177-3AD203B41FA5}">
                      <a16:colId xmlns:a16="http://schemas.microsoft.com/office/drawing/2014/main" val="3373918498"/>
                    </a:ext>
                  </a:extLst>
                </a:gridCol>
                <a:gridCol w="576072">
                  <a:extLst>
                    <a:ext uri="{9D8B030D-6E8A-4147-A177-3AD203B41FA5}">
                      <a16:colId xmlns:a16="http://schemas.microsoft.com/office/drawing/2014/main" val="106881272"/>
                    </a:ext>
                  </a:extLst>
                </a:gridCol>
                <a:gridCol w="576072">
                  <a:extLst>
                    <a:ext uri="{9D8B030D-6E8A-4147-A177-3AD203B41FA5}">
                      <a16:colId xmlns:a16="http://schemas.microsoft.com/office/drawing/2014/main" val="2109557657"/>
                    </a:ext>
                  </a:extLst>
                </a:gridCol>
                <a:gridCol w="576072">
                  <a:extLst>
                    <a:ext uri="{9D8B030D-6E8A-4147-A177-3AD203B41FA5}">
                      <a16:colId xmlns:a16="http://schemas.microsoft.com/office/drawing/2014/main" val="14741598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64887303"/>
                  </a:ext>
                </a:extLst>
              </a:tr>
              <a:tr h="370840">
                <a:tc>
                  <a:txBody>
                    <a:bodyPr/>
                    <a:lstStyle/>
                    <a:p>
                      <a:r>
                        <a:rPr lang="en-US" sz="1000"/>
                        <a:t>1204</a:t>
                      </a:r>
                    </a:p>
                  </a:txBody>
                  <a:tcPr/>
                </a:tc>
                <a:tc>
                  <a:txBody>
                    <a:bodyPr/>
                    <a:lstStyle/>
                    <a:p>
                      <a:r>
                        <a:rPr lang="en-US" sz="1000"/>
                        <a:t>1</a:t>
                      </a:r>
                    </a:p>
                  </a:txBody>
                  <a:tcPr/>
                </a:tc>
                <a:tc>
                  <a:txBody>
                    <a:bodyPr/>
                    <a:lstStyle/>
                    <a:p>
                      <a:r>
                        <a:rPr lang="en-US" sz="1000"/>
                        <a:t>22</a:t>
                      </a:r>
                    </a:p>
                  </a:txBody>
                  <a:tcPr/>
                </a:tc>
                <a:tc>
                  <a:txBody>
                    <a:bodyPr/>
                    <a:lstStyle/>
                    <a:p>
                      <a:r>
                        <a:rPr lang="en-US" sz="1000"/>
                        <a:t>19</a:t>
                      </a:r>
                    </a:p>
                  </a:txBody>
                  <a:tcPr/>
                </a:tc>
                <a:tc>
                  <a:txBody>
                    <a:bodyPr/>
                    <a:lstStyle/>
                    <a:p>
                      <a:r>
                        <a:rPr lang="en-US" sz="1000"/>
                        <a:t>1</a:t>
                      </a:r>
                    </a:p>
                  </a:txBody>
                  <a:tcPr/>
                </a:tc>
                <a:tc>
                  <a:txBody>
                    <a:bodyPr/>
                    <a:lstStyle/>
                    <a:p>
                      <a:r>
                        <a:rPr lang="en-US" sz="1000"/>
                        <a:t>2</a:t>
                      </a:r>
                    </a:p>
                  </a:txBody>
                  <a:tcPr/>
                </a:tc>
                <a:tc>
                  <a:txBody>
                    <a:bodyPr/>
                    <a:lstStyle/>
                    <a:p>
                      <a:r>
                        <a:rPr lang="en-US" sz="1000"/>
                        <a:t>4</a:t>
                      </a:r>
                    </a:p>
                  </a:txBody>
                  <a:tcPr/>
                </a:tc>
                <a:tc>
                  <a:txBody>
                    <a:bodyPr/>
                    <a:lstStyle/>
                    <a:p>
                      <a:r>
                        <a:rPr lang="en-US" sz="1000"/>
                        <a:t>4</a:t>
                      </a:r>
                    </a:p>
                  </a:txBody>
                  <a:tcPr/>
                </a:tc>
                <a:tc>
                  <a:txBody>
                    <a:bodyPr/>
                    <a:lstStyle/>
                    <a:p>
                      <a:r>
                        <a:rPr lang="en-US" sz="1000"/>
                        <a:t>26</a:t>
                      </a:r>
                    </a:p>
                  </a:txBody>
                  <a:tcPr/>
                </a:tc>
                <a:tc>
                  <a:txBody>
                    <a:bodyPr/>
                    <a:lstStyle/>
                    <a:p>
                      <a:r>
                        <a:rPr lang="en-US" sz="1000"/>
                        <a:t>0</a:t>
                      </a:r>
                    </a:p>
                  </a:txBody>
                  <a:tcPr/>
                </a:tc>
                <a:tc>
                  <a:txBody>
                    <a:bodyPr/>
                    <a:lstStyle/>
                    <a:p>
                      <a:r>
                        <a:rPr lang="en-US" sz="1000"/>
                        <a:t>1</a:t>
                      </a:r>
                    </a:p>
                  </a:txBody>
                  <a:tcPr/>
                </a:tc>
                <a:tc>
                  <a:txBody>
                    <a:bodyPr/>
                    <a:lstStyle/>
                    <a:p>
                      <a:r>
                        <a:rPr lang="en-US" sz="1000"/>
                        <a:t>0.1313 %</a:t>
                      </a:r>
                    </a:p>
                  </a:txBody>
                  <a:tcPr/>
                </a:tc>
                <a:tc>
                  <a:txBody>
                    <a:bodyPr/>
                    <a:lstStyle/>
                    <a:p>
                      <a:r>
                        <a:rPr lang="en-US" sz="1000"/>
                        <a:t>0.0 %</a:t>
                      </a:r>
                    </a:p>
                  </a:txBody>
                  <a:tcPr/>
                </a:tc>
                <a:extLst>
                  <a:ext uri="{0D108BD9-81ED-4DB2-BD59-A6C34878D82A}">
                    <a16:rowId xmlns:a16="http://schemas.microsoft.com/office/drawing/2014/main" val="1689295046"/>
                  </a:ext>
                </a:extLst>
              </a:tr>
            </a:tbl>
          </a:graphicData>
        </a:graphic>
      </p:graphicFrame>
      <p:sp>
        <p:nvSpPr>
          <p:cNvPr id="4" name="Text Placeholder 3">
            <a:extLst>
              <a:ext uri="{FF2B5EF4-FFF2-40B4-BE49-F238E27FC236}">
                <a16:creationId xmlns:a16="http://schemas.microsoft.com/office/drawing/2014/main" id="{A3E3D717-6CD0-4150-A600-94756679C7D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5675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8155C-5A71-4519-A020-EDF14500AA4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311CC7C-DDA5-4E4D-94B5-52CDA54DC1A6}"/>
              </a:ext>
            </a:extLst>
          </p:cNvPr>
          <p:cNvGraphicFramePr>
            <a:graphicFrameLocks noGrp="1"/>
          </p:cNvGraphicFramePr>
          <p:nvPr>
            <p:ph type="chart" sz="quarter" idx="13"/>
            <p:extLst>
              <p:ext uri="{D42A27DB-BD31-4B8C-83A1-F6EECF244321}">
                <p14:modId xmlns:p14="http://schemas.microsoft.com/office/powerpoint/2010/main" val="748861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33333-488B-4120-A0DE-CEF56046A63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C11D180-D310-4AF4-8820-1F5C914865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482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3FDBE-82FE-48A8-AB55-E447AC6619B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14213D0-0591-4335-A480-F6353465F0AE}"/>
              </a:ext>
            </a:extLst>
          </p:cNvPr>
          <p:cNvGraphicFramePr>
            <a:graphicFrameLocks noGrp="1"/>
          </p:cNvGraphicFramePr>
          <p:nvPr>
            <p:ph type="chart" sz="quarter" idx="13"/>
            <p:extLst>
              <p:ext uri="{D42A27DB-BD31-4B8C-83A1-F6EECF244321}">
                <p14:modId xmlns:p14="http://schemas.microsoft.com/office/powerpoint/2010/main" val="2956414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5D4093-8297-404F-92AF-BFE514E4C6C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02294D-2E4D-413A-B38B-5B04B62A3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105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17651-BCDC-409C-BA26-94429F68965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931A9A35-A610-43F6-A83B-B7C113138367}"/>
              </a:ext>
            </a:extLst>
          </p:cNvPr>
          <p:cNvGraphicFramePr>
            <a:graphicFrameLocks noGrp="1"/>
          </p:cNvGraphicFramePr>
          <p:nvPr>
            <p:ph type="chart" sz="quarter" idx="13"/>
            <p:extLst>
              <p:ext uri="{D42A27DB-BD31-4B8C-83A1-F6EECF244321}">
                <p14:modId xmlns:p14="http://schemas.microsoft.com/office/powerpoint/2010/main" val="2276763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DF0D22-A1D4-459E-AE8E-D3B9C26ED4E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594B5C4-1BBF-44CA-988C-3D19B08700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73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7DBD-3B82-4668-B530-6DB8476F508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29202E6A-4D92-4F6E-8098-6A38033961FA}"/>
              </a:ext>
            </a:extLst>
          </p:cNvPr>
          <p:cNvGraphicFramePr>
            <a:graphicFrameLocks noGrp="1"/>
          </p:cNvGraphicFramePr>
          <p:nvPr>
            <p:ph type="tbl" sz="quarter" idx="13"/>
            <p:extLst>
              <p:ext uri="{D42A27DB-BD31-4B8C-83A1-F6EECF244321}">
                <p14:modId xmlns:p14="http://schemas.microsoft.com/office/powerpoint/2010/main" val="4459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81087848"/>
                    </a:ext>
                  </a:extLst>
                </a:gridCol>
                <a:gridCol w="493776">
                  <a:extLst>
                    <a:ext uri="{9D8B030D-6E8A-4147-A177-3AD203B41FA5}">
                      <a16:colId xmlns:a16="http://schemas.microsoft.com/office/drawing/2014/main" val="2631255297"/>
                    </a:ext>
                  </a:extLst>
                </a:gridCol>
                <a:gridCol w="1069848">
                  <a:extLst>
                    <a:ext uri="{9D8B030D-6E8A-4147-A177-3AD203B41FA5}">
                      <a16:colId xmlns:a16="http://schemas.microsoft.com/office/drawing/2014/main" val="2711632420"/>
                    </a:ext>
                  </a:extLst>
                </a:gridCol>
                <a:gridCol w="1069848">
                  <a:extLst>
                    <a:ext uri="{9D8B030D-6E8A-4147-A177-3AD203B41FA5}">
                      <a16:colId xmlns:a16="http://schemas.microsoft.com/office/drawing/2014/main" val="2533409629"/>
                    </a:ext>
                  </a:extLst>
                </a:gridCol>
                <a:gridCol w="1069848">
                  <a:extLst>
                    <a:ext uri="{9D8B030D-6E8A-4147-A177-3AD203B41FA5}">
                      <a16:colId xmlns:a16="http://schemas.microsoft.com/office/drawing/2014/main" val="2350081321"/>
                    </a:ext>
                  </a:extLst>
                </a:gridCol>
                <a:gridCol w="1069848">
                  <a:extLst>
                    <a:ext uri="{9D8B030D-6E8A-4147-A177-3AD203B41FA5}">
                      <a16:colId xmlns:a16="http://schemas.microsoft.com/office/drawing/2014/main" val="2899413666"/>
                    </a:ext>
                  </a:extLst>
                </a:gridCol>
                <a:gridCol w="1069848">
                  <a:extLst>
                    <a:ext uri="{9D8B030D-6E8A-4147-A177-3AD203B41FA5}">
                      <a16:colId xmlns:a16="http://schemas.microsoft.com/office/drawing/2014/main" val="4194670539"/>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820659038"/>
                  </a:ext>
                </a:extLst>
              </a:tr>
              <a:tr h="370840">
                <a:tc>
                  <a:txBody>
                    <a:bodyPr/>
                    <a:lstStyle/>
                    <a:p>
                      <a:r>
                        <a:rPr lang="en-US" sz="1000" b="1"/>
                        <a:t>@FirstInsHI - 2021-08-27 14:05:21</a:t>
                      </a:r>
                      <a:r>
                        <a:rPr lang="en-US" sz="1000"/>
                        <a:t>
 Happy #AlohaFriday! 🌊 Photo by Dayna C. of our Finance department
#PhotoOfTheDay #Hawaii https://t.co/711L3mDVIf</a:t>
                      </a:r>
                    </a:p>
                  </a:txBody>
                  <a:tcPr/>
                </a:tc>
                <a:tc>
                  <a:txBody>
                    <a:bodyPr/>
                    <a:lstStyle/>
                    <a:p>
                      <a:r>
                        <a:rPr lang="en-US" sz="1000"/>
                        <a:t>08/28/2021 14:08:40</a:t>
                      </a:r>
                    </a:p>
                  </a:txBody>
                  <a:tcPr/>
                </a:tc>
                <a:tc>
                  <a:txBody>
                    <a:bodyPr/>
                    <a:lstStyle/>
                    <a:p>
                      <a:r>
                        <a:rPr lang="en-US" sz="1000"/>
                        <a:t>4</a:t>
                      </a:r>
                    </a:p>
                  </a:txBody>
                  <a:tcPr/>
                </a:tc>
                <a:tc>
                  <a:txBody>
                    <a:bodyPr/>
                    <a:lstStyle/>
                    <a:p>
                      <a:r>
                        <a:rPr lang="en-US" sz="1000"/>
                        <a:t>18</a:t>
                      </a:r>
                    </a:p>
                  </a:txBody>
                  <a:tcPr/>
                </a:tc>
                <a:tc>
                  <a:txBody>
                    <a:bodyPr/>
                    <a:lstStyle/>
                    <a:p>
                      <a:r>
                        <a:rPr lang="en-US" sz="1000"/>
                        <a:t>0</a:t>
                      </a:r>
                    </a:p>
                  </a:txBody>
                  <a:tcPr/>
                </a:tc>
                <a:tc>
                  <a:txBody>
                    <a:bodyPr/>
                    <a:lstStyle/>
                    <a:p>
                      <a:r>
                        <a:rPr lang="en-US" sz="1000"/>
                        <a:t>22</a:t>
                      </a:r>
                    </a:p>
                  </a:txBody>
                  <a:tcPr/>
                </a:tc>
                <a:tc>
                  <a:txBody>
                    <a:bodyPr/>
                    <a:lstStyle/>
                    <a:p>
                      <a:r>
                        <a:rPr lang="en-US" sz="1000"/>
                        <a:t>1.8272 %</a:t>
                      </a:r>
                    </a:p>
                  </a:txBody>
                  <a:tcPr/>
                </a:tc>
                <a:extLst>
                  <a:ext uri="{0D108BD9-81ED-4DB2-BD59-A6C34878D82A}">
                    <a16:rowId xmlns:a16="http://schemas.microsoft.com/office/drawing/2014/main" val="3469036102"/>
                  </a:ext>
                </a:extLst>
              </a:tr>
              <a:tr h="370840">
                <a:tc>
                  <a:txBody>
                    <a:bodyPr/>
                    <a:lstStyle/>
                    <a:p>
                      <a:r>
                        <a:rPr lang="en-US" sz="1000" b="1"/>
                        <a:t>@FirstInsHI - 2021-08-17 15:44:21</a:t>
                      </a:r>
                      <a:r>
                        <a:rPr lang="en-US" sz="1000"/>
                        <a:t>
 Happy #NationalNonprofitDay! Mahalo to these amazing organizations and ALL #nonprofits, for making Hawaii a better place. We are grateful for our nonprofit partners and their commitment to serving those in need. https://t.co/DijVzce4c8</a:t>
                      </a:r>
                    </a:p>
                  </a:txBody>
                  <a:tcPr/>
                </a:tc>
                <a:tc>
                  <a:txBody>
                    <a:bodyPr/>
                    <a:lstStyle/>
                    <a:p>
                      <a:r>
                        <a:rPr lang="en-US" sz="1000"/>
                        <a:t>08/29/2021 08:09:45</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0.2494 %</a:t>
                      </a:r>
                    </a:p>
                  </a:txBody>
                  <a:tcPr/>
                </a:tc>
                <a:extLst>
                  <a:ext uri="{0D108BD9-81ED-4DB2-BD59-A6C34878D82A}">
                    <a16:rowId xmlns:a16="http://schemas.microsoft.com/office/drawing/2014/main" val="314239899"/>
                  </a:ext>
                </a:extLst>
              </a:tr>
              <a:tr h="370840">
                <a:tc>
                  <a:txBody>
                    <a:bodyPr/>
                    <a:lstStyle/>
                    <a:p>
                      <a:r>
                        <a:rPr lang="en-US" sz="1000" b="1"/>
                        <a:t>@FirstInsHI - 2021-08-02 14:11:16</a:t>
                      </a:r>
                      <a:r>
                        <a:rPr lang="en-US" sz="1000"/>
                        <a:t>
 Meet our two summer interns, Adam (#Marketing &amp;amp; #AgencyRelations) &amp;amp; Peyton (#Finance)!
Adam is a rising junior at @seattleu studying Business Administration with a focus in finance. Peyton is a rising junior at the @UofSC studying Risk Management &amp;amp; Supply Chain Management. https://t.co/0bzqAcYCBg</a:t>
                      </a:r>
                    </a:p>
                  </a:txBody>
                  <a:tcPr/>
                </a:tc>
                <a:tc>
                  <a:txBody>
                    <a:bodyPr/>
                    <a:lstStyle/>
                    <a:p>
                      <a:r>
                        <a:rPr lang="en-US" sz="1000"/>
                        <a:t>08/05/2021 20:10:11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0.0831 %</a:t>
                      </a:r>
                    </a:p>
                  </a:txBody>
                  <a:tcPr/>
                </a:tc>
                <a:extLst>
                  <a:ext uri="{0D108BD9-81ED-4DB2-BD59-A6C34878D82A}">
                    <a16:rowId xmlns:a16="http://schemas.microsoft.com/office/drawing/2014/main" val="3502148104"/>
                  </a:ext>
                </a:extLst>
              </a:tr>
            </a:tbl>
          </a:graphicData>
        </a:graphic>
      </p:graphicFrame>
      <p:sp>
        <p:nvSpPr>
          <p:cNvPr id="4" name="Text Placeholder 3">
            <a:extLst>
              <a:ext uri="{FF2B5EF4-FFF2-40B4-BE49-F238E27FC236}">
                <a16:creationId xmlns:a16="http://schemas.microsoft.com/office/drawing/2014/main" id="{84AE7C31-D34A-4BC7-896D-FB43375068B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64639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4016F-AF6E-49C1-BCB6-65A058F4D78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08FDEE2-4735-4875-A4C0-FF00E13EFADD}"/>
              </a:ext>
            </a:extLst>
          </p:cNvPr>
          <p:cNvGraphicFramePr>
            <a:graphicFrameLocks noGrp="1"/>
          </p:cNvGraphicFramePr>
          <p:nvPr>
            <p:ph type="tbl" sz="quarter" idx="13"/>
            <p:extLst>
              <p:ext uri="{D42A27DB-BD31-4B8C-83A1-F6EECF244321}">
                <p14:modId xmlns:p14="http://schemas.microsoft.com/office/powerpoint/2010/main" val="91838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44949801"/>
                    </a:ext>
                  </a:extLst>
                </a:gridCol>
                <a:gridCol w="576072">
                  <a:extLst>
                    <a:ext uri="{9D8B030D-6E8A-4147-A177-3AD203B41FA5}">
                      <a16:colId xmlns:a16="http://schemas.microsoft.com/office/drawing/2014/main" val="2281930448"/>
                    </a:ext>
                  </a:extLst>
                </a:gridCol>
                <a:gridCol w="576072">
                  <a:extLst>
                    <a:ext uri="{9D8B030D-6E8A-4147-A177-3AD203B41FA5}">
                      <a16:colId xmlns:a16="http://schemas.microsoft.com/office/drawing/2014/main" val="1306182175"/>
                    </a:ext>
                  </a:extLst>
                </a:gridCol>
                <a:gridCol w="576072">
                  <a:extLst>
                    <a:ext uri="{9D8B030D-6E8A-4147-A177-3AD203B41FA5}">
                      <a16:colId xmlns:a16="http://schemas.microsoft.com/office/drawing/2014/main" val="3282538428"/>
                    </a:ext>
                  </a:extLst>
                </a:gridCol>
                <a:gridCol w="576072">
                  <a:extLst>
                    <a:ext uri="{9D8B030D-6E8A-4147-A177-3AD203B41FA5}">
                      <a16:colId xmlns:a16="http://schemas.microsoft.com/office/drawing/2014/main" val="2875147988"/>
                    </a:ext>
                  </a:extLst>
                </a:gridCol>
                <a:gridCol w="576072">
                  <a:extLst>
                    <a:ext uri="{9D8B030D-6E8A-4147-A177-3AD203B41FA5}">
                      <a16:colId xmlns:a16="http://schemas.microsoft.com/office/drawing/2014/main" val="1675576269"/>
                    </a:ext>
                  </a:extLst>
                </a:gridCol>
                <a:gridCol w="576072">
                  <a:extLst>
                    <a:ext uri="{9D8B030D-6E8A-4147-A177-3AD203B41FA5}">
                      <a16:colId xmlns:a16="http://schemas.microsoft.com/office/drawing/2014/main" val="2369795719"/>
                    </a:ext>
                  </a:extLst>
                </a:gridCol>
                <a:gridCol w="576072">
                  <a:extLst>
                    <a:ext uri="{9D8B030D-6E8A-4147-A177-3AD203B41FA5}">
                      <a16:colId xmlns:a16="http://schemas.microsoft.com/office/drawing/2014/main" val="1287290692"/>
                    </a:ext>
                  </a:extLst>
                </a:gridCol>
                <a:gridCol w="576072">
                  <a:extLst>
                    <a:ext uri="{9D8B030D-6E8A-4147-A177-3AD203B41FA5}">
                      <a16:colId xmlns:a16="http://schemas.microsoft.com/office/drawing/2014/main" val="468741120"/>
                    </a:ext>
                  </a:extLst>
                </a:gridCol>
                <a:gridCol w="576072">
                  <a:extLst>
                    <a:ext uri="{9D8B030D-6E8A-4147-A177-3AD203B41FA5}">
                      <a16:colId xmlns:a16="http://schemas.microsoft.com/office/drawing/2014/main" val="2093167304"/>
                    </a:ext>
                  </a:extLst>
                </a:gridCol>
                <a:gridCol w="576072">
                  <a:extLst>
                    <a:ext uri="{9D8B030D-6E8A-4147-A177-3AD203B41FA5}">
                      <a16:colId xmlns:a16="http://schemas.microsoft.com/office/drawing/2014/main" val="3400453313"/>
                    </a:ext>
                  </a:extLst>
                </a:gridCol>
                <a:gridCol w="576072">
                  <a:extLst>
                    <a:ext uri="{9D8B030D-6E8A-4147-A177-3AD203B41FA5}">
                      <a16:colId xmlns:a16="http://schemas.microsoft.com/office/drawing/2014/main" val="3930379030"/>
                    </a:ext>
                  </a:extLst>
                </a:gridCol>
                <a:gridCol w="576072">
                  <a:extLst>
                    <a:ext uri="{9D8B030D-6E8A-4147-A177-3AD203B41FA5}">
                      <a16:colId xmlns:a16="http://schemas.microsoft.com/office/drawing/2014/main" val="1309360576"/>
                    </a:ext>
                  </a:extLst>
                </a:gridCol>
                <a:gridCol w="576072">
                  <a:extLst>
                    <a:ext uri="{9D8B030D-6E8A-4147-A177-3AD203B41FA5}">
                      <a16:colId xmlns:a16="http://schemas.microsoft.com/office/drawing/2014/main" val="11043681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519394232"/>
                  </a:ext>
                </a:extLst>
              </a:tr>
              <a:tr h="370840">
                <a:tc>
                  <a:txBody>
                    <a:bodyPr/>
                    <a:lstStyle/>
                    <a:p>
                      <a:r>
                        <a:rPr lang="en-US" sz="1000"/>
                        <a:t>3375</a:t>
                      </a:r>
                    </a:p>
                  </a:txBody>
                  <a:tcPr/>
                </a:tc>
                <a:tc>
                  <a:txBody>
                    <a:bodyPr/>
                    <a:lstStyle/>
                    <a:p>
                      <a:r>
                        <a:rPr lang="en-US" sz="1000"/>
                        <a:t>27</a:t>
                      </a:r>
                    </a:p>
                  </a:txBody>
                  <a:tcPr/>
                </a:tc>
                <a:tc>
                  <a:txBody>
                    <a:bodyPr/>
                    <a:lstStyle/>
                    <a:p>
                      <a:r>
                        <a:rPr lang="en-US" sz="1000"/>
                        <a:t>10</a:t>
                      </a:r>
                    </a:p>
                  </a:txBody>
                  <a:tcPr/>
                </a:tc>
                <a:tc>
                  <a:txBody>
                    <a:bodyPr/>
                    <a:lstStyle/>
                    <a:p>
                      <a:r>
                        <a:rPr lang="en-US" sz="1000"/>
                        <a:t>292</a:t>
                      </a:r>
                    </a:p>
                  </a:txBody>
                  <a:tcPr/>
                </a:tc>
                <a:tc>
                  <a:txBody>
                    <a:bodyPr/>
                    <a:lstStyle/>
                    <a:p>
                      <a:r>
                        <a:rPr lang="en-US" sz="1000"/>
                        <a:t>29.2</a:t>
                      </a:r>
                    </a:p>
                  </a:txBody>
                  <a:tcPr/>
                </a:tc>
                <a:tc>
                  <a:txBody>
                    <a:bodyPr/>
                    <a:lstStyle/>
                    <a:p>
                      <a:r>
                        <a:rPr lang="en-US" sz="1000"/>
                        <a:t>13</a:t>
                      </a:r>
                    </a:p>
                  </a:txBody>
                  <a:tcPr/>
                </a:tc>
                <a:tc>
                  <a:txBody>
                    <a:bodyPr/>
                    <a:lstStyle/>
                    <a:p>
                      <a:r>
                        <a:rPr lang="en-US" sz="1000"/>
                        <a:t>4</a:t>
                      </a:r>
                    </a:p>
                  </a:txBody>
                  <a:tcPr/>
                </a:tc>
                <a:tc>
                  <a:txBody>
                    <a:bodyPr/>
                    <a:lstStyle/>
                    <a:p>
                      <a:r>
                        <a:rPr lang="en-US" sz="1000"/>
                        <a:t>0.4</a:t>
                      </a:r>
                    </a:p>
                  </a:txBody>
                  <a:tcPr/>
                </a:tc>
                <a:tc>
                  <a:txBody>
                    <a:bodyPr/>
                    <a:lstStyle/>
                    <a:p>
                      <a:r>
                        <a:rPr lang="en-US" sz="1000"/>
                        <a:t>615</a:t>
                      </a:r>
                    </a:p>
                  </a:txBody>
                  <a:tcPr/>
                </a:tc>
                <a:tc>
                  <a:txBody>
                    <a:bodyPr/>
                    <a:lstStyle/>
                    <a:p>
                      <a:r>
                        <a:rPr lang="en-US" sz="1000"/>
                        <a:t>61.5</a:t>
                      </a:r>
                    </a:p>
                  </a:txBody>
                  <a:tcPr/>
                </a:tc>
                <a:tc>
                  <a:txBody>
                    <a:bodyPr/>
                    <a:lstStyle/>
                    <a:p>
                      <a:r>
                        <a:rPr lang="en-US" sz="1000"/>
                        <a:t>12765</a:t>
                      </a:r>
                    </a:p>
                  </a:txBody>
                  <a:tcPr/>
                </a:tc>
                <a:tc>
                  <a:txBody>
                    <a:bodyPr/>
                    <a:lstStyle/>
                    <a:p>
                      <a:r>
                        <a:rPr lang="en-US" sz="1000"/>
                        <a:t>1276.5</a:t>
                      </a:r>
                    </a:p>
                  </a:txBody>
                  <a:tcPr/>
                </a:tc>
                <a:tc>
                  <a:txBody>
                    <a:bodyPr/>
                    <a:lstStyle/>
                    <a:p>
                      <a:r>
                        <a:rPr lang="en-US" sz="1000"/>
                        <a:t>6.5321247093931 %</a:t>
                      </a:r>
                    </a:p>
                  </a:txBody>
                  <a:tcPr/>
                </a:tc>
                <a:tc>
                  <a:txBody>
                    <a:bodyPr/>
                    <a:lstStyle/>
                    <a:p>
                      <a:r>
                        <a:rPr lang="en-US" sz="1000"/>
                        <a:t>886</a:t>
                      </a:r>
                    </a:p>
                  </a:txBody>
                  <a:tcPr/>
                </a:tc>
                <a:extLst>
                  <a:ext uri="{0D108BD9-81ED-4DB2-BD59-A6C34878D82A}">
                    <a16:rowId xmlns:a16="http://schemas.microsoft.com/office/drawing/2014/main" val="2211534156"/>
                  </a:ext>
                </a:extLst>
              </a:tr>
            </a:tbl>
          </a:graphicData>
        </a:graphic>
      </p:graphicFrame>
      <p:sp>
        <p:nvSpPr>
          <p:cNvPr id="4" name="Text Placeholder 3">
            <a:extLst>
              <a:ext uri="{FF2B5EF4-FFF2-40B4-BE49-F238E27FC236}">
                <a16:creationId xmlns:a16="http://schemas.microsoft.com/office/drawing/2014/main" id="{5BD0877E-EDFF-49B1-B11E-53CC4544EF6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40750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2435E-05C7-4666-86E0-66D5B34B01B7}"/>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97BBCE6D-93F5-4296-9289-F7E5D3BB545C}"/>
              </a:ext>
            </a:extLst>
          </p:cNvPr>
          <p:cNvGraphicFramePr>
            <a:graphicFrameLocks noGrp="1"/>
          </p:cNvGraphicFramePr>
          <p:nvPr>
            <p:ph type="chart" sz="quarter" idx="13"/>
            <p:extLst>
              <p:ext uri="{D42A27DB-BD31-4B8C-83A1-F6EECF244321}">
                <p14:modId xmlns:p14="http://schemas.microsoft.com/office/powerpoint/2010/main" val="2171680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780890-8479-46C7-815D-48CF1C211D3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F9A8AB3-2623-4820-9D48-9E3F410073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370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D8FB2-48DD-4F87-8FF0-186D4E1328C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5868748-F138-408A-BA13-B592A97D0BA5}"/>
              </a:ext>
            </a:extLst>
          </p:cNvPr>
          <p:cNvGraphicFramePr>
            <a:graphicFrameLocks noGrp="1"/>
          </p:cNvGraphicFramePr>
          <p:nvPr>
            <p:ph type="chart" sz="quarter" idx="13"/>
            <p:extLst>
              <p:ext uri="{D42A27DB-BD31-4B8C-83A1-F6EECF244321}">
                <p14:modId xmlns:p14="http://schemas.microsoft.com/office/powerpoint/2010/main" val="2105702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09988A-8C14-4A35-846C-26F41FD60B9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3A2CD28-E08C-47A3-9C1D-D86E3249D8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975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BBAD9-A84B-4703-96BF-ED531ADB3E9B}"/>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E0C2BB80-87F6-4966-B326-E1054C457006}"/>
              </a:ext>
            </a:extLst>
          </p:cNvPr>
          <p:cNvGraphicFramePr>
            <a:graphicFrameLocks noGrp="1"/>
          </p:cNvGraphicFramePr>
          <p:nvPr>
            <p:ph type="chart" sz="quarter" idx="13"/>
            <p:extLst>
              <p:ext uri="{D42A27DB-BD31-4B8C-83A1-F6EECF244321}">
                <p14:modId xmlns:p14="http://schemas.microsoft.com/office/powerpoint/2010/main" val="2827727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33EDC1-7CBA-4EA6-AC1F-D46446BD997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B8B1DCF-D47D-44E5-AF3A-CA41F3B60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0950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D513F-373E-4434-9EAA-1A49C3DA748E}"/>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D1F252B8-FAAF-4A6B-8E81-D495AC44A38C}"/>
              </a:ext>
            </a:extLst>
          </p:cNvPr>
          <p:cNvGraphicFramePr>
            <a:graphicFrameLocks noGrp="1"/>
          </p:cNvGraphicFramePr>
          <p:nvPr>
            <p:ph type="chart" sz="quarter" idx="13"/>
            <p:extLst>
              <p:ext uri="{D42A27DB-BD31-4B8C-83A1-F6EECF244321}">
                <p14:modId xmlns:p14="http://schemas.microsoft.com/office/powerpoint/2010/main" val="3663888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F4FB32-1DA0-4726-80A2-5D68B4BFEED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ED1B4B5-8126-4C69-BBDA-18EE98AC9B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45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F9DBB-867F-42D7-8B5A-2FF147964180}"/>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9240E9A4-8673-4631-9422-06BCCE2C44FA}"/>
              </a:ext>
            </a:extLst>
          </p:cNvPr>
          <p:cNvGraphicFramePr>
            <a:graphicFrameLocks noGrp="1"/>
          </p:cNvGraphicFramePr>
          <p:nvPr>
            <p:ph type="tbl" sz="quarter" idx="13"/>
            <p:extLst>
              <p:ext uri="{D42A27DB-BD31-4B8C-83A1-F6EECF244321}">
                <p14:modId xmlns:p14="http://schemas.microsoft.com/office/powerpoint/2010/main" val="293232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01409542"/>
                    </a:ext>
                  </a:extLst>
                </a:gridCol>
                <a:gridCol w="740664">
                  <a:extLst>
                    <a:ext uri="{9D8B030D-6E8A-4147-A177-3AD203B41FA5}">
                      <a16:colId xmlns:a16="http://schemas.microsoft.com/office/drawing/2014/main" val="2349435986"/>
                    </a:ext>
                  </a:extLst>
                </a:gridCol>
                <a:gridCol w="740664">
                  <a:extLst>
                    <a:ext uri="{9D8B030D-6E8A-4147-A177-3AD203B41FA5}">
                      <a16:colId xmlns:a16="http://schemas.microsoft.com/office/drawing/2014/main" val="602471091"/>
                    </a:ext>
                  </a:extLst>
                </a:gridCol>
                <a:gridCol w="740664">
                  <a:extLst>
                    <a:ext uri="{9D8B030D-6E8A-4147-A177-3AD203B41FA5}">
                      <a16:colId xmlns:a16="http://schemas.microsoft.com/office/drawing/2014/main" val="1992755093"/>
                    </a:ext>
                  </a:extLst>
                </a:gridCol>
                <a:gridCol w="740664">
                  <a:extLst>
                    <a:ext uri="{9D8B030D-6E8A-4147-A177-3AD203B41FA5}">
                      <a16:colId xmlns:a16="http://schemas.microsoft.com/office/drawing/2014/main" val="3586255154"/>
                    </a:ext>
                  </a:extLst>
                </a:gridCol>
                <a:gridCol w="740664">
                  <a:extLst>
                    <a:ext uri="{9D8B030D-6E8A-4147-A177-3AD203B41FA5}">
                      <a16:colId xmlns:a16="http://schemas.microsoft.com/office/drawing/2014/main" val="428602219"/>
                    </a:ext>
                  </a:extLst>
                </a:gridCol>
                <a:gridCol w="740664">
                  <a:extLst>
                    <a:ext uri="{9D8B030D-6E8A-4147-A177-3AD203B41FA5}">
                      <a16:colId xmlns:a16="http://schemas.microsoft.com/office/drawing/2014/main" val="1873433374"/>
                    </a:ext>
                  </a:extLst>
                </a:gridCol>
                <a:gridCol w="740664">
                  <a:extLst>
                    <a:ext uri="{9D8B030D-6E8A-4147-A177-3AD203B41FA5}">
                      <a16:colId xmlns:a16="http://schemas.microsoft.com/office/drawing/2014/main" val="2950004781"/>
                    </a:ext>
                  </a:extLst>
                </a:gridCol>
                <a:gridCol w="740664">
                  <a:extLst>
                    <a:ext uri="{9D8B030D-6E8A-4147-A177-3AD203B41FA5}">
                      <a16:colId xmlns:a16="http://schemas.microsoft.com/office/drawing/2014/main" val="1975094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7241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- 2021-08-13 15:49:58</a:t>
                      </a:r>
                      <a:r>
                        <a:rPr kumimoji="0" lang="en-US" sz="1000" b="0" i="0" u="none" strike="noStrike" kern="1200" cap="none" spc="0" normalizeH="0" baseline="0" noProof="0">
                          <a:ln>
                            <a:noFill/>
                          </a:ln>
                          <a:solidFill>
                            <a:prstClr val="black"/>
                          </a:solidFill>
                          <a:effectLst/>
                          <a:uLnTx/>
                          <a:uFillTx/>
                          <a:latin typeface="+mn-lt"/>
                          <a:ea typeface="+mn-ea"/>
                          <a:cs typeface="+mn-cs"/>
                        </a:rPr>
                        <a:t>
 At the end of this month, we’ll be saying “a hui hou” to our CEO Jeff Shonka as he retires from First Insurance after nearly 20 years. 
In lieu of an in-person celebration, associates enjoyed delicious grab and go lunches yesterday. More pictures and festivities to come!
#TokioMarine #teamFICOH #retirement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9.910688562374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4144527"/>
                  </a:ext>
                </a:extLst>
              </a:tr>
            </a:tbl>
          </a:graphicData>
        </a:graphic>
      </p:graphicFrame>
      <p:sp>
        <p:nvSpPr>
          <p:cNvPr id="4" name="Text Placeholder 3">
            <a:extLst>
              <a:ext uri="{FF2B5EF4-FFF2-40B4-BE49-F238E27FC236}">
                <a16:creationId xmlns:a16="http://schemas.microsoft.com/office/drawing/2014/main" id="{788E16AE-173A-4E2B-98BC-DFDDB107F66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67959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D85A-0FF0-42E1-A2E7-4CB03CF6729C}"/>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D5EE40AA-3B21-498B-AE97-3D470FCEB27C}"/>
              </a:ext>
            </a:extLst>
          </p:cNvPr>
          <p:cNvGraphicFramePr>
            <a:graphicFrameLocks noGrp="1"/>
          </p:cNvGraphicFramePr>
          <p:nvPr>
            <p:ph type="tbl" sz="quarter" idx="13"/>
            <p:extLst>
              <p:ext uri="{D42A27DB-BD31-4B8C-83A1-F6EECF244321}">
                <p14:modId xmlns:p14="http://schemas.microsoft.com/office/powerpoint/2010/main" val="221845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9406575"/>
                    </a:ext>
                  </a:extLst>
                </a:gridCol>
                <a:gridCol w="740664">
                  <a:extLst>
                    <a:ext uri="{9D8B030D-6E8A-4147-A177-3AD203B41FA5}">
                      <a16:colId xmlns:a16="http://schemas.microsoft.com/office/drawing/2014/main" val="911496598"/>
                    </a:ext>
                  </a:extLst>
                </a:gridCol>
                <a:gridCol w="740664">
                  <a:extLst>
                    <a:ext uri="{9D8B030D-6E8A-4147-A177-3AD203B41FA5}">
                      <a16:colId xmlns:a16="http://schemas.microsoft.com/office/drawing/2014/main" val="215571767"/>
                    </a:ext>
                  </a:extLst>
                </a:gridCol>
                <a:gridCol w="740664">
                  <a:extLst>
                    <a:ext uri="{9D8B030D-6E8A-4147-A177-3AD203B41FA5}">
                      <a16:colId xmlns:a16="http://schemas.microsoft.com/office/drawing/2014/main" val="3634570897"/>
                    </a:ext>
                  </a:extLst>
                </a:gridCol>
                <a:gridCol w="740664">
                  <a:extLst>
                    <a:ext uri="{9D8B030D-6E8A-4147-A177-3AD203B41FA5}">
                      <a16:colId xmlns:a16="http://schemas.microsoft.com/office/drawing/2014/main" val="652239620"/>
                    </a:ext>
                  </a:extLst>
                </a:gridCol>
                <a:gridCol w="740664">
                  <a:extLst>
                    <a:ext uri="{9D8B030D-6E8A-4147-A177-3AD203B41FA5}">
                      <a16:colId xmlns:a16="http://schemas.microsoft.com/office/drawing/2014/main" val="1224226187"/>
                    </a:ext>
                  </a:extLst>
                </a:gridCol>
                <a:gridCol w="740664">
                  <a:extLst>
                    <a:ext uri="{9D8B030D-6E8A-4147-A177-3AD203B41FA5}">
                      <a16:colId xmlns:a16="http://schemas.microsoft.com/office/drawing/2014/main" val="172905259"/>
                    </a:ext>
                  </a:extLst>
                </a:gridCol>
                <a:gridCol w="740664">
                  <a:extLst>
                    <a:ext uri="{9D8B030D-6E8A-4147-A177-3AD203B41FA5}">
                      <a16:colId xmlns:a16="http://schemas.microsoft.com/office/drawing/2014/main" val="2620876663"/>
                    </a:ext>
                  </a:extLst>
                </a:gridCol>
                <a:gridCol w="740664">
                  <a:extLst>
                    <a:ext uri="{9D8B030D-6E8A-4147-A177-3AD203B41FA5}">
                      <a16:colId xmlns:a16="http://schemas.microsoft.com/office/drawing/2014/main" val="334090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19764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- 2021-08-11 20:55:50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FICOH is part of the Tokio Marine Group? Members of our IT department continue to serve FICOH customers in Hawaii but as members of our shared services company, TMNA Services, working out of our headquarters in Honolulu.
#tokiomarine #insurance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7.005725833614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07881"/>
                  </a:ext>
                </a:extLst>
              </a:tr>
            </a:tbl>
          </a:graphicData>
        </a:graphic>
      </p:graphicFrame>
      <p:sp>
        <p:nvSpPr>
          <p:cNvPr id="4" name="Text Placeholder 3">
            <a:extLst>
              <a:ext uri="{FF2B5EF4-FFF2-40B4-BE49-F238E27FC236}">
                <a16:creationId xmlns:a16="http://schemas.microsoft.com/office/drawing/2014/main" id="{66DAC213-F0EC-4E1B-B150-8926F64BA4F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98033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9EB7F-E426-434F-B779-15EF7664824F}"/>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036757EB-028F-4F55-B8A3-8138D536923B}"/>
              </a:ext>
            </a:extLst>
          </p:cNvPr>
          <p:cNvGraphicFramePr>
            <a:graphicFrameLocks noGrp="1"/>
          </p:cNvGraphicFramePr>
          <p:nvPr>
            <p:ph type="tbl" sz="quarter" idx="13"/>
            <p:extLst>
              <p:ext uri="{D42A27DB-BD31-4B8C-83A1-F6EECF244321}">
                <p14:modId xmlns:p14="http://schemas.microsoft.com/office/powerpoint/2010/main" val="1530828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4880856"/>
                    </a:ext>
                  </a:extLst>
                </a:gridCol>
                <a:gridCol w="740664">
                  <a:extLst>
                    <a:ext uri="{9D8B030D-6E8A-4147-A177-3AD203B41FA5}">
                      <a16:colId xmlns:a16="http://schemas.microsoft.com/office/drawing/2014/main" val="2277626890"/>
                    </a:ext>
                  </a:extLst>
                </a:gridCol>
                <a:gridCol w="740664">
                  <a:extLst>
                    <a:ext uri="{9D8B030D-6E8A-4147-A177-3AD203B41FA5}">
                      <a16:colId xmlns:a16="http://schemas.microsoft.com/office/drawing/2014/main" val="2630796752"/>
                    </a:ext>
                  </a:extLst>
                </a:gridCol>
                <a:gridCol w="740664">
                  <a:extLst>
                    <a:ext uri="{9D8B030D-6E8A-4147-A177-3AD203B41FA5}">
                      <a16:colId xmlns:a16="http://schemas.microsoft.com/office/drawing/2014/main" val="2786406751"/>
                    </a:ext>
                  </a:extLst>
                </a:gridCol>
                <a:gridCol w="740664">
                  <a:extLst>
                    <a:ext uri="{9D8B030D-6E8A-4147-A177-3AD203B41FA5}">
                      <a16:colId xmlns:a16="http://schemas.microsoft.com/office/drawing/2014/main" val="2637100995"/>
                    </a:ext>
                  </a:extLst>
                </a:gridCol>
                <a:gridCol w="740664">
                  <a:extLst>
                    <a:ext uri="{9D8B030D-6E8A-4147-A177-3AD203B41FA5}">
                      <a16:colId xmlns:a16="http://schemas.microsoft.com/office/drawing/2014/main" val="3500858150"/>
                    </a:ext>
                  </a:extLst>
                </a:gridCol>
                <a:gridCol w="740664">
                  <a:extLst>
                    <a:ext uri="{9D8B030D-6E8A-4147-A177-3AD203B41FA5}">
                      <a16:colId xmlns:a16="http://schemas.microsoft.com/office/drawing/2014/main" val="4146207045"/>
                    </a:ext>
                  </a:extLst>
                </a:gridCol>
                <a:gridCol w="740664">
                  <a:extLst>
                    <a:ext uri="{9D8B030D-6E8A-4147-A177-3AD203B41FA5}">
                      <a16:colId xmlns:a16="http://schemas.microsoft.com/office/drawing/2014/main" val="1950781327"/>
                    </a:ext>
                  </a:extLst>
                </a:gridCol>
                <a:gridCol w="740664">
                  <a:extLst>
                    <a:ext uri="{9D8B030D-6E8A-4147-A177-3AD203B41FA5}">
                      <a16:colId xmlns:a16="http://schemas.microsoft.com/office/drawing/2014/main" val="411745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4572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- 2021-08-16 16:54:48</a:t>
                      </a:r>
                      <a:r>
                        <a:rPr kumimoji="0" lang="en-US" sz="1000" b="0" i="0" u="none" strike="noStrike" kern="1200" cap="none" spc="0" normalizeH="0" baseline="0" noProof="0">
                          <a:ln>
                            <a:noFill/>
                          </a:ln>
                          <a:solidFill>
                            <a:prstClr val="black"/>
                          </a:solidFill>
                          <a:effectLst/>
                          <a:uLnTx/>
                          <a:uFillTx/>
                          <a:latin typeface="+mn-lt"/>
                          <a:ea typeface="+mn-ea"/>
                          <a:cs typeface="+mn-cs"/>
                        </a:rPr>
                        <a:t>
 One of Jeff Shonka's lasting legacies will be his community action. Over the years, he's given his time and expertise to nonprofit boards &amp; initiatives and been an active participant in discussions about issues affecting our industry and the larger community. In this video, community leaders share their messages of aloha. 
Featuring: 
Lani Go-Keala; Executive Director, American Heart Association
Diane Peters-Nguyen; Regional CEO, American Red Cross Pacific Islands Region Hawaii Red Cross
Jeffrey Watanabe; FICOH Advisory Board Member
Vance Roley; Dean, Shidler College of Business, University of Hawai'i at Mānoa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5.0136736554239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extLst>
                  <a:ext uri="{0D108BD9-81ED-4DB2-BD59-A6C34878D82A}">
                    <a16:rowId xmlns:a16="http://schemas.microsoft.com/office/drawing/2014/main" val="4042477719"/>
                  </a:ext>
                </a:extLst>
              </a:tr>
            </a:tbl>
          </a:graphicData>
        </a:graphic>
      </p:graphicFrame>
      <p:sp>
        <p:nvSpPr>
          <p:cNvPr id="4" name="Text Placeholder 3">
            <a:extLst>
              <a:ext uri="{FF2B5EF4-FFF2-40B4-BE49-F238E27FC236}">
                <a16:creationId xmlns:a16="http://schemas.microsoft.com/office/drawing/2014/main" id="{C2CEF341-32E6-41E7-9104-7C05EB7AB8C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07550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81A39-BF7F-4AB9-9DA9-B6F715D3516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D8AF0D7-BA2B-44A0-8A95-986DCC913BD5}"/>
              </a:ext>
            </a:extLst>
          </p:cNvPr>
          <p:cNvGraphicFramePr>
            <a:graphicFrameLocks noGrp="1"/>
          </p:cNvGraphicFramePr>
          <p:nvPr>
            <p:ph type="tbl" sz="quarter" idx="13"/>
            <p:extLst>
              <p:ext uri="{D42A27DB-BD31-4B8C-83A1-F6EECF244321}">
                <p14:modId xmlns:p14="http://schemas.microsoft.com/office/powerpoint/2010/main" val="380568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30835751"/>
                    </a:ext>
                  </a:extLst>
                </a:gridCol>
                <a:gridCol w="740664">
                  <a:extLst>
                    <a:ext uri="{9D8B030D-6E8A-4147-A177-3AD203B41FA5}">
                      <a16:colId xmlns:a16="http://schemas.microsoft.com/office/drawing/2014/main" val="3902658787"/>
                    </a:ext>
                  </a:extLst>
                </a:gridCol>
                <a:gridCol w="740664">
                  <a:extLst>
                    <a:ext uri="{9D8B030D-6E8A-4147-A177-3AD203B41FA5}">
                      <a16:colId xmlns:a16="http://schemas.microsoft.com/office/drawing/2014/main" val="3726407418"/>
                    </a:ext>
                  </a:extLst>
                </a:gridCol>
                <a:gridCol w="740664">
                  <a:extLst>
                    <a:ext uri="{9D8B030D-6E8A-4147-A177-3AD203B41FA5}">
                      <a16:colId xmlns:a16="http://schemas.microsoft.com/office/drawing/2014/main" val="635152580"/>
                    </a:ext>
                  </a:extLst>
                </a:gridCol>
                <a:gridCol w="740664">
                  <a:extLst>
                    <a:ext uri="{9D8B030D-6E8A-4147-A177-3AD203B41FA5}">
                      <a16:colId xmlns:a16="http://schemas.microsoft.com/office/drawing/2014/main" val="1262601279"/>
                    </a:ext>
                  </a:extLst>
                </a:gridCol>
                <a:gridCol w="740664">
                  <a:extLst>
                    <a:ext uri="{9D8B030D-6E8A-4147-A177-3AD203B41FA5}">
                      <a16:colId xmlns:a16="http://schemas.microsoft.com/office/drawing/2014/main" val="4272602041"/>
                    </a:ext>
                  </a:extLst>
                </a:gridCol>
                <a:gridCol w="740664">
                  <a:extLst>
                    <a:ext uri="{9D8B030D-6E8A-4147-A177-3AD203B41FA5}">
                      <a16:colId xmlns:a16="http://schemas.microsoft.com/office/drawing/2014/main" val="3659045812"/>
                    </a:ext>
                  </a:extLst>
                </a:gridCol>
                <a:gridCol w="740664">
                  <a:extLst>
                    <a:ext uri="{9D8B030D-6E8A-4147-A177-3AD203B41FA5}">
                      <a16:colId xmlns:a16="http://schemas.microsoft.com/office/drawing/2014/main" val="954324808"/>
                    </a:ext>
                  </a:extLst>
                </a:gridCol>
                <a:gridCol w="740664">
                  <a:extLst>
                    <a:ext uri="{9D8B030D-6E8A-4147-A177-3AD203B41FA5}">
                      <a16:colId xmlns:a16="http://schemas.microsoft.com/office/drawing/2014/main" val="39137138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4037949624"/>
                  </a:ext>
                </a:extLst>
              </a:tr>
              <a:tr h="370840">
                <a:tc>
                  <a:txBody>
                    <a:bodyPr/>
                    <a:lstStyle/>
                    <a:p>
                      <a:r>
                        <a:rPr lang="en-US" sz="1000"/>
                        <a:t>firstinshi</a:t>
                      </a:r>
                    </a:p>
                  </a:txBody>
                  <a:tcPr/>
                </a:tc>
                <a:tc>
                  <a:txBody>
                    <a:bodyPr/>
                    <a:lstStyle/>
                    <a:p>
                      <a:r>
                        <a:rPr lang="en-US" sz="1000"/>
                        <a:t>2632</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8</a:t>
                      </a:r>
                    </a:p>
                  </a:txBody>
                  <a:tcPr/>
                </a:tc>
                <a:tc>
                  <a:txBody>
                    <a:bodyPr/>
                    <a:lstStyle/>
                    <a:p>
                      <a:r>
                        <a:rPr lang="en-US" sz="1000"/>
                        <a:t>271</a:t>
                      </a:r>
                    </a:p>
                  </a:txBody>
                  <a:tcPr/>
                </a:tc>
                <a:tc>
                  <a:txBody>
                    <a:bodyPr/>
                    <a:lstStyle/>
                    <a:p>
                      <a:r>
                        <a:rPr lang="en-US" sz="1000"/>
                        <a:t>8</a:t>
                      </a:r>
                    </a:p>
                  </a:txBody>
                  <a:tcPr/>
                </a:tc>
                <a:extLst>
                  <a:ext uri="{0D108BD9-81ED-4DB2-BD59-A6C34878D82A}">
                    <a16:rowId xmlns:a16="http://schemas.microsoft.com/office/drawing/2014/main" val="62051691"/>
                  </a:ext>
                </a:extLst>
              </a:tr>
            </a:tbl>
          </a:graphicData>
        </a:graphic>
      </p:graphicFrame>
      <p:sp>
        <p:nvSpPr>
          <p:cNvPr id="4" name="Text Placeholder 3">
            <a:extLst>
              <a:ext uri="{FF2B5EF4-FFF2-40B4-BE49-F238E27FC236}">
                <a16:creationId xmlns:a16="http://schemas.microsoft.com/office/drawing/2014/main" id="{38C2FD82-4966-42D5-8A8A-613275E839E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59697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81109-D518-4DB0-B895-634CD48667B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C25AC8C-5928-48CB-B15B-BC5E6CE3AAC3}"/>
              </a:ext>
            </a:extLst>
          </p:cNvPr>
          <p:cNvGraphicFramePr>
            <a:graphicFrameLocks noGrp="1"/>
          </p:cNvGraphicFramePr>
          <p:nvPr>
            <p:ph type="chart" sz="quarter" idx="13"/>
            <p:extLst>
              <p:ext uri="{D42A27DB-BD31-4B8C-83A1-F6EECF244321}">
                <p14:modId xmlns:p14="http://schemas.microsoft.com/office/powerpoint/2010/main" val="2249851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76F6A8-2727-45A3-9968-D30C05E0F83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809D80F-DDDD-4335-8221-0DCB42B23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201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B8B4-EB20-4B9A-927D-AABC92CC2CF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9FA5780-1CC9-4710-80B2-476E8602E321}"/>
              </a:ext>
            </a:extLst>
          </p:cNvPr>
          <p:cNvGraphicFramePr>
            <a:graphicFrameLocks noGrp="1"/>
          </p:cNvGraphicFramePr>
          <p:nvPr>
            <p:ph type="chart" sz="quarter" idx="13"/>
            <p:extLst>
              <p:ext uri="{D42A27DB-BD31-4B8C-83A1-F6EECF244321}">
                <p14:modId xmlns:p14="http://schemas.microsoft.com/office/powerpoint/2010/main" val="3155223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236619-4361-4BD6-866C-B6EC1795081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CF6E63A-C24A-47A8-8624-88E32DDEBA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234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0EE1-4592-4EC9-B951-55AD2F3E318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6B42647-36FD-4F8D-B7D3-5EC9DE355CF1}"/>
              </a:ext>
            </a:extLst>
          </p:cNvPr>
          <p:cNvGraphicFramePr>
            <a:graphicFrameLocks noGrp="1"/>
          </p:cNvGraphicFramePr>
          <p:nvPr>
            <p:ph type="chart" sz="quarter" idx="13"/>
            <p:extLst>
              <p:ext uri="{D42A27DB-BD31-4B8C-83A1-F6EECF244321}">
                <p14:modId xmlns:p14="http://schemas.microsoft.com/office/powerpoint/2010/main" val="2834374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7C98A-4FA1-4434-A8AB-7BE2683B589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022D59A-B621-4474-AE06-9E083B9950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676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7A56E-15B9-4718-B0F5-477F5A36140E}"/>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5FB25BC9-D31B-4B5F-BCC8-37852537EE58}"/>
              </a:ext>
            </a:extLst>
          </p:cNvPr>
          <p:cNvGraphicFramePr>
            <a:graphicFrameLocks noGrp="1"/>
          </p:cNvGraphicFramePr>
          <p:nvPr>
            <p:ph type="tbl" sz="quarter" idx="13"/>
            <p:extLst>
              <p:ext uri="{D42A27DB-BD31-4B8C-83A1-F6EECF244321}">
                <p14:modId xmlns:p14="http://schemas.microsoft.com/office/powerpoint/2010/main" val="226311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82907050"/>
                    </a:ext>
                  </a:extLst>
                </a:gridCol>
                <a:gridCol w="987552">
                  <a:extLst>
                    <a:ext uri="{9D8B030D-6E8A-4147-A177-3AD203B41FA5}">
                      <a16:colId xmlns:a16="http://schemas.microsoft.com/office/drawing/2014/main" val="58017059"/>
                    </a:ext>
                  </a:extLst>
                </a:gridCol>
                <a:gridCol w="987552">
                  <a:extLst>
                    <a:ext uri="{9D8B030D-6E8A-4147-A177-3AD203B41FA5}">
                      <a16:colId xmlns:a16="http://schemas.microsoft.com/office/drawing/2014/main" val="3759413125"/>
                    </a:ext>
                  </a:extLst>
                </a:gridCol>
                <a:gridCol w="987552">
                  <a:extLst>
                    <a:ext uri="{9D8B030D-6E8A-4147-A177-3AD203B41FA5}">
                      <a16:colId xmlns:a16="http://schemas.microsoft.com/office/drawing/2014/main" val="3287161626"/>
                    </a:ext>
                  </a:extLst>
                </a:gridCol>
                <a:gridCol w="987552">
                  <a:extLst>
                    <a:ext uri="{9D8B030D-6E8A-4147-A177-3AD203B41FA5}">
                      <a16:colId xmlns:a16="http://schemas.microsoft.com/office/drawing/2014/main" val="88202952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94659019"/>
                  </a:ext>
                </a:extLst>
              </a:tr>
              <a:tr h="370840">
                <a:tc>
                  <a:txBody>
                    <a:bodyPr/>
                    <a:lstStyle/>
                    <a:p>
                      <a:r>
                        <a:rPr lang="en-US" sz="1000" b="1"/>
                        <a:t>firstinshi - 2021-08-13 17:42:40</a:t>
                      </a:r>
                      <a:r>
                        <a:rPr lang="en-US" sz="1000"/>
                        <a:t>
 At the end of this month, we’ll be saying “a hui hou” to our CEO Jeff Shonka as he retires from First Insurance after nearly 20 years. 
In lieu of an in-person celebration, associates enjoyed delicious grab and go lunches yesterday. More pictures and festivities to come!
#ahuihou #retirement #tokiomarine #insurance #ceo</a:t>
                      </a:r>
                    </a:p>
                  </a:txBody>
                  <a:tcPr/>
                </a:tc>
                <a:tc>
                  <a:txBody>
                    <a:bodyPr/>
                    <a:lstStyle/>
                    <a:p>
                      <a:r>
                        <a:rPr lang="en-US" sz="1000"/>
                        <a:t>52</a:t>
                      </a:r>
                    </a:p>
                  </a:txBody>
                  <a:tcPr/>
                </a:tc>
                <a:tc>
                  <a:txBody>
                    <a:bodyPr/>
                    <a:lstStyle/>
                    <a:p>
                      <a:r>
                        <a:rPr lang="en-US" sz="1000"/>
                        <a:t>0</a:t>
                      </a:r>
                    </a:p>
                  </a:txBody>
                  <a:tcPr/>
                </a:tc>
                <a:tc>
                  <a:txBody>
                    <a:bodyPr/>
                    <a:lstStyle/>
                    <a:p>
                      <a:r>
                        <a:rPr lang="en-US" sz="1000"/>
                        <a:t>1.9749 %</a:t>
                      </a:r>
                    </a:p>
                  </a:txBody>
                  <a:tcPr/>
                </a:tc>
                <a:tc>
                  <a:txBody>
                    <a:bodyPr/>
                    <a:lstStyle/>
                    <a:p>
                      <a:r>
                        <a:rPr lang="en-US" sz="1000"/>
                        <a:t>Image</a:t>
                      </a:r>
                    </a:p>
                  </a:txBody>
                  <a:tcPr/>
                </a:tc>
                <a:extLst>
                  <a:ext uri="{0D108BD9-81ED-4DB2-BD59-A6C34878D82A}">
                    <a16:rowId xmlns:a16="http://schemas.microsoft.com/office/drawing/2014/main" val="1771257055"/>
                  </a:ext>
                </a:extLst>
              </a:tr>
              <a:tr h="370840">
                <a:tc>
                  <a:txBody>
                    <a:bodyPr/>
                    <a:lstStyle/>
                    <a:p>
                      <a:r>
                        <a:rPr lang="en-US" sz="1000" b="1"/>
                        <a:t>firstinshi - 2021-08-02 21:30:32</a:t>
                      </a:r>
                      <a:r>
                        <a:rPr lang="en-US" sz="1000"/>
                        <a:t>
 Meet our two summer interns, Adam K. (Marketing &amp; Agency Relations) &amp; Peyton G. (Finance)!
Adam is a rising junior at seattleu studying Business Administration with a focus in finance. Peyton is a rising junior at uofsc studying Risk Management &amp; Supply Chain Management. Our interns have been helping their respective departments with a variety of projects and tasks all while gaining exposure to the local insurance industry. We know they have very bright futures ahead of them!</a:t>
                      </a:r>
                    </a:p>
                  </a:txBody>
                  <a:tcPr/>
                </a:tc>
                <a:tc>
                  <a:txBody>
                    <a:bodyPr/>
                    <a:lstStyle/>
                    <a:p>
                      <a:r>
                        <a:rPr lang="en-US" sz="1000"/>
                        <a:t>42</a:t>
                      </a:r>
                    </a:p>
                  </a:txBody>
                  <a:tcPr/>
                </a:tc>
                <a:tc>
                  <a:txBody>
                    <a:bodyPr/>
                    <a:lstStyle/>
                    <a:p>
                      <a:r>
                        <a:rPr lang="en-US" sz="1000"/>
                        <a:t>3</a:t>
                      </a:r>
                    </a:p>
                  </a:txBody>
                  <a:tcPr/>
                </a:tc>
                <a:tc>
                  <a:txBody>
                    <a:bodyPr/>
                    <a:lstStyle/>
                    <a:p>
                      <a:r>
                        <a:rPr lang="en-US" sz="1000"/>
                        <a:t>1.7058 %</a:t>
                      </a:r>
                    </a:p>
                  </a:txBody>
                  <a:tcPr/>
                </a:tc>
                <a:tc>
                  <a:txBody>
                    <a:bodyPr/>
                    <a:lstStyle/>
                    <a:p>
                      <a:r>
                        <a:rPr lang="en-US" sz="1000"/>
                        <a:t>Image</a:t>
                      </a:r>
                    </a:p>
                  </a:txBody>
                  <a:tcPr/>
                </a:tc>
                <a:extLst>
                  <a:ext uri="{0D108BD9-81ED-4DB2-BD59-A6C34878D82A}">
                    <a16:rowId xmlns:a16="http://schemas.microsoft.com/office/drawing/2014/main" val="3677719973"/>
                  </a:ext>
                </a:extLst>
              </a:tr>
              <a:tr h="370840">
                <a:tc>
                  <a:txBody>
                    <a:bodyPr/>
                    <a:lstStyle/>
                    <a:p>
                      <a:r>
                        <a:rPr lang="en-US" sz="1000" b="1"/>
                        <a:t>firstinshi - 2021-08-23 21:41:01</a:t>
                      </a:r>
                      <a:r>
                        <a:rPr lang="en-US" sz="1000"/>
                        <a:t>
 Our Wellness Ambassador Committee (WAC) plans fun challenges to keep our associates engaged and active throughout the year. This month, they organized FICOH’s first-ever quarterly hike. Associates were encouraged to put on their FICOH swag and enjoy a hiking day with family and friends. They went all over the island, from Makapuu to Byodo-In Temple.
Learn more https://bit.ly/2WdyyWS or click the link in our bio!
#hiking #outdoorfun #insuranceisfun #oahuhikes #hawaii #wellness #corporatefun</a:t>
                      </a:r>
                    </a:p>
                  </a:txBody>
                  <a:tcPr/>
                </a:tc>
                <a:tc>
                  <a:txBody>
                    <a:bodyPr/>
                    <a:lstStyle/>
                    <a:p>
                      <a:r>
                        <a:rPr lang="en-US" sz="1000"/>
                        <a:t>34</a:t>
                      </a:r>
                    </a:p>
                  </a:txBody>
                  <a:tcPr/>
                </a:tc>
                <a:tc>
                  <a:txBody>
                    <a:bodyPr/>
                    <a:lstStyle/>
                    <a:p>
                      <a:r>
                        <a:rPr lang="en-US" sz="1000"/>
                        <a:t>1</a:t>
                      </a:r>
                    </a:p>
                  </a:txBody>
                  <a:tcPr/>
                </a:tc>
                <a:tc>
                  <a:txBody>
                    <a:bodyPr/>
                    <a:lstStyle/>
                    <a:p>
                      <a:r>
                        <a:rPr lang="en-US" sz="1000"/>
                        <a:t>1.3308 %</a:t>
                      </a:r>
                    </a:p>
                  </a:txBody>
                  <a:tcPr/>
                </a:tc>
                <a:tc>
                  <a:txBody>
                    <a:bodyPr/>
                    <a:lstStyle/>
                    <a:p>
                      <a:r>
                        <a:rPr lang="en-US" sz="1000"/>
                        <a:t>Image</a:t>
                      </a:r>
                    </a:p>
                  </a:txBody>
                  <a:tcPr/>
                </a:tc>
                <a:extLst>
                  <a:ext uri="{0D108BD9-81ED-4DB2-BD59-A6C34878D82A}">
                    <a16:rowId xmlns:a16="http://schemas.microsoft.com/office/drawing/2014/main" val="585686542"/>
                  </a:ext>
                </a:extLst>
              </a:tr>
            </a:tbl>
          </a:graphicData>
        </a:graphic>
      </p:graphicFrame>
      <p:sp>
        <p:nvSpPr>
          <p:cNvPr id="4" name="Text Placeholder 3">
            <a:extLst>
              <a:ext uri="{FF2B5EF4-FFF2-40B4-BE49-F238E27FC236}">
                <a16:creationId xmlns:a16="http://schemas.microsoft.com/office/drawing/2014/main" id="{0D899076-67C6-4FAB-9C71-320D0CB178D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82612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11591-9821-4540-9F4C-DD7C350AF879}"/>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6F93EEC5-8610-4697-806A-CC410DB09D5A}"/>
              </a:ext>
            </a:extLst>
          </p:cNvPr>
          <p:cNvGraphicFramePr>
            <a:graphicFrameLocks noGrp="1"/>
          </p:cNvGraphicFramePr>
          <p:nvPr>
            <p:ph type="tbl" sz="quarter" idx="13"/>
            <p:extLst>
              <p:ext uri="{D42A27DB-BD31-4B8C-83A1-F6EECF244321}">
                <p14:modId xmlns:p14="http://schemas.microsoft.com/office/powerpoint/2010/main" val="345915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12671755"/>
                    </a:ext>
                  </a:extLst>
                </a:gridCol>
                <a:gridCol w="658368">
                  <a:extLst>
                    <a:ext uri="{9D8B030D-6E8A-4147-A177-3AD203B41FA5}">
                      <a16:colId xmlns:a16="http://schemas.microsoft.com/office/drawing/2014/main" val="157000884"/>
                    </a:ext>
                  </a:extLst>
                </a:gridCol>
                <a:gridCol w="658368">
                  <a:extLst>
                    <a:ext uri="{9D8B030D-6E8A-4147-A177-3AD203B41FA5}">
                      <a16:colId xmlns:a16="http://schemas.microsoft.com/office/drawing/2014/main" val="361220015"/>
                    </a:ext>
                  </a:extLst>
                </a:gridCol>
                <a:gridCol w="329184">
                  <a:extLst>
                    <a:ext uri="{9D8B030D-6E8A-4147-A177-3AD203B41FA5}">
                      <a16:colId xmlns:a16="http://schemas.microsoft.com/office/drawing/2014/main" val="664103816"/>
                    </a:ext>
                  </a:extLst>
                </a:gridCol>
                <a:gridCol w="329184">
                  <a:extLst>
                    <a:ext uri="{9D8B030D-6E8A-4147-A177-3AD203B41FA5}">
                      <a16:colId xmlns:a16="http://schemas.microsoft.com/office/drawing/2014/main" val="2443444593"/>
                    </a:ext>
                  </a:extLst>
                </a:gridCol>
                <a:gridCol w="658368">
                  <a:extLst>
                    <a:ext uri="{9D8B030D-6E8A-4147-A177-3AD203B41FA5}">
                      <a16:colId xmlns:a16="http://schemas.microsoft.com/office/drawing/2014/main" val="2385732723"/>
                    </a:ext>
                  </a:extLst>
                </a:gridCol>
                <a:gridCol w="658368">
                  <a:extLst>
                    <a:ext uri="{9D8B030D-6E8A-4147-A177-3AD203B41FA5}">
                      <a16:colId xmlns:a16="http://schemas.microsoft.com/office/drawing/2014/main" val="3690402375"/>
                    </a:ext>
                  </a:extLst>
                </a:gridCol>
                <a:gridCol w="658368">
                  <a:extLst>
                    <a:ext uri="{9D8B030D-6E8A-4147-A177-3AD203B41FA5}">
                      <a16:colId xmlns:a16="http://schemas.microsoft.com/office/drawing/2014/main" val="1932138131"/>
                    </a:ext>
                  </a:extLst>
                </a:gridCol>
                <a:gridCol w="658368">
                  <a:extLst>
                    <a:ext uri="{9D8B030D-6E8A-4147-A177-3AD203B41FA5}">
                      <a16:colId xmlns:a16="http://schemas.microsoft.com/office/drawing/2014/main" val="539766163"/>
                    </a:ext>
                  </a:extLst>
                </a:gridCol>
                <a:gridCol w="658368">
                  <a:extLst>
                    <a:ext uri="{9D8B030D-6E8A-4147-A177-3AD203B41FA5}">
                      <a16:colId xmlns:a16="http://schemas.microsoft.com/office/drawing/2014/main" val="2680711607"/>
                    </a:ext>
                  </a:extLst>
                </a:gridCol>
                <a:gridCol w="658368">
                  <a:extLst>
                    <a:ext uri="{9D8B030D-6E8A-4147-A177-3AD203B41FA5}">
                      <a16:colId xmlns:a16="http://schemas.microsoft.com/office/drawing/2014/main" val="4196696764"/>
                    </a:ext>
                  </a:extLst>
                </a:gridCol>
                <a:gridCol w="658368">
                  <a:extLst>
                    <a:ext uri="{9D8B030D-6E8A-4147-A177-3AD203B41FA5}">
                      <a16:colId xmlns:a16="http://schemas.microsoft.com/office/drawing/2014/main" val="210484268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78494801"/>
                  </a:ext>
                </a:extLst>
              </a:tr>
              <a:tr h="370840">
                <a:tc>
                  <a:txBody>
                    <a:bodyPr/>
                    <a:lstStyle/>
                    <a:p>
                      <a:r>
                        <a:rPr lang="en-US" sz="1000"/>
                        <a:t>firstinshi</a:t>
                      </a:r>
                    </a:p>
                  </a:txBody>
                  <a:tcPr/>
                </a:tc>
                <a:tc>
                  <a:txBody>
                    <a:bodyPr/>
                    <a:lstStyle/>
                    <a:p>
                      <a:r>
                        <a:rPr lang="en-US" sz="1000"/>
                        <a:t>10</a:t>
                      </a:r>
                    </a:p>
                  </a:txBody>
                  <a:tcPr/>
                </a:tc>
                <a:tc>
                  <a:txBody>
                    <a:bodyPr/>
                    <a:lstStyle/>
                    <a:p>
                      <a:r>
                        <a:rPr lang="en-US" sz="1000"/>
                        <a:t>0.7042</a:t>
                      </a:r>
                    </a:p>
                  </a:txBody>
                  <a:tcPr/>
                </a:tc>
                <a:tc>
                  <a:txBody>
                    <a:bodyPr/>
                    <a:lstStyle/>
                    <a:p>
                      <a:r>
                        <a:rPr lang="en-US" sz="1000"/>
                        <a:t>10.80</a:t>
                      </a:r>
                    </a:p>
                  </a:txBody>
                  <a:tcPr/>
                </a:tc>
                <a:tc>
                  <a:txBody>
                    <a:bodyPr/>
                    <a:lstStyle/>
                    <a:p>
                      <a:r>
                        <a:rPr lang="en-US" sz="1000"/>
                        <a:t>0.40</a:t>
                      </a:r>
                    </a:p>
                  </a:txBody>
                  <a:tcPr/>
                </a:tc>
                <a:tc>
                  <a:txBody>
                    <a:bodyPr/>
                    <a:lstStyle/>
                    <a:p>
                      <a:r>
                        <a:rPr lang="en-US" sz="1000"/>
                        <a:t>72.60</a:t>
                      </a:r>
                    </a:p>
                  </a:txBody>
                  <a:tcPr/>
                </a:tc>
                <a:tc>
                  <a:txBody>
                    <a:bodyPr/>
                    <a:lstStyle/>
                    <a:p>
                      <a:r>
                        <a:rPr lang="en-US" sz="1000"/>
                        <a:t>72.00</a:t>
                      </a:r>
                    </a:p>
                  </a:txBody>
                  <a:tcPr/>
                </a:tc>
                <a:tc>
                  <a:txBody>
                    <a:bodyPr/>
                    <a:lstStyle/>
                    <a:p>
                      <a:r>
                        <a:rPr lang="en-US" sz="1000"/>
                        <a:t>50.80</a:t>
                      </a:r>
                    </a:p>
                  </a:txBody>
                  <a:tcPr/>
                </a:tc>
                <a:tc>
                  <a:txBody>
                    <a:bodyPr/>
                    <a:lstStyle/>
                    <a:p>
                      <a:r>
                        <a:rPr lang="en-US" sz="1000"/>
                        <a:t>50.40</a:t>
                      </a:r>
                    </a:p>
                  </a:txBody>
                  <a:tcPr/>
                </a:tc>
                <a:tc>
                  <a:txBody>
                    <a:bodyPr/>
                    <a:lstStyle/>
                    <a:p>
                      <a:r>
                        <a:rPr lang="en-US" sz="1000"/>
                        <a:t>726</a:t>
                      </a:r>
                    </a:p>
                  </a:txBody>
                  <a:tcPr/>
                </a:tc>
                <a:tc>
                  <a:txBody>
                    <a:bodyPr/>
                    <a:lstStyle/>
                    <a:p>
                      <a:r>
                        <a:rPr lang="en-US" sz="1000"/>
                        <a:t>108</a:t>
                      </a:r>
                    </a:p>
                  </a:txBody>
                  <a:tcPr/>
                </a:tc>
                <a:tc>
                  <a:txBody>
                    <a:bodyPr/>
                    <a:lstStyle/>
                    <a:p>
                      <a:r>
                        <a:rPr lang="en-US" sz="1000"/>
                        <a:t>508</a:t>
                      </a:r>
                    </a:p>
                  </a:txBody>
                  <a:tcPr/>
                </a:tc>
                <a:extLst>
                  <a:ext uri="{0D108BD9-81ED-4DB2-BD59-A6C34878D82A}">
                    <a16:rowId xmlns:a16="http://schemas.microsoft.com/office/drawing/2014/main" val="3413562482"/>
                  </a:ext>
                </a:extLst>
              </a:tr>
            </a:tbl>
          </a:graphicData>
        </a:graphic>
      </p:graphicFrame>
      <p:sp>
        <p:nvSpPr>
          <p:cNvPr id="4" name="Text Placeholder 3">
            <a:extLst>
              <a:ext uri="{FF2B5EF4-FFF2-40B4-BE49-F238E27FC236}">
                <a16:creationId xmlns:a16="http://schemas.microsoft.com/office/drawing/2014/main" id="{7BCFF903-BBC8-4457-8BDF-CF6085AAB54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2025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75D9-99D5-46E0-82F5-2F548419DA21}"/>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A7B2E9F9-80AB-40F2-8942-B3CB42E92073}"/>
              </a:ext>
            </a:extLst>
          </p:cNvPr>
          <p:cNvGraphicFramePr>
            <a:graphicFrameLocks noGrp="1"/>
          </p:cNvGraphicFramePr>
          <p:nvPr>
            <p:ph type="tbl" sz="quarter" idx="13"/>
            <p:extLst>
              <p:ext uri="{D42A27DB-BD31-4B8C-83A1-F6EECF244321}">
                <p14:modId xmlns:p14="http://schemas.microsoft.com/office/powerpoint/2010/main" val="390492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75703466"/>
                    </a:ext>
                  </a:extLst>
                </a:gridCol>
                <a:gridCol w="1316736">
                  <a:extLst>
                    <a:ext uri="{9D8B030D-6E8A-4147-A177-3AD203B41FA5}">
                      <a16:colId xmlns:a16="http://schemas.microsoft.com/office/drawing/2014/main" val="1495455727"/>
                    </a:ext>
                  </a:extLst>
                </a:gridCol>
                <a:gridCol w="658368">
                  <a:extLst>
                    <a:ext uri="{9D8B030D-6E8A-4147-A177-3AD203B41FA5}">
                      <a16:colId xmlns:a16="http://schemas.microsoft.com/office/drawing/2014/main" val="3873166970"/>
                    </a:ext>
                  </a:extLst>
                </a:gridCol>
                <a:gridCol w="658368">
                  <a:extLst>
                    <a:ext uri="{9D8B030D-6E8A-4147-A177-3AD203B41FA5}">
                      <a16:colId xmlns:a16="http://schemas.microsoft.com/office/drawing/2014/main" val="2069480992"/>
                    </a:ext>
                  </a:extLst>
                </a:gridCol>
                <a:gridCol w="658368">
                  <a:extLst>
                    <a:ext uri="{9D8B030D-6E8A-4147-A177-3AD203B41FA5}">
                      <a16:colId xmlns:a16="http://schemas.microsoft.com/office/drawing/2014/main" val="2097409878"/>
                    </a:ext>
                  </a:extLst>
                </a:gridCol>
                <a:gridCol w="658368">
                  <a:extLst>
                    <a:ext uri="{9D8B030D-6E8A-4147-A177-3AD203B41FA5}">
                      <a16:colId xmlns:a16="http://schemas.microsoft.com/office/drawing/2014/main" val="2864273435"/>
                    </a:ext>
                  </a:extLst>
                </a:gridCol>
                <a:gridCol w="658368">
                  <a:extLst>
                    <a:ext uri="{9D8B030D-6E8A-4147-A177-3AD203B41FA5}">
                      <a16:colId xmlns:a16="http://schemas.microsoft.com/office/drawing/2014/main" val="2506800681"/>
                    </a:ext>
                  </a:extLst>
                </a:gridCol>
                <a:gridCol w="658368">
                  <a:extLst>
                    <a:ext uri="{9D8B030D-6E8A-4147-A177-3AD203B41FA5}">
                      <a16:colId xmlns:a16="http://schemas.microsoft.com/office/drawing/2014/main" val="2434630011"/>
                    </a:ext>
                  </a:extLst>
                </a:gridCol>
                <a:gridCol w="658368">
                  <a:extLst>
                    <a:ext uri="{9D8B030D-6E8A-4147-A177-3AD203B41FA5}">
                      <a16:colId xmlns:a16="http://schemas.microsoft.com/office/drawing/2014/main" val="1564490031"/>
                    </a:ext>
                  </a:extLst>
                </a:gridCol>
                <a:gridCol w="658368">
                  <a:extLst>
                    <a:ext uri="{9D8B030D-6E8A-4147-A177-3AD203B41FA5}">
                      <a16:colId xmlns:a16="http://schemas.microsoft.com/office/drawing/2014/main" val="4182341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1014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- 2021-08-20 19:58:28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https://quintly-image-storage.s3.amazonaws.com/42a5b893a9726451877e4ab7634db126/b363752985de621d230cece2b26e3766.jpg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08/21/2021 19:30:29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05594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- 2021-08-19 21:54:00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https://quintly-image-storage.s3.amazonaws.com/42a5b893a9726451877e4ab7634db126/2f05b6cc9a115cb4a7615f969e4e8892.jpg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08/20/2021 21:30:28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173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- 2021-08-19 21:53:55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https://quintly-image-storage.s3.amazonaws.com/42a5b893a9726451877e4ab7634db126/21bcf2ef03953572e7ca9585560850b1.jpg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08/20/2021 21:30:28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24037086"/>
                  </a:ext>
                </a:extLst>
              </a:tr>
            </a:tbl>
          </a:graphicData>
        </a:graphic>
      </p:graphicFrame>
      <p:sp>
        <p:nvSpPr>
          <p:cNvPr id="4" name="Text Placeholder 3">
            <a:extLst>
              <a:ext uri="{FF2B5EF4-FFF2-40B4-BE49-F238E27FC236}">
                <a16:creationId xmlns:a16="http://schemas.microsoft.com/office/drawing/2014/main" id="{97856EE0-AC51-4DCF-9AB7-94ABE9C2F7D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712466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E91B-E820-437D-ABB6-CBBDB6B09336}"/>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FFB11508-487C-4A63-B598-F0AD360F3278}"/>
              </a:ext>
            </a:extLst>
          </p:cNvPr>
          <p:cNvGraphicFramePr>
            <a:graphicFrameLocks noGrp="1"/>
          </p:cNvGraphicFramePr>
          <p:nvPr>
            <p:ph type="tbl" sz="quarter" idx="13"/>
            <p:extLst>
              <p:ext uri="{D42A27DB-BD31-4B8C-83A1-F6EECF244321}">
                <p14:modId xmlns:p14="http://schemas.microsoft.com/office/powerpoint/2010/main" val="129752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62097556"/>
                    </a:ext>
                  </a:extLst>
                </a:gridCol>
                <a:gridCol w="1316736">
                  <a:extLst>
                    <a:ext uri="{9D8B030D-6E8A-4147-A177-3AD203B41FA5}">
                      <a16:colId xmlns:a16="http://schemas.microsoft.com/office/drawing/2014/main" val="795702147"/>
                    </a:ext>
                  </a:extLst>
                </a:gridCol>
                <a:gridCol w="658368">
                  <a:extLst>
                    <a:ext uri="{9D8B030D-6E8A-4147-A177-3AD203B41FA5}">
                      <a16:colId xmlns:a16="http://schemas.microsoft.com/office/drawing/2014/main" val="1589164320"/>
                    </a:ext>
                  </a:extLst>
                </a:gridCol>
                <a:gridCol w="658368">
                  <a:extLst>
                    <a:ext uri="{9D8B030D-6E8A-4147-A177-3AD203B41FA5}">
                      <a16:colId xmlns:a16="http://schemas.microsoft.com/office/drawing/2014/main" val="2209953566"/>
                    </a:ext>
                  </a:extLst>
                </a:gridCol>
                <a:gridCol w="658368">
                  <a:extLst>
                    <a:ext uri="{9D8B030D-6E8A-4147-A177-3AD203B41FA5}">
                      <a16:colId xmlns:a16="http://schemas.microsoft.com/office/drawing/2014/main" val="2145064628"/>
                    </a:ext>
                  </a:extLst>
                </a:gridCol>
                <a:gridCol w="658368">
                  <a:extLst>
                    <a:ext uri="{9D8B030D-6E8A-4147-A177-3AD203B41FA5}">
                      <a16:colId xmlns:a16="http://schemas.microsoft.com/office/drawing/2014/main" val="2398743843"/>
                    </a:ext>
                  </a:extLst>
                </a:gridCol>
                <a:gridCol w="658368">
                  <a:extLst>
                    <a:ext uri="{9D8B030D-6E8A-4147-A177-3AD203B41FA5}">
                      <a16:colId xmlns:a16="http://schemas.microsoft.com/office/drawing/2014/main" val="1905085991"/>
                    </a:ext>
                  </a:extLst>
                </a:gridCol>
                <a:gridCol w="658368">
                  <a:extLst>
                    <a:ext uri="{9D8B030D-6E8A-4147-A177-3AD203B41FA5}">
                      <a16:colId xmlns:a16="http://schemas.microsoft.com/office/drawing/2014/main" val="2978574963"/>
                    </a:ext>
                  </a:extLst>
                </a:gridCol>
                <a:gridCol w="658368">
                  <a:extLst>
                    <a:ext uri="{9D8B030D-6E8A-4147-A177-3AD203B41FA5}">
                      <a16:colId xmlns:a16="http://schemas.microsoft.com/office/drawing/2014/main" val="4154536831"/>
                    </a:ext>
                  </a:extLst>
                </a:gridCol>
                <a:gridCol w="658368">
                  <a:extLst>
                    <a:ext uri="{9D8B030D-6E8A-4147-A177-3AD203B41FA5}">
                      <a16:colId xmlns:a16="http://schemas.microsoft.com/office/drawing/2014/main" val="106122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0788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- 2021-08-18 20:39:19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https://quintly-image-storage.s3.amazonaws.com/42a5b893a9726451877e4ab7634db126/6977b229f897239f7e08a12f72dba3d1.jpg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08/19/2021 20:31:12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0239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- 2021-08-18 20:39:10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https://quintly-image-storage.s3.amazonaws.com/42a5b893a9726451877e4ab7634db126/c3c8c326c867052acd09e8d2ee8df9c6.jpg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08/19/2021 20:31:12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01355937"/>
                  </a:ext>
                </a:extLst>
              </a:tr>
            </a:tbl>
          </a:graphicData>
        </a:graphic>
      </p:graphicFrame>
      <p:sp>
        <p:nvSpPr>
          <p:cNvPr id="4" name="Text Placeholder 3">
            <a:extLst>
              <a:ext uri="{FF2B5EF4-FFF2-40B4-BE49-F238E27FC236}">
                <a16:creationId xmlns:a16="http://schemas.microsoft.com/office/drawing/2014/main" id="{B6B4DF9F-FB51-4A83-B73E-3A34D86F32F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525092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891</Words>
  <Application>Microsoft Office PowerPoint</Application>
  <PresentationFormat>On-screen Show (4:3)</PresentationFormat>
  <Paragraphs>387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2021-09-01T20:21:04Z</dcterms:created>
  <dcterms:modified xsi:type="dcterms:W3CDTF">2021-09-01T20:21:51Z</dcterms:modified>
</cp:coreProperties>
</file>