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8" r:id="rId22"/>
    <p:sldId id="279" r:id="rId23"/>
    <p:sldId id="280" r:id="rId24"/>
    <p:sldId id="281" r:id="rId25"/>
    <p:sldId id="283" r:id="rId26"/>
    <p:sldId id="284" r:id="rId27"/>
    <p:sldId id="285" r:id="rId28"/>
    <p:sldId id="286" r:id="rId29"/>
    <p:sldId id="287" r:id="rId30"/>
    <p:sldId id="288" r:id="rId31"/>
    <p:sldId id="289" r:id="rId32"/>
    <p:sldId id="291" r:id="rId33"/>
    <p:sldId id="292" r:id="rId34"/>
    <p:sldId id="293" r:id="rId35"/>
    <p:sldId id="294" r:id="rId36"/>
    <p:sldId id="295" r:id="rId37"/>
    <p:sldId id="296" r:id="rId38"/>
    <p:sldId id="298" r:id="rId39"/>
    <p:sldId id="299" r:id="rId40"/>
  </p:sldIdLst>
  <p:sldSz cx="9144000" cy="6858000" type="screen4x3"/>
  <p:notesSz cx="6858000" cy="9144000"/>
  <p:embeddedFontLst>
    <p:embeddedFont>
      <p:font typeface="Calibri" panose="020F050202020403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Sheet1!$A$2:$A$44</c:f>
              <c:numCache>
                <c:formatCode>m/d/yyyy</c:formatCode>
                <c:ptCount val="43"/>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numCache>
            </c:numRef>
          </c:cat>
          <c:val>
            <c:numRef>
              <c:f>Sheet1!$B$2:$B$44</c:f>
              <c:numCache>
                <c:formatCode>General</c:formatCode>
                <c:ptCount val="43"/>
                <c:pt idx="0">
                  <c:v>3420</c:v>
                </c:pt>
                <c:pt idx="1">
                  <c:v>3450</c:v>
                </c:pt>
                <c:pt idx="2">
                  <c:v>3484</c:v>
                </c:pt>
                <c:pt idx="3">
                  <c:v>3509</c:v>
                </c:pt>
                <c:pt idx="4">
                  <c:v>3542</c:v>
                </c:pt>
                <c:pt idx="5">
                  <c:v>3592</c:v>
                </c:pt>
                <c:pt idx="6">
                  <c:v>3621</c:v>
                </c:pt>
                <c:pt idx="7">
                  <c:v>3679</c:v>
                </c:pt>
                <c:pt idx="8">
                  <c:v>3750</c:v>
                </c:pt>
                <c:pt idx="9">
                  <c:v>3803</c:v>
                </c:pt>
                <c:pt idx="10">
                  <c:v>3845</c:v>
                </c:pt>
                <c:pt idx="11">
                  <c:v>3870</c:v>
                </c:pt>
                <c:pt idx="12">
                  <c:v>3909</c:v>
                </c:pt>
                <c:pt idx="13">
                  <c:v>3943</c:v>
                </c:pt>
                <c:pt idx="14">
                  <c:v>4002</c:v>
                </c:pt>
                <c:pt idx="15">
                  <c:v>4036</c:v>
                </c:pt>
                <c:pt idx="16">
                  <c:v>4057</c:v>
                </c:pt>
                <c:pt idx="17">
                  <c:v>4087</c:v>
                </c:pt>
                <c:pt idx="18">
                  <c:v>4140</c:v>
                </c:pt>
                <c:pt idx="19">
                  <c:v>4163</c:v>
                </c:pt>
                <c:pt idx="20">
                  <c:v>4179</c:v>
                </c:pt>
                <c:pt idx="21">
                  <c:v>4200</c:v>
                </c:pt>
                <c:pt idx="22">
                  <c:v>4392</c:v>
                </c:pt>
                <c:pt idx="23">
                  <c:v>4396</c:v>
                </c:pt>
                <c:pt idx="24">
                  <c:v>4406</c:v>
                </c:pt>
                <c:pt idx="25">
                  <c:v>4412</c:v>
                </c:pt>
                <c:pt idx="26">
                  <c:v>4434</c:v>
                </c:pt>
                <c:pt idx="27">
                  <c:v>4469</c:v>
                </c:pt>
                <c:pt idx="28">
                  <c:v>4473</c:v>
                </c:pt>
                <c:pt idx="29">
                  <c:v>4488</c:v>
                </c:pt>
                <c:pt idx="30">
                  <c:v>4495</c:v>
                </c:pt>
                <c:pt idx="31">
                  <c:v>4498</c:v>
                </c:pt>
                <c:pt idx="32">
                  <c:v>4511</c:v>
                </c:pt>
                <c:pt idx="33">
                  <c:v>4525</c:v>
                </c:pt>
                <c:pt idx="34">
                  <c:v>4531</c:v>
                </c:pt>
                <c:pt idx="35">
                  <c:v>4545</c:v>
                </c:pt>
                <c:pt idx="36">
                  <c:v>4569</c:v>
                </c:pt>
                <c:pt idx="37">
                  <c:v>4580</c:v>
                </c:pt>
                <c:pt idx="38">
                  <c:v>4604</c:v>
                </c:pt>
                <c:pt idx="39">
                  <c:v>4613</c:v>
                </c:pt>
                <c:pt idx="40">
                  <c:v>4622</c:v>
                </c:pt>
                <c:pt idx="41">
                  <c:v>4642</c:v>
                </c:pt>
                <c:pt idx="42">
                  <c:v>4649</c:v>
                </c:pt>
              </c:numCache>
            </c:numRef>
          </c:val>
          <c:smooth val="0"/>
          <c:extLst>
            <c:ext xmlns:c16="http://schemas.microsoft.com/office/drawing/2014/chart" uri="{C3380CC4-5D6E-409C-BE32-E72D297353CC}">
              <c16:uniqueId val="{00000000-CD16-4961-95B2-A22D1434B59B}"/>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Sheet1!$A$2:$A$44</c:f>
              <c:numCache>
                <c:formatCode>m/d/yyyy</c:formatCode>
                <c:ptCount val="43"/>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numCache>
            </c:numRef>
          </c:cat>
          <c:val>
            <c:numRef>
              <c:f>Sheet1!$C$2:$C$44</c:f>
              <c:numCache>
                <c:formatCode>General</c:formatCode>
                <c:ptCount val="43"/>
                <c:pt idx="0">
                  <c:v>2868</c:v>
                </c:pt>
                <c:pt idx="1">
                  <c:v>2900</c:v>
                </c:pt>
                <c:pt idx="2">
                  <c:v>2922</c:v>
                </c:pt>
                <c:pt idx="3">
                  <c:v>2967</c:v>
                </c:pt>
                <c:pt idx="4">
                  <c:v>3018</c:v>
                </c:pt>
                <c:pt idx="5">
                  <c:v>3042</c:v>
                </c:pt>
                <c:pt idx="6">
                  <c:v>3061</c:v>
                </c:pt>
                <c:pt idx="7">
                  <c:v>3064</c:v>
                </c:pt>
                <c:pt idx="8">
                  <c:v>3097</c:v>
                </c:pt>
                <c:pt idx="9">
                  <c:v>3108</c:v>
                </c:pt>
                <c:pt idx="10">
                  <c:v>3113</c:v>
                </c:pt>
                <c:pt idx="11">
                  <c:v>3118</c:v>
                </c:pt>
                <c:pt idx="12">
                  <c:v>3135</c:v>
                </c:pt>
                <c:pt idx="13">
                  <c:v>3159</c:v>
                </c:pt>
                <c:pt idx="14">
                  <c:v>3208</c:v>
                </c:pt>
                <c:pt idx="15">
                  <c:v>3222</c:v>
                </c:pt>
                <c:pt idx="16">
                  <c:v>3235</c:v>
                </c:pt>
                <c:pt idx="17">
                  <c:v>3296</c:v>
                </c:pt>
                <c:pt idx="18">
                  <c:v>3307</c:v>
                </c:pt>
                <c:pt idx="19">
                  <c:v>3334</c:v>
                </c:pt>
                <c:pt idx="20">
                  <c:v>3412</c:v>
                </c:pt>
                <c:pt idx="21">
                  <c:v>3418</c:v>
                </c:pt>
                <c:pt idx="22">
                  <c:v>3423</c:v>
                </c:pt>
                <c:pt idx="23">
                  <c:v>3444</c:v>
                </c:pt>
                <c:pt idx="24">
                  <c:v>3513</c:v>
                </c:pt>
                <c:pt idx="25">
                  <c:v>3635</c:v>
                </c:pt>
                <c:pt idx="26">
                  <c:v>3632</c:v>
                </c:pt>
                <c:pt idx="27">
                  <c:v>3645</c:v>
                </c:pt>
                <c:pt idx="28">
                  <c:v>3650</c:v>
                </c:pt>
                <c:pt idx="29">
                  <c:v>3627</c:v>
                </c:pt>
                <c:pt idx="30">
                  <c:v>3631</c:v>
                </c:pt>
                <c:pt idx="31">
                  <c:v>3630</c:v>
                </c:pt>
                <c:pt idx="32">
                  <c:v>3645</c:v>
                </c:pt>
                <c:pt idx="33">
                  <c:v>3647</c:v>
                </c:pt>
                <c:pt idx="34">
                  <c:v>3662</c:v>
                </c:pt>
                <c:pt idx="35">
                  <c:v>3672</c:v>
                </c:pt>
                <c:pt idx="36">
                  <c:v>3645</c:v>
                </c:pt>
                <c:pt idx="37">
                  <c:v>3656</c:v>
                </c:pt>
                <c:pt idx="38">
                  <c:v>3674</c:v>
                </c:pt>
                <c:pt idx="39">
                  <c:v>3689</c:v>
                </c:pt>
                <c:pt idx="40">
                  <c:v>3680</c:v>
                </c:pt>
                <c:pt idx="41">
                  <c:v>3682</c:v>
                </c:pt>
                <c:pt idx="42">
                  <c:v>3692</c:v>
                </c:pt>
              </c:numCache>
            </c:numRef>
          </c:val>
          <c:smooth val="0"/>
          <c:extLst>
            <c:ext xmlns:c16="http://schemas.microsoft.com/office/drawing/2014/chart" uri="{C3380CC4-5D6E-409C-BE32-E72D297353CC}">
              <c16:uniqueId val="{00000001-CD16-4961-95B2-A22D1434B59B}"/>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Sheet1!$A$2:$A$44</c:f>
              <c:numCache>
                <c:formatCode>m/d/yyyy</c:formatCode>
                <c:ptCount val="43"/>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numCache>
            </c:numRef>
          </c:cat>
          <c:val>
            <c:numRef>
              <c:f>Sheet1!$D$2:$D$44</c:f>
              <c:numCache>
                <c:formatCode>General</c:formatCode>
                <c:ptCount val="4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numCache>
            </c:numRef>
          </c:val>
          <c:smooth val="0"/>
          <c:extLst>
            <c:ext xmlns:c16="http://schemas.microsoft.com/office/drawing/2014/chart" uri="{C3380CC4-5D6E-409C-BE32-E72D297353CC}">
              <c16:uniqueId val="{00000002-CD16-4961-95B2-A22D1434B59B}"/>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Sheet1!$A$2:$A$44</c:f>
              <c:numCache>
                <c:formatCode>m/d/yyyy</c:formatCode>
                <c:ptCount val="43"/>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numCache>
            </c:numRef>
          </c:cat>
          <c:val>
            <c:numRef>
              <c:f>Sheet1!$E$2:$E$44</c:f>
              <c:numCache>
                <c:formatCode>General</c:formatCode>
                <c:ptCount val="43"/>
                <c:pt idx="0">
                  <c:v>13783</c:v>
                </c:pt>
                <c:pt idx="1">
                  <c:v>14043</c:v>
                </c:pt>
                <c:pt idx="2">
                  <c:v>14233</c:v>
                </c:pt>
                <c:pt idx="3">
                  <c:v>14487</c:v>
                </c:pt>
                <c:pt idx="4">
                  <c:v>14735</c:v>
                </c:pt>
                <c:pt idx="5">
                  <c:v>15014</c:v>
                </c:pt>
                <c:pt idx="6">
                  <c:v>15337</c:v>
                </c:pt>
                <c:pt idx="7">
                  <c:v>15622</c:v>
                </c:pt>
                <c:pt idx="8">
                  <c:v>15830</c:v>
                </c:pt>
                <c:pt idx="9">
                  <c:v>16027</c:v>
                </c:pt>
                <c:pt idx="10">
                  <c:v>16239</c:v>
                </c:pt>
                <c:pt idx="11">
                  <c:v>16556</c:v>
                </c:pt>
                <c:pt idx="12">
                  <c:v>17280</c:v>
                </c:pt>
                <c:pt idx="13">
                  <c:v>17665</c:v>
                </c:pt>
                <c:pt idx="14">
                  <c:v>18111</c:v>
                </c:pt>
                <c:pt idx="15">
                  <c:v>18547</c:v>
                </c:pt>
                <c:pt idx="16">
                  <c:v>18987</c:v>
                </c:pt>
                <c:pt idx="17">
                  <c:v>19471</c:v>
                </c:pt>
                <c:pt idx="18">
                  <c:v>20086</c:v>
                </c:pt>
                <c:pt idx="19">
                  <c:v>20597</c:v>
                </c:pt>
                <c:pt idx="20">
                  <c:v>21109</c:v>
                </c:pt>
                <c:pt idx="21">
                  <c:v>21641</c:v>
                </c:pt>
                <c:pt idx="22">
                  <c:v>22202</c:v>
                </c:pt>
                <c:pt idx="23">
                  <c:v>22677</c:v>
                </c:pt>
                <c:pt idx="24">
                  <c:v>23171</c:v>
                </c:pt>
                <c:pt idx="25">
                  <c:v>23717</c:v>
                </c:pt>
                <c:pt idx="26">
                  <c:v>24308</c:v>
                </c:pt>
                <c:pt idx="27">
                  <c:v>24835</c:v>
                </c:pt>
                <c:pt idx="28">
                  <c:v>25298</c:v>
                </c:pt>
                <c:pt idx="29">
                  <c:v>25651</c:v>
                </c:pt>
                <c:pt idx="30">
                  <c:v>26080</c:v>
                </c:pt>
                <c:pt idx="31">
                  <c:v>26419</c:v>
                </c:pt>
                <c:pt idx="32">
                  <c:v>26689</c:v>
                </c:pt>
                <c:pt idx="33">
                  <c:v>26959</c:v>
                </c:pt>
                <c:pt idx="34">
                  <c:v>27286</c:v>
                </c:pt>
                <c:pt idx="35">
                  <c:v>27545</c:v>
                </c:pt>
                <c:pt idx="36">
                  <c:v>27940</c:v>
                </c:pt>
                <c:pt idx="37">
                  <c:v>28237</c:v>
                </c:pt>
                <c:pt idx="38">
                  <c:v>28493</c:v>
                </c:pt>
                <c:pt idx="39">
                  <c:v>28730</c:v>
                </c:pt>
                <c:pt idx="40">
                  <c:v>28926</c:v>
                </c:pt>
                <c:pt idx="41">
                  <c:v>29165</c:v>
                </c:pt>
                <c:pt idx="42">
                  <c:v>29365</c:v>
                </c:pt>
              </c:numCache>
            </c:numRef>
          </c:val>
          <c:smooth val="0"/>
          <c:extLst>
            <c:ext xmlns:c16="http://schemas.microsoft.com/office/drawing/2014/chart" uri="{C3380CC4-5D6E-409C-BE32-E72D297353CC}">
              <c16:uniqueId val="{00000003-CD16-4961-95B2-A22D1434B59B}"/>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Sheet1!$A$2:$A$44</c:f>
              <c:numCache>
                <c:formatCode>m/d/yyyy</c:formatCode>
                <c:ptCount val="43"/>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numCache>
            </c:numRef>
          </c:cat>
          <c:val>
            <c:numRef>
              <c:f>Sheet1!$F$2:$F$44</c:f>
              <c:numCache>
                <c:formatCode>General</c:formatCode>
                <c:ptCount val="43"/>
                <c:pt idx="0">
                  <c:v>855</c:v>
                </c:pt>
                <c:pt idx="1">
                  <c:v>878</c:v>
                </c:pt>
                <c:pt idx="2">
                  <c:v>913</c:v>
                </c:pt>
                <c:pt idx="3">
                  <c:v>958</c:v>
                </c:pt>
                <c:pt idx="4">
                  <c:v>979</c:v>
                </c:pt>
                <c:pt idx="5">
                  <c:v>1003</c:v>
                </c:pt>
                <c:pt idx="6">
                  <c:v>1022</c:v>
                </c:pt>
                <c:pt idx="7">
                  <c:v>1051</c:v>
                </c:pt>
                <c:pt idx="8">
                  <c:v>1080</c:v>
                </c:pt>
                <c:pt idx="9">
                  <c:v>1115</c:v>
                </c:pt>
                <c:pt idx="10">
                  <c:v>1137</c:v>
                </c:pt>
                <c:pt idx="11">
                  <c:v>1148</c:v>
                </c:pt>
                <c:pt idx="12">
                  <c:v>1191</c:v>
                </c:pt>
                <c:pt idx="13">
                  <c:v>1214</c:v>
                </c:pt>
                <c:pt idx="14">
                  <c:v>1248</c:v>
                </c:pt>
                <c:pt idx="15">
                  <c:v>1285</c:v>
                </c:pt>
                <c:pt idx="16">
                  <c:v>1313</c:v>
                </c:pt>
                <c:pt idx="17">
                  <c:v>1352</c:v>
                </c:pt>
                <c:pt idx="18">
                  <c:v>1380</c:v>
                </c:pt>
                <c:pt idx="19">
                  <c:v>1411</c:v>
                </c:pt>
                <c:pt idx="20">
                  <c:v>1465</c:v>
                </c:pt>
                <c:pt idx="21">
                  <c:v>1539</c:v>
                </c:pt>
                <c:pt idx="22">
                  <c:v>1581</c:v>
                </c:pt>
                <c:pt idx="23">
                  <c:v>1634</c:v>
                </c:pt>
                <c:pt idx="24">
                  <c:v>1680</c:v>
                </c:pt>
                <c:pt idx="25">
                  <c:v>1737</c:v>
                </c:pt>
                <c:pt idx="26">
                  <c:v>1768</c:v>
                </c:pt>
                <c:pt idx="27">
                  <c:v>1826</c:v>
                </c:pt>
                <c:pt idx="28">
                  <c:v>1885</c:v>
                </c:pt>
                <c:pt idx="29">
                  <c:v>1936</c:v>
                </c:pt>
                <c:pt idx="30">
                  <c:v>1973</c:v>
                </c:pt>
                <c:pt idx="31">
                  <c:v>2045</c:v>
                </c:pt>
                <c:pt idx="32">
                  <c:v>2091</c:v>
                </c:pt>
                <c:pt idx="33">
                  <c:v>2138</c:v>
                </c:pt>
                <c:pt idx="34">
                  <c:v>2170</c:v>
                </c:pt>
                <c:pt idx="35">
                  <c:v>2190</c:v>
                </c:pt>
                <c:pt idx="36">
                  <c:v>2226</c:v>
                </c:pt>
                <c:pt idx="37">
                  <c:v>2289</c:v>
                </c:pt>
                <c:pt idx="38">
                  <c:v>2344</c:v>
                </c:pt>
                <c:pt idx="39">
                  <c:v>2370</c:v>
                </c:pt>
                <c:pt idx="40">
                  <c:v>2399</c:v>
                </c:pt>
                <c:pt idx="41">
                  <c:v>2425</c:v>
                </c:pt>
                <c:pt idx="42">
                  <c:v>2441</c:v>
                </c:pt>
              </c:numCache>
            </c:numRef>
          </c:val>
          <c:smooth val="0"/>
          <c:extLst>
            <c:ext xmlns:c16="http://schemas.microsoft.com/office/drawing/2014/chart" uri="{C3380CC4-5D6E-409C-BE32-E72D297353CC}">
              <c16:uniqueId val="{00000004-CD16-4961-95B2-A22D1434B59B}"/>
            </c:ext>
          </c:extLst>
        </c:ser>
        <c:ser>
          <c:idx val="5"/>
          <c:order val="5"/>
          <c:tx>
            <c:strRef>
              <c:f>Sheet1!$G$1</c:f>
              <c:strCache>
                <c:ptCount val="1"/>
                <c:pt idx="0">
                  <c:v>TikTok</c:v>
                </c:pt>
              </c:strCache>
            </c:strRef>
          </c:tx>
          <c:spPr>
            <a:ln w="28575" cap="rnd">
              <a:solidFill>
                <a:schemeClr val="accent6"/>
              </a:solidFill>
              <a:round/>
            </a:ln>
            <a:effectLst/>
          </c:spPr>
          <c:marker>
            <c:symbol val="none"/>
          </c:marker>
          <c:cat>
            <c:numRef>
              <c:f>Sheet1!$A$2:$A$44</c:f>
              <c:numCache>
                <c:formatCode>m/d/yyyy</c:formatCode>
                <c:ptCount val="43"/>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numCache>
            </c:numRef>
          </c:cat>
          <c:val>
            <c:numRef>
              <c:f>Sheet1!$G$2:$G$44</c:f>
              <c:numCache>
                <c:formatCode>General</c:formatCode>
                <c:ptCount val="4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numCache>
            </c:numRef>
          </c:val>
          <c:smooth val="0"/>
          <c:extLst>
            <c:ext xmlns:c16="http://schemas.microsoft.com/office/drawing/2014/chart" uri="{C3380CC4-5D6E-409C-BE32-E72D297353CC}">
              <c16:uniqueId val="{00000005-CD16-4961-95B2-A22D1434B59B}"/>
            </c:ext>
          </c:extLst>
        </c:ser>
        <c:dLbls>
          <c:showLegendKey val="0"/>
          <c:showVal val="0"/>
          <c:showCatName val="0"/>
          <c:showSerName val="0"/>
          <c:showPercent val="0"/>
          <c:showBubbleSize val="0"/>
        </c:dLbls>
        <c:smooth val="0"/>
        <c:axId val="336643136"/>
        <c:axId val="336646088"/>
      </c:lineChart>
      <c:dateAx>
        <c:axId val="336643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646088"/>
        <c:crosses val="autoZero"/>
        <c:auto val="1"/>
        <c:lblOffset val="100"/>
        <c:baseTimeUnit val="months"/>
      </c:dateAx>
      <c:valAx>
        <c:axId val="336646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643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24</c:v>
                </c:pt>
                <c:pt idx="1">
                  <c:v>11</c:v>
                </c:pt>
                <c:pt idx="2">
                  <c:v>24</c:v>
                </c:pt>
                <c:pt idx="3">
                  <c:v>9</c:v>
                </c:pt>
                <c:pt idx="4">
                  <c:v>9</c:v>
                </c:pt>
                <c:pt idx="5">
                  <c:v>20</c:v>
                </c:pt>
                <c:pt idx="6">
                  <c:v>7</c:v>
                </c:pt>
                <c:pt idx="7">
                  <c:v>4</c:v>
                </c:pt>
              </c:numCache>
            </c:numRef>
          </c:val>
          <c:extLst>
            <c:ext xmlns:c16="http://schemas.microsoft.com/office/drawing/2014/chart" uri="{C3380CC4-5D6E-409C-BE32-E72D297353CC}">
              <c16:uniqueId val="{00000000-C1AC-4FD1-9525-C39CAE5C457B}"/>
            </c:ext>
          </c:extLst>
        </c:ser>
        <c:dLbls>
          <c:showLegendKey val="0"/>
          <c:showVal val="0"/>
          <c:showCatName val="0"/>
          <c:showSerName val="0"/>
          <c:showPercent val="0"/>
          <c:showBubbleSize val="0"/>
        </c:dLbls>
        <c:gapWidth val="219"/>
        <c:overlap val="-27"/>
        <c:axId val="388219648"/>
        <c:axId val="388221616"/>
      </c:barChart>
      <c:dateAx>
        <c:axId val="388219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221616"/>
        <c:crosses val="autoZero"/>
        <c:auto val="1"/>
        <c:lblOffset val="100"/>
        <c:baseTimeUnit val="months"/>
      </c:dateAx>
      <c:valAx>
        <c:axId val="388221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219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54</c:v>
                </c:pt>
                <c:pt idx="1">
                  <c:v>33</c:v>
                </c:pt>
                <c:pt idx="2">
                  <c:v>18</c:v>
                </c:pt>
                <c:pt idx="3">
                  <c:v>24</c:v>
                </c:pt>
                <c:pt idx="4">
                  <c:v>22</c:v>
                </c:pt>
                <c:pt idx="5">
                  <c:v>24</c:v>
                </c:pt>
                <c:pt idx="6">
                  <c:v>19</c:v>
                </c:pt>
                <c:pt idx="7">
                  <c:v>17</c:v>
                </c:pt>
                <c:pt idx="8">
                  <c:v>0</c:v>
                </c:pt>
                <c:pt idx="9">
                  <c:v>0</c:v>
                </c:pt>
                <c:pt idx="10">
                  <c:v>0</c:v>
                </c:pt>
                <c:pt idx="11">
                  <c:v>0</c:v>
                </c:pt>
              </c:numCache>
            </c:numRef>
          </c:val>
          <c:extLst>
            <c:ext xmlns:c16="http://schemas.microsoft.com/office/drawing/2014/chart" uri="{C3380CC4-5D6E-409C-BE32-E72D297353CC}">
              <c16:uniqueId val="{00000000-4856-401A-BA28-27A58CDC971C}"/>
            </c:ext>
          </c:extLst>
        </c:ser>
        <c:dLbls>
          <c:showLegendKey val="0"/>
          <c:showVal val="0"/>
          <c:showCatName val="0"/>
          <c:showSerName val="0"/>
          <c:showPercent val="0"/>
          <c:showBubbleSize val="0"/>
        </c:dLbls>
        <c:gapWidth val="219"/>
        <c:overlap val="-27"/>
        <c:axId val="393879280"/>
        <c:axId val="393879608"/>
      </c:barChart>
      <c:dateAx>
        <c:axId val="393879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879608"/>
        <c:crosses val="autoZero"/>
        <c:auto val="1"/>
        <c:lblOffset val="100"/>
        <c:baseTimeUnit val="months"/>
      </c:dateAx>
      <c:valAx>
        <c:axId val="393879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879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924</c:v>
                </c:pt>
                <c:pt idx="1">
                  <c:v>752</c:v>
                </c:pt>
                <c:pt idx="2">
                  <c:v>502</c:v>
                </c:pt>
                <c:pt idx="3">
                  <c:v>776</c:v>
                </c:pt>
                <c:pt idx="4">
                  <c:v>616</c:v>
                </c:pt>
                <c:pt idx="5">
                  <c:v>627</c:v>
                </c:pt>
                <c:pt idx="6">
                  <c:v>572</c:v>
                </c:pt>
                <c:pt idx="7">
                  <c:v>73</c:v>
                </c:pt>
                <c:pt idx="8">
                  <c:v>0</c:v>
                </c:pt>
                <c:pt idx="9">
                  <c:v>0</c:v>
                </c:pt>
                <c:pt idx="10">
                  <c:v>0</c:v>
                </c:pt>
                <c:pt idx="11">
                  <c:v>0</c:v>
                </c:pt>
              </c:numCache>
            </c:numRef>
          </c:val>
          <c:extLst>
            <c:ext xmlns:c16="http://schemas.microsoft.com/office/drawing/2014/chart" uri="{C3380CC4-5D6E-409C-BE32-E72D297353CC}">
              <c16:uniqueId val="{00000000-D766-462A-86FE-3910CD82EB8D}"/>
            </c:ext>
          </c:extLst>
        </c:ser>
        <c:dLbls>
          <c:showLegendKey val="0"/>
          <c:showVal val="0"/>
          <c:showCatName val="0"/>
          <c:showSerName val="0"/>
          <c:showPercent val="0"/>
          <c:showBubbleSize val="0"/>
        </c:dLbls>
        <c:gapWidth val="219"/>
        <c:overlap val="-27"/>
        <c:axId val="329305480"/>
        <c:axId val="329304168"/>
      </c:barChart>
      <c:catAx>
        <c:axId val="329305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304168"/>
        <c:crosses val="autoZero"/>
        <c:auto val="1"/>
        <c:lblAlgn val="ctr"/>
        <c:lblOffset val="100"/>
        <c:noMultiLvlLbl val="0"/>
      </c:catAx>
      <c:valAx>
        <c:axId val="329304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305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17644</c:v>
                </c:pt>
                <c:pt idx="1">
                  <c:v>21518</c:v>
                </c:pt>
                <c:pt idx="2">
                  <c:v>13571</c:v>
                </c:pt>
                <c:pt idx="3">
                  <c:v>78495</c:v>
                </c:pt>
                <c:pt idx="4">
                  <c:v>62624</c:v>
                </c:pt>
                <c:pt idx="5">
                  <c:v>93305</c:v>
                </c:pt>
                <c:pt idx="6">
                  <c:v>62945</c:v>
                </c:pt>
                <c:pt idx="7">
                  <c:v>1281</c:v>
                </c:pt>
              </c:numCache>
            </c:numRef>
          </c:val>
          <c:extLst>
            <c:ext xmlns:c16="http://schemas.microsoft.com/office/drawing/2014/chart" uri="{C3380CC4-5D6E-409C-BE32-E72D297353CC}">
              <c16:uniqueId val="{00000000-5286-4144-B7E0-E89DD7697A2F}"/>
            </c:ext>
          </c:extLst>
        </c:ser>
        <c:dLbls>
          <c:showLegendKey val="0"/>
          <c:showVal val="0"/>
          <c:showCatName val="0"/>
          <c:showSerName val="0"/>
          <c:showPercent val="0"/>
          <c:showBubbleSize val="0"/>
        </c:dLbls>
        <c:gapWidth val="219"/>
        <c:overlap val="-27"/>
        <c:axId val="329309744"/>
        <c:axId val="329310072"/>
      </c:barChart>
      <c:dateAx>
        <c:axId val="329309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310072"/>
        <c:crosses val="autoZero"/>
        <c:auto val="1"/>
        <c:lblOffset val="100"/>
        <c:baseTimeUnit val="months"/>
      </c:dateAx>
      <c:valAx>
        <c:axId val="329310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309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Sheet1!$B$2:$B$7</c:f>
              <c:numCache>
                <c:formatCode>General</c:formatCode>
                <c:ptCount val="6"/>
                <c:pt idx="0">
                  <c:v>33</c:v>
                </c:pt>
                <c:pt idx="1">
                  <c:v>335</c:v>
                </c:pt>
                <c:pt idx="2">
                  <c:v>450</c:v>
                </c:pt>
                <c:pt idx="3">
                  <c:v>395</c:v>
                </c:pt>
                <c:pt idx="4">
                  <c:v>370</c:v>
                </c:pt>
                <c:pt idx="5">
                  <c:v>262</c:v>
                </c:pt>
              </c:numCache>
            </c:numRef>
          </c:val>
          <c:extLst>
            <c:ext xmlns:c16="http://schemas.microsoft.com/office/drawing/2014/chart" uri="{C3380CC4-5D6E-409C-BE32-E72D297353CC}">
              <c16:uniqueId val="{00000000-4AA3-4244-8867-BCD2A86AC3FF}"/>
            </c:ext>
          </c:extLst>
        </c:ser>
        <c:ser>
          <c:idx val="1"/>
          <c:order val="1"/>
          <c:tx>
            <c:strRef>
              <c:f>Sheet1!$C$1</c:f>
              <c:strCache>
                <c:ptCount val="1"/>
                <c:pt idx="0">
                  <c:v>Female</c:v>
                </c:pt>
              </c:strCache>
            </c:strRef>
          </c:tx>
          <c:spPr>
            <a:solidFill>
              <a:schemeClr val="accent2"/>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Sheet1!$C$2:$C$7</c:f>
              <c:numCache>
                <c:formatCode>General</c:formatCode>
                <c:ptCount val="6"/>
                <c:pt idx="0">
                  <c:v>33</c:v>
                </c:pt>
                <c:pt idx="1">
                  <c:v>393</c:v>
                </c:pt>
                <c:pt idx="2">
                  <c:v>622</c:v>
                </c:pt>
                <c:pt idx="3">
                  <c:v>684</c:v>
                </c:pt>
                <c:pt idx="4">
                  <c:v>609</c:v>
                </c:pt>
                <c:pt idx="5">
                  <c:v>359</c:v>
                </c:pt>
              </c:numCache>
            </c:numRef>
          </c:val>
          <c:extLst>
            <c:ext xmlns:c16="http://schemas.microsoft.com/office/drawing/2014/chart" uri="{C3380CC4-5D6E-409C-BE32-E72D297353CC}">
              <c16:uniqueId val="{00000001-4AA3-4244-8867-BCD2A86AC3FF}"/>
            </c:ext>
          </c:extLst>
        </c:ser>
        <c:dLbls>
          <c:showLegendKey val="0"/>
          <c:showVal val="0"/>
          <c:showCatName val="0"/>
          <c:showSerName val="0"/>
          <c:showPercent val="0"/>
          <c:showBubbleSize val="0"/>
        </c:dLbls>
        <c:gapWidth val="219"/>
        <c:overlap val="-27"/>
        <c:axId val="400246360"/>
        <c:axId val="400242424"/>
      </c:barChart>
      <c:catAx>
        <c:axId val="400246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242424"/>
        <c:crosses val="autoZero"/>
        <c:auto val="1"/>
        <c:lblAlgn val="ctr"/>
        <c:lblOffset val="100"/>
        <c:noMultiLvlLbl val="0"/>
      </c:catAx>
      <c:valAx>
        <c:axId val="400242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246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-27</c:v>
                </c:pt>
                <c:pt idx="1">
                  <c:v>11</c:v>
                </c:pt>
                <c:pt idx="2">
                  <c:v>18</c:v>
                </c:pt>
                <c:pt idx="3">
                  <c:v>15</c:v>
                </c:pt>
                <c:pt idx="4">
                  <c:v>-9</c:v>
                </c:pt>
                <c:pt idx="5">
                  <c:v>2</c:v>
                </c:pt>
                <c:pt idx="6">
                  <c:v>10</c:v>
                </c:pt>
                <c:pt idx="7">
                  <c:v>1</c:v>
                </c:pt>
              </c:numCache>
            </c:numRef>
          </c:val>
          <c:extLst>
            <c:ext xmlns:c16="http://schemas.microsoft.com/office/drawing/2014/chart" uri="{C3380CC4-5D6E-409C-BE32-E72D297353CC}">
              <c16:uniqueId val="{00000000-95EC-42C1-9D71-8EDE77F4D565}"/>
            </c:ext>
          </c:extLst>
        </c:ser>
        <c:dLbls>
          <c:showLegendKey val="0"/>
          <c:showVal val="0"/>
          <c:showCatName val="0"/>
          <c:showSerName val="0"/>
          <c:showPercent val="0"/>
          <c:showBubbleSize val="0"/>
        </c:dLbls>
        <c:gapWidth val="219"/>
        <c:overlap val="-27"/>
        <c:axId val="403157552"/>
        <c:axId val="403156240"/>
      </c:barChart>
      <c:dateAx>
        <c:axId val="403157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156240"/>
        <c:crosses val="autoZero"/>
        <c:auto val="1"/>
        <c:lblOffset val="100"/>
        <c:baseTimeUnit val="months"/>
      </c:dateAx>
      <c:valAx>
        <c:axId val="403156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157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c:v>
                </c:pt>
                <c:pt idx="1">
                  <c:v>6</c:v>
                </c:pt>
                <c:pt idx="2">
                  <c:v>3</c:v>
                </c:pt>
                <c:pt idx="3">
                  <c:v>3</c:v>
                </c:pt>
                <c:pt idx="4">
                  <c:v>2</c:v>
                </c:pt>
                <c:pt idx="5">
                  <c:v>2</c:v>
                </c:pt>
                <c:pt idx="6">
                  <c:v>2</c:v>
                </c:pt>
                <c:pt idx="7">
                  <c:v>3</c:v>
                </c:pt>
                <c:pt idx="8">
                  <c:v>0</c:v>
                </c:pt>
                <c:pt idx="9">
                  <c:v>0</c:v>
                </c:pt>
                <c:pt idx="10">
                  <c:v>0</c:v>
                </c:pt>
                <c:pt idx="11">
                  <c:v>0</c:v>
                </c:pt>
              </c:numCache>
            </c:numRef>
          </c:val>
          <c:extLst>
            <c:ext xmlns:c16="http://schemas.microsoft.com/office/drawing/2014/chart" uri="{C3380CC4-5D6E-409C-BE32-E72D297353CC}">
              <c16:uniqueId val="{00000000-EAB2-431A-97E4-C720B138FD9D}"/>
            </c:ext>
          </c:extLst>
        </c:ser>
        <c:dLbls>
          <c:showLegendKey val="0"/>
          <c:showVal val="0"/>
          <c:showCatName val="0"/>
          <c:showSerName val="0"/>
          <c:showPercent val="0"/>
          <c:showBubbleSize val="0"/>
        </c:dLbls>
        <c:gapWidth val="219"/>
        <c:overlap val="-27"/>
        <c:axId val="400242752"/>
        <c:axId val="400244720"/>
      </c:barChart>
      <c:dateAx>
        <c:axId val="400242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244720"/>
        <c:crosses val="autoZero"/>
        <c:auto val="1"/>
        <c:lblOffset val="100"/>
        <c:baseTimeUnit val="months"/>
      </c:dateAx>
      <c:valAx>
        <c:axId val="400244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242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68</c:v>
                </c:pt>
                <c:pt idx="1">
                  <c:v>139</c:v>
                </c:pt>
                <c:pt idx="2">
                  <c:v>106</c:v>
                </c:pt>
                <c:pt idx="3">
                  <c:v>127</c:v>
                </c:pt>
                <c:pt idx="4">
                  <c:v>77</c:v>
                </c:pt>
                <c:pt idx="5">
                  <c:v>69</c:v>
                </c:pt>
                <c:pt idx="6">
                  <c:v>77</c:v>
                </c:pt>
                <c:pt idx="7">
                  <c:v>16</c:v>
                </c:pt>
                <c:pt idx="8">
                  <c:v>0</c:v>
                </c:pt>
                <c:pt idx="9">
                  <c:v>0</c:v>
                </c:pt>
                <c:pt idx="10">
                  <c:v>0</c:v>
                </c:pt>
                <c:pt idx="11">
                  <c:v>0</c:v>
                </c:pt>
              </c:numCache>
            </c:numRef>
          </c:val>
          <c:extLst>
            <c:ext xmlns:c16="http://schemas.microsoft.com/office/drawing/2014/chart" uri="{C3380CC4-5D6E-409C-BE32-E72D297353CC}">
              <c16:uniqueId val="{00000000-8F22-4545-A346-BB8D054BFE4A}"/>
            </c:ext>
          </c:extLst>
        </c:ser>
        <c:dLbls>
          <c:showLegendKey val="0"/>
          <c:showVal val="0"/>
          <c:showCatName val="0"/>
          <c:showSerName val="0"/>
          <c:showPercent val="0"/>
          <c:showBubbleSize val="0"/>
        </c:dLbls>
        <c:gapWidth val="219"/>
        <c:overlap val="-27"/>
        <c:axId val="336647400"/>
        <c:axId val="336643464"/>
      </c:barChart>
      <c:catAx>
        <c:axId val="336647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643464"/>
        <c:crosses val="autoZero"/>
        <c:auto val="1"/>
        <c:lblAlgn val="ctr"/>
        <c:lblOffset val="100"/>
        <c:noMultiLvlLbl val="0"/>
      </c:catAx>
      <c:valAx>
        <c:axId val="336643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647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19</c:v>
                </c:pt>
                <c:pt idx="1">
                  <c:v>6</c:v>
                </c:pt>
                <c:pt idx="2">
                  <c:v>19</c:v>
                </c:pt>
                <c:pt idx="3">
                  <c:v>12</c:v>
                </c:pt>
                <c:pt idx="4">
                  <c:v>13</c:v>
                </c:pt>
                <c:pt idx="5">
                  <c:v>104</c:v>
                </c:pt>
                <c:pt idx="6">
                  <c:v>44</c:v>
                </c:pt>
                <c:pt idx="7">
                  <c:v>23</c:v>
                </c:pt>
                <c:pt idx="8">
                  <c:v>0</c:v>
                </c:pt>
                <c:pt idx="9">
                  <c:v>0</c:v>
                </c:pt>
                <c:pt idx="10">
                  <c:v>0</c:v>
                </c:pt>
                <c:pt idx="11">
                  <c:v>0</c:v>
                </c:pt>
              </c:numCache>
            </c:numRef>
          </c:val>
          <c:extLst>
            <c:ext xmlns:c16="http://schemas.microsoft.com/office/drawing/2014/chart" uri="{C3380CC4-5D6E-409C-BE32-E72D297353CC}">
              <c16:uniqueId val="{00000000-14A1-4F27-AFCF-838E2DD49C8D}"/>
            </c:ext>
          </c:extLst>
        </c:ser>
        <c:dLbls>
          <c:showLegendKey val="0"/>
          <c:showVal val="0"/>
          <c:showCatName val="0"/>
          <c:showSerName val="0"/>
          <c:showPercent val="0"/>
          <c:showBubbleSize val="0"/>
        </c:dLbls>
        <c:gapWidth val="219"/>
        <c:overlap val="-27"/>
        <c:axId val="466830704"/>
        <c:axId val="466823816"/>
      </c:barChart>
      <c:dateAx>
        <c:axId val="466830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823816"/>
        <c:crosses val="autoZero"/>
        <c:auto val="1"/>
        <c:lblOffset val="100"/>
        <c:baseTimeUnit val="months"/>
      </c:dateAx>
      <c:valAx>
        <c:axId val="466823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830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395</c:v>
                </c:pt>
                <c:pt idx="1">
                  <c:v>297</c:v>
                </c:pt>
                <c:pt idx="2">
                  <c:v>256</c:v>
                </c:pt>
                <c:pt idx="3">
                  <c:v>237</c:v>
                </c:pt>
                <c:pt idx="4">
                  <c:v>196</c:v>
                </c:pt>
                <c:pt idx="5">
                  <c:v>239</c:v>
                </c:pt>
                <c:pt idx="6">
                  <c:v>200</c:v>
                </c:pt>
                <c:pt idx="7">
                  <c:v>23</c:v>
                </c:pt>
              </c:numCache>
            </c:numRef>
          </c:val>
          <c:extLst>
            <c:ext xmlns:c16="http://schemas.microsoft.com/office/drawing/2014/chart" uri="{C3380CC4-5D6E-409C-BE32-E72D297353CC}">
              <c16:uniqueId val="{00000000-177F-49A7-806D-A43265F0EB64}"/>
            </c:ext>
          </c:extLst>
        </c:ser>
        <c:dLbls>
          <c:showLegendKey val="0"/>
          <c:showVal val="0"/>
          <c:showCatName val="0"/>
          <c:showSerName val="0"/>
          <c:showPercent val="0"/>
          <c:showBubbleSize val="0"/>
        </c:dLbls>
        <c:gapWidth val="219"/>
        <c:overlap val="-27"/>
        <c:axId val="481381648"/>
        <c:axId val="481386240"/>
      </c:barChart>
      <c:dateAx>
        <c:axId val="481381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386240"/>
        <c:crosses val="autoZero"/>
        <c:auto val="1"/>
        <c:lblOffset val="100"/>
        <c:baseTimeUnit val="months"/>
      </c:dateAx>
      <c:valAx>
        <c:axId val="481386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381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Sheet1!$A$2:$A$9</c:f>
              <c:strCache>
                <c:ptCount val="8"/>
                <c:pt idx="0">
                  <c:v>2021-01</c:v>
                </c:pt>
                <c:pt idx="1">
                  <c:v>2021-02</c:v>
                </c:pt>
                <c:pt idx="2">
                  <c:v>2021-03</c:v>
                </c:pt>
                <c:pt idx="3">
                  <c:v>2021-04</c:v>
                </c:pt>
                <c:pt idx="4">
                  <c:v>2021-05</c:v>
                </c:pt>
                <c:pt idx="5">
                  <c:v>2021-06</c:v>
                </c:pt>
                <c:pt idx="6">
                  <c:v>2021-07</c:v>
                </c:pt>
                <c:pt idx="7">
                  <c:v>2021-08</c:v>
                </c:pt>
              </c:strCache>
            </c:strRef>
          </c:cat>
          <c:val>
            <c:numRef>
              <c:f>Sheet1!$B$2:$B$9</c:f>
              <c:numCache>
                <c:formatCode>General</c:formatCode>
                <c:ptCount val="8"/>
                <c:pt idx="0">
                  <c:v>124</c:v>
                </c:pt>
                <c:pt idx="1">
                  <c:v>91</c:v>
                </c:pt>
                <c:pt idx="2">
                  <c:v>56</c:v>
                </c:pt>
                <c:pt idx="3">
                  <c:v>66</c:v>
                </c:pt>
                <c:pt idx="4">
                  <c:v>67</c:v>
                </c:pt>
                <c:pt idx="5">
                  <c:v>62</c:v>
                </c:pt>
                <c:pt idx="6">
                  <c:v>42</c:v>
                </c:pt>
                <c:pt idx="7">
                  <c:v>26</c:v>
                </c:pt>
              </c:numCache>
            </c:numRef>
          </c:val>
          <c:extLst>
            <c:ext xmlns:c16="http://schemas.microsoft.com/office/drawing/2014/chart" uri="{C3380CC4-5D6E-409C-BE32-E72D297353CC}">
              <c16:uniqueId val="{00000000-F0E4-42DE-A3B1-8D93C326B3D8}"/>
            </c:ext>
          </c:extLst>
        </c:ser>
        <c:dLbls>
          <c:showLegendKey val="0"/>
          <c:showVal val="0"/>
          <c:showCatName val="0"/>
          <c:showSerName val="0"/>
          <c:showPercent val="0"/>
          <c:showBubbleSize val="0"/>
        </c:dLbls>
        <c:gapWidth val="219"/>
        <c:overlap val="-27"/>
        <c:axId val="481390832"/>
        <c:axId val="481383288"/>
      </c:barChart>
      <c:catAx>
        <c:axId val="481390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383288"/>
        <c:crosses val="autoZero"/>
        <c:auto val="1"/>
        <c:lblAlgn val="ctr"/>
        <c:lblOffset val="100"/>
        <c:noMultiLvlLbl val="0"/>
      </c:catAx>
      <c:valAx>
        <c:axId val="481383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390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Sheet1!$A$2:$A$9</c:f>
              <c:strCache>
                <c:ptCount val="8"/>
                <c:pt idx="0">
                  <c:v>2021-01</c:v>
                </c:pt>
                <c:pt idx="1">
                  <c:v>2021-02</c:v>
                </c:pt>
                <c:pt idx="2">
                  <c:v>2021-03</c:v>
                </c:pt>
                <c:pt idx="3">
                  <c:v>2021-04</c:v>
                </c:pt>
                <c:pt idx="4">
                  <c:v>2021-05</c:v>
                </c:pt>
                <c:pt idx="5">
                  <c:v>2021-06</c:v>
                </c:pt>
                <c:pt idx="6">
                  <c:v>2021-07</c:v>
                </c:pt>
                <c:pt idx="7">
                  <c:v>2021-08</c:v>
                </c:pt>
              </c:strCache>
            </c:strRef>
          </c:cat>
          <c:val>
            <c:numRef>
              <c:f>Sheet1!$B$2:$B$9</c:f>
              <c:numCache>
                <c:formatCode>General</c:formatCode>
                <c:ptCount val="8"/>
                <c:pt idx="0">
                  <c:v>1990</c:v>
                </c:pt>
                <c:pt idx="1">
                  <c:v>1832</c:v>
                </c:pt>
                <c:pt idx="2">
                  <c:v>1411</c:v>
                </c:pt>
                <c:pt idx="3">
                  <c:v>1793</c:v>
                </c:pt>
                <c:pt idx="4">
                  <c:v>1688</c:v>
                </c:pt>
                <c:pt idx="5">
                  <c:v>1504</c:v>
                </c:pt>
                <c:pt idx="6">
                  <c:v>1236</c:v>
                </c:pt>
                <c:pt idx="7">
                  <c:v>133</c:v>
                </c:pt>
              </c:numCache>
            </c:numRef>
          </c:val>
          <c:extLst>
            <c:ext xmlns:c16="http://schemas.microsoft.com/office/drawing/2014/chart" uri="{C3380CC4-5D6E-409C-BE32-E72D297353CC}">
              <c16:uniqueId val="{00000000-AC32-4A66-957E-853215CB3DA5}"/>
            </c:ext>
          </c:extLst>
        </c:ser>
        <c:dLbls>
          <c:showLegendKey val="0"/>
          <c:showVal val="0"/>
          <c:showCatName val="0"/>
          <c:showSerName val="0"/>
          <c:showPercent val="0"/>
          <c:showBubbleSize val="0"/>
        </c:dLbls>
        <c:gapWidth val="219"/>
        <c:overlap val="-27"/>
        <c:axId val="481389848"/>
        <c:axId val="481383616"/>
      </c:barChart>
      <c:catAx>
        <c:axId val="481389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383616"/>
        <c:crosses val="autoZero"/>
        <c:auto val="1"/>
        <c:lblAlgn val="ctr"/>
        <c:lblOffset val="100"/>
        <c:noMultiLvlLbl val="0"/>
      </c:catAx>
      <c:valAx>
        <c:axId val="481383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389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2020-12</c:v>
                </c:pt>
                <c:pt idx="1">
                  <c:v>2021-01</c:v>
                </c:pt>
                <c:pt idx="2">
                  <c:v>2021-02</c:v>
                </c:pt>
                <c:pt idx="3">
                  <c:v>2021-03</c:v>
                </c:pt>
                <c:pt idx="4">
                  <c:v>2021-04</c:v>
                </c:pt>
                <c:pt idx="5">
                  <c:v>2021-05</c:v>
                </c:pt>
                <c:pt idx="6">
                  <c:v>2021-06</c:v>
                </c:pt>
                <c:pt idx="7">
                  <c:v>2021-07</c:v>
                </c:pt>
                <c:pt idx="8">
                  <c:v>2021-08</c:v>
                </c:pt>
                <c:pt idx="9">
                  <c:v>2021-09</c:v>
                </c:pt>
                <c:pt idx="10">
                  <c:v>2021-10</c:v>
                </c:pt>
                <c:pt idx="11">
                  <c:v>2021-11</c:v>
                </c:pt>
                <c:pt idx="12">
                  <c:v>2021-12</c:v>
                </c:pt>
              </c:strCache>
            </c:strRef>
          </c:cat>
          <c:val>
            <c:numRef>
              <c:f>Sheet1!$B$2:$B$14</c:f>
              <c:numCache>
                <c:formatCode>General</c:formatCode>
                <c:ptCount val="13"/>
                <c:pt idx="0">
                  <c:v>1310</c:v>
                </c:pt>
                <c:pt idx="1">
                  <c:v>95905</c:v>
                </c:pt>
                <c:pt idx="2">
                  <c:v>67821</c:v>
                </c:pt>
                <c:pt idx="3">
                  <c:v>52858</c:v>
                </c:pt>
                <c:pt idx="4">
                  <c:v>56178</c:v>
                </c:pt>
                <c:pt idx="5">
                  <c:v>66715</c:v>
                </c:pt>
                <c:pt idx="6">
                  <c:v>65219</c:v>
                </c:pt>
                <c:pt idx="7">
                  <c:v>57685</c:v>
                </c:pt>
                <c:pt idx="8">
                  <c:v>7228</c:v>
                </c:pt>
              </c:numCache>
            </c:numRef>
          </c:val>
          <c:extLst>
            <c:ext xmlns:c16="http://schemas.microsoft.com/office/drawing/2014/chart" uri="{C3380CC4-5D6E-409C-BE32-E72D297353CC}">
              <c16:uniqueId val="{00000000-54E7-454C-846D-1F1D8C6FFFC2}"/>
            </c:ext>
          </c:extLst>
        </c:ser>
        <c:dLbls>
          <c:showLegendKey val="0"/>
          <c:showVal val="0"/>
          <c:showCatName val="0"/>
          <c:showSerName val="0"/>
          <c:showPercent val="0"/>
          <c:showBubbleSize val="0"/>
        </c:dLbls>
        <c:gapWidth val="219"/>
        <c:overlap val="-27"/>
        <c:axId val="481395424"/>
        <c:axId val="481395752"/>
      </c:barChart>
      <c:catAx>
        <c:axId val="481395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395752"/>
        <c:crosses val="autoZero"/>
        <c:auto val="1"/>
        <c:lblAlgn val="ctr"/>
        <c:lblOffset val="100"/>
        <c:noMultiLvlLbl val="0"/>
      </c:catAx>
      <c:valAx>
        <c:axId val="481395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395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36</c:v>
                </c:pt>
                <c:pt idx="1">
                  <c:v>63</c:v>
                </c:pt>
                <c:pt idx="2">
                  <c:v>55</c:v>
                </c:pt>
                <c:pt idx="3">
                  <c:v>26</c:v>
                </c:pt>
                <c:pt idx="4">
                  <c:v>29</c:v>
                </c:pt>
                <c:pt idx="5">
                  <c:v>26</c:v>
                </c:pt>
                <c:pt idx="6">
                  <c:v>16</c:v>
                </c:pt>
                <c:pt idx="7">
                  <c:v>2</c:v>
                </c:pt>
              </c:numCache>
            </c:numRef>
          </c:val>
          <c:extLst>
            <c:ext xmlns:c16="http://schemas.microsoft.com/office/drawing/2014/chart" uri="{C3380CC4-5D6E-409C-BE32-E72D297353CC}">
              <c16:uniqueId val="{00000000-028A-407C-99B9-E7B1C0459A59}"/>
            </c:ext>
          </c:extLst>
        </c:ser>
        <c:dLbls>
          <c:showLegendKey val="0"/>
          <c:showVal val="0"/>
          <c:showCatName val="0"/>
          <c:showSerName val="0"/>
          <c:showPercent val="0"/>
          <c:showBubbleSize val="0"/>
        </c:dLbls>
        <c:gapWidth val="219"/>
        <c:overlap val="-27"/>
        <c:axId val="247646216"/>
        <c:axId val="247646544"/>
      </c:barChart>
      <c:dateAx>
        <c:axId val="247646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646544"/>
        <c:crosses val="autoZero"/>
        <c:auto val="1"/>
        <c:lblOffset val="100"/>
        <c:baseTimeUnit val="months"/>
      </c:dateAx>
      <c:valAx>
        <c:axId val="247646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646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67</c:v>
                </c:pt>
                <c:pt idx="1">
                  <c:v>55</c:v>
                </c:pt>
                <c:pt idx="2">
                  <c:v>45</c:v>
                </c:pt>
                <c:pt idx="3">
                  <c:v>50</c:v>
                </c:pt>
                <c:pt idx="4">
                  <c:v>43</c:v>
                </c:pt>
                <c:pt idx="5">
                  <c:v>35</c:v>
                </c:pt>
                <c:pt idx="6">
                  <c:v>31</c:v>
                </c:pt>
                <c:pt idx="7">
                  <c:v>28</c:v>
                </c:pt>
                <c:pt idx="8">
                  <c:v>0</c:v>
                </c:pt>
                <c:pt idx="9">
                  <c:v>0</c:v>
                </c:pt>
                <c:pt idx="10">
                  <c:v>0</c:v>
                </c:pt>
                <c:pt idx="11">
                  <c:v>0</c:v>
                </c:pt>
              </c:numCache>
            </c:numRef>
          </c:val>
          <c:extLst>
            <c:ext xmlns:c16="http://schemas.microsoft.com/office/drawing/2014/chart" uri="{C3380CC4-5D6E-409C-BE32-E72D297353CC}">
              <c16:uniqueId val="{00000000-01BB-468E-9783-F9EB0C252171}"/>
            </c:ext>
          </c:extLst>
        </c:ser>
        <c:dLbls>
          <c:showLegendKey val="0"/>
          <c:showVal val="0"/>
          <c:showCatName val="0"/>
          <c:showSerName val="0"/>
          <c:showPercent val="0"/>
          <c:showBubbleSize val="0"/>
        </c:dLbls>
        <c:gapWidth val="219"/>
        <c:overlap val="-27"/>
        <c:axId val="247620304"/>
        <c:axId val="247623584"/>
      </c:barChart>
      <c:dateAx>
        <c:axId val="247620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623584"/>
        <c:crosses val="autoZero"/>
        <c:auto val="1"/>
        <c:lblOffset val="100"/>
        <c:baseTimeUnit val="months"/>
      </c:dateAx>
      <c:valAx>
        <c:axId val="247623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620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1017</c:v>
                </c:pt>
                <c:pt idx="1">
                  <c:v>1056</c:v>
                </c:pt>
                <c:pt idx="2">
                  <c:v>859</c:v>
                </c:pt>
                <c:pt idx="3">
                  <c:v>1152</c:v>
                </c:pt>
                <c:pt idx="4">
                  <c:v>912</c:v>
                </c:pt>
                <c:pt idx="5">
                  <c:v>809</c:v>
                </c:pt>
                <c:pt idx="6">
                  <c:v>631</c:v>
                </c:pt>
                <c:pt idx="7">
                  <c:v>115</c:v>
                </c:pt>
                <c:pt idx="8">
                  <c:v>0</c:v>
                </c:pt>
                <c:pt idx="9">
                  <c:v>0</c:v>
                </c:pt>
                <c:pt idx="10">
                  <c:v>0</c:v>
                </c:pt>
                <c:pt idx="11">
                  <c:v>0</c:v>
                </c:pt>
              </c:numCache>
            </c:numRef>
          </c:val>
          <c:extLst>
            <c:ext xmlns:c16="http://schemas.microsoft.com/office/drawing/2014/chart" uri="{C3380CC4-5D6E-409C-BE32-E72D297353CC}">
              <c16:uniqueId val="{00000000-997E-4A4F-A8E0-D20091AE99D5}"/>
            </c:ext>
          </c:extLst>
        </c:ser>
        <c:dLbls>
          <c:showLegendKey val="0"/>
          <c:showVal val="0"/>
          <c:showCatName val="0"/>
          <c:showSerName val="0"/>
          <c:showPercent val="0"/>
          <c:showBubbleSize val="0"/>
        </c:dLbls>
        <c:gapWidth val="219"/>
        <c:overlap val="-27"/>
        <c:axId val="247628504"/>
        <c:axId val="247625880"/>
      </c:barChart>
      <c:catAx>
        <c:axId val="247628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625880"/>
        <c:crosses val="autoZero"/>
        <c:auto val="1"/>
        <c:lblAlgn val="ctr"/>
        <c:lblOffset val="100"/>
        <c:noMultiLvlLbl val="0"/>
      </c:catAx>
      <c:valAx>
        <c:axId val="247625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628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7280E-54FE-4336-AB2E-1D6DC0B9E21B}"/>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055F1F83-15CD-4359-83DA-59AC05E52079}"/>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2984898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0045C-B97B-4171-AAF6-4802825C4CA5}"/>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6B6FC5DA-750D-436B-B715-80827543D46E}"/>
              </a:ext>
            </a:extLst>
          </p:cNvPr>
          <p:cNvGraphicFramePr>
            <a:graphicFrameLocks noGrp="1"/>
          </p:cNvGraphicFramePr>
          <p:nvPr>
            <p:ph type="chart" sz="quarter" idx="13"/>
            <p:extLst>
              <p:ext uri="{D42A27DB-BD31-4B8C-83A1-F6EECF244321}">
                <p14:modId xmlns:p14="http://schemas.microsoft.com/office/powerpoint/2010/main" val="21398550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B6B3A8-C038-4829-8763-9BBB828E168A}"/>
              </a:ext>
            </a:extLst>
          </p:cNvPr>
          <p:cNvSpPr>
            <a:spLocks noGrp="1"/>
          </p:cNvSpPr>
          <p:nvPr>
            <p:ph type="body" sz="quarter" idx="14"/>
          </p:nvPr>
        </p:nvSpPr>
        <p:spPr/>
        <p:txBody>
          <a:bodyPr/>
          <a:lstStyle/>
          <a:p>
            <a:r>
              <a:rPr lang="en-US"/>
              <a:t>01/01/2018 - 07/31/2021</a:t>
            </a:r>
          </a:p>
        </p:txBody>
      </p:sp>
      <p:sp>
        <p:nvSpPr>
          <p:cNvPr id="5" name="Footer Placeholder 4">
            <a:extLst>
              <a:ext uri="{FF2B5EF4-FFF2-40B4-BE49-F238E27FC236}">
                <a16:creationId xmlns:a16="http://schemas.microsoft.com/office/drawing/2014/main" id="{AEBE91CB-EC56-4268-A3D4-5486D977B1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20793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DC6A1-DF0A-441C-9057-1EB8F27E757F}"/>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45B883AD-CF72-442E-BB29-44517240339C}"/>
              </a:ext>
            </a:extLst>
          </p:cNvPr>
          <p:cNvGraphicFramePr>
            <a:graphicFrameLocks noGrp="1"/>
          </p:cNvGraphicFramePr>
          <p:nvPr>
            <p:ph type="tbl" sz="quarter" idx="13"/>
            <p:extLst>
              <p:ext uri="{D42A27DB-BD31-4B8C-83A1-F6EECF244321}">
                <p14:modId xmlns:p14="http://schemas.microsoft.com/office/powerpoint/2010/main" val="3801429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578172908"/>
                    </a:ext>
                  </a:extLst>
                </a:gridCol>
                <a:gridCol w="905256">
                  <a:extLst>
                    <a:ext uri="{9D8B030D-6E8A-4147-A177-3AD203B41FA5}">
                      <a16:colId xmlns:a16="http://schemas.microsoft.com/office/drawing/2014/main" val="2455086029"/>
                    </a:ext>
                  </a:extLst>
                </a:gridCol>
                <a:gridCol w="905256">
                  <a:extLst>
                    <a:ext uri="{9D8B030D-6E8A-4147-A177-3AD203B41FA5}">
                      <a16:colId xmlns:a16="http://schemas.microsoft.com/office/drawing/2014/main" val="554932662"/>
                    </a:ext>
                  </a:extLst>
                </a:gridCol>
                <a:gridCol w="905256">
                  <a:extLst>
                    <a:ext uri="{9D8B030D-6E8A-4147-A177-3AD203B41FA5}">
                      <a16:colId xmlns:a16="http://schemas.microsoft.com/office/drawing/2014/main" val="1520798254"/>
                    </a:ext>
                  </a:extLst>
                </a:gridCol>
                <a:gridCol w="905256">
                  <a:extLst>
                    <a:ext uri="{9D8B030D-6E8A-4147-A177-3AD203B41FA5}">
                      <a16:colId xmlns:a16="http://schemas.microsoft.com/office/drawing/2014/main" val="2209398315"/>
                    </a:ext>
                  </a:extLst>
                </a:gridCol>
                <a:gridCol w="905256">
                  <a:extLst>
                    <a:ext uri="{9D8B030D-6E8A-4147-A177-3AD203B41FA5}">
                      <a16:colId xmlns:a16="http://schemas.microsoft.com/office/drawing/2014/main" val="1304444052"/>
                    </a:ext>
                  </a:extLst>
                </a:gridCol>
                <a:gridCol w="905256">
                  <a:extLst>
                    <a:ext uri="{9D8B030D-6E8A-4147-A177-3AD203B41FA5}">
                      <a16:colId xmlns:a16="http://schemas.microsoft.com/office/drawing/2014/main" val="2308510912"/>
                    </a:ext>
                  </a:extLst>
                </a:gridCol>
                <a:gridCol w="905256">
                  <a:extLst>
                    <a:ext uri="{9D8B030D-6E8A-4147-A177-3AD203B41FA5}">
                      <a16:colId xmlns:a16="http://schemas.microsoft.com/office/drawing/2014/main" val="1438735702"/>
                    </a:ext>
                  </a:extLst>
                </a:gridCol>
                <a:gridCol w="905256">
                  <a:extLst>
                    <a:ext uri="{9D8B030D-6E8A-4147-A177-3AD203B41FA5}">
                      <a16:colId xmlns:a16="http://schemas.microsoft.com/office/drawing/2014/main" val="2423375129"/>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628109313"/>
                  </a:ext>
                </a:extLst>
              </a:tr>
              <a:tr h="370840">
                <a:tc>
                  <a:txBody>
                    <a:bodyPr/>
                    <a:lstStyle/>
                    <a:p>
                      <a:r>
                        <a:rPr lang="en-US" sz="1000"/>
                        <a:t>4649</a:t>
                      </a:r>
                    </a:p>
                  </a:txBody>
                  <a:tcPr/>
                </a:tc>
                <a:tc>
                  <a:txBody>
                    <a:bodyPr/>
                    <a:lstStyle/>
                    <a:p>
                      <a:r>
                        <a:rPr lang="en-US" sz="1000"/>
                        <a:t>7</a:t>
                      </a:r>
                    </a:p>
                  </a:txBody>
                  <a:tcPr/>
                </a:tc>
                <a:tc>
                  <a:txBody>
                    <a:bodyPr/>
                    <a:lstStyle/>
                    <a:p>
                      <a:r>
                        <a:rPr lang="en-US" sz="1000"/>
                        <a:t>28</a:t>
                      </a:r>
                    </a:p>
                  </a:txBody>
                  <a:tcPr/>
                </a:tc>
                <a:tc>
                  <a:txBody>
                    <a:bodyPr/>
                    <a:lstStyle/>
                    <a:p>
                      <a:r>
                        <a:rPr lang="en-US" sz="1000"/>
                        <a:t>519</a:t>
                      </a:r>
                    </a:p>
                  </a:txBody>
                  <a:tcPr/>
                </a:tc>
                <a:tc>
                  <a:txBody>
                    <a:bodyPr/>
                    <a:lstStyle/>
                    <a:p>
                      <a:r>
                        <a:rPr lang="en-US" sz="1000"/>
                        <a:t>7</a:t>
                      </a:r>
                    </a:p>
                  </a:txBody>
                  <a:tcPr/>
                </a:tc>
                <a:tc>
                  <a:txBody>
                    <a:bodyPr/>
                    <a:lstStyle/>
                    <a:p>
                      <a:r>
                        <a:rPr lang="en-US" sz="1000"/>
                        <a:t>46</a:t>
                      </a:r>
                    </a:p>
                  </a:txBody>
                  <a:tcPr/>
                </a:tc>
                <a:tc>
                  <a:txBody>
                    <a:bodyPr/>
                    <a:lstStyle/>
                    <a:p>
                      <a:r>
                        <a:rPr lang="en-US" sz="1000"/>
                        <a:t>0</a:t>
                      </a:r>
                    </a:p>
                  </a:txBody>
                  <a:tcPr/>
                </a:tc>
                <a:tc>
                  <a:txBody>
                    <a:bodyPr/>
                    <a:lstStyle/>
                    <a:p>
                      <a:r>
                        <a:rPr lang="en-US" sz="1000"/>
                        <a:t>0.4398 %</a:t>
                      </a:r>
                    </a:p>
                  </a:txBody>
                  <a:tcPr/>
                </a:tc>
                <a:tc>
                  <a:txBody>
                    <a:bodyPr/>
                    <a:lstStyle/>
                    <a:p>
                      <a:r>
                        <a:rPr lang="en-US" sz="1000"/>
                        <a:t>0.0 %</a:t>
                      </a:r>
                    </a:p>
                  </a:txBody>
                  <a:tcPr/>
                </a:tc>
                <a:extLst>
                  <a:ext uri="{0D108BD9-81ED-4DB2-BD59-A6C34878D82A}">
                    <a16:rowId xmlns:a16="http://schemas.microsoft.com/office/drawing/2014/main" val="2953783174"/>
                  </a:ext>
                </a:extLst>
              </a:tr>
            </a:tbl>
          </a:graphicData>
        </a:graphic>
      </p:graphicFrame>
      <p:sp>
        <p:nvSpPr>
          <p:cNvPr id="4" name="Text Placeholder 3">
            <a:extLst>
              <a:ext uri="{FF2B5EF4-FFF2-40B4-BE49-F238E27FC236}">
                <a16:creationId xmlns:a16="http://schemas.microsoft.com/office/drawing/2014/main" id="{58A34527-C8C2-4803-90EB-9C8A720036B4}"/>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4354375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FF444-24AE-45AA-B3D5-5157C46197DB}"/>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DA75FE4E-BA49-467B-A6BF-C0290F0D1710}"/>
              </a:ext>
            </a:extLst>
          </p:cNvPr>
          <p:cNvGraphicFramePr>
            <a:graphicFrameLocks noGrp="1"/>
          </p:cNvGraphicFramePr>
          <p:nvPr>
            <p:ph type="chart" sz="quarter" idx="13"/>
            <p:extLst>
              <p:ext uri="{D42A27DB-BD31-4B8C-83A1-F6EECF244321}">
                <p14:modId xmlns:p14="http://schemas.microsoft.com/office/powerpoint/2010/main" val="4555783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D21314-DFF6-4B91-B574-1D43608728C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F8B632B9-213D-4236-BBC4-827A11E7A5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7116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E449F-E668-467A-B39D-C1A1844250DA}"/>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BAD0BA9C-7860-495F-842D-C8BBC29EED3B}"/>
              </a:ext>
            </a:extLst>
          </p:cNvPr>
          <p:cNvGraphicFramePr>
            <a:graphicFrameLocks noGrp="1"/>
          </p:cNvGraphicFramePr>
          <p:nvPr>
            <p:ph type="chart" sz="quarter" idx="13"/>
            <p:extLst>
              <p:ext uri="{D42A27DB-BD31-4B8C-83A1-F6EECF244321}">
                <p14:modId xmlns:p14="http://schemas.microsoft.com/office/powerpoint/2010/main" val="13307411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BA36BA-50EE-4E4A-8C3B-834A0820201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1E893B5C-A419-4456-B89B-B3FB7C6AC5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15030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0B312-4FCA-4233-9851-7B970AB2B937}"/>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4A2CBD42-0536-4236-AE4A-A5FC28D50DD6}"/>
              </a:ext>
            </a:extLst>
          </p:cNvPr>
          <p:cNvGraphicFramePr>
            <a:graphicFrameLocks noGrp="1"/>
          </p:cNvGraphicFramePr>
          <p:nvPr>
            <p:ph type="chart" sz="quarter" idx="13"/>
            <p:extLst>
              <p:ext uri="{D42A27DB-BD31-4B8C-83A1-F6EECF244321}">
                <p14:modId xmlns:p14="http://schemas.microsoft.com/office/powerpoint/2010/main" val="29270639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95F340-1822-494D-9189-8B6965EBB7C8}"/>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DA0362B6-CA9B-48CC-B83F-63E4995128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11268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C6284-17B7-45B5-8E61-A69CA5866AE4}"/>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EFF07387-8818-4834-A1F4-A0CE2FEC902E}"/>
              </a:ext>
            </a:extLst>
          </p:cNvPr>
          <p:cNvGraphicFramePr>
            <a:graphicFrameLocks noGrp="1"/>
          </p:cNvGraphicFramePr>
          <p:nvPr>
            <p:ph type="chart" sz="quarter" idx="13"/>
            <p:extLst>
              <p:ext uri="{D42A27DB-BD31-4B8C-83A1-F6EECF244321}">
                <p14:modId xmlns:p14="http://schemas.microsoft.com/office/powerpoint/2010/main" val="25729858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027AA2-4AAA-4B3D-9612-5A6B628CCCF3}"/>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FF8E9D35-4BC7-4462-8806-FE92E6B905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25175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8E4BC-C395-4A58-A1FE-E55ABE16CF49}"/>
              </a:ext>
            </a:extLst>
          </p:cNvPr>
          <p:cNvSpPr>
            <a:spLocks noGrp="1"/>
          </p:cNvSpPr>
          <p:nvPr>
            <p:ph type="title"/>
          </p:nvPr>
        </p:nvSpPr>
        <p:spPr/>
        <p:txBody>
          <a:bodyPr/>
          <a:lstStyle/>
          <a:p>
            <a:r>
              <a:rPr lang="en-US"/>
              <a:t>Facebook Own Posts Table | Philadelphia Insurance - 1 of 2</a:t>
            </a:r>
          </a:p>
        </p:txBody>
      </p:sp>
      <p:graphicFrame>
        <p:nvGraphicFramePr>
          <p:cNvPr id="5" name="Table Placeholder 4">
            <a:extLst>
              <a:ext uri="{FF2B5EF4-FFF2-40B4-BE49-F238E27FC236}">
                <a16:creationId xmlns:a16="http://schemas.microsoft.com/office/drawing/2014/main" id="{F0789F68-1A5E-4D5A-A123-016E4770CDA8}"/>
              </a:ext>
            </a:extLst>
          </p:cNvPr>
          <p:cNvGraphicFramePr>
            <a:graphicFrameLocks noGrp="1"/>
          </p:cNvGraphicFramePr>
          <p:nvPr>
            <p:ph type="tbl" sz="quarter" idx="13"/>
            <p:extLst>
              <p:ext uri="{D42A27DB-BD31-4B8C-83A1-F6EECF244321}">
                <p14:modId xmlns:p14="http://schemas.microsoft.com/office/powerpoint/2010/main" val="8173280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07557875"/>
                    </a:ext>
                  </a:extLst>
                </a:gridCol>
                <a:gridCol w="822960">
                  <a:extLst>
                    <a:ext uri="{9D8B030D-6E8A-4147-A177-3AD203B41FA5}">
                      <a16:colId xmlns:a16="http://schemas.microsoft.com/office/drawing/2014/main" val="1320369754"/>
                    </a:ext>
                  </a:extLst>
                </a:gridCol>
                <a:gridCol w="822960">
                  <a:extLst>
                    <a:ext uri="{9D8B030D-6E8A-4147-A177-3AD203B41FA5}">
                      <a16:colId xmlns:a16="http://schemas.microsoft.com/office/drawing/2014/main" val="1302464402"/>
                    </a:ext>
                  </a:extLst>
                </a:gridCol>
                <a:gridCol w="822960">
                  <a:extLst>
                    <a:ext uri="{9D8B030D-6E8A-4147-A177-3AD203B41FA5}">
                      <a16:colId xmlns:a16="http://schemas.microsoft.com/office/drawing/2014/main" val="3472903604"/>
                    </a:ext>
                  </a:extLst>
                </a:gridCol>
                <a:gridCol w="822960">
                  <a:extLst>
                    <a:ext uri="{9D8B030D-6E8A-4147-A177-3AD203B41FA5}">
                      <a16:colId xmlns:a16="http://schemas.microsoft.com/office/drawing/2014/main" val="912891223"/>
                    </a:ext>
                  </a:extLst>
                </a:gridCol>
                <a:gridCol w="822960">
                  <a:extLst>
                    <a:ext uri="{9D8B030D-6E8A-4147-A177-3AD203B41FA5}">
                      <a16:colId xmlns:a16="http://schemas.microsoft.com/office/drawing/2014/main" val="197281048"/>
                    </a:ext>
                  </a:extLst>
                </a:gridCol>
                <a:gridCol w="822960">
                  <a:extLst>
                    <a:ext uri="{9D8B030D-6E8A-4147-A177-3AD203B41FA5}">
                      <a16:colId xmlns:a16="http://schemas.microsoft.com/office/drawing/2014/main" val="2533645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71352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- 2021-07-02 10:03:54</a:t>
                      </a:r>
                      <a:r>
                        <a:rPr kumimoji="0" lang="en-US" sz="1000" b="0" i="0" u="none" strike="noStrike" kern="1200" cap="none" spc="0" normalizeH="0" baseline="0" noProof="0">
                          <a:ln>
                            <a:noFill/>
                          </a:ln>
                          <a:solidFill>
                            <a:prstClr val="black"/>
                          </a:solidFill>
                          <a:effectLst/>
                          <a:uLnTx/>
                          <a:uFillTx/>
                          <a:latin typeface="+mn-lt"/>
                          <a:ea typeface="+mn-ea"/>
                          <a:cs typeface="+mn-cs"/>
                        </a:rPr>
                        <a:t>
 Our offices are closing at 12:00 p.m. today and will be closed on Monday, July 5th in observance of #IndependenceDay. We hope you have a safe and wonderful holiday!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82246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- 2021-07-20 11:59:26</a:t>
                      </a:r>
                      <a:r>
                        <a:rPr kumimoji="0" lang="en-US" sz="1000" b="0" i="0" u="none" strike="noStrike" kern="1200" cap="none" spc="0" normalizeH="0" baseline="0" noProof="0">
                          <a:ln>
                            <a:noFill/>
                          </a:ln>
                          <a:solidFill>
                            <a:prstClr val="black"/>
                          </a:solidFill>
                          <a:effectLst/>
                          <a:uLnTx/>
                          <a:uFillTx/>
                          <a:latin typeface="+mn-lt"/>
                          <a:ea typeface="+mn-ea"/>
                          <a:cs typeface="+mn-cs"/>
                        </a:rPr>
                        <a:t>
 Stable ✅ Rewarding ✅ Limitless✅ 
A career at PHLY checks all the right boxes. Whether you’re a new graduate or a career changer, we have early career Marketing and Underwriting positions available now. 
Visit bit.ly/PHLYJobs to find your next great opportunity! 
#jobposting #jobhunt #employment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537559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- 2021-07-30 13:39:58</a:t>
                      </a:r>
                      <a:r>
                        <a:rPr kumimoji="0" lang="en-US" sz="1000" b="0" i="0" u="none" strike="noStrike" kern="1200" cap="none" spc="0" normalizeH="0" baseline="0" noProof="0">
                          <a:ln>
                            <a:noFill/>
                          </a:ln>
                          <a:solidFill>
                            <a:prstClr val="black"/>
                          </a:solidFill>
                          <a:effectLst/>
                          <a:uLnTx/>
                          <a:uFillTx/>
                          <a:latin typeface="+mn-lt"/>
                          <a:ea typeface="+mn-ea"/>
                          <a:cs typeface="+mn-cs"/>
                        </a:rPr>
                        <a:t>
 Are you curious about what it’s like to work at PHLY? This month, we’re shining the spotlight on Julie Covault, who works in Account Management, as she shares why she loves being part of our team. #employeespotlight #insurancecareers
Learn more about #TEAMPHLY: bit.ly/PHLYCareers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18866597"/>
                  </a:ext>
                </a:extLst>
              </a:tr>
            </a:tbl>
          </a:graphicData>
        </a:graphic>
      </p:graphicFrame>
      <p:sp>
        <p:nvSpPr>
          <p:cNvPr id="4" name="Text Placeholder 3">
            <a:extLst>
              <a:ext uri="{FF2B5EF4-FFF2-40B4-BE49-F238E27FC236}">
                <a16:creationId xmlns:a16="http://schemas.microsoft.com/office/drawing/2014/main" id="{1AB19B1B-67C5-41B2-B2B2-31334D264A2D}"/>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7571390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F738B-7C66-4477-A8F8-A2E80336F557}"/>
              </a:ext>
            </a:extLst>
          </p:cNvPr>
          <p:cNvSpPr>
            <a:spLocks noGrp="1"/>
          </p:cNvSpPr>
          <p:nvPr>
            <p:ph type="title"/>
          </p:nvPr>
        </p:nvSpPr>
        <p:spPr/>
        <p:txBody>
          <a:bodyPr/>
          <a:lstStyle/>
          <a:p>
            <a:r>
              <a:rPr lang="en-US"/>
              <a:t>Facebook Own Posts Table | Philadelphia Insurance - 2 of 2</a:t>
            </a:r>
          </a:p>
        </p:txBody>
      </p:sp>
      <p:graphicFrame>
        <p:nvGraphicFramePr>
          <p:cNvPr id="5" name="Table Placeholder 4">
            <a:extLst>
              <a:ext uri="{FF2B5EF4-FFF2-40B4-BE49-F238E27FC236}">
                <a16:creationId xmlns:a16="http://schemas.microsoft.com/office/drawing/2014/main" id="{FA816F2A-BEA9-4AEF-B22F-0EA68C10753B}"/>
              </a:ext>
            </a:extLst>
          </p:cNvPr>
          <p:cNvGraphicFramePr>
            <a:graphicFrameLocks noGrp="1"/>
          </p:cNvGraphicFramePr>
          <p:nvPr>
            <p:ph type="tbl" sz="quarter" idx="13"/>
            <p:extLst>
              <p:ext uri="{D42A27DB-BD31-4B8C-83A1-F6EECF244321}">
                <p14:modId xmlns:p14="http://schemas.microsoft.com/office/powerpoint/2010/main" val="4131068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65372931"/>
                    </a:ext>
                  </a:extLst>
                </a:gridCol>
                <a:gridCol w="822960">
                  <a:extLst>
                    <a:ext uri="{9D8B030D-6E8A-4147-A177-3AD203B41FA5}">
                      <a16:colId xmlns:a16="http://schemas.microsoft.com/office/drawing/2014/main" val="3824412046"/>
                    </a:ext>
                  </a:extLst>
                </a:gridCol>
                <a:gridCol w="822960">
                  <a:extLst>
                    <a:ext uri="{9D8B030D-6E8A-4147-A177-3AD203B41FA5}">
                      <a16:colId xmlns:a16="http://schemas.microsoft.com/office/drawing/2014/main" val="3529989475"/>
                    </a:ext>
                  </a:extLst>
                </a:gridCol>
                <a:gridCol w="822960">
                  <a:extLst>
                    <a:ext uri="{9D8B030D-6E8A-4147-A177-3AD203B41FA5}">
                      <a16:colId xmlns:a16="http://schemas.microsoft.com/office/drawing/2014/main" val="3763768172"/>
                    </a:ext>
                  </a:extLst>
                </a:gridCol>
                <a:gridCol w="822960">
                  <a:extLst>
                    <a:ext uri="{9D8B030D-6E8A-4147-A177-3AD203B41FA5}">
                      <a16:colId xmlns:a16="http://schemas.microsoft.com/office/drawing/2014/main" val="656766042"/>
                    </a:ext>
                  </a:extLst>
                </a:gridCol>
                <a:gridCol w="822960">
                  <a:extLst>
                    <a:ext uri="{9D8B030D-6E8A-4147-A177-3AD203B41FA5}">
                      <a16:colId xmlns:a16="http://schemas.microsoft.com/office/drawing/2014/main" val="3269266035"/>
                    </a:ext>
                  </a:extLst>
                </a:gridCol>
                <a:gridCol w="822960">
                  <a:extLst>
                    <a:ext uri="{9D8B030D-6E8A-4147-A177-3AD203B41FA5}">
                      <a16:colId xmlns:a16="http://schemas.microsoft.com/office/drawing/2014/main" val="918278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80251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- 2021-07-13 15:00:58</a:t>
                      </a:r>
                      <a:r>
                        <a:rPr kumimoji="0" lang="en-US" sz="1000" b="0" i="0" u="none" strike="noStrike" kern="1200" cap="none" spc="0" normalizeH="0" baseline="0" noProof="0">
                          <a:ln>
                            <a:noFill/>
                          </a:ln>
                          <a:solidFill>
                            <a:prstClr val="black"/>
                          </a:solidFill>
                          <a:effectLst/>
                          <a:uLnTx/>
                          <a:uFillTx/>
                          <a:latin typeface="+mn-lt"/>
                          <a:ea typeface="+mn-ea"/>
                          <a:cs typeface="+mn-cs"/>
                        </a:rPr>
                        <a:t>
 Want to become part of our team?  While PHLY is headquartered outside of Philadelphia, we have more than 50 offices nationwide and we’re currently #hiring. 
Visit bit.ly/PHLYCareers to check out our #jobopenings and submit an application! #TEAMPHLY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200186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- 2021-07-12 15:57:31</a:t>
                      </a:r>
                      <a:r>
                        <a:rPr kumimoji="0" lang="en-US" sz="1000" b="0" i="0" u="none" strike="noStrike" kern="1200" cap="none" spc="0" normalizeH="0" baseline="0" noProof="0">
                          <a:ln>
                            <a:noFill/>
                          </a:ln>
                          <a:solidFill>
                            <a:prstClr val="black"/>
                          </a:solidFill>
                          <a:effectLst/>
                          <a:uLnTx/>
                          <a:uFillTx/>
                          <a:latin typeface="+mn-lt"/>
                          <a:ea typeface="+mn-ea"/>
                          <a:cs typeface="+mn-cs"/>
                        </a:rPr>
                        <a:t>
 To take care of clients, find an #insurancecarrier that takes care of you. PHLY's goal is to free up agents and brokers so they can focus on building meaningful and sustaining relationships. Find out how PHLY has streamlined our processes without losing our personal touch: https://bit.ly/3yGHxgK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48513225"/>
                  </a:ext>
                </a:extLst>
              </a:tr>
            </a:tbl>
          </a:graphicData>
        </a:graphic>
      </p:graphicFrame>
      <p:sp>
        <p:nvSpPr>
          <p:cNvPr id="4" name="Text Placeholder 3">
            <a:extLst>
              <a:ext uri="{FF2B5EF4-FFF2-40B4-BE49-F238E27FC236}">
                <a16:creationId xmlns:a16="http://schemas.microsoft.com/office/drawing/2014/main" id="{EC71423A-3591-457B-973C-88F3CE65588E}"/>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1772622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533F1-5744-4C6F-B95A-6D5D72F43E54}"/>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781AEB35-B275-4502-A23A-F01738F45592}"/>
              </a:ext>
            </a:extLst>
          </p:cNvPr>
          <p:cNvGraphicFramePr>
            <a:graphicFrameLocks noGrp="1"/>
          </p:cNvGraphicFramePr>
          <p:nvPr>
            <p:ph type="chart" sz="quarter" idx="13"/>
            <p:extLst>
              <p:ext uri="{D42A27DB-BD31-4B8C-83A1-F6EECF244321}">
                <p14:modId xmlns:p14="http://schemas.microsoft.com/office/powerpoint/2010/main" val="39823734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93070E-8E40-4C60-A4B1-3398C1096C8C}"/>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95DF7E32-2D61-47C3-B70B-FEDB4C225F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14294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3DF61-F57B-4EAE-A5AB-480C4C9BD8A6}"/>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118E77AD-D548-44AD-9EA7-F87C1D6C9BAD}"/>
              </a:ext>
            </a:extLst>
          </p:cNvPr>
          <p:cNvGraphicFramePr>
            <a:graphicFrameLocks noGrp="1"/>
          </p:cNvGraphicFramePr>
          <p:nvPr>
            <p:ph type="tbl" sz="quarter" idx="13"/>
            <p:extLst>
              <p:ext uri="{D42A27DB-BD31-4B8C-83A1-F6EECF244321}">
                <p14:modId xmlns:p14="http://schemas.microsoft.com/office/powerpoint/2010/main" val="3270881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68673644"/>
                    </a:ext>
                  </a:extLst>
                </a:gridCol>
                <a:gridCol w="576072">
                  <a:extLst>
                    <a:ext uri="{9D8B030D-6E8A-4147-A177-3AD203B41FA5}">
                      <a16:colId xmlns:a16="http://schemas.microsoft.com/office/drawing/2014/main" val="2840331791"/>
                    </a:ext>
                  </a:extLst>
                </a:gridCol>
                <a:gridCol w="576072">
                  <a:extLst>
                    <a:ext uri="{9D8B030D-6E8A-4147-A177-3AD203B41FA5}">
                      <a16:colId xmlns:a16="http://schemas.microsoft.com/office/drawing/2014/main" val="676909005"/>
                    </a:ext>
                  </a:extLst>
                </a:gridCol>
                <a:gridCol w="576072">
                  <a:extLst>
                    <a:ext uri="{9D8B030D-6E8A-4147-A177-3AD203B41FA5}">
                      <a16:colId xmlns:a16="http://schemas.microsoft.com/office/drawing/2014/main" val="3988129935"/>
                    </a:ext>
                  </a:extLst>
                </a:gridCol>
                <a:gridCol w="576072">
                  <a:extLst>
                    <a:ext uri="{9D8B030D-6E8A-4147-A177-3AD203B41FA5}">
                      <a16:colId xmlns:a16="http://schemas.microsoft.com/office/drawing/2014/main" val="3233157081"/>
                    </a:ext>
                  </a:extLst>
                </a:gridCol>
                <a:gridCol w="576072">
                  <a:extLst>
                    <a:ext uri="{9D8B030D-6E8A-4147-A177-3AD203B41FA5}">
                      <a16:colId xmlns:a16="http://schemas.microsoft.com/office/drawing/2014/main" val="641366393"/>
                    </a:ext>
                  </a:extLst>
                </a:gridCol>
                <a:gridCol w="576072">
                  <a:extLst>
                    <a:ext uri="{9D8B030D-6E8A-4147-A177-3AD203B41FA5}">
                      <a16:colId xmlns:a16="http://schemas.microsoft.com/office/drawing/2014/main" val="1713490665"/>
                    </a:ext>
                  </a:extLst>
                </a:gridCol>
                <a:gridCol w="576072">
                  <a:extLst>
                    <a:ext uri="{9D8B030D-6E8A-4147-A177-3AD203B41FA5}">
                      <a16:colId xmlns:a16="http://schemas.microsoft.com/office/drawing/2014/main" val="4097634182"/>
                    </a:ext>
                  </a:extLst>
                </a:gridCol>
                <a:gridCol w="576072">
                  <a:extLst>
                    <a:ext uri="{9D8B030D-6E8A-4147-A177-3AD203B41FA5}">
                      <a16:colId xmlns:a16="http://schemas.microsoft.com/office/drawing/2014/main" val="2832962202"/>
                    </a:ext>
                  </a:extLst>
                </a:gridCol>
                <a:gridCol w="576072">
                  <a:extLst>
                    <a:ext uri="{9D8B030D-6E8A-4147-A177-3AD203B41FA5}">
                      <a16:colId xmlns:a16="http://schemas.microsoft.com/office/drawing/2014/main" val="3758037007"/>
                    </a:ext>
                  </a:extLst>
                </a:gridCol>
                <a:gridCol w="576072">
                  <a:extLst>
                    <a:ext uri="{9D8B030D-6E8A-4147-A177-3AD203B41FA5}">
                      <a16:colId xmlns:a16="http://schemas.microsoft.com/office/drawing/2014/main" val="322331769"/>
                    </a:ext>
                  </a:extLst>
                </a:gridCol>
                <a:gridCol w="576072">
                  <a:extLst>
                    <a:ext uri="{9D8B030D-6E8A-4147-A177-3AD203B41FA5}">
                      <a16:colId xmlns:a16="http://schemas.microsoft.com/office/drawing/2014/main" val="1165042571"/>
                    </a:ext>
                  </a:extLst>
                </a:gridCol>
                <a:gridCol w="576072">
                  <a:extLst>
                    <a:ext uri="{9D8B030D-6E8A-4147-A177-3AD203B41FA5}">
                      <a16:colId xmlns:a16="http://schemas.microsoft.com/office/drawing/2014/main" val="298490979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47721187"/>
                  </a:ext>
                </a:extLst>
              </a:tr>
              <a:tr h="370840">
                <a:tc>
                  <a:txBody>
                    <a:bodyPr/>
                    <a:lstStyle/>
                    <a:p>
                      <a:r>
                        <a:rPr lang="en-US" sz="1000"/>
                        <a:t>3692</a:t>
                      </a:r>
                    </a:p>
                  </a:txBody>
                  <a:tcPr/>
                </a:tc>
                <a:tc>
                  <a:txBody>
                    <a:bodyPr/>
                    <a:lstStyle/>
                    <a:p>
                      <a:r>
                        <a:rPr lang="en-US" sz="1000"/>
                        <a:t>10</a:t>
                      </a:r>
                    </a:p>
                  </a:txBody>
                  <a:tcPr/>
                </a:tc>
                <a:tc>
                  <a:txBody>
                    <a:bodyPr/>
                    <a:lstStyle/>
                    <a:p>
                      <a:r>
                        <a:rPr lang="en-US" sz="1000"/>
                        <a:t>29</a:t>
                      </a:r>
                    </a:p>
                  </a:txBody>
                  <a:tcPr/>
                </a:tc>
                <a:tc>
                  <a:txBody>
                    <a:bodyPr/>
                    <a:lstStyle/>
                    <a:p>
                      <a:r>
                        <a:rPr lang="en-US" sz="1000"/>
                        <a:t>28</a:t>
                      </a:r>
                    </a:p>
                  </a:txBody>
                  <a:tcPr/>
                </a:tc>
                <a:tc>
                  <a:txBody>
                    <a:bodyPr/>
                    <a:lstStyle/>
                    <a:p>
                      <a:r>
                        <a:rPr lang="en-US" sz="1000"/>
                        <a:t>0</a:t>
                      </a:r>
                    </a:p>
                  </a:txBody>
                  <a:tcPr/>
                </a:tc>
                <a:tc>
                  <a:txBody>
                    <a:bodyPr/>
                    <a:lstStyle/>
                    <a:p>
                      <a:r>
                        <a:rPr lang="en-US" sz="1000"/>
                        <a:t>1</a:t>
                      </a:r>
                    </a:p>
                  </a:txBody>
                  <a:tcPr/>
                </a:tc>
                <a:tc>
                  <a:txBody>
                    <a:bodyPr/>
                    <a:lstStyle/>
                    <a:p>
                      <a:r>
                        <a:rPr lang="en-US" sz="1000"/>
                        <a:t>12</a:t>
                      </a:r>
                    </a:p>
                  </a:txBody>
                  <a:tcPr/>
                </a:tc>
                <a:tc>
                  <a:txBody>
                    <a:bodyPr/>
                    <a:lstStyle/>
                    <a:p>
                      <a:r>
                        <a:rPr lang="en-US" sz="1000"/>
                        <a:t>12</a:t>
                      </a:r>
                    </a:p>
                  </a:txBody>
                  <a:tcPr/>
                </a:tc>
                <a:tc>
                  <a:txBody>
                    <a:bodyPr/>
                    <a:lstStyle/>
                    <a:p>
                      <a:r>
                        <a:rPr lang="en-US" sz="1000"/>
                        <a:t>65</a:t>
                      </a:r>
                    </a:p>
                  </a:txBody>
                  <a:tcPr/>
                </a:tc>
                <a:tc>
                  <a:txBody>
                    <a:bodyPr/>
                    <a:lstStyle/>
                    <a:p>
                      <a:r>
                        <a:rPr lang="en-US" sz="1000"/>
                        <a:t>0</a:t>
                      </a:r>
                    </a:p>
                  </a:txBody>
                  <a:tcPr/>
                </a:tc>
                <a:tc>
                  <a:txBody>
                    <a:bodyPr/>
                    <a:lstStyle/>
                    <a:p>
                      <a:r>
                        <a:rPr lang="en-US" sz="1000"/>
                        <a:t>44</a:t>
                      </a:r>
                    </a:p>
                  </a:txBody>
                  <a:tcPr/>
                </a:tc>
                <a:tc>
                  <a:txBody>
                    <a:bodyPr/>
                    <a:lstStyle/>
                    <a:p>
                      <a:r>
                        <a:rPr lang="en-US" sz="1000"/>
                        <a:t>0.0746 %</a:t>
                      </a:r>
                    </a:p>
                  </a:txBody>
                  <a:tcPr/>
                </a:tc>
                <a:tc>
                  <a:txBody>
                    <a:bodyPr/>
                    <a:lstStyle/>
                    <a:p>
                      <a:r>
                        <a:rPr lang="en-US" sz="1000"/>
                        <a:t>0.0 %</a:t>
                      </a:r>
                    </a:p>
                  </a:txBody>
                  <a:tcPr/>
                </a:tc>
                <a:extLst>
                  <a:ext uri="{0D108BD9-81ED-4DB2-BD59-A6C34878D82A}">
                    <a16:rowId xmlns:a16="http://schemas.microsoft.com/office/drawing/2014/main" val="2840943547"/>
                  </a:ext>
                </a:extLst>
              </a:tr>
            </a:tbl>
          </a:graphicData>
        </a:graphic>
      </p:graphicFrame>
      <p:sp>
        <p:nvSpPr>
          <p:cNvPr id="4" name="Text Placeholder 3">
            <a:extLst>
              <a:ext uri="{FF2B5EF4-FFF2-40B4-BE49-F238E27FC236}">
                <a16:creationId xmlns:a16="http://schemas.microsoft.com/office/drawing/2014/main" id="{E9A5399A-1FAC-4294-BDB1-D60B449C52AA}"/>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8460766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47628-BA68-4CE1-9C3B-8310767E915C}"/>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756CF31A-1B09-4578-BB63-8042D0DF0941}"/>
              </a:ext>
            </a:extLst>
          </p:cNvPr>
          <p:cNvGraphicFramePr>
            <a:graphicFrameLocks noGrp="1"/>
          </p:cNvGraphicFramePr>
          <p:nvPr>
            <p:ph type="chart" sz="quarter" idx="13"/>
            <p:extLst>
              <p:ext uri="{D42A27DB-BD31-4B8C-83A1-F6EECF244321}">
                <p14:modId xmlns:p14="http://schemas.microsoft.com/office/powerpoint/2010/main" val="14100233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63DF1F-80DB-470D-A61F-68F8A2FFFA77}"/>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D134D73D-1913-4A52-9E57-76492EF148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84976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3A91D-C963-4128-90F9-AA16AE2B4CD1}"/>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7946FDE5-5ABE-4561-8BFA-FF94747B5C3D}"/>
              </a:ext>
            </a:extLst>
          </p:cNvPr>
          <p:cNvGraphicFramePr>
            <a:graphicFrameLocks noGrp="1"/>
          </p:cNvGraphicFramePr>
          <p:nvPr>
            <p:ph type="chart" sz="quarter" idx="13"/>
            <p:extLst>
              <p:ext uri="{D42A27DB-BD31-4B8C-83A1-F6EECF244321}">
                <p14:modId xmlns:p14="http://schemas.microsoft.com/office/powerpoint/2010/main" val="32519284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2D2A8F-8D92-4812-BE3C-DCA91F2743E7}"/>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3FC8E3C2-BB67-4675-B94F-61D888A440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0090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66712-1183-47E2-95BD-4D24D912B255}"/>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D8F2FDCE-A92D-4597-A6C4-08086614AA43}"/>
              </a:ext>
            </a:extLst>
          </p:cNvPr>
          <p:cNvGraphicFramePr>
            <a:graphicFrameLocks noGrp="1"/>
          </p:cNvGraphicFramePr>
          <p:nvPr>
            <p:ph type="chart" sz="quarter" idx="13"/>
            <p:extLst>
              <p:ext uri="{D42A27DB-BD31-4B8C-83A1-F6EECF244321}">
                <p14:modId xmlns:p14="http://schemas.microsoft.com/office/powerpoint/2010/main" val="3810568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8D0F0B-4E93-4093-98CC-AAE5AFB4062E}"/>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B5EDEBA-9345-40C2-8395-0DBA548F84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34691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2015F-6B0D-4AB4-A23D-53008DEF58AA}"/>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809F8C06-DBA3-4B72-80A9-1B5F928B7D39}"/>
              </a:ext>
            </a:extLst>
          </p:cNvPr>
          <p:cNvGraphicFramePr>
            <a:graphicFrameLocks noGrp="1"/>
          </p:cNvGraphicFramePr>
          <p:nvPr>
            <p:ph type="chart" sz="quarter" idx="13"/>
            <p:extLst>
              <p:ext uri="{D42A27DB-BD31-4B8C-83A1-F6EECF244321}">
                <p14:modId xmlns:p14="http://schemas.microsoft.com/office/powerpoint/2010/main" val="17059839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7737E4-3ACB-49CF-A484-E761D6B9242E}"/>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6D5D4427-7003-44F0-9867-5F88DC363E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07092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0EE39-CEC9-4DD8-A341-01897B65CDB7}"/>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BC8BE182-0AC1-4058-BCC8-3ABC53F54381}"/>
              </a:ext>
            </a:extLst>
          </p:cNvPr>
          <p:cNvGraphicFramePr>
            <a:graphicFrameLocks noGrp="1"/>
          </p:cNvGraphicFramePr>
          <p:nvPr>
            <p:ph type="tbl" sz="quarter" idx="13"/>
            <p:extLst>
              <p:ext uri="{D42A27DB-BD31-4B8C-83A1-F6EECF244321}">
                <p14:modId xmlns:p14="http://schemas.microsoft.com/office/powerpoint/2010/main" val="3276445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3405088224"/>
                    </a:ext>
                  </a:extLst>
                </a:gridCol>
                <a:gridCol w="2468880">
                  <a:extLst>
                    <a:ext uri="{9D8B030D-6E8A-4147-A177-3AD203B41FA5}">
                      <a16:colId xmlns:a16="http://schemas.microsoft.com/office/drawing/2014/main" val="3390183552"/>
                    </a:ext>
                  </a:extLst>
                </a:gridCol>
                <a:gridCol w="2468880">
                  <a:extLst>
                    <a:ext uri="{9D8B030D-6E8A-4147-A177-3AD203B41FA5}">
                      <a16:colId xmlns:a16="http://schemas.microsoft.com/office/drawing/2014/main" val="3439367117"/>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2596282937"/>
                  </a:ext>
                </a:extLst>
              </a:tr>
              <a:tr h="370840">
                <a:tc>
                  <a:txBody>
                    <a:bodyPr/>
                    <a:lstStyle/>
                    <a:p>
                      <a:r>
                        <a:rPr lang="en-US" sz="1000" b="1"/>
                        <a:t>@MargueriteTort</a:t>
                      </a:r>
                    </a:p>
                  </a:txBody>
                  <a:tcPr/>
                </a:tc>
                <a:tc>
                  <a:txBody>
                    <a:bodyPr/>
                    <a:lstStyle/>
                    <a:p>
                      <a:r>
                        <a:rPr lang="en-US" sz="1000"/>
                        <a:t>PHLY Insurance Co. (46)</a:t>
                      </a:r>
                    </a:p>
                  </a:txBody>
                  <a:tcPr/>
                </a:tc>
                <a:tc>
                  <a:txBody>
                    <a:bodyPr/>
                    <a:lstStyle/>
                    <a:p>
                      <a:r>
                        <a:rPr lang="en-US" sz="1000"/>
                        <a:t>46</a:t>
                      </a:r>
                    </a:p>
                  </a:txBody>
                  <a:tcPr/>
                </a:tc>
                <a:extLst>
                  <a:ext uri="{0D108BD9-81ED-4DB2-BD59-A6C34878D82A}">
                    <a16:rowId xmlns:a16="http://schemas.microsoft.com/office/drawing/2014/main" val="2885904535"/>
                  </a:ext>
                </a:extLst>
              </a:tr>
              <a:tr h="370840">
                <a:tc>
                  <a:txBody>
                    <a:bodyPr/>
                    <a:lstStyle/>
                    <a:p>
                      <a:r>
                        <a:rPr lang="en-US" sz="1000" b="1"/>
                        <a:t>@EaglesComms</a:t>
                      </a:r>
                    </a:p>
                  </a:txBody>
                  <a:tcPr/>
                </a:tc>
                <a:tc>
                  <a:txBody>
                    <a:bodyPr/>
                    <a:lstStyle/>
                    <a:p>
                      <a:r>
                        <a:rPr lang="en-US" sz="1000"/>
                        <a:t>PHLY Insurance Co. (44)</a:t>
                      </a:r>
                    </a:p>
                  </a:txBody>
                  <a:tcPr/>
                </a:tc>
                <a:tc>
                  <a:txBody>
                    <a:bodyPr/>
                    <a:lstStyle/>
                    <a:p>
                      <a:r>
                        <a:rPr lang="en-US" sz="1000"/>
                        <a:t>44</a:t>
                      </a:r>
                    </a:p>
                  </a:txBody>
                  <a:tcPr/>
                </a:tc>
                <a:extLst>
                  <a:ext uri="{0D108BD9-81ED-4DB2-BD59-A6C34878D82A}">
                    <a16:rowId xmlns:a16="http://schemas.microsoft.com/office/drawing/2014/main" val="2113766832"/>
                  </a:ext>
                </a:extLst>
              </a:tr>
              <a:tr h="370840">
                <a:tc>
                  <a:txBody>
                    <a:bodyPr/>
                    <a:lstStyle/>
                    <a:p>
                      <a:r>
                        <a:rPr lang="en-US" sz="1000" b="1"/>
                        <a:t>@firedoug_howie</a:t>
                      </a:r>
                    </a:p>
                  </a:txBody>
                  <a:tcPr/>
                </a:tc>
                <a:tc>
                  <a:txBody>
                    <a:bodyPr/>
                    <a:lstStyle/>
                    <a:p>
                      <a:r>
                        <a:rPr lang="en-US" sz="1000"/>
                        <a:t>PHLY Insurance Co. (23)</a:t>
                      </a:r>
                    </a:p>
                  </a:txBody>
                  <a:tcPr/>
                </a:tc>
                <a:tc>
                  <a:txBody>
                    <a:bodyPr/>
                    <a:lstStyle/>
                    <a:p>
                      <a:r>
                        <a:rPr lang="en-US" sz="1000"/>
                        <a:t>23</a:t>
                      </a:r>
                    </a:p>
                  </a:txBody>
                  <a:tcPr/>
                </a:tc>
                <a:extLst>
                  <a:ext uri="{0D108BD9-81ED-4DB2-BD59-A6C34878D82A}">
                    <a16:rowId xmlns:a16="http://schemas.microsoft.com/office/drawing/2014/main" val="2070126931"/>
                  </a:ext>
                </a:extLst>
              </a:tr>
              <a:tr h="370840">
                <a:tc>
                  <a:txBody>
                    <a:bodyPr/>
                    <a:lstStyle/>
                    <a:p>
                      <a:r>
                        <a:rPr lang="en-US" sz="1000" b="1"/>
                        <a:t>@mplousis64</a:t>
                      </a:r>
                    </a:p>
                  </a:txBody>
                  <a:tcPr/>
                </a:tc>
                <a:tc>
                  <a:txBody>
                    <a:bodyPr/>
                    <a:lstStyle/>
                    <a:p>
                      <a:r>
                        <a:rPr lang="en-US" sz="1000"/>
                        <a:t>PHLY Insurance Co. (17)</a:t>
                      </a:r>
                    </a:p>
                  </a:txBody>
                  <a:tcPr/>
                </a:tc>
                <a:tc>
                  <a:txBody>
                    <a:bodyPr/>
                    <a:lstStyle/>
                    <a:p>
                      <a:r>
                        <a:rPr lang="en-US" sz="1000"/>
                        <a:t>17</a:t>
                      </a:r>
                    </a:p>
                  </a:txBody>
                  <a:tcPr/>
                </a:tc>
                <a:extLst>
                  <a:ext uri="{0D108BD9-81ED-4DB2-BD59-A6C34878D82A}">
                    <a16:rowId xmlns:a16="http://schemas.microsoft.com/office/drawing/2014/main" val="3305877871"/>
                  </a:ext>
                </a:extLst>
              </a:tr>
              <a:tr h="370840">
                <a:tc>
                  <a:txBody>
                    <a:bodyPr/>
                    <a:lstStyle/>
                    <a:p>
                      <a:r>
                        <a:rPr lang="en-US" sz="1000" b="1"/>
                        <a:t>@Regore2</a:t>
                      </a:r>
                    </a:p>
                  </a:txBody>
                  <a:tcPr/>
                </a:tc>
                <a:tc>
                  <a:txBody>
                    <a:bodyPr/>
                    <a:lstStyle/>
                    <a:p>
                      <a:r>
                        <a:rPr lang="en-US" sz="1000"/>
                        <a:t>PHLY Insurance Co. (15)</a:t>
                      </a:r>
                    </a:p>
                  </a:txBody>
                  <a:tcPr/>
                </a:tc>
                <a:tc>
                  <a:txBody>
                    <a:bodyPr/>
                    <a:lstStyle/>
                    <a:p>
                      <a:r>
                        <a:rPr lang="en-US" sz="1000"/>
                        <a:t>15</a:t>
                      </a:r>
                    </a:p>
                  </a:txBody>
                  <a:tcPr/>
                </a:tc>
                <a:extLst>
                  <a:ext uri="{0D108BD9-81ED-4DB2-BD59-A6C34878D82A}">
                    <a16:rowId xmlns:a16="http://schemas.microsoft.com/office/drawing/2014/main" val="2045157902"/>
                  </a:ext>
                </a:extLst>
              </a:tr>
              <a:tr h="370840">
                <a:tc>
                  <a:txBody>
                    <a:bodyPr/>
                    <a:lstStyle/>
                    <a:p>
                      <a:r>
                        <a:rPr lang="en-US" sz="1000" b="1"/>
                        <a:t>@sstaedtler98</a:t>
                      </a:r>
                    </a:p>
                  </a:txBody>
                  <a:tcPr/>
                </a:tc>
                <a:tc>
                  <a:txBody>
                    <a:bodyPr/>
                    <a:lstStyle/>
                    <a:p>
                      <a:r>
                        <a:rPr lang="en-US" sz="1000"/>
                        <a:t>PHLY Insurance Co. (13)</a:t>
                      </a:r>
                    </a:p>
                  </a:txBody>
                  <a:tcPr/>
                </a:tc>
                <a:tc>
                  <a:txBody>
                    <a:bodyPr/>
                    <a:lstStyle/>
                    <a:p>
                      <a:r>
                        <a:rPr lang="en-US" sz="1000"/>
                        <a:t>13</a:t>
                      </a:r>
                    </a:p>
                  </a:txBody>
                  <a:tcPr/>
                </a:tc>
                <a:extLst>
                  <a:ext uri="{0D108BD9-81ED-4DB2-BD59-A6C34878D82A}">
                    <a16:rowId xmlns:a16="http://schemas.microsoft.com/office/drawing/2014/main" val="3336838388"/>
                  </a:ext>
                </a:extLst>
              </a:tr>
              <a:tr h="370840">
                <a:tc>
                  <a:txBody>
                    <a:bodyPr/>
                    <a:lstStyle/>
                    <a:p>
                      <a:r>
                        <a:rPr lang="en-US" sz="1000" b="1"/>
                        <a:t>@Marlins041</a:t>
                      </a:r>
                    </a:p>
                  </a:txBody>
                  <a:tcPr/>
                </a:tc>
                <a:tc>
                  <a:txBody>
                    <a:bodyPr/>
                    <a:lstStyle/>
                    <a:p>
                      <a:r>
                        <a:rPr lang="en-US" sz="1000"/>
                        <a:t>PHLY Insurance Co. (12)</a:t>
                      </a:r>
                    </a:p>
                  </a:txBody>
                  <a:tcPr/>
                </a:tc>
                <a:tc>
                  <a:txBody>
                    <a:bodyPr/>
                    <a:lstStyle/>
                    <a:p>
                      <a:r>
                        <a:rPr lang="en-US" sz="1000"/>
                        <a:t>12</a:t>
                      </a:r>
                    </a:p>
                  </a:txBody>
                  <a:tcPr/>
                </a:tc>
                <a:extLst>
                  <a:ext uri="{0D108BD9-81ED-4DB2-BD59-A6C34878D82A}">
                    <a16:rowId xmlns:a16="http://schemas.microsoft.com/office/drawing/2014/main" val="349832165"/>
                  </a:ext>
                </a:extLst>
              </a:tr>
              <a:tr h="370840">
                <a:tc>
                  <a:txBody>
                    <a:bodyPr/>
                    <a:lstStyle/>
                    <a:p>
                      <a:r>
                        <a:rPr lang="en-US" sz="1000" b="1"/>
                        <a:t>@eazeee2004</a:t>
                      </a:r>
                    </a:p>
                  </a:txBody>
                  <a:tcPr/>
                </a:tc>
                <a:tc>
                  <a:txBody>
                    <a:bodyPr/>
                    <a:lstStyle/>
                    <a:p>
                      <a:r>
                        <a:rPr lang="en-US" sz="1000"/>
                        <a:t>PHLY Insurance Co. (10)</a:t>
                      </a:r>
                    </a:p>
                  </a:txBody>
                  <a:tcPr/>
                </a:tc>
                <a:tc>
                  <a:txBody>
                    <a:bodyPr/>
                    <a:lstStyle/>
                    <a:p>
                      <a:r>
                        <a:rPr lang="en-US" sz="1000"/>
                        <a:t>10</a:t>
                      </a:r>
                    </a:p>
                  </a:txBody>
                  <a:tcPr/>
                </a:tc>
                <a:extLst>
                  <a:ext uri="{0D108BD9-81ED-4DB2-BD59-A6C34878D82A}">
                    <a16:rowId xmlns:a16="http://schemas.microsoft.com/office/drawing/2014/main" val="744400165"/>
                  </a:ext>
                </a:extLst>
              </a:tr>
              <a:tr h="370840">
                <a:tc>
                  <a:txBody>
                    <a:bodyPr/>
                    <a:lstStyle/>
                    <a:p>
                      <a:r>
                        <a:rPr lang="en-US" sz="1000" b="1"/>
                        <a:t>@Phillies</a:t>
                      </a:r>
                    </a:p>
                  </a:txBody>
                  <a:tcPr/>
                </a:tc>
                <a:tc>
                  <a:txBody>
                    <a:bodyPr/>
                    <a:lstStyle/>
                    <a:p>
                      <a:r>
                        <a:rPr lang="en-US" sz="1000"/>
                        <a:t>PHLY Insurance Co. (8)</a:t>
                      </a:r>
                    </a:p>
                  </a:txBody>
                  <a:tcPr/>
                </a:tc>
                <a:tc>
                  <a:txBody>
                    <a:bodyPr/>
                    <a:lstStyle/>
                    <a:p>
                      <a:r>
                        <a:rPr lang="en-US" sz="1000"/>
                        <a:t>8</a:t>
                      </a:r>
                    </a:p>
                  </a:txBody>
                  <a:tcPr/>
                </a:tc>
                <a:extLst>
                  <a:ext uri="{0D108BD9-81ED-4DB2-BD59-A6C34878D82A}">
                    <a16:rowId xmlns:a16="http://schemas.microsoft.com/office/drawing/2014/main" val="1656493225"/>
                  </a:ext>
                </a:extLst>
              </a:tr>
              <a:tr h="370840">
                <a:tc>
                  <a:txBody>
                    <a:bodyPr/>
                    <a:lstStyle/>
                    <a:p>
                      <a:r>
                        <a:rPr lang="en-US" sz="1000" b="1"/>
                        <a:t>@Msminion13</a:t>
                      </a:r>
                    </a:p>
                  </a:txBody>
                  <a:tcPr/>
                </a:tc>
                <a:tc>
                  <a:txBody>
                    <a:bodyPr/>
                    <a:lstStyle/>
                    <a:p>
                      <a:r>
                        <a:rPr lang="en-US" sz="1000"/>
                        <a:t>PHLY Insurance Co. (8)</a:t>
                      </a:r>
                    </a:p>
                  </a:txBody>
                  <a:tcPr/>
                </a:tc>
                <a:tc>
                  <a:txBody>
                    <a:bodyPr/>
                    <a:lstStyle/>
                    <a:p>
                      <a:r>
                        <a:rPr lang="en-US" sz="1000"/>
                        <a:t>8</a:t>
                      </a:r>
                    </a:p>
                  </a:txBody>
                  <a:tcPr/>
                </a:tc>
                <a:extLst>
                  <a:ext uri="{0D108BD9-81ED-4DB2-BD59-A6C34878D82A}">
                    <a16:rowId xmlns:a16="http://schemas.microsoft.com/office/drawing/2014/main" val="102618291"/>
                  </a:ext>
                </a:extLst>
              </a:tr>
            </a:tbl>
          </a:graphicData>
        </a:graphic>
      </p:graphicFrame>
      <p:sp>
        <p:nvSpPr>
          <p:cNvPr id="4" name="Text Placeholder 3">
            <a:extLst>
              <a:ext uri="{FF2B5EF4-FFF2-40B4-BE49-F238E27FC236}">
                <a16:creationId xmlns:a16="http://schemas.microsoft.com/office/drawing/2014/main" id="{271347C5-EAED-4726-9D2D-3C26ABF2F372}"/>
              </a:ext>
            </a:extLst>
          </p:cNvPr>
          <p:cNvSpPr>
            <a:spLocks noGrp="1"/>
          </p:cNvSpPr>
          <p:nvPr>
            <p:ph type="body" sz="quarter" idx="14"/>
          </p:nvPr>
        </p:nvSpPr>
        <p:spPr/>
        <p:txBody>
          <a:bodyPr/>
          <a:lstStyle/>
          <a:p>
            <a:r>
              <a:rPr lang="en-US"/>
              <a:t>06/01/2020 - 12/31/2021</a:t>
            </a:r>
          </a:p>
        </p:txBody>
      </p:sp>
    </p:spTree>
    <p:extLst>
      <p:ext uri="{BB962C8B-B14F-4D97-AF65-F5344CB8AC3E}">
        <p14:creationId xmlns:p14="http://schemas.microsoft.com/office/powerpoint/2010/main" val="3401168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4D1D3-226C-4EE7-A31B-AE1F4F1942DD}"/>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3FB79861-99C3-49F6-9365-82055A75F257}"/>
              </a:ext>
            </a:extLst>
          </p:cNvPr>
          <p:cNvGraphicFramePr>
            <a:graphicFrameLocks noGrp="1"/>
          </p:cNvGraphicFramePr>
          <p:nvPr>
            <p:ph type="tbl" sz="quarter" idx="13"/>
            <p:extLst>
              <p:ext uri="{D42A27DB-BD31-4B8C-83A1-F6EECF244321}">
                <p14:modId xmlns:p14="http://schemas.microsoft.com/office/powerpoint/2010/main" val="1743510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024615418"/>
                    </a:ext>
                  </a:extLst>
                </a:gridCol>
                <a:gridCol w="493776">
                  <a:extLst>
                    <a:ext uri="{9D8B030D-6E8A-4147-A177-3AD203B41FA5}">
                      <a16:colId xmlns:a16="http://schemas.microsoft.com/office/drawing/2014/main" val="4065488068"/>
                    </a:ext>
                  </a:extLst>
                </a:gridCol>
                <a:gridCol w="1069848">
                  <a:extLst>
                    <a:ext uri="{9D8B030D-6E8A-4147-A177-3AD203B41FA5}">
                      <a16:colId xmlns:a16="http://schemas.microsoft.com/office/drawing/2014/main" val="2052003079"/>
                    </a:ext>
                  </a:extLst>
                </a:gridCol>
                <a:gridCol w="1069848">
                  <a:extLst>
                    <a:ext uri="{9D8B030D-6E8A-4147-A177-3AD203B41FA5}">
                      <a16:colId xmlns:a16="http://schemas.microsoft.com/office/drawing/2014/main" val="3838828309"/>
                    </a:ext>
                  </a:extLst>
                </a:gridCol>
                <a:gridCol w="1069848">
                  <a:extLst>
                    <a:ext uri="{9D8B030D-6E8A-4147-A177-3AD203B41FA5}">
                      <a16:colId xmlns:a16="http://schemas.microsoft.com/office/drawing/2014/main" val="920886656"/>
                    </a:ext>
                  </a:extLst>
                </a:gridCol>
                <a:gridCol w="1069848">
                  <a:extLst>
                    <a:ext uri="{9D8B030D-6E8A-4147-A177-3AD203B41FA5}">
                      <a16:colId xmlns:a16="http://schemas.microsoft.com/office/drawing/2014/main" val="3279418810"/>
                    </a:ext>
                  </a:extLst>
                </a:gridCol>
                <a:gridCol w="1069848">
                  <a:extLst>
                    <a:ext uri="{9D8B030D-6E8A-4147-A177-3AD203B41FA5}">
                      <a16:colId xmlns:a16="http://schemas.microsoft.com/office/drawing/2014/main" val="3093424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106616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- 2021-07-01 13:48:34</a:t>
                      </a:r>
                      <a:r>
                        <a:rPr kumimoji="0" lang="en-US" sz="1000" b="0" i="0" u="none" strike="noStrike" kern="1200" cap="none" spc="0" normalizeH="0" baseline="0" noProof="0">
                          <a:ln>
                            <a:noFill/>
                          </a:ln>
                          <a:solidFill>
                            <a:prstClr val="black"/>
                          </a:solidFill>
                          <a:effectLst/>
                          <a:uLnTx/>
                          <a:uFillTx/>
                          <a:latin typeface="+mn-lt"/>
                          <a:ea typeface="+mn-ea"/>
                          <a:cs typeface="+mn-cs"/>
                        </a:rPr>
                        <a:t>
 Recently, #TEAMPHLY partnered with @SpecialOlympiPA in a virtual #fitnesschallenge. Employees from across the U.S. teamed up with SOPA athletes &amp;amp; completed more than 8,600 miles &amp;amp; raised K+ in support of SOPA’s #athlete leadership development programs! https://t.co/eGklqiBF1I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07/03/2021 14:12:47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0.2443 %</a:t>
                      </a:r>
                    </a:p>
                  </a:txBody>
                  <a:tcPr/>
                </a:tc>
                <a:extLst>
                  <a:ext uri="{0D108BD9-81ED-4DB2-BD59-A6C34878D82A}">
                    <a16:rowId xmlns:a16="http://schemas.microsoft.com/office/drawing/2014/main" val="46826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- 2021-07-07 13:20:07</a:t>
                      </a:r>
                      <a:r>
                        <a:rPr kumimoji="0" lang="en-US" sz="1000" b="0" i="0" u="none" strike="noStrike" kern="1200" cap="none" spc="0" normalizeH="0" baseline="0" noProof="0">
                          <a:ln>
                            <a:noFill/>
                          </a:ln>
                          <a:solidFill>
                            <a:prstClr val="black"/>
                          </a:solidFill>
                          <a:effectLst/>
                          <a:uLnTx/>
                          <a:uFillTx/>
                          <a:latin typeface="+mn-lt"/>
                          <a:ea typeface="+mn-ea"/>
                          <a:cs typeface="+mn-cs"/>
                        </a:rPr>
                        <a:t>
 Summer is here, which means firing up the #BBQ and cooling off in swimming pools to beat the heat. If you’re going to be grilling or #swimming this #summer, check out these #safetytips from the @RedCross: https://t.co/ysip7bPPWS https://t.co/frZLxbHNbQ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07/20/2021 14:09:27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0.1899 %</a:t>
                      </a:r>
                    </a:p>
                  </a:txBody>
                  <a:tcPr/>
                </a:tc>
                <a:extLst>
                  <a:ext uri="{0D108BD9-81ED-4DB2-BD59-A6C34878D82A}">
                    <a16:rowId xmlns:a16="http://schemas.microsoft.com/office/drawing/2014/main" val="889132006"/>
                  </a:ext>
                </a:extLst>
              </a:tr>
            </a:tbl>
          </a:graphicData>
        </a:graphic>
      </p:graphicFrame>
      <p:sp>
        <p:nvSpPr>
          <p:cNvPr id="4" name="Text Placeholder 3">
            <a:extLst>
              <a:ext uri="{FF2B5EF4-FFF2-40B4-BE49-F238E27FC236}">
                <a16:creationId xmlns:a16="http://schemas.microsoft.com/office/drawing/2014/main" id="{C39462CC-C1E4-42B5-A9C2-09B919B58A19}"/>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6530498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0817B-9088-410E-BD99-2F8608F23ADA}"/>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5328E527-68CD-40DD-A2B5-F20D101C5D89}"/>
              </a:ext>
            </a:extLst>
          </p:cNvPr>
          <p:cNvGraphicFramePr>
            <a:graphicFrameLocks noGrp="1"/>
          </p:cNvGraphicFramePr>
          <p:nvPr>
            <p:ph type="tbl" sz="quarter" idx="13"/>
            <p:extLst>
              <p:ext uri="{D42A27DB-BD31-4B8C-83A1-F6EECF244321}">
                <p14:modId xmlns:p14="http://schemas.microsoft.com/office/powerpoint/2010/main" val="3057362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285263878"/>
                    </a:ext>
                  </a:extLst>
                </a:gridCol>
                <a:gridCol w="493776">
                  <a:extLst>
                    <a:ext uri="{9D8B030D-6E8A-4147-A177-3AD203B41FA5}">
                      <a16:colId xmlns:a16="http://schemas.microsoft.com/office/drawing/2014/main" val="1821469769"/>
                    </a:ext>
                  </a:extLst>
                </a:gridCol>
                <a:gridCol w="1069848">
                  <a:extLst>
                    <a:ext uri="{9D8B030D-6E8A-4147-A177-3AD203B41FA5}">
                      <a16:colId xmlns:a16="http://schemas.microsoft.com/office/drawing/2014/main" val="1450347366"/>
                    </a:ext>
                  </a:extLst>
                </a:gridCol>
                <a:gridCol w="1069848">
                  <a:extLst>
                    <a:ext uri="{9D8B030D-6E8A-4147-A177-3AD203B41FA5}">
                      <a16:colId xmlns:a16="http://schemas.microsoft.com/office/drawing/2014/main" val="2562498387"/>
                    </a:ext>
                  </a:extLst>
                </a:gridCol>
                <a:gridCol w="1069848">
                  <a:extLst>
                    <a:ext uri="{9D8B030D-6E8A-4147-A177-3AD203B41FA5}">
                      <a16:colId xmlns:a16="http://schemas.microsoft.com/office/drawing/2014/main" val="4049231890"/>
                    </a:ext>
                  </a:extLst>
                </a:gridCol>
                <a:gridCol w="1069848">
                  <a:extLst>
                    <a:ext uri="{9D8B030D-6E8A-4147-A177-3AD203B41FA5}">
                      <a16:colId xmlns:a16="http://schemas.microsoft.com/office/drawing/2014/main" val="1911863507"/>
                    </a:ext>
                  </a:extLst>
                </a:gridCol>
                <a:gridCol w="1069848">
                  <a:extLst>
                    <a:ext uri="{9D8B030D-6E8A-4147-A177-3AD203B41FA5}">
                      <a16:colId xmlns:a16="http://schemas.microsoft.com/office/drawing/2014/main" val="969507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803735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- 2021-07-02 09:59:44</a:t>
                      </a:r>
                      <a:r>
                        <a:rPr kumimoji="0" lang="en-US" sz="1000" b="0" i="0" u="none" strike="noStrike" kern="1200" cap="none" spc="0" normalizeH="0" baseline="0" noProof="0">
                          <a:ln>
                            <a:noFill/>
                          </a:ln>
                          <a:solidFill>
                            <a:prstClr val="black"/>
                          </a:solidFill>
                          <a:effectLst/>
                          <a:uLnTx/>
                          <a:uFillTx/>
                          <a:latin typeface="+mn-lt"/>
                          <a:ea typeface="+mn-ea"/>
                          <a:cs typeface="+mn-cs"/>
                        </a:rPr>
                        <a:t>
 Our offices are closing at 12:00 p.m. today and will be closed on Monday, July 5th in observance of #IndependenceDay. We hope you have a safe and wonderful holiday! #happy4th #TEAMPHLY https://t.co/XRppPDhnb0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07/03/2021 20:10:32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0.1629 %</a:t>
                      </a:r>
                    </a:p>
                  </a:txBody>
                  <a:tcPr/>
                </a:tc>
                <a:extLst>
                  <a:ext uri="{0D108BD9-81ED-4DB2-BD59-A6C34878D82A}">
                    <a16:rowId xmlns:a16="http://schemas.microsoft.com/office/drawing/2014/main" val="470224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- 2021-07-14 15:10:03</a:t>
                      </a:r>
                      <a:r>
                        <a:rPr kumimoji="0" lang="en-US" sz="1000" b="0" i="0" u="none" strike="noStrike" kern="1200" cap="none" spc="0" normalizeH="0" baseline="0" noProof="0">
                          <a:ln>
                            <a:noFill/>
                          </a:ln>
                          <a:solidFill>
                            <a:prstClr val="black"/>
                          </a:solidFill>
                          <a:effectLst/>
                          <a:uLnTx/>
                          <a:uFillTx/>
                          <a:latin typeface="+mn-lt"/>
                          <a:ea typeface="+mn-ea"/>
                          <a:cs typeface="+mn-cs"/>
                        </a:rPr>
                        <a:t>
 Today we welcomed employees from across the U.S. to our PHLY Foundations Program! The annual program helps associates &amp;amp; trainees adjust to their roles &amp;amp; increase their understanding of the #insurance industry.
Learn more: https://t.co/TAsZrjsbnK #TEAMPHLY #insurancecareers #jobs https://t.co/Gm5c9N8oSr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07/15/2021 02:09:14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0.1356 %</a:t>
                      </a:r>
                    </a:p>
                  </a:txBody>
                  <a:tcPr/>
                </a:tc>
                <a:extLst>
                  <a:ext uri="{0D108BD9-81ED-4DB2-BD59-A6C34878D82A}">
                    <a16:rowId xmlns:a16="http://schemas.microsoft.com/office/drawing/2014/main" val="1331979922"/>
                  </a:ext>
                </a:extLst>
              </a:tr>
            </a:tbl>
          </a:graphicData>
        </a:graphic>
      </p:graphicFrame>
      <p:sp>
        <p:nvSpPr>
          <p:cNvPr id="4" name="Text Placeholder 3">
            <a:extLst>
              <a:ext uri="{FF2B5EF4-FFF2-40B4-BE49-F238E27FC236}">
                <a16:creationId xmlns:a16="http://schemas.microsoft.com/office/drawing/2014/main" id="{CB428E58-D3E6-4ED0-A37A-AA34053FD7A5}"/>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0036597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D4FBB-575B-4063-9E6F-F1E082E2CF9C}"/>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EF1E6FEC-8E72-4FCF-A715-1E860B85A08C}"/>
              </a:ext>
            </a:extLst>
          </p:cNvPr>
          <p:cNvGraphicFramePr>
            <a:graphicFrameLocks noGrp="1"/>
          </p:cNvGraphicFramePr>
          <p:nvPr>
            <p:ph type="tbl" sz="quarter" idx="13"/>
            <p:extLst>
              <p:ext uri="{D42A27DB-BD31-4B8C-83A1-F6EECF244321}">
                <p14:modId xmlns:p14="http://schemas.microsoft.com/office/powerpoint/2010/main" val="24334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74862067"/>
                    </a:ext>
                  </a:extLst>
                </a:gridCol>
                <a:gridCol w="493776">
                  <a:extLst>
                    <a:ext uri="{9D8B030D-6E8A-4147-A177-3AD203B41FA5}">
                      <a16:colId xmlns:a16="http://schemas.microsoft.com/office/drawing/2014/main" val="3873276888"/>
                    </a:ext>
                  </a:extLst>
                </a:gridCol>
                <a:gridCol w="1069848">
                  <a:extLst>
                    <a:ext uri="{9D8B030D-6E8A-4147-A177-3AD203B41FA5}">
                      <a16:colId xmlns:a16="http://schemas.microsoft.com/office/drawing/2014/main" val="2936117306"/>
                    </a:ext>
                  </a:extLst>
                </a:gridCol>
                <a:gridCol w="1069848">
                  <a:extLst>
                    <a:ext uri="{9D8B030D-6E8A-4147-A177-3AD203B41FA5}">
                      <a16:colId xmlns:a16="http://schemas.microsoft.com/office/drawing/2014/main" val="4013271967"/>
                    </a:ext>
                  </a:extLst>
                </a:gridCol>
                <a:gridCol w="1069848">
                  <a:extLst>
                    <a:ext uri="{9D8B030D-6E8A-4147-A177-3AD203B41FA5}">
                      <a16:colId xmlns:a16="http://schemas.microsoft.com/office/drawing/2014/main" val="2946487428"/>
                    </a:ext>
                  </a:extLst>
                </a:gridCol>
                <a:gridCol w="1069848">
                  <a:extLst>
                    <a:ext uri="{9D8B030D-6E8A-4147-A177-3AD203B41FA5}">
                      <a16:colId xmlns:a16="http://schemas.microsoft.com/office/drawing/2014/main" val="3603642467"/>
                    </a:ext>
                  </a:extLst>
                </a:gridCol>
                <a:gridCol w="1069848">
                  <a:extLst>
                    <a:ext uri="{9D8B030D-6E8A-4147-A177-3AD203B41FA5}">
                      <a16:colId xmlns:a16="http://schemas.microsoft.com/office/drawing/2014/main" val="36948909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538693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- 2021-07-19 11:03:51</a:t>
                      </a:r>
                      <a:r>
                        <a:rPr kumimoji="0" lang="en-US" sz="1000" b="0" i="0" u="none" strike="noStrike" kern="1200" cap="none" spc="0" normalizeH="0" baseline="0" noProof="0">
                          <a:ln>
                            <a:noFill/>
                          </a:ln>
                          <a:solidFill>
                            <a:prstClr val="black"/>
                          </a:solidFill>
                          <a:effectLst/>
                          <a:uLnTx/>
                          <a:uFillTx/>
                          <a:latin typeface="+mn-lt"/>
                          <a:ea typeface="+mn-ea"/>
                          <a:cs typeface="+mn-cs"/>
                        </a:rPr>
                        <a:t>
 Fun fact: #WorldEmojiDay was celebrated on Saturday 🙌 Can you match these #emojis with our #insurance products? 🤔
Comment below with your best guesses! ⬇️💬 #TEAMPHLY https://t.co/kosy604SmI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07/19/2021 20:09:46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0.1356 %</a:t>
                      </a:r>
                    </a:p>
                  </a:txBody>
                  <a:tcPr/>
                </a:tc>
                <a:extLst>
                  <a:ext uri="{0D108BD9-81ED-4DB2-BD59-A6C34878D82A}">
                    <a16:rowId xmlns:a16="http://schemas.microsoft.com/office/drawing/2014/main" val="312671204"/>
                  </a:ext>
                </a:extLst>
              </a:tr>
            </a:tbl>
          </a:graphicData>
        </a:graphic>
      </p:graphicFrame>
      <p:sp>
        <p:nvSpPr>
          <p:cNvPr id="4" name="Text Placeholder 3">
            <a:extLst>
              <a:ext uri="{FF2B5EF4-FFF2-40B4-BE49-F238E27FC236}">
                <a16:creationId xmlns:a16="http://schemas.microsoft.com/office/drawing/2014/main" id="{200A06EE-6467-4BD5-A59B-2AD6B63A9143}"/>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5630592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3BEEE-A4BB-499B-BE6E-3D6864642C13}"/>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AE7AC0FE-9DEB-4915-A469-2139B847EEF9}"/>
              </a:ext>
            </a:extLst>
          </p:cNvPr>
          <p:cNvGraphicFramePr>
            <a:graphicFrameLocks noGrp="1"/>
          </p:cNvGraphicFramePr>
          <p:nvPr>
            <p:ph type="tbl" sz="quarter" idx="13"/>
            <p:extLst>
              <p:ext uri="{D42A27DB-BD31-4B8C-83A1-F6EECF244321}">
                <p14:modId xmlns:p14="http://schemas.microsoft.com/office/powerpoint/2010/main" val="3289091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712274898"/>
                    </a:ext>
                  </a:extLst>
                </a:gridCol>
                <a:gridCol w="658368">
                  <a:extLst>
                    <a:ext uri="{9D8B030D-6E8A-4147-A177-3AD203B41FA5}">
                      <a16:colId xmlns:a16="http://schemas.microsoft.com/office/drawing/2014/main" val="690778014"/>
                    </a:ext>
                  </a:extLst>
                </a:gridCol>
                <a:gridCol w="658368">
                  <a:extLst>
                    <a:ext uri="{9D8B030D-6E8A-4147-A177-3AD203B41FA5}">
                      <a16:colId xmlns:a16="http://schemas.microsoft.com/office/drawing/2014/main" val="3237953204"/>
                    </a:ext>
                  </a:extLst>
                </a:gridCol>
                <a:gridCol w="658368">
                  <a:extLst>
                    <a:ext uri="{9D8B030D-6E8A-4147-A177-3AD203B41FA5}">
                      <a16:colId xmlns:a16="http://schemas.microsoft.com/office/drawing/2014/main" val="3488488490"/>
                    </a:ext>
                  </a:extLst>
                </a:gridCol>
                <a:gridCol w="658368">
                  <a:extLst>
                    <a:ext uri="{9D8B030D-6E8A-4147-A177-3AD203B41FA5}">
                      <a16:colId xmlns:a16="http://schemas.microsoft.com/office/drawing/2014/main" val="3089437583"/>
                    </a:ext>
                  </a:extLst>
                </a:gridCol>
                <a:gridCol w="658368">
                  <a:extLst>
                    <a:ext uri="{9D8B030D-6E8A-4147-A177-3AD203B41FA5}">
                      <a16:colId xmlns:a16="http://schemas.microsoft.com/office/drawing/2014/main" val="2141343804"/>
                    </a:ext>
                  </a:extLst>
                </a:gridCol>
                <a:gridCol w="658368">
                  <a:extLst>
                    <a:ext uri="{9D8B030D-6E8A-4147-A177-3AD203B41FA5}">
                      <a16:colId xmlns:a16="http://schemas.microsoft.com/office/drawing/2014/main" val="1755830721"/>
                    </a:ext>
                  </a:extLst>
                </a:gridCol>
                <a:gridCol w="658368">
                  <a:extLst>
                    <a:ext uri="{9D8B030D-6E8A-4147-A177-3AD203B41FA5}">
                      <a16:colId xmlns:a16="http://schemas.microsoft.com/office/drawing/2014/main" val="1973339781"/>
                    </a:ext>
                  </a:extLst>
                </a:gridCol>
                <a:gridCol w="658368">
                  <a:extLst>
                    <a:ext uri="{9D8B030D-6E8A-4147-A177-3AD203B41FA5}">
                      <a16:colId xmlns:a16="http://schemas.microsoft.com/office/drawing/2014/main" val="221468650"/>
                    </a:ext>
                  </a:extLst>
                </a:gridCol>
                <a:gridCol w="658368">
                  <a:extLst>
                    <a:ext uri="{9D8B030D-6E8A-4147-A177-3AD203B41FA5}">
                      <a16:colId xmlns:a16="http://schemas.microsoft.com/office/drawing/2014/main" val="713564287"/>
                    </a:ext>
                  </a:extLst>
                </a:gridCol>
                <a:gridCol w="658368">
                  <a:extLst>
                    <a:ext uri="{9D8B030D-6E8A-4147-A177-3AD203B41FA5}">
                      <a16:colId xmlns:a16="http://schemas.microsoft.com/office/drawing/2014/main" val="2239020976"/>
                    </a:ext>
                  </a:extLst>
                </a:gridCol>
                <a:gridCol w="658368">
                  <a:extLst>
                    <a:ext uri="{9D8B030D-6E8A-4147-A177-3AD203B41FA5}">
                      <a16:colId xmlns:a16="http://schemas.microsoft.com/office/drawing/2014/main" val="324210979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874780183"/>
                  </a:ext>
                </a:extLst>
              </a:tr>
              <a:tr h="370840">
                <a:tc>
                  <a:txBody>
                    <a:bodyPr/>
                    <a:lstStyle/>
                    <a:p>
                      <a:r>
                        <a:rPr lang="en-US" sz="1000"/>
                        <a:t>29365</a:t>
                      </a:r>
                    </a:p>
                  </a:txBody>
                  <a:tcPr/>
                </a:tc>
                <a:tc>
                  <a:txBody>
                    <a:bodyPr/>
                    <a:lstStyle/>
                    <a:p>
                      <a:r>
                        <a:rPr lang="en-US" sz="1000"/>
                        <a:t>200</a:t>
                      </a:r>
                    </a:p>
                  </a:txBody>
                  <a:tcPr/>
                </a:tc>
                <a:tc>
                  <a:txBody>
                    <a:bodyPr/>
                    <a:lstStyle/>
                    <a:p>
                      <a:r>
                        <a:rPr lang="en-US" sz="1000"/>
                        <a:t>29</a:t>
                      </a:r>
                    </a:p>
                  </a:txBody>
                  <a:tcPr/>
                </a:tc>
                <a:tc>
                  <a:txBody>
                    <a:bodyPr/>
                    <a:lstStyle/>
                    <a:p>
                      <a:r>
                        <a:rPr lang="en-US" sz="1000"/>
                        <a:t>1105</a:t>
                      </a:r>
                    </a:p>
                  </a:txBody>
                  <a:tcPr/>
                </a:tc>
                <a:tc>
                  <a:txBody>
                    <a:bodyPr/>
                    <a:lstStyle/>
                    <a:p>
                      <a:r>
                        <a:rPr lang="en-US" sz="1000"/>
                        <a:t>38.103448275862</a:t>
                      </a:r>
                    </a:p>
                  </a:txBody>
                  <a:tcPr/>
                </a:tc>
                <a:tc>
                  <a:txBody>
                    <a:bodyPr/>
                    <a:lstStyle/>
                    <a:p>
                      <a:r>
                        <a:rPr lang="en-US" sz="1000"/>
                        <a:t>13</a:t>
                      </a:r>
                    </a:p>
                  </a:txBody>
                  <a:tcPr/>
                </a:tc>
                <a:tc>
                  <a:txBody>
                    <a:bodyPr/>
                    <a:lstStyle/>
                    <a:p>
                      <a:r>
                        <a:rPr lang="en-US" sz="1000"/>
                        <a:t>118</a:t>
                      </a:r>
                    </a:p>
                  </a:txBody>
                  <a:tcPr/>
                </a:tc>
                <a:tc>
                  <a:txBody>
                    <a:bodyPr/>
                    <a:lstStyle/>
                    <a:p>
                      <a:r>
                        <a:rPr lang="en-US" sz="1000"/>
                        <a:t>1618</a:t>
                      </a:r>
                    </a:p>
                  </a:txBody>
                  <a:tcPr/>
                </a:tc>
                <a:tc>
                  <a:txBody>
                    <a:bodyPr/>
                    <a:lstStyle/>
                    <a:p>
                      <a:r>
                        <a:rPr lang="en-US" sz="1000"/>
                        <a:t>55.793103448276</a:t>
                      </a:r>
                    </a:p>
                  </a:txBody>
                  <a:tcPr/>
                </a:tc>
                <a:tc>
                  <a:txBody>
                    <a:bodyPr/>
                    <a:lstStyle/>
                    <a:p>
                      <a:r>
                        <a:rPr lang="en-US" sz="1000"/>
                        <a:t>52853</a:t>
                      </a:r>
                    </a:p>
                  </a:txBody>
                  <a:tcPr/>
                </a:tc>
                <a:tc>
                  <a:txBody>
                    <a:bodyPr/>
                    <a:lstStyle/>
                    <a:p>
                      <a:r>
                        <a:rPr lang="en-US" sz="1000"/>
                        <a:t>1822.5172413793</a:t>
                      </a:r>
                    </a:p>
                  </a:txBody>
                  <a:tcPr/>
                </a:tc>
                <a:tc>
                  <a:txBody>
                    <a:bodyPr/>
                    <a:lstStyle/>
                    <a:p>
                      <a:r>
                        <a:rPr lang="en-US" sz="1000"/>
                        <a:t>4.7359897135721 %</a:t>
                      </a:r>
                    </a:p>
                  </a:txBody>
                  <a:tcPr/>
                </a:tc>
                <a:extLst>
                  <a:ext uri="{0D108BD9-81ED-4DB2-BD59-A6C34878D82A}">
                    <a16:rowId xmlns:a16="http://schemas.microsoft.com/office/drawing/2014/main" val="1515730947"/>
                  </a:ext>
                </a:extLst>
              </a:tr>
            </a:tbl>
          </a:graphicData>
        </a:graphic>
      </p:graphicFrame>
      <p:sp>
        <p:nvSpPr>
          <p:cNvPr id="4" name="Text Placeholder 3">
            <a:extLst>
              <a:ext uri="{FF2B5EF4-FFF2-40B4-BE49-F238E27FC236}">
                <a16:creationId xmlns:a16="http://schemas.microsoft.com/office/drawing/2014/main" id="{BEC29E4E-67CC-4DBB-9F30-E8165C5B3BE9}"/>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9245506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D6EF9-32F5-4D7A-8D3B-4DB95A9E1F96}"/>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E5A20CF0-CD36-4335-9A3E-751ADF449AEF}"/>
              </a:ext>
            </a:extLst>
          </p:cNvPr>
          <p:cNvGraphicFramePr>
            <a:graphicFrameLocks noGrp="1"/>
          </p:cNvGraphicFramePr>
          <p:nvPr>
            <p:ph type="chart" sz="quarter" idx="13"/>
            <p:extLst>
              <p:ext uri="{D42A27DB-BD31-4B8C-83A1-F6EECF244321}">
                <p14:modId xmlns:p14="http://schemas.microsoft.com/office/powerpoint/2010/main" val="6615236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9BC384-CF40-43DB-8DB8-D9E23069199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106C1EC0-C708-4841-8890-21463C400E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64537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6079B-321C-4459-97AB-FDB44FC6378D}"/>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111C494E-FFF9-4124-BCF6-3FEA5880FBCE}"/>
              </a:ext>
            </a:extLst>
          </p:cNvPr>
          <p:cNvGraphicFramePr>
            <a:graphicFrameLocks noGrp="1"/>
          </p:cNvGraphicFramePr>
          <p:nvPr>
            <p:ph type="chart" sz="quarter" idx="13"/>
            <p:extLst>
              <p:ext uri="{D42A27DB-BD31-4B8C-83A1-F6EECF244321}">
                <p14:modId xmlns:p14="http://schemas.microsoft.com/office/powerpoint/2010/main" val="26530747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6B389D-65AF-4E81-ADA5-453325454DA0}"/>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522ADFBB-BCBB-4F10-A42C-143972D737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7088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F863C-DB49-4BBF-B223-D7EDCC5642EB}"/>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E1942ACC-7370-496F-B2FF-DA7CFCA2E0B7}"/>
              </a:ext>
            </a:extLst>
          </p:cNvPr>
          <p:cNvGraphicFramePr>
            <a:graphicFrameLocks noGrp="1"/>
          </p:cNvGraphicFramePr>
          <p:nvPr>
            <p:ph type="chart" sz="quarter" idx="13"/>
            <p:extLst>
              <p:ext uri="{D42A27DB-BD31-4B8C-83A1-F6EECF244321}">
                <p14:modId xmlns:p14="http://schemas.microsoft.com/office/powerpoint/2010/main" val="39385320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58EC7C-6ACF-49A3-A812-8F405ED317D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51559A1D-2287-4383-B90B-D8C53D7A14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42067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4C883-937C-4F4B-BB5B-8A0F834C6740}"/>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E3E77479-3832-4F0F-874E-31AF6CAC1354}"/>
              </a:ext>
            </a:extLst>
          </p:cNvPr>
          <p:cNvGraphicFramePr>
            <a:graphicFrameLocks noGrp="1"/>
          </p:cNvGraphicFramePr>
          <p:nvPr>
            <p:ph type="chart" sz="quarter" idx="13"/>
            <p:extLst>
              <p:ext uri="{D42A27DB-BD31-4B8C-83A1-F6EECF244321}">
                <p14:modId xmlns:p14="http://schemas.microsoft.com/office/powerpoint/2010/main" val="15804931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CCA2AC-0FAE-46F3-AD74-2968EC459BB2}"/>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D74F259F-1B16-46C5-B863-DC920683A0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53454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B0530-7450-42FC-8FB6-498517D6EDB2}"/>
              </a:ext>
            </a:extLst>
          </p:cNvPr>
          <p:cNvSpPr>
            <a:spLocks noGrp="1"/>
          </p:cNvSpPr>
          <p:nvPr>
            <p:ph type="title"/>
          </p:nvPr>
        </p:nvSpPr>
        <p:spPr/>
        <p:txBody>
          <a:bodyPr/>
          <a:lstStyle/>
          <a:p>
            <a:r>
              <a:rPr lang="en-US"/>
              <a:t>LinkedIn Posts Table | Philadelphia Insurance - 1 of 3</a:t>
            </a:r>
          </a:p>
        </p:txBody>
      </p:sp>
      <p:graphicFrame>
        <p:nvGraphicFramePr>
          <p:cNvPr id="5" name="Table Placeholder 4">
            <a:extLst>
              <a:ext uri="{FF2B5EF4-FFF2-40B4-BE49-F238E27FC236}">
                <a16:creationId xmlns:a16="http://schemas.microsoft.com/office/drawing/2014/main" id="{9A8E4685-1B4E-4D1A-BD93-751D4B7E1238}"/>
              </a:ext>
            </a:extLst>
          </p:cNvPr>
          <p:cNvGraphicFramePr>
            <a:graphicFrameLocks noGrp="1"/>
          </p:cNvGraphicFramePr>
          <p:nvPr>
            <p:ph type="tbl" sz="quarter" idx="13"/>
            <p:extLst>
              <p:ext uri="{D42A27DB-BD31-4B8C-83A1-F6EECF244321}">
                <p14:modId xmlns:p14="http://schemas.microsoft.com/office/powerpoint/2010/main" val="125749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862920314"/>
                    </a:ext>
                  </a:extLst>
                </a:gridCol>
                <a:gridCol w="740664">
                  <a:extLst>
                    <a:ext uri="{9D8B030D-6E8A-4147-A177-3AD203B41FA5}">
                      <a16:colId xmlns:a16="http://schemas.microsoft.com/office/drawing/2014/main" val="2314078091"/>
                    </a:ext>
                  </a:extLst>
                </a:gridCol>
                <a:gridCol w="740664">
                  <a:extLst>
                    <a:ext uri="{9D8B030D-6E8A-4147-A177-3AD203B41FA5}">
                      <a16:colId xmlns:a16="http://schemas.microsoft.com/office/drawing/2014/main" val="3582521305"/>
                    </a:ext>
                  </a:extLst>
                </a:gridCol>
                <a:gridCol w="740664">
                  <a:extLst>
                    <a:ext uri="{9D8B030D-6E8A-4147-A177-3AD203B41FA5}">
                      <a16:colId xmlns:a16="http://schemas.microsoft.com/office/drawing/2014/main" val="369862273"/>
                    </a:ext>
                  </a:extLst>
                </a:gridCol>
                <a:gridCol w="740664">
                  <a:extLst>
                    <a:ext uri="{9D8B030D-6E8A-4147-A177-3AD203B41FA5}">
                      <a16:colId xmlns:a16="http://schemas.microsoft.com/office/drawing/2014/main" val="1929515550"/>
                    </a:ext>
                  </a:extLst>
                </a:gridCol>
                <a:gridCol w="740664">
                  <a:extLst>
                    <a:ext uri="{9D8B030D-6E8A-4147-A177-3AD203B41FA5}">
                      <a16:colId xmlns:a16="http://schemas.microsoft.com/office/drawing/2014/main" val="756648612"/>
                    </a:ext>
                  </a:extLst>
                </a:gridCol>
                <a:gridCol w="740664">
                  <a:extLst>
                    <a:ext uri="{9D8B030D-6E8A-4147-A177-3AD203B41FA5}">
                      <a16:colId xmlns:a16="http://schemas.microsoft.com/office/drawing/2014/main" val="159367185"/>
                    </a:ext>
                  </a:extLst>
                </a:gridCol>
                <a:gridCol w="740664">
                  <a:extLst>
                    <a:ext uri="{9D8B030D-6E8A-4147-A177-3AD203B41FA5}">
                      <a16:colId xmlns:a16="http://schemas.microsoft.com/office/drawing/2014/main" val="825780761"/>
                    </a:ext>
                  </a:extLst>
                </a:gridCol>
                <a:gridCol w="740664">
                  <a:extLst>
                    <a:ext uri="{9D8B030D-6E8A-4147-A177-3AD203B41FA5}">
                      <a16:colId xmlns:a16="http://schemas.microsoft.com/office/drawing/2014/main" val="20932149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524715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- 2021-07-02 10:01:16</a:t>
                      </a:r>
                      <a:r>
                        <a:rPr kumimoji="0" lang="en-US" sz="1000" b="0" i="0" u="none" strike="noStrike" kern="1200" cap="none" spc="0" normalizeH="0" baseline="0" noProof="0">
                          <a:ln>
                            <a:noFill/>
                          </a:ln>
                          <a:solidFill>
                            <a:prstClr val="black"/>
                          </a:solidFill>
                          <a:effectLst/>
                          <a:uLnTx/>
                          <a:uFillTx/>
                          <a:latin typeface="+mn-lt"/>
                          <a:ea typeface="+mn-ea"/>
                          <a:cs typeface="+mn-cs"/>
                        </a:rPr>
                        <a:t>
 Our offices are closing at 12:00 p.m. today and will be closed on Monday, July 5th in observance of #IndependenceDay. We hope you have a safe and wonderful holiday! #4thofjuly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3.6058550517672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44602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- 2021-07-13 15:14:26</a:t>
                      </a:r>
                      <a:r>
                        <a:rPr kumimoji="0" lang="en-US" sz="1000" b="0" i="0" u="none" strike="noStrike" kern="1200" cap="none" spc="0" normalizeH="0" baseline="0" noProof="0">
                          <a:ln>
                            <a:noFill/>
                          </a:ln>
                          <a:solidFill>
                            <a:prstClr val="black"/>
                          </a:solidFill>
                          <a:effectLst/>
                          <a:uLnTx/>
                          <a:uFillTx/>
                          <a:latin typeface="+mn-lt"/>
                          <a:ea typeface="+mn-ea"/>
                          <a:cs typeface="+mn-cs"/>
                        </a:rPr>
                        <a:t>
 Want to become part of our team? While PHLY is headquartered outside of Philadelphia, we have more than 50 offices nationwide and we’re currently #hiring. 
Visit bit.ly/PHLYCareers to check out our #jobopenings and submit an application! #TEAMPHLY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7.704280155642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141164"/>
                  </a:ext>
                </a:extLst>
              </a:tr>
            </a:tbl>
          </a:graphicData>
        </a:graphic>
      </p:graphicFrame>
      <p:sp>
        <p:nvSpPr>
          <p:cNvPr id="4" name="Text Placeholder 3">
            <a:extLst>
              <a:ext uri="{FF2B5EF4-FFF2-40B4-BE49-F238E27FC236}">
                <a16:creationId xmlns:a16="http://schemas.microsoft.com/office/drawing/2014/main" id="{CD50AA1B-35F1-4804-93C9-522389292DB7}"/>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7151082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A3366-71DA-4782-875D-46A477C8DAE7}"/>
              </a:ext>
            </a:extLst>
          </p:cNvPr>
          <p:cNvSpPr>
            <a:spLocks noGrp="1"/>
          </p:cNvSpPr>
          <p:nvPr>
            <p:ph type="title"/>
          </p:nvPr>
        </p:nvSpPr>
        <p:spPr/>
        <p:txBody>
          <a:bodyPr/>
          <a:lstStyle/>
          <a:p>
            <a:r>
              <a:rPr lang="en-US"/>
              <a:t>LinkedIn Posts Table | Philadelphia Insurance - 2 of 3</a:t>
            </a:r>
          </a:p>
        </p:txBody>
      </p:sp>
      <p:graphicFrame>
        <p:nvGraphicFramePr>
          <p:cNvPr id="5" name="Table Placeholder 4">
            <a:extLst>
              <a:ext uri="{FF2B5EF4-FFF2-40B4-BE49-F238E27FC236}">
                <a16:creationId xmlns:a16="http://schemas.microsoft.com/office/drawing/2014/main" id="{3B9D28B8-FA3B-441F-94AD-2BE0187C5F20}"/>
              </a:ext>
            </a:extLst>
          </p:cNvPr>
          <p:cNvGraphicFramePr>
            <a:graphicFrameLocks noGrp="1"/>
          </p:cNvGraphicFramePr>
          <p:nvPr>
            <p:ph type="tbl" sz="quarter" idx="13"/>
            <p:extLst>
              <p:ext uri="{D42A27DB-BD31-4B8C-83A1-F6EECF244321}">
                <p14:modId xmlns:p14="http://schemas.microsoft.com/office/powerpoint/2010/main" val="855150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9690389"/>
                    </a:ext>
                  </a:extLst>
                </a:gridCol>
                <a:gridCol w="740664">
                  <a:extLst>
                    <a:ext uri="{9D8B030D-6E8A-4147-A177-3AD203B41FA5}">
                      <a16:colId xmlns:a16="http://schemas.microsoft.com/office/drawing/2014/main" val="2943914457"/>
                    </a:ext>
                  </a:extLst>
                </a:gridCol>
                <a:gridCol w="740664">
                  <a:extLst>
                    <a:ext uri="{9D8B030D-6E8A-4147-A177-3AD203B41FA5}">
                      <a16:colId xmlns:a16="http://schemas.microsoft.com/office/drawing/2014/main" val="707200973"/>
                    </a:ext>
                  </a:extLst>
                </a:gridCol>
                <a:gridCol w="740664">
                  <a:extLst>
                    <a:ext uri="{9D8B030D-6E8A-4147-A177-3AD203B41FA5}">
                      <a16:colId xmlns:a16="http://schemas.microsoft.com/office/drawing/2014/main" val="1013960780"/>
                    </a:ext>
                  </a:extLst>
                </a:gridCol>
                <a:gridCol w="740664">
                  <a:extLst>
                    <a:ext uri="{9D8B030D-6E8A-4147-A177-3AD203B41FA5}">
                      <a16:colId xmlns:a16="http://schemas.microsoft.com/office/drawing/2014/main" val="833408643"/>
                    </a:ext>
                  </a:extLst>
                </a:gridCol>
                <a:gridCol w="740664">
                  <a:extLst>
                    <a:ext uri="{9D8B030D-6E8A-4147-A177-3AD203B41FA5}">
                      <a16:colId xmlns:a16="http://schemas.microsoft.com/office/drawing/2014/main" val="2478947408"/>
                    </a:ext>
                  </a:extLst>
                </a:gridCol>
                <a:gridCol w="740664">
                  <a:extLst>
                    <a:ext uri="{9D8B030D-6E8A-4147-A177-3AD203B41FA5}">
                      <a16:colId xmlns:a16="http://schemas.microsoft.com/office/drawing/2014/main" val="2632973715"/>
                    </a:ext>
                  </a:extLst>
                </a:gridCol>
                <a:gridCol w="740664">
                  <a:extLst>
                    <a:ext uri="{9D8B030D-6E8A-4147-A177-3AD203B41FA5}">
                      <a16:colId xmlns:a16="http://schemas.microsoft.com/office/drawing/2014/main" val="606278001"/>
                    </a:ext>
                  </a:extLst>
                </a:gridCol>
                <a:gridCol w="740664">
                  <a:extLst>
                    <a:ext uri="{9D8B030D-6E8A-4147-A177-3AD203B41FA5}">
                      <a16:colId xmlns:a16="http://schemas.microsoft.com/office/drawing/2014/main" val="975561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048996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- 2021-07-06 09:35:04</a:t>
                      </a:r>
                      <a:r>
                        <a:rPr kumimoji="0" lang="en-US" sz="1000" b="0" i="0" u="none" strike="noStrike" kern="1200" cap="none" spc="0" normalizeH="0" baseline="0" noProof="0">
                          <a:ln>
                            <a:noFill/>
                          </a:ln>
                          <a:solidFill>
                            <a:prstClr val="black"/>
                          </a:solidFill>
                          <a:effectLst/>
                          <a:uLnTx/>
                          <a:uFillTx/>
                          <a:latin typeface="+mn-lt"/>
                          <a:ea typeface="+mn-ea"/>
                          <a:cs typeface="+mn-cs"/>
                        </a:rPr>
                        <a:t>
 The #4thofJuly is one of the biggest celebrations of the #summer and is often marked across the states with flags, fireworks, parades, and cookouts. In the spirit of #IndependenceDay, we’re sharing a throwback to #TEAMPHLY’s holiday festivities!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15.121822033898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65583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- 2021-07-06 16:57:08</a:t>
                      </a:r>
                      <a:r>
                        <a:rPr kumimoji="0" lang="en-US" sz="1000" b="0" i="0" u="none" strike="noStrike" kern="1200" cap="none" spc="0" normalizeH="0" baseline="0" noProof="0">
                          <a:ln>
                            <a:noFill/>
                          </a:ln>
                          <a:solidFill>
                            <a:prstClr val="black"/>
                          </a:solidFill>
                          <a:effectLst/>
                          <a:uLnTx/>
                          <a:uFillTx/>
                          <a:latin typeface="+mn-lt"/>
                          <a:ea typeface="+mn-ea"/>
                          <a:cs typeface="+mn-cs"/>
                        </a:rPr>
                        <a:t>
 Why purchase participant accident coverage? In addition to protecting an organization’s general liability policy, having comprehensive coverage in place can create a positive public opinion.
PHLY's Michael Flood spoke with AM Best to break down what agents and organizations need to know about #ParticipantAccidentInsurance:  http://www.ambest.com/review/ia/2019/05/phly.html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5.2034058656575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2654929"/>
                  </a:ext>
                </a:extLst>
              </a:tr>
            </a:tbl>
          </a:graphicData>
        </a:graphic>
      </p:graphicFrame>
      <p:sp>
        <p:nvSpPr>
          <p:cNvPr id="4" name="Text Placeholder 3">
            <a:extLst>
              <a:ext uri="{FF2B5EF4-FFF2-40B4-BE49-F238E27FC236}">
                <a16:creationId xmlns:a16="http://schemas.microsoft.com/office/drawing/2014/main" id="{08648589-54EE-4839-A9E1-A44F7A718BF8}"/>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8191291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A2612-B9AE-410D-B43C-7B63231A938A}"/>
              </a:ext>
            </a:extLst>
          </p:cNvPr>
          <p:cNvSpPr>
            <a:spLocks noGrp="1"/>
          </p:cNvSpPr>
          <p:nvPr>
            <p:ph type="title"/>
          </p:nvPr>
        </p:nvSpPr>
        <p:spPr/>
        <p:txBody>
          <a:bodyPr/>
          <a:lstStyle/>
          <a:p>
            <a:r>
              <a:rPr lang="en-US"/>
              <a:t>LinkedIn Posts Table | Philadelphia Insurance - 3 of 3</a:t>
            </a:r>
          </a:p>
        </p:txBody>
      </p:sp>
      <p:graphicFrame>
        <p:nvGraphicFramePr>
          <p:cNvPr id="5" name="Table Placeholder 4">
            <a:extLst>
              <a:ext uri="{FF2B5EF4-FFF2-40B4-BE49-F238E27FC236}">
                <a16:creationId xmlns:a16="http://schemas.microsoft.com/office/drawing/2014/main" id="{2A5D6723-C4EF-4D24-ABBF-BEBF304C573A}"/>
              </a:ext>
            </a:extLst>
          </p:cNvPr>
          <p:cNvGraphicFramePr>
            <a:graphicFrameLocks noGrp="1"/>
          </p:cNvGraphicFramePr>
          <p:nvPr>
            <p:ph type="tbl" sz="quarter" idx="13"/>
            <p:extLst>
              <p:ext uri="{D42A27DB-BD31-4B8C-83A1-F6EECF244321}">
                <p14:modId xmlns:p14="http://schemas.microsoft.com/office/powerpoint/2010/main" val="553066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149040657"/>
                    </a:ext>
                  </a:extLst>
                </a:gridCol>
                <a:gridCol w="740664">
                  <a:extLst>
                    <a:ext uri="{9D8B030D-6E8A-4147-A177-3AD203B41FA5}">
                      <a16:colId xmlns:a16="http://schemas.microsoft.com/office/drawing/2014/main" val="2129768643"/>
                    </a:ext>
                  </a:extLst>
                </a:gridCol>
                <a:gridCol w="740664">
                  <a:extLst>
                    <a:ext uri="{9D8B030D-6E8A-4147-A177-3AD203B41FA5}">
                      <a16:colId xmlns:a16="http://schemas.microsoft.com/office/drawing/2014/main" val="2051618218"/>
                    </a:ext>
                  </a:extLst>
                </a:gridCol>
                <a:gridCol w="740664">
                  <a:extLst>
                    <a:ext uri="{9D8B030D-6E8A-4147-A177-3AD203B41FA5}">
                      <a16:colId xmlns:a16="http://schemas.microsoft.com/office/drawing/2014/main" val="1410847437"/>
                    </a:ext>
                  </a:extLst>
                </a:gridCol>
                <a:gridCol w="740664">
                  <a:extLst>
                    <a:ext uri="{9D8B030D-6E8A-4147-A177-3AD203B41FA5}">
                      <a16:colId xmlns:a16="http://schemas.microsoft.com/office/drawing/2014/main" val="126868770"/>
                    </a:ext>
                  </a:extLst>
                </a:gridCol>
                <a:gridCol w="740664">
                  <a:extLst>
                    <a:ext uri="{9D8B030D-6E8A-4147-A177-3AD203B41FA5}">
                      <a16:colId xmlns:a16="http://schemas.microsoft.com/office/drawing/2014/main" val="743102395"/>
                    </a:ext>
                  </a:extLst>
                </a:gridCol>
                <a:gridCol w="740664">
                  <a:extLst>
                    <a:ext uri="{9D8B030D-6E8A-4147-A177-3AD203B41FA5}">
                      <a16:colId xmlns:a16="http://schemas.microsoft.com/office/drawing/2014/main" val="621670450"/>
                    </a:ext>
                  </a:extLst>
                </a:gridCol>
                <a:gridCol w="740664">
                  <a:extLst>
                    <a:ext uri="{9D8B030D-6E8A-4147-A177-3AD203B41FA5}">
                      <a16:colId xmlns:a16="http://schemas.microsoft.com/office/drawing/2014/main" val="2049125969"/>
                    </a:ext>
                  </a:extLst>
                </a:gridCol>
                <a:gridCol w="740664">
                  <a:extLst>
                    <a:ext uri="{9D8B030D-6E8A-4147-A177-3AD203B41FA5}">
                      <a16:colId xmlns:a16="http://schemas.microsoft.com/office/drawing/2014/main" val="587159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653838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- 2021-07-23 10:25:25</a:t>
                      </a:r>
                      <a:r>
                        <a:rPr kumimoji="0" lang="en-US" sz="1000" b="0" i="0" u="none" strike="noStrike" kern="1200" cap="none" spc="0" normalizeH="0" baseline="0" noProof="0">
                          <a:ln>
                            <a:noFill/>
                          </a:ln>
                          <a:solidFill>
                            <a:prstClr val="black"/>
                          </a:solidFill>
                          <a:effectLst/>
                          <a:uLnTx/>
                          <a:uFillTx/>
                          <a:latin typeface="+mn-lt"/>
                          <a:ea typeface="+mn-ea"/>
                          <a:cs typeface="+mn-cs"/>
                        </a:rPr>
                        <a:t>
 In the spirit of friendly #competition, we are inviting employees to participate in the 2021 #PHLYGames, a two-week-long series of mental and physical competitions. In place of our annual company outing, employees will enjoy fun activities from guessing games, to trivia and a company-wide #fitnesschallenge. Go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3.5871156661786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5844007"/>
                  </a:ext>
                </a:extLst>
              </a:tr>
            </a:tbl>
          </a:graphicData>
        </a:graphic>
      </p:graphicFrame>
      <p:sp>
        <p:nvSpPr>
          <p:cNvPr id="4" name="Text Placeholder 3">
            <a:extLst>
              <a:ext uri="{FF2B5EF4-FFF2-40B4-BE49-F238E27FC236}">
                <a16:creationId xmlns:a16="http://schemas.microsoft.com/office/drawing/2014/main" id="{DF44C5E2-CE66-41DE-90AB-A0003F749F7C}"/>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6478547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72016-52D2-4CC5-B2C0-90921C7C2AA8}"/>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D49F6E71-DD13-433A-BC01-B5440FC39FBB}"/>
              </a:ext>
            </a:extLst>
          </p:cNvPr>
          <p:cNvGraphicFramePr>
            <a:graphicFrameLocks noGrp="1"/>
          </p:cNvGraphicFramePr>
          <p:nvPr>
            <p:ph type="tbl" sz="quarter" idx="13"/>
            <p:extLst>
              <p:ext uri="{D42A27DB-BD31-4B8C-83A1-F6EECF244321}">
                <p14:modId xmlns:p14="http://schemas.microsoft.com/office/powerpoint/2010/main" val="1954636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32933899"/>
                    </a:ext>
                  </a:extLst>
                </a:gridCol>
                <a:gridCol w="658368">
                  <a:extLst>
                    <a:ext uri="{9D8B030D-6E8A-4147-A177-3AD203B41FA5}">
                      <a16:colId xmlns:a16="http://schemas.microsoft.com/office/drawing/2014/main" val="3503867789"/>
                    </a:ext>
                  </a:extLst>
                </a:gridCol>
                <a:gridCol w="658368">
                  <a:extLst>
                    <a:ext uri="{9D8B030D-6E8A-4147-A177-3AD203B41FA5}">
                      <a16:colId xmlns:a16="http://schemas.microsoft.com/office/drawing/2014/main" val="2447257081"/>
                    </a:ext>
                  </a:extLst>
                </a:gridCol>
                <a:gridCol w="658368">
                  <a:extLst>
                    <a:ext uri="{9D8B030D-6E8A-4147-A177-3AD203B41FA5}">
                      <a16:colId xmlns:a16="http://schemas.microsoft.com/office/drawing/2014/main" val="330048319"/>
                    </a:ext>
                  </a:extLst>
                </a:gridCol>
                <a:gridCol w="658368">
                  <a:extLst>
                    <a:ext uri="{9D8B030D-6E8A-4147-A177-3AD203B41FA5}">
                      <a16:colId xmlns:a16="http://schemas.microsoft.com/office/drawing/2014/main" val="241284985"/>
                    </a:ext>
                  </a:extLst>
                </a:gridCol>
                <a:gridCol w="658368">
                  <a:extLst>
                    <a:ext uri="{9D8B030D-6E8A-4147-A177-3AD203B41FA5}">
                      <a16:colId xmlns:a16="http://schemas.microsoft.com/office/drawing/2014/main" val="2347071146"/>
                    </a:ext>
                  </a:extLst>
                </a:gridCol>
                <a:gridCol w="658368">
                  <a:extLst>
                    <a:ext uri="{9D8B030D-6E8A-4147-A177-3AD203B41FA5}">
                      <a16:colId xmlns:a16="http://schemas.microsoft.com/office/drawing/2014/main" val="2749161985"/>
                    </a:ext>
                  </a:extLst>
                </a:gridCol>
                <a:gridCol w="658368">
                  <a:extLst>
                    <a:ext uri="{9D8B030D-6E8A-4147-A177-3AD203B41FA5}">
                      <a16:colId xmlns:a16="http://schemas.microsoft.com/office/drawing/2014/main" val="2035041228"/>
                    </a:ext>
                  </a:extLst>
                </a:gridCol>
                <a:gridCol w="658368">
                  <a:extLst>
                    <a:ext uri="{9D8B030D-6E8A-4147-A177-3AD203B41FA5}">
                      <a16:colId xmlns:a16="http://schemas.microsoft.com/office/drawing/2014/main" val="2066342409"/>
                    </a:ext>
                  </a:extLst>
                </a:gridCol>
                <a:gridCol w="658368">
                  <a:extLst>
                    <a:ext uri="{9D8B030D-6E8A-4147-A177-3AD203B41FA5}">
                      <a16:colId xmlns:a16="http://schemas.microsoft.com/office/drawing/2014/main" val="26981999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264640964"/>
                  </a:ext>
                </a:extLst>
              </a:tr>
              <a:tr h="370840">
                <a:tc>
                  <a:txBody>
                    <a:bodyPr/>
                    <a:lstStyle/>
                    <a:p>
                      <a:r>
                        <a:rPr lang="en-US" sz="1000"/>
                        <a:t>phlyinsurance</a:t>
                      </a:r>
                    </a:p>
                  </a:txBody>
                  <a:tcPr/>
                </a:tc>
                <a:tc>
                  <a:txBody>
                    <a:bodyPr/>
                    <a:lstStyle/>
                    <a:p>
                      <a:r>
                        <a:rPr lang="en-US" sz="1000"/>
                        <a:t>2441</a:t>
                      </a:r>
                    </a:p>
                  </a:txBody>
                  <a:tcPr/>
                </a:tc>
                <a:tc>
                  <a:txBody>
                    <a:bodyPr/>
                    <a:lstStyle/>
                    <a:p>
                      <a:r>
                        <a:rPr lang="en-US" sz="1000"/>
                        <a:t>16</a:t>
                      </a:r>
                    </a:p>
                  </a:txBody>
                  <a:tcPr/>
                </a:tc>
                <a:tc>
                  <a:txBody>
                    <a:bodyPr/>
                    <a:lstStyle/>
                    <a:p>
                      <a:r>
                        <a:rPr lang="en-US" sz="1000"/>
                        <a:t>16</a:t>
                      </a:r>
                    </a:p>
                  </a:txBody>
                  <a:tcPr/>
                </a:tc>
                <a:tc>
                  <a:txBody>
                    <a:bodyPr/>
                    <a:lstStyle/>
                    <a:p>
                      <a:r>
                        <a:rPr lang="en-US" sz="1000"/>
                        <a:t>2</a:t>
                      </a:r>
                    </a:p>
                  </a:txBody>
                  <a:tcPr/>
                </a:tc>
                <a:tc>
                  <a:txBody>
                    <a:bodyPr/>
                    <a:lstStyle/>
                    <a:p>
                      <a:r>
                        <a:rPr lang="en-US" sz="1000"/>
                        <a:t>2</a:t>
                      </a:r>
                    </a:p>
                  </a:txBody>
                  <a:tcPr/>
                </a:tc>
                <a:tc>
                  <a:txBody>
                    <a:bodyPr/>
                    <a:lstStyle/>
                    <a:p>
                      <a:r>
                        <a:rPr lang="en-US" sz="1000"/>
                        <a:t>20</a:t>
                      </a:r>
                    </a:p>
                  </a:txBody>
                  <a:tcPr/>
                </a:tc>
                <a:tc>
                  <a:txBody>
                    <a:bodyPr/>
                    <a:lstStyle/>
                    <a:p>
                      <a:r>
                        <a:rPr lang="en-US" sz="1000"/>
                        <a:t>618</a:t>
                      </a:r>
                    </a:p>
                  </a:txBody>
                  <a:tcPr/>
                </a:tc>
                <a:tc>
                  <a:txBody>
                    <a:bodyPr/>
                    <a:lstStyle/>
                    <a:p>
                      <a:r>
                        <a:rPr lang="en-US" sz="1000"/>
                        <a:t>13</a:t>
                      </a:r>
                    </a:p>
                  </a:txBody>
                  <a:tcPr/>
                </a:tc>
                <a:tc>
                  <a:txBody>
                    <a:bodyPr/>
                    <a:lstStyle/>
                    <a:p>
                      <a:r>
                        <a:rPr lang="en-US" sz="1000"/>
                        <a:t>1.2968 %</a:t>
                      </a:r>
                    </a:p>
                  </a:txBody>
                  <a:tcPr/>
                </a:tc>
                <a:extLst>
                  <a:ext uri="{0D108BD9-81ED-4DB2-BD59-A6C34878D82A}">
                    <a16:rowId xmlns:a16="http://schemas.microsoft.com/office/drawing/2014/main" val="1063284383"/>
                  </a:ext>
                </a:extLst>
              </a:tr>
            </a:tbl>
          </a:graphicData>
        </a:graphic>
      </p:graphicFrame>
      <p:sp>
        <p:nvSpPr>
          <p:cNvPr id="4" name="Text Placeholder 3">
            <a:extLst>
              <a:ext uri="{FF2B5EF4-FFF2-40B4-BE49-F238E27FC236}">
                <a16:creationId xmlns:a16="http://schemas.microsoft.com/office/drawing/2014/main" id="{74CDBAFD-1ADF-4AB2-8F74-C2E47192F971}"/>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3158938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92AEB-7415-4DE1-915E-ED0950CD89F4}"/>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EB52A29B-1286-4A97-ADC8-101DB1D4CE32}"/>
              </a:ext>
            </a:extLst>
          </p:cNvPr>
          <p:cNvGraphicFramePr>
            <a:graphicFrameLocks noGrp="1"/>
          </p:cNvGraphicFramePr>
          <p:nvPr>
            <p:ph type="chart" sz="quarter" idx="13"/>
            <p:extLst>
              <p:ext uri="{D42A27DB-BD31-4B8C-83A1-F6EECF244321}">
                <p14:modId xmlns:p14="http://schemas.microsoft.com/office/powerpoint/2010/main" val="41377539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EE1E28-50F4-43C2-8478-74117F9CFC9D}"/>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93555660-4C23-41EF-9A8F-7312E1FB23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90520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0016E-18C6-424A-911E-9067DB6C25EA}"/>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92A401FA-1B98-495D-9BC2-31A5C5E4104A}"/>
              </a:ext>
            </a:extLst>
          </p:cNvPr>
          <p:cNvGraphicFramePr>
            <a:graphicFrameLocks noGrp="1"/>
          </p:cNvGraphicFramePr>
          <p:nvPr>
            <p:ph type="chart" sz="quarter" idx="13"/>
            <p:extLst>
              <p:ext uri="{D42A27DB-BD31-4B8C-83A1-F6EECF244321}">
                <p14:modId xmlns:p14="http://schemas.microsoft.com/office/powerpoint/2010/main" val="40262072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E40D53-722F-47C6-8940-68172E0B12FC}"/>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6249DB26-E013-452C-A47D-F90E3BE56E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22976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F1C25-C46F-42D3-8603-5BA14C7DC578}"/>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974CDD47-60BB-4010-92FC-602658C6672E}"/>
              </a:ext>
            </a:extLst>
          </p:cNvPr>
          <p:cNvGraphicFramePr>
            <a:graphicFrameLocks noGrp="1"/>
          </p:cNvGraphicFramePr>
          <p:nvPr>
            <p:ph type="chart" sz="quarter" idx="13"/>
            <p:extLst>
              <p:ext uri="{D42A27DB-BD31-4B8C-83A1-F6EECF244321}">
                <p14:modId xmlns:p14="http://schemas.microsoft.com/office/powerpoint/2010/main" val="4928892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3F3F38-1DB0-42E4-9C33-2B3D42E543EF}"/>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547FCB1C-7C47-492B-91E4-ABA8ED8E5D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68109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60428-E6BF-490B-9C28-E188FCF2AD23}"/>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10423FA1-921B-4877-83BF-A7857FCFD6AE}"/>
              </a:ext>
            </a:extLst>
          </p:cNvPr>
          <p:cNvGraphicFramePr>
            <a:graphicFrameLocks noGrp="1"/>
          </p:cNvGraphicFramePr>
          <p:nvPr>
            <p:ph type="tbl" sz="quarter" idx="13"/>
            <p:extLst>
              <p:ext uri="{D42A27DB-BD31-4B8C-83A1-F6EECF244321}">
                <p14:modId xmlns:p14="http://schemas.microsoft.com/office/powerpoint/2010/main" val="7424315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192942426"/>
                    </a:ext>
                  </a:extLst>
                </a:gridCol>
                <a:gridCol w="987552">
                  <a:extLst>
                    <a:ext uri="{9D8B030D-6E8A-4147-A177-3AD203B41FA5}">
                      <a16:colId xmlns:a16="http://schemas.microsoft.com/office/drawing/2014/main" val="334244048"/>
                    </a:ext>
                  </a:extLst>
                </a:gridCol>
                <a:gridCol w="987552">
                  <a:extLst>
                    <a:ext uri="{9D8B030D-6E8A-4147-A177-3AD203B41FA5}">
                      <a16:colId xmlns:a16="http://schemas.microsoft.com/office/drawing/2014/main" val="2560836974"/>
                    </a:ext>
                  </a:extLst>
                </a:gridCol>
                <a:gridCol w="987552">
                  <a:extLst>
                    <a:ext uri="{9D8B030D-6E8A-4147-A177-3AD203B41FA5}">
                      <a16:colId xmlns:a16="http://schemas.microsoft.com/office/drawing/2014/main" val="3455008747"/>
                    </a:ext>
                  </a:extLst>
                </a:gridCol>
                <a:gridCol w="987552">
                  <a:extLst>
                    <a:ext uri="{9D8B030D-6E8A-4147-A177-3AD203B41FA5}">
                      <a16:colId xmlns:a16="http://schemas.microsoft.com/office/drawing/2014/main" val="2869302865"/>
                    </a:ext>
                  </a:extLst>
                </a:gridCol>
                <a:gridCol w="987552">
                  <a:extLst>
                    <a:ext uri="{9D8B030D-6E8A-4147-A177-3AD203B41FA5}">
                      <a16:colId xmlns:a16="http://schemas.microsoft.com/office/drawing/2014/main" val="38960060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56716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- 2021-07-28 18:17:26</a:t>
                      </a:r>
                      <a:r>
                        <a:rPr kumimoji="0" lang="en-US" sz="1000" b="0" i="0" u="none" strike="noStrike" kern="1200" cap="none" spc="0" normalizeH="0" baseline="0" noProof="0">
                          <a:ln>
                            <a:noFill/>
                          </a:ln>
                          <a:solidFill>
                            <a:prstClr val="black"/>
                          </a:solidFill>
                          <a:effectLst/>
                          <a:uLnTx/>
                          <a:uFillTx/>
                          <a:latin typeface="+mn-lt"/>
                          <a:ea typeface="+mn-ea"/>
                          <a:cs typeface="+mn-cs"/>
                        </a:rPr>
                        <a:t>
 For #WaybackWednesday, we’re sharing a throwback to when #TEAMPHLY volunteered with mannanourishes, a non-profit organization that delivers nourishment to those battling life threatening illness in the Philadelphia area. Employees prepared and cooked healthy meals which were then distributed to people in need. 🥦🥔🍅🍽
#waybackwednesdays #throwbackphotos #insurancegivesback #philadelphiapa #communitysupport #supportnonprofits #instavolunteer #volunteerism #volunteerwork #charitywork #helpingourcommunity #givingbacktothecommunity #nonprofitsofinstagram #nonprofitorg #nonprofitorganizations #nonprofitwork #causes #companyculture #insurancework #insurancelife #insurance #insurancebusiness #specialtyinsurance #insuranceindustry #propertyandcasualty #commercialinsurance #insurancecompany #insuranceservices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08/05/2021 14:09:29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23815320"/>
                  </a:ext>
                </a:extLst>
              </a:tr>
            </a:tbl>
          </a:graphicData>
        </a:graphic>
      </p:graphicFrame>
      <p:sp>
        <p:nvSpPr>
          <p:cNvPr id="4" name="Text Placeholder 3">
            <a:extLst>
              <a:ext uri="{FF2B5EF4-FFF2-40B4-BE49-F238E27FC236}">
                <a16:creationId xmlns:a16="http://schemas.microsoft.com/office/drawing/2014/main" id="{46469533-A232-446F-9109-43E149E8983B}"/>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49830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2C577-4C9A-4F2E-95E0-92E3184E9BA9}"/>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C90DDE18-9AF6-4C96-95F4-5DB36EA943A5}"/>
              </a:ext>
            </a:extLst>
          </p:cNvPr>
          <p:cNvGraphicFramePr>
            <a:graphicFrameLocks noGrp="1"/>
          </p:cNvGraphicFramePr>
          <p:nvPr>
            <p:ph type="tbl" sz="quarter" idx="13"/>
            <p:extLst>
              <p:ext uri="{D42A27DB-BD31-4B8C-83A1-F6EECF244321}">
                <p14:modId xmlns:p14="http://schemas.microsoft.com/office/powerpoint/2010/main" val="204737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873750072"/>
                    </a:ext>
                  </a:extLst>
                </a:gridCol>
                <a:gridCol w="987552">
                  <a:extLst>
                    <a:ext uri="{9D8B030D-6E8A-4147-A177-3AD203B41FA5}">
                      <a16:colId xmlns:a16="http://schemas.microsoft.com/office/drawing/2014/main" val="830082013"/>
                    </a:ext>
                  </a:extLst>
                </a:gridCol>
                <a:gridCol w="987552">
                  <a:extLst>
                    <a:ext uri="{9D8B030D-6E8A-4147-A177-3AD203B41FA5}">
                      <a16:colId xmlns:a16="http://schemas.microsoft.com/office/drawing/2014/main" val="2415776890"/>
                    </a:ext>
                  </a:extLst>
                </a:gridCol>
                <a:gridCol w="987552">
                  <a:extLst>
                    <a:ext uri="{9D8B030D-6E8A-4147-A177-3AD203B41FA5}">
                      <a16:colId xmlns:a16="http://schemas.microsoft.com/office/drawing/2014/main" val="2129208060"/>
                    </a:ext>
                  </a:extLst>
                </a:gridCol>
                <a:gridCol w="987552">
                  <a:extLst>
                    <a:ext uri="{9D8B030D-6E8A-4147-A177-3AD203B41FA5}">
                      <a16:colId xmlns:a16="http://schemas.microsoft.com/office/drawing/2014/main" val="4107496909"/>
                    </a:ext>
                  </a:extLst>
                </a:gridCol>
                <a:gridCol w="987552">
                  <a:extLst>
                    <a:ext uri="{9D8B030D-6E8A-4147-A177-3AD203B41FA5}">
                      <a16:colId xmlns:a16="http://schemas.microsoft.com/office/drawing/2014/main" val="401140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28203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- 2021-07-06 12:14:17</a:t>
                      </a:r>
                      <a:r>
                        <a:rPr kumimoji="0" lang="en-US" sz="1000" b="0" i="0" u="none" strike="noStrike" kern="1200" cap="none" spc="0" normalizeH="0" baseline="0" noProof="0">
                          <a:ln>
                            <a:noFill/>
                          </a:ln>
                          <a:solidFill>
                            <a:prstClr val="black"/>
                          </a:solidFill>
                          <a:effectLst/>
                          <a:uLnTx/>
                          <a:uFillTx/>
                          <a:latin typeface="+mn-lt"/>
                          <a:ea typeface="+mn-ea"/>
                          <a:cs typeface="+mn-cs"/>
                        </a:rPr>
                        <a:t>
 The Fourth of July is one of the biggest celebrations of the summer and is often marked across the states with flags, fireworks, parades, and cookouts. In the spirit of #IndependenceDay, we’re sharing a throwback to #TEAMPHLY’s holiday festivities!
#4thofjulyweekend #4thofjulycelebration #happyfourthofjuly #starsandstripes #ohsaycanyousee #americasbirthday #landofthefree #homeofthebrave #summertimevibes #throwbackphotos #throwbackmemories #insurancebusiness #specialtyinsurance #insuranceindustry #insurancelife #insurancework #propertyandcasualty #commercialinsurance #insurancecompany #insurancecarrier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08/05/2021 14:09:29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62589264"/>
                  </a:ext>
                </a:extLst>
              </a:tr>
            </a:tbl>
          </a:graphicData>
        </a:graphic>
      </p:graphicFrame>
      <p:sp>
        <p:nvSpPr>
          <p:cNvPr id="4" name="Text Placeholder 3">
            <a:extLst>
              <a:ext uri="{FF2B5EF4-FFF2-40B4-BE49-F238E27FC236}">
                <a16:creationId xmlns:a16="http://schemas.microsoft.com/office/drawing/2014/main" id="{8F6A5170-D4E5-47B5-B95F-2D64C10336C6}"/>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0495731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11A33-B100-4F23-B14B-6EB74A6ABED3}"/>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CC89E467-ED1A-4893-A7C4-6B3EB54DC267}"/>
              </a:ext>
            </a:extLst>
          </p:cNvPr>
          <p:cNvGraphicFramePr>
            <a:graphicFrameLocks noGrp="1"/>
          </p:cNvGraphicFramePr>
          <p:nvPr>
            <p:ph type="tbl" sz="quarter" idx="13"/>
            <p:extLst>
              <p:ext uri="{D42A27DB-BD31-4B8C-83A1-F6EECF244321}">
                <p14:modId xmlns:p14="http://schemas.microsoft.com/office/powerpoint/2010/main" val="3834820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184525520"/>
                    </a:ext>
                  </a:extLst>
                </a:gridCol>
                <a:gridCol w="987552">
                  <a:extLst>
                    <a:ext uri="{9D8B030D-6E8A-4147-A177-3AD203B41FA5}">
                      <a16:colId xmlns:a16="http://schemas.microsoft.com/office/drawing/2014/main" val="743377035"/>
                    </a:ext>
                  </a:extLst>
                </a:gridCol>
                <a:gridCol w="987552">
                  <a:extLst>
                    <a:ext uri="{9D8B030D-6E8A-4147-A177-3AD203B41FA5}">
                      <a16:colId xmlns:a16="http://schemas.microsoft.com/office/drawing/2014/main" val="4148266809"/>
                    </a:ext>
                  </a:extLst>
                </a:gridCol>
                <a:gridCol w="987552">
                  <a:extLst>
                    <a:ext uri="{9D8B030D-6E8A-4147-A177-3AD203B41FA5}">
                      <a16:colId xmlns:a16="http://schemas.microsoft.com/office/drawing/2014/main" val="2685745878"/>
                    </a:ext>
                  </a:extLst>
                </a:gridCol>
                <a:gridCol w="987552">
                  <a:extLst>
                    <a:ext uri="{9D8B030D-6E8A-4147-A177-3AD203B41FA5}">
                      <a16:colId xmlns:a16="http://schemas.microsoft.com/office/drawing/2014/main" val="652055270"/>
                    </a:ext>
                  </a:extLst>
                </a:gridCol>
                <a:gridCol w="987552">
                  <a:extLst>
                    <a:ext uri="{9D8B030D-6E8A-4147-A177-3AD203B41FA5}">
                      <a16:colId xmlns:a16="http://schemas.microsoft.com/office/drawing/2014/main" val="1734965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82611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- 2021-07-12 19:20:01</a:t>
                      </a:r>
                      <a:r>
                        <a:rPr kumimoji="0" lang="en-US" sz="1000" b="0" i="0" u="none" strike="noStrike" kern="1200" cap="none" spc="0" normalizeH="0" baseline="0" noProof="0">
                          <a:ln>
                            <a:noFill/>
                          </a:ln>
                          <a:solidFill>
                            <a:prstClr val="black"/>
                          </a:solidFill>
                          <a:effectLst/>
                          <a:uLnTx/>
                          <a:uFillTx/>
                          <a:latin typeface="+mn-lt"/>
                          <a:ea typeface="+mn-ea"/>
                          <a:cs typeface="+mn-cs"/>
                        </a:rPr>
                        <a:t>
 To take care of clients, find an #insurancecarrier that takes care of you. PHLY's goal is to free up agents and brokers so they can focus on building meaningful and sustaining relationships. 
Find out how PHLY has streamlined our processes without losing our personal touch ➡ 𝐛𝐢𝐭.𝐥𝐲/𝟑𝐲𝐆𝐇𝐱𝐠𝐊 ⬅ Link in bio. 
#TEAMPHLY #ThePHLYDifference #insurance #insuranceagents #insurancebroker #insurancepolicy #insured #insuranceproducts #insurancecareers #insurancelife #insurancework #insurancecompany #propertyandcasualty #specialtyinsurance #insurancebusiness #commercialinsurance #insuranceindustry #insuranceservices #insurances #insurancequote #insuranceplans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08/05/2021 14:09:29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72442072"/>
                  </a:ext>
                </a:extLst>
              </a:tr>
            </a:tbl>
          </a:graphicData>
        </a:graphic>
      </p:graphicFrame>
      <p:sp>
        <p:nvSpPr>
          <p:cNvPr id="4" name="Text Placeholder 3">
            <a:extLst>
              <a:ext uri="{FF2B5EF4-FFF2-40B4-BE49-F238E27FC236}">
                <a16:creationId xmlns:a16="http://schemas.microsoft.com/office/drawing/2014/main" id="{A36BBF25-9C18-43D7-A147-1329D5B1F860}"/>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9472763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151AF-8833-4B74-8096-88D90447EF7C}"/>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A5E39A00-6620-4BC5-AF7D-7ADE1E076606}"/>
              </a:ext>
            </a:extLst>
          </p:cNvPr>
          <p:cNvGraphicFramePr>
            <a:graphicFrameLocks noGrp="1"/>
          </p:cNvGraphicFramePr>
          <p:nvPr>
            <p:ph type="tbl" sz="quarter" idx="13"/>
            <p:extLst>
              <p:ext uri="{D42A27DB-BD31-4B8C-83A1-F6EECF244321}">
                <p14:modId xmlns:p14="http://schemas.microsoft.com/office/powerpoint/2010/main" val="1244813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006139142"/>
                    </a:ext>
                  </a:extLst>
                </a:gridCol>
                <a:gridCol w="987552">
                  <a:extLst>
                    <a:ext uri="{9D8B030D-6E8A-4147-A177-3AD203B41FA5}">
                      <a16:colId xmlns:a16="http://schemas.microsoft.com/office/drawing/2014/main" val="143498114"/>
                    </a:ext>
                  </a:extLst>
                </a:gridCol>
                <a:gridCol w="987552">
                  <a:extLst>
                    <a:ext uri="{9D8B030D-6E8A-4147-A177-3AD203B41FA5}">
                      <a16:colId xmlns:a16="http://schemas.microsoft.com/office/drawing/2014/main" val="3826438860"/>
                    </a:ext>
                  </a:extLst>
                </a:gridCol>
                <a:gridCol w="987552">
                  <a:extLst>
                    <a:ext uri="{9D8B030D-6E8A-4147-A177-3AD203B41FA5}">
                      <a16:colId xmlns:a16="http://schemas.microsoft.com/office/drawing/2014/main" val="2015670749"/>
                    </a:ext>
                  </a:extLst>
                </a:gridCol>
                <a:gridCol w="987552">
                  <a:extLst>
                    <a:ext uri="{9D8B030D-6E8A-4147-A177-3AD203B41FA5}">
                      <a16:colId xmlns:a16="http://schemas.microsoft.com/office/drawing/2014/main" val="735837143"/>
                    </a:ext>
                  </a:extLst>
                </a:gridCol>
                <a:gridCol w="987552">
                  <a:extLst>
                    <a:ext uri="{9D8B030D-6E8A-4147-A177-3AD203B41FA5}">
                      <a16:colId xmlns:a16="http://schemas.microsoft.com/office/drawing/2014/main" val="1134670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60968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- 2021-07-14 18:43:27</a:t>
                      </a:r>
                      <a:r>
                        <a:rPr kumimoji="0" lang="en-US" sz="1000" b="0" i="0" u="none" strike="noStrike" kern="1200" cap="none" spc="0" normalizeH="0" baseline="0" noProof="0">
                          <a:ln>
                            <a:noFill/>
                          </a:ln>
                          <a:solidFill>
                            <a:prstClr val="black"/>
                          </a:solidFill>
                          <a:effectLst/>
                          <a:uLnTx/>
                          <a:uFillTx/>
                          <a:latin typeface="+mn-lt"/>
                          <a:ea typeface="+mn-ea"/>
                          <a:cs typeface="+mn-cs"/>
                        </a:rPr>
                        <a:t>
 Employees from across the country joined together virtually for the kick-off of our PHLY Foundations Program, an annual program designed to help associates and trainees from #Marketing, #Underwriting, and #RiskManagement adjust to their roles. Throughout the program, they will participate in various activities to increase their understanding of PHLY and the #insuranceindustry. 
If you’re looking for a career that offers training and development opportunities, visit ➡ 𝐛𝐢𝐭.𝐥𝐲/𝐏𝐇𝐋𝐘𝐂𝐚𝐫𝐞𝐞𝐫𝐬 ⬅ to learn more. 
#TEAMPHLY #insurancecareers #professionaldevelopment #instajobs #careeropportunities #jobsearching #jobseekers #employmentopportunities #careerpath #jobshiring #insurancelife #insurancecompany #insurancecarrier #insurancejobs #insurancework #corporatelife #propertyandcasualty #specialtyinsurance #commercialinsurance #insurancebusiness #insuranceindustry #insuranceservices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08/05/2021 14:09:29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81369372"/>
                  </a:ext>
                </a:extLst>
              </a:tr>
            </a:tbl>
          </a:graphicData>
        </a:graphic>
      </p:graphicFrame>
      <p:sp>
        <p:nvSpPr>
          <p:cNvPr id="4" name="Text Placeholder 3">
            <a:extLst>
              <a:ext uri="{FF2B5EF4-FFF2-40B4-BE49-F238E27FC236}">
                <a16:creationId xmlns:a16="http://schemas.microsoft.com/office/drawing/2014/main" id="{B9AF156E-52F5-4562-B08E-A658F57A4744}"/>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4166358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0E0C6-E426-466C-BA3D-3C2C05F584EC}"/>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AB4F9196-12D2-480A-923D-E4D167D26443}"/>
              </a:ext>
            </a:extLst>
          </p:cNvPr>
          <p:cNvGraphicFramePr>
            <a:graphicFrameLocks noGrp="1"/>
          </p:cNvGraphicFramePr>
          <p:nvPr>
            <p:ph type="tbl" sz="quarter" idx="13"/>
            <p:extLst>
              <p:ext uri="{D42A27DB-BD31-4B8C-83A1-F6EECF244321}">
                <p14:modId xmlns:p14="http://schemas.microsoft.com/office/powerpoint/2010/main" val="3423941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395677040"/>
                    </a:ext>
                  </a:extLst>
                </a:gridCol>
                <a:gridCol w="987552">
                  <a:extLst>
                    <a:ext uri="{9D8B030D-6E8A-4147-A177-3AD203B41FA5}">
                      <a16:colId xmlns:a16="http://schemas.microsoft.com/office/drawing/2014/main" val="2655859196"/>
                    </a:ext>
                  </a:extLst>
                </a:gridCol>
                <a:gridCol w="987552">
                  <a:extLst>
                    <a:ext uri="{9D8B030D-6E8A-4147-A177-3AD203B41FA5}">
                      <a16:colId xmlns:a16="http://schemas.microsoft.com/office/drawing/2014/main" val="584969716"/>
                    </a:ext>
                  </a:extLst>
                </a:gridCol>
                <a:gridCol w="987552">
                  <a:extLst>
                    <a:ext uri="{9D8B030D-6E8A-4147-A177-3AD203B41FA5}">
                      <a16:colId xmlns:a16="http://schemas.microsoft.com/office/drawing/2014/main" val="4094483144"/>
                    </a:ext>
                  </a:extLst>
                </a:gridCol>
                <a:gridCol w="987552">
                  <a:extLst>
                    <a:ext uri="{9D8B030D-6E8A-4147-A177-3AD203B41FA5}">
                      <a16:colId xmlns:a16="http://schemas.microsoft.com/office/drawing/2014/main" val="1354135472"/>
                    </a:ext>
                  </a:extLst>
                </a:gridCol>
                <a:gridCol w="987552">
                  <a:extLst>
                    <a:ext uri="{9D8B030D-6E8A-4147-A177-3AD203B41FA5}">
                      <a16:colId xmlns:a16="http://schemas.microsoft.com/office/drawing/2014/main" val="18079045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30265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- 2021-07-30 15:00:21</a:t>
                      </a:r>
                      <a:r>
                        <a:rPr kumimoji="0" lang="en-US" sz="1000" b="0" i="0" u="none" strike="noStrike" kern="1200" cap="none" spc="0" normalizeH="0" baseline="0" noProof="0">
                          <a:ln>
                            <a:noFill/>
                          </a:ln>
                          <a:solidFill>
                            <a:prstClr val="black"/>
                          </a:solidFill>
                          <a:effectLst/>
                          <a:uLnTx/>
                          <a:uFillTx/>
                          <a:latin typeface="+mn-lt"/>
                          <a:ea typeface="+mn-ea"/>
                          <a:cs typeface="+mn-cs"/>
                        </a:rPr>
                        <a:t>
 Are you curious about what it’s like to work at PHLY? 🤔 This month, we’re shining the spotlight on Julie Covault, who works in Account Management, as she shares why she loves being part of our team. 🙌🏽
Learn more about #TEAMPHLY ➡ 𝐛𝐢𝐭.𝐥𝐲/𝐏𝐇𝐋𝐘𝐂𝐚𝐫𝐞𝐞𝐫𝐬 ⬅ Link in bio.
#accountmanagement #insurance #employeespotlight #employeeappreciation #careermotivation #businessgoals #supportive #instajobs #careers #insurancejobs #insurancecareers #companyculture #workenvironment #professionalgrowth #professionaldevelopment #insurancelife #corporatelife #insurancework #insurancecompany #workplaceculture #propertyandcasualty #specialtyinsurance #insurancebusiness #commercialinsurance #insurancecarrier #insuranceservices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08/05/2021 14:09:29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1303767"/>
                  </a:ext>
                </a:extLst>
              </a:tr>
            </a:tbl>
          </a:graphicData>
        </a:graphic>
      </p:graphicFrame>
      <p:sp>
        <p:nvSpPr>
          <p:cNvPr id="4" name="Text Placeholder 3">
            <a:extLst>
              <a:ext uri="{FF2B5EF4-FFF2-40B4-BE49-F238E27FC236}">
                <a16:creationId xmlns:a16="http://schemas.microsoft.com/office/drawing/2014/main" id="{B25B2210-1DC5-4F67-BB28-3CB5B13466DD}"/>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8673121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AC54D-C36A-41CC-834B-2BAA93B45372}"/>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2E8E69AE-9292-4506-83FA-1ADAE53A654B}"/>
              </a:ext>
            </a:extLst>
          </p:cNvPr>
          <p:cNvGraphicFramePr>
            <a:graphicFrameLocks noGrp="1"/>
          </p:cNvGraphicFramePr>
          <p:nvPr>
            <p:ph type="tbl" sz="quarter" idx="13"/>
            <p:extLst>
              <p:ext uri="{D42A27DB-BD31-4B8C-83A1-F6EECF244321}">
                <p14:modId xmlns:p14="http://schemas.microsoft.com/office/powerpoint/2010/main" val="500520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4190719025"/>
                    </a:ext>
                  </a:extLst>
                </a:gridCol>
                <a:gridCol w="905256">
                  <a:extLst>
                    <a:ext uri="{9D8B030D-6E8A-4147-A177-3AD203B41FA5}">
                      <a16:colId xmlns:a16="http://schemas.microsoft.com/office/drawing/2014/main" val="1653851128"/>
                    </a:ext>
                  </a:extLst>
                </a:gridCol>
                <a:gridCol w="411480">
                  <a:extLst>
                    <a:ext uri="{9D8B030D-6E8A-4147-A177-3AD203B41FA5}">
                      <a16:colId xmlns:a16="http://schemas.microsoft.com/office/drawing/2014/main" val="1500321931"/>
                    </a:ext>
                  </a:extLst>
                </a:gridCol>
                <a:gridCol w="905256">
                  <a:extLst>
                    <a:ext uri="{9D8B030D-6E8A-4147-A177-3AD203B41FA5}">
                      <a16:colId xmlns:a16="http://schemas.microsoft.com/office/drawing/2014/main" val="3636242344"/>
                    </a:ext>
                  </a:extLst>
                </a:gridCol>
                <a:gridCol w="905256">
                  <a:extLst>
                    <a:ext uri="{9D8B030D-6E8A-4147-A177-3AD203B41FA5}">
                      <a16:colId xmlns:a16="http://schemas.microsoft.com/office/drawing/2014/main" val="3010945621"/>
                    </a:ext>
                  </a:extLst>
                </a:gridCol>
                <a:gridCol w="905256">
                  <a:extLst>
                    <a:ext uri="{9D8B030D-6E8A-4147-A177-3AD203B41FA5}">
                      <a16:colId xmlns:a16="http://schemas.microsoft.com/office/drawing/2014/main" val="880736110"/>
                    </a:ext>
                  </a:extLst>
                </a:gridCol>
                <a:gridCol w="905256">
                  <a:extLst>
                    <a:ext uri="{9D8B030D-6E8A-4147-A177-3AD203B41FA5}">
                      <a16:colId xmlns:a16="http://schemas.microsoft.com/office/drawing/2014/main" val="399797041"/>
                    </a:ext>
                  </a:extLst>
                </a:gridCol>
                <a:gridCol w="905256">
                  <a:extLst>
                    <a:ext uri="{9D8B030D-6E8A-4147-A177-3AD203B41FA5}">
                      <a16:colId xmlns:a16="http://schemas.microsoft.com/office/drawing/2014/main" val="3535667515"/>
                    </a:ext>
                  </a:extLst>
                </a:gridCol>
                <a:gridCol w="905256">
                  <a:extLst>
                    <a:ext uri="{9D8B030D-6E8A-4147-A177-3AD203B41FA5}">
                      <a16:colId xmlns:a16="http://schemas.microsoft.com/office/drawing/2014/main" val="335054531"/>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4040584740"/>
                  </a:ext>
                </a:extLst>
              </a:tr>
              <a:tr h="370840">
                <a:tc>
                  <a:txBody>
                    <a:bodyPr/>
                    <a:lstStyle/>
                    <a:p>
                      <a:r>
                        <a:rPr lang="en-US" sz="1000"/>
                        <a:t>14</a:t>
                      </a:r>
                    </a:p>
                  </a:txBody>
                  <a:tcPr/>
                </a:tc>
                <a:tc>
                  <a:txBody>
                    <a:bodyPr/>
                    <a:lstStyle/>
                    <a:p>
                      <a:r>
                        <a:rPr lang="en-US" sz="1000"/>
                        <a:t>0.6817</a:t>
                      </a:r>
                    </a:p>
                  </a:txBody>
                  <a:tcPr/>
                </a:tc>
                <a:tc>
                  <a:txBody>
                    <a:bodyPr/>
                    <a:lstStyle/>
                    <a:p>
                      <a:r>
                        <a:rPr lang="en-US" sz="1000"/>
                        <a:t>0.07</a:t>
                      </a:r>
                    </a:p>
                  </a:txBody>
                  <a:tcPr/>
                </a:tc>
                <a:tc>
                  <a:txBody>
                    <a:bodyPr/>
                    <a:lstStyle/>
                    <a:p>
                      <a:r>
                        <a:rPr lang="en-US" sz="1000"/>
                        <a:t>125.79</a:t>
                      </a:r>
                    </a:p>
                  </a:txBody>
                  <a:tcPr/>
                </a:tc>
                <a:tc>
                  <a:txBody>
                    <a:bodyPr/>
                    <a:lstStyle/>
                    <a:p>
                      <a:r>
                        <a:rPr lang="en-US" sz="1000"/>
                        <a:t>124.50</a:t>
                      </a:r>
                    </a:p>
                  </a:txBody>
                  <a:tcPr/>
                </a:tc>
                <a:tc>
                  <a:txBody>
                    <a:bodyPr/>
                    <a:lstStyle/>
                    <a:p>
                      <a:r>
                        <a:rPr lang="en-US" sz="1000"/>
                        <a:t>85.14</a:t>
                      </a:r>
                    </a:p>
                  </a:txBody>
                  <a:tcPr/>
                </a:tc>
                <a:tc>
                  <a:txBody>
                    <a:bodyPr/>
                    <a:lstStyle/>
                    <a:p>
                      <a:r>
                        <a:rPr lang="en-US" sz="1000"/>
                        <a:t>85.07</a:t>
                      </a:r>
                    </a:p>
                  </a:txBody>
                  <a:tcPr/>
                </a:tc>
                <a:tc>
                  <a:txBody>
                    <a:bodyPr/>
                    <a:lstStyle/>
                    <a:p>
                      <a:r>
                        <a:rPr lang="en-US" sz="1000"/>
                        <a:t>1761</a:t>
                      </a:r>
                    </a:p>
                  </a:txBody>
                  <a:tcPr/>
                </a:tc>
                <a:tc>
                  <a:txBody>
                    <a:bodyPr/>
                    <a:lstStyle/>
                    <a:p>
                      <a:r>
                        <a:rPr lang="en-US" sz="1000"/>
                        <a:t>1192</a:t>
                      </a:r>
                    </a:p>
                  </a:txBody>
                  <a:tcPr/>
                </a:tc>
                <a:extLst>
                  <a:ext uri="{0D108BD9-81ED-4DB2-BD59-A6C34878D82A}">
                    <a16:rowId xmlns:a16="http://schemas.microsoft.com/office/drawing/2014/main" val="3809293927"/>
                  </a:ext>
                </a:extLst>
              </a:tr>
            </a:tbl>
          </a:graphicData>
        </a:graphic>
      </p:graphicFrame>
      <p:sp>
        <p:nvSpPr>
          <p:cNvPr id="4" name="Text Placeholder 3">
            <a:extLst>
              <a:ext uri="{FF2B5EF4-FFF2-40B4-BE49-F238E27FC236}">
                <a16:creationId xmlns:a16="http://schemas.microsoft.com/office/drawing/2014/main" id="{BBCB3BE7-0EEB-4B95-BB9B-5A9DD13FCB8E}"/>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3110805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91497-F7A3-49BF-80D7-5097225823B8}"/>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01DEF3A3-7178-4956-8FF1-64FEBB9AE23C}"/>
              </a:ext>
            </a:extLst>
          </p:cNvPr>
          <p:cNvGraphicFramePr>
            <a:graphicFrameLocks noGrp="1"/>
          </p:cNvGraphicFramePr>
          <p:nvPr>
            <p:ph type="tbl" sz="quarter" idx="13"/>
            <p:extLst>
              <p:ext uri="{D42A27DB-BD31-4B8C-83A1-F6EECF244321}">
                <p14:modId xmlns:p14="http://schemas.microsoft.com/office/powerpoint/2010/main" val="3073869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4572265"/>
                    </a:ext>
                  </a:extLst>
                </a:gridCol>
                <a:gridCol w="1316736">
                  <a:extLst>
                    <a:ext uri="{9D8B030D-6E8A-4147-A177-3AD203B41FA5}">
                      <a16:colId xmlns:a16="http://schemas.microsoft.com/office/drawing/2014/main" val="1807477382"/>
                    </a:ext>
                  </a:extLst>
                </a:gridCol>
                <a:gridCol w="658368">
                  <a:extLst>
                    <a:ext uri="{9D8B030D-6E8A-4147-A177-3AD203B41FA5}">
                      <a16:colId xmlns:a16="http://schemas.microsoft.com/office/drawing/2014/main" val="3073969483"/>
                    </a:ext>
                  </a:extLst>
                </a:gridCol>
                <a:gridCol w="658368">
                  <a:extLst>
                    <a:ext uri="{9D8B030D-6E8A-4147-A177-3AD203B41FA5}">
                      <a16:colId xmlns:a16="http://schemas.microsoft.com/office/drawing/2014/main" val="2630093801"/>
                    </a:ext>
                  </a:extLst>
                </a:gridCol>
                <a:gridCol w="658368">
                  <a:extLst>
                    <a:ext uri="{9D8B030D-6E8A-4147-A177-3AD203B41FA5}">
                      <a16:colId xmlns:a16="http://schemas.microsoft.com/office/drawing/2014/main" val="3661760381"/>
                    </a:ext>
                  </a:extLst>
                </a:gridCol>
                <a:gridCol w="658368">
                  <a:extLst>
                    <a:ext uri="{9D8B030D-6E8A-4147-A177-3AD203B41FA5}">
                      <a16:colId xmlns:a16="http://schemas.microsoft.com/office/drawing/2014/main" val="363454724"/>
                    </a:ext>
                  </a:extLst>
                </a:gridCol>
                <a:gridCol w="658368">
                  <a:extLst>
                    <a:ext uri="{9D8B030D-6E8A-4147-A177-3AD203B41FA5}">
                      <a16:colId xmlns:a16="http://schemas.microsoft.com/office/drawing/2014/main" val="368166563"/>
                    </a:ext>
                  </a:extLst>
                </a:gridCol>
                <a:gridCol w="658368">
                  <a:extLst>
                    <a:ext uri="{9D8B030D-6E8A-4147-A177-3AD203B41FA5}">
                      <a16:colId xmlns:a16="http://schemas.microsoft.com/office/drawing/2014/main" val="20493449"/>
                    </a:ext>
                  </a:extLst>
                </a:gridCol>
                <a:gridCol w="658368">
                  <a:extLst>
                    <a:ext uri="{9D8B030D-6E8A-4147-A177-3AD203B41FA5}">
                      <a16:colId xmlns:a16="http://schemas.microsoft.com/office/drawing/2014/main" val="962575906"/>
                    </a:ext>
                  </a:extLst>
                </a:gridCol>
                <a:gridCol w="658368">
                  <a:extLst>
                    <a:ext uri="{9D8B030D-6E8A-4147-A177-3AD203B41FA5}">
                      <a16:colId xmlns:a16="http://schemas.microsoft.com/office/drawing/2014/main" val="1057692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921521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- 2021-07-29 17:08:40</a:t>
                      </a:r>
                      <a:r>
                        <a:rPr kumimoji="0" lang="en-US" sz="1000" b="0" i="0" u="none" strike="noStrike" kern="1200" cap="none" spc="0" normalizeH="0" baseline="0" noProof="0">
                          <a:ln>
                            <a:noFill/>
                          </a:ln>
                          <a:solidFill>
                            <a:prstClr val="black"/>
                          </a:solidFill>
                          <a:effectLst/>
                          <a:uLnTx/>
                          <a:uFillTx/>
                          <a:latin typeface="+mn-lt"/>
                          <a:ea typeface="+mn-ea"/>
                          <a:cs typeface="+mn-cs"/>
                        </a:rPr>
                        <a:t>
 SHOUTOUT TO OUR SUMMER ASSOCIATES ON #NATIONALINTERNDAY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https://quintly-image-storage.s3.amazonaws.com/c303562b672a3318c686cfcc37b7e67a/30ceee964f30fe217a2a2f89faa0d1fb.jpg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17:04:52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907920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phlyinsurance - 2021-07-29 12:35:20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https://quintly-image-storage.s3.amazonaws.com/c303562b672a3318c686cfcc37b7e67a/2273d93f27dea2314717bf2c996f0bef.jpg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07/30/2021 12:30:51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611297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- 2021-07-27 15:17:10</a:t>
                      </a:r>
                      <a:r>
                        <a:rPr kumimoji="0" lang="en-US" sz="1000" b="0" i="0" u="none" strike="noStrike" kern="1200" cap="none" spc="0" normalizeH="0" baseline="0" noProof="0">
                          <a:ln>
                            <a:noFill/>
                          </a:ln>
                          <a:solidFill>
                            <a:prstClr val="black"/>
                          </a:solidFill>
                          <a:effectLst/>
                          <a:uLnTx/>
                          <a:uFillTx/>
                          <a:latin typeface="+mn-lt"/>
                          <a:ea typeface="+mn-ea"/>
                          <a:cs typeface="+mn-cs"/>
                        </a:rPr>
                        <a:t>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https://quintly-image-storage.s3.amazonaws.com/c303562b672a3318c686cfcc37b7e67a/a2327ae94e7dc032687912b106276bf5.jpg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07/28/2021 15:07:19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464164326"/>
                  </a:ext>
                </a:extLst>
              </a:tr>
            </a:tbl>
          </a:graphicData>
        </a:graphic>
      </p:graphicFrame>
      <p:sp>
        <p:nvSpPr>
          <p:cNvPr id="4" name="Text Placeholder 3">
            <a:extLst>
              <a:ext uri="{FF2B5EF4-FFF2-40B4-BE49-F238E27FC236}">
                <a16:creationId xmlns:a16="http://schemas.microsoft.com/office/drawing/2014/main" id="{33A87E18-9894-4FDD-AF97-253F33A172B4}"/>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0782387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BD42A-D11B-4423-A734-E1E703A42893}"/>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5CFEDF75-0D67-4B28-9ADB-B3EDA778E163}"/>
              </a:ext>
            </a:extLst>
          </p:cNvPr>
          <p:cNvGraphicFramePr>
            <a:graphicFrameLocks noGrp="1"/>
          </p:cNvGraphicFramePr>
          <p:nvPr>
            <p:ph type="tbl" sz="quarter" idx="13"/>
            <p:extLst>
              <p:ext uri="{D42A27DB-BD31-4B8C-83A1-F6EECF244321}">
                <p14:modId xmlns:p14="http://schemas.microsoft.com/office/powerpoint/2010/main" val="2462130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15786246"/>
                    </a:ext>
                  </a:extLst>
                </a:gridCol>
                <a:gridCol w="1316736">
                  <a:extLst>
                    <a:ext uri="{9D8B030D-6E8A-4147-A177-3AD203B41FA5}">
                      <a16:colId xmlns:a16="http://schemas.microsoft.com/office/drawing/2014/main" val="189958562"/>
                    </a:ext>
                  </a:extLst>
                </a:gridCol>
                <a:gridCol w="658368">
                  <a:extLst>
                    <a:ext uri="{9D8B030D-6E8A-4147-A177-3AD203B41FA5}">
                      <a16:colId xmlns:a16="http://schemas.microsoft.com/office/drawing/2014/main" val="2400079143"/>
                    </a:ext>
                  </a:extLst>
                </a:gridCol>
                <a:gridCol w="658368">
                  <a:extLst>
                    <a:ext uri="{9D8B030D-6E8A-4147-A177-3AD203B41FA5}">
                      <a16:colId xmlns:a16="http://schemas.microsoft.com/office/drawing/2014/main" val="422060277"/>
                    </a:ext>
                  </a:extLst>
                </a:gridCol>
                <a:gridCol w="658368">
                  <a:extLst>
                    <a:ext uri="{9D8B030D-6E8A-4147-A177-3AD203B41FA5}">
                      <a16:colId xmlns:a16="http://schemas.microsoft.com/office/drawing/2014/main" val="2686873022"/>
                    </a:ext>
                  </a:extLst>
                </a:gridCol>
                <a:gridCol w="658368">
                  <a:extLst>
                    <a:ext uri="{9D8B030D-6E8A-4147-A177-3AD203B41FA5}">
                      <a16:colId xmlns:a16="http://schemas.microsoft.com/office/drawing/2014/main" val="141245115"/>
                    </a:ext>
                  </a:extLst>
                </a:gridCol>
                <a:gridCol w="658368">
                  <a:extLst>
                    <a:ext uri="{9D8B030D-6E8A-4147-A177-3AD203B41FA5}">
                      <a16:colId xmlns:a16="http://schemas.microsoft.com/office/drawing/2014/main" val="3140411390"/>
                    </a:ext>
                  </a:extLst>
                </a:gridCol>
                <a:gridCol w="658368">
                  <a:extLst>
                    <a:ext uri="{9D8B030D-6E8A-4147-A177-3AD203B41FA5}">
                      <a16:colId xmlns:a16="http://schemas.microsoft.com/office/drawing/2014/main" val="2154745989"/>
                    </a:ext>
                  </a:extLst>
                </a:gridCol>
                <a:gridCol w="658368">
                  <a:extLst>
                    <a:ext uri="{9D8B030D-6E8A-4147-A177-3AD203B41FA5}">
                      <a16:colId xmlns:a16="http://schemas.microsoft.com/office/drawing/2014/main" val="1815241157"/>
                    </a:ext>
                  </a:extLst>
                </a:gridCol>
                <a:gridCol w="658368">
                  <a:extLst>
                    <a:ext uri="{9D8B030D-6E8A-4147-A177-3AD203B41FA5}">
                      <a16:colId xmlns:a16="http://schemas.microsoft.com/office/drawing/2014/main" val="2350095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958956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- 2021-07-26 13:01:35</a:t>
                      </a:r>
                      <a:r>
                        <a:rPr kumimoji="0" lang="en-US" sz="1000" b="0" i="0" u="none" strike="noStrike" kern="1200" cap="none" spc="0" normalizeH="0" baseline="0" noProof="0">
                          <a:ln>
                            <a:noFill/>
                          </a:ln>
                          <a:solidFill>
                            <a:prstClr val="black"/>
                          </a:solidFill>
                          <a:effectLst/>
                          <a:uLnTx/>
                          <a:uFillTx/>
                          <a:latin typeface="+mn-lt"/>
                          <a:ea typeface="+mn-ea"/>
                          <a:cs typeface="+mn-cs"/>
                        </a:rPr>
                        <a:t>
 LEARN MORE ABOUT HOW WE ARE DEDICATED TO MAKING IT EASY TO DO BUSINESS WITH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https://quintly-image-storage.s3.amazonaws.com/c303562b672a3318c686cfcc37b7e67a/1b1d3daed7c18f66303c98ea56ed8cfe.jpg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07/27/2021 13:00:35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160190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- 2021-07-22 14:50:53</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@TREVORPROJECT!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https://quintly-image-storage.s3.amazonaws.com/c303562b672a3318c686cfcc37b7e67a/8bf97ce0716a338239343ca987ef1c0c.jpg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07/23/2021 14:31:14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426480284"/>
                  </a:ext>
                </a:extLst>
              </a:tr>
            </a:tbl>
          </a:graphicData>
        </a:graphic>
      </p:graphicFrame>
      <p:sp>
        <p:nvSpPr>
          <p:cNvPr id="4" name="Text Placeholder 3">
            <a:extLst>
              <a:ext uri="{FF2B5EF4-FFF2-40B4-BE49-F238E27FC236}">
                <a16:creationId xmlns:a16="http://schemas.microsoft.com/office/drawing/2014/main" id="{6D10E57E-D448-4EA0-B02F-D4008615C239}"/>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72070775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1350</Words>
  <Application>Microsoft Office PowerPoint</Application>
  <PresentationFormat>On-screen Show (4:3)</PresentationFormat>
  <Paragraphs>541</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quintly_template</vt:lpstr>
      <vt:lpstr>PHLY Social Media</vt:lpstr>
      <vt:lpstr>Overall Overall Audience | Philadelphia Insurance</vt:lpstr>
      <vt:lpstr>Facebook Facebook Key Metrics | Philadelphia Insurance</vt:lpstr>
      <vt:lpstr>Facebook Facebook Fans Change | Philadelphia Insurance</vt:lpstr>
      <vt:lpstr>Facebook Average Interactions Per Facebook Post | Philadelphia Insurance</vt:lpstr>
      <vt:lpstr>Facebook Total Interactions Per Month | Philadelphia Insurance</vt:lpstr>
      <vt:lpstr>Facebook Facebook Impressions | Philadelphia Insurance</vt:lpstr>
      <vt:lpstr>Facebook Own Posts Table | Philadelphia Insurance - 1 of 2</vt:lpstr>
      <vt:lpstr>Facebook Own Posts Table | Philadelphia Insurance - 2 of 2</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3</vt:lpstr>
      <vt:lpstr>LinkedIn Posts Table | Philadelphia Insurance - 2 of 3</vt:lpstr>
      <vt:lpstr>LinkedIn Posts Table | Philadelphia Insurance - 3 of 3</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 - 1 of 2</vt:lpstr>
      <vt:lpstr>Instagram Stories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Peiniger</dc:creator>
  <cp:lastModifiedBy>Frederik Peiniger</cp:lastModifiedBy>
  <cp:revision>1</cp:revision>
  <dcterms:created xsi:type="dcterms:W3CDTF">2021-08-05T18:19:53Z</dcterms:created>
  <dcterms:modified xsi:type="dcterms:W3CDTF">2021-08-05T18:20:39Z</dcterms:modified>
</cp:coreProperties>
</file>