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6" r:id="rId29"/>
    <p:sldId id="287" r:id="rId30"/>
    <p:sldId id="288" r:id="rId31"/>
    <p:sldId id="289"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44378</c:v>
                </c:pt>
              </c:numCache>
            </c:numRef>
          </c:cat>
          <c:val>
            <c:numRef>
              <c:f>Sheet1!$B$2</c:f>
              <c:numCache>
                <c:formatCode>General</c:formatCode>
                <c:ptCount val="1"/>
                <c:pt idx="0">
                  <c:v>1752</c:v>
                </c:pt>
              </c:numCache>
            </c:numRef>
          </c:val>
          <c:extLst>
            <c:ext xmlns:c16="http://schemas.microsoft.com/office/drawing/2014/chart" uri="{C3380CC4-5D6E-409C-BE32-E72D297353CC}">
              <c16:uniqueId val="{00000000-F4A5-40B2-948B-0F0C6CA54CD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44378</c:v>
                </c:pt>
              </c:numCache>
            </c:numRef>
          </c:cat>
          <c:val>
            <c:numRef>
              <c:f>Sheet1!$C$2</c:f>
              <c:numCache>
                <c:formatCode>General</c:formatCode>
                <c:ptCount val="1"/>
                <c:pt idx="0">
                  <c:v>2639</c:v>
                </c:pt>
              </c:numCache>
            </c:numRef>
          </c:val>
          <c:extLst>
            <c:ext xmlns:c16="http://schemas.microsoft.com/office/drawing/2014/chart" uri="{C3380CC4-5D6E-409C-BE32-E72D297353CC}">
              <c16:uniqueId val="{00000001-F4A5-40B2-948B-0F0C6CA54CD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44378</c:v>
                </c:pt>
              </c:numCache>
            </c:numRef>
          </c:cat>
          <c:val>
            <c:numRef>
              <c:f>Sheet1!$D$2</c:f>
              <c:numCache>
                <c:formatCode>General</c:formatCode>
                <c:ptCount val="1"/>
                <c:pt idx="0">
                  <c:v>3348</c:v>
                </c:pt>
              </c:numCache>
            </c:numRef>
          </c:val>
          <c:extLst>
            <c:ext xmlns:c16="http://schemas.microsoft.com/office/drawing/2014/chart" uri="{C3380CC4-5D6E-409C-BE32-E72D297353CC}">
              <c16:uniqueId val="{00000002-F4A5-40B2-948B-0F0C6CA54CD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44378</c:v>
                </c:pt>
              </c:numCache>
            </c:numRef>
          </c:cat>
          <c:val>
            <c:numRef>
              <c:f>Sheet1!$E$2</c:f>
              <c:numCache>
                <c:formatCode>General</c:formatCode>
                <c:ptCount val="1"/>
                <c:pt idx="0">
                  <c:v>1203</c:v>
                </c:pt>
              </c:numCache>
            </c:numRef>
          </c:val>
          <c:extLst>
            <c:ext xmlns:c16="http://schemas.microsoft.com/office/drawing/2014/chart" uri="{C3380CC4-5D6E-409C-BE32-E72D297353CC}">
              <c16:uniqueId val="{00000003-F4A5-40B2-948B-0F0C6CA54CD3}"/>
            </c:ext>
          </c:extLst>
        </c:ser>
        <c:dLbls>
          <c:showLegendKey val="0"/>
          <c:showVal val="0"/>
          <c:showCatName val="0"/>
          <c:showSerName val="0"/>
          <c:showPercent val="0"/>
          <c:showBubbleSize val="0"/>
        </c:dLbls>
        <c:gapWidth val="219"/>
        <c:overlap val="-27"/>
        <c:axId val="371846864"/>
        <c:axId val="371847192"/>
      </c:barChart>
      <c:dateAx>
        <c:axId val="371846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47192"/>
        <c:crosses val="autoZero"/>
        <c:auto val="1"/>
        <c:lblOffset val="100"/>
        <c:baseTimeUnit val="days"/>
      </c:dateAx>
      <c:valAx>
        <c:axId val="37184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84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pt idx="5">
                  <c:v>-1</c:v>
                </c:pt>
                <c:pt idx="6">
                  <c:v>-1</c:v>
                </c:pt>
                <c:pt idx="7">
                  <c:v>-2</c:v>
                </c:pt>
              </c:numCache>
            </c:numRef>
          </c:val>
          <c:extLst>
            <c:ext xmlns:c16="http://schemas.microsoft.com/office/drawing/2014/chart" uri="{C3380CC4-5D6E-409C-BE32-E72D297353CC}">
              <c16:uniqueId val="{00000000-9491-4CBF-B07C-703CDAD3ED00}"/>
            </c:ext>
          </c:extLst>
        </c:ser>
        <c:dLbls>
          <c:showLegendKey val="0"/>
          <c:showVal val="0"/>
          <c:showCatName val="0"/>
          <c:showSerName val="0"/>
          <c:showPercent val="0"/>
          <c:showBubbleSize val="0"/>
        </c:dLbls>
        <c:gapWidth val="219"/>
        <c:overlap val="-27"/>
        <c:axId val="374153280"/>
        <c:axId val="374156560"/>
      </c:barChart>
      <c:dateAx>
        <c:axId val="374153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156560"/>
        <c:crosses val="autoZero"/>
        <c:auto val="1"/>
        <c:lblOffset val="100"/>
        <c:baseTimeUnit val="months"/>
      </c:dateAx>
      <c:valAx>
        <c:axId val="37415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15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10</c:v>
                </c:pt>
                <c:pt idx="3">
                  <c:v>18</c:v>
                </c:pt>
                <c:pt idx="4">
                  <c:v>7</c:v>
                </c:pt>
                <c:pt idx="5">
                  <c:v>8</c:v>
                </c:pt>
                <c:pt idx="6">
                  <c:v>12</c:v>
                </c:pt>
                <c:pt idx="7">
                  <c:v>6</c:v>
                </c:pt>
                <c:pt idx="8">
                  <c:v>0</c:v>
                </c:pt>
                <c:pt idx="9">
                  <c:v>0</c:v>
                </c:pt>
                <c:pt idx="10">
                  <c:v>0</c:v>
                </c:pt>
                <c:pt idx="11">
                  <c:v>0</c:v>
                </c:pt>
              </c:numCache>
            </c:numRef>
          </c:val>
          <c:extLst>
            <c:ext xmlns:c16="http://schemas.microsoft.com/office/drawing/2014/chart" uri="{C3380CC4-5D6E-409C-BE32-E72D297353CC}">
              <c16:uniqueId val="{00000000-DD89-4D5B-91B0-58E9682AB0D3}"/>
            </c:ext>
          </c:extLst>
        </c:ser>
        <c:dLbls>
          <c:showLegendKey val="0"/>
          <c:showVal val="0"/>
          <c:showCatName val="0"/>
          <c:showSerName val="0"/>
          <c:showPercent val="0"/>
          <c:showBubbleSize val="0"/>
        </c:dLbls>
        <c:gapWidth val="219"/>
        <c:overlap val="-27"/>
        <c:axId val="375796168"/>
        <c:axId val="375797152"/>
      </c:barChart>
      <c:dateAx>
        <c:axId val="375796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797152"/>
        <c:crosses val="autoZero"/>
        <c:auto val="1"/>
        <c:lblOffset val="100"/>
        <c:baseTimeUnit val="months"/>
      </c:dateAx>
      <c:valAx>
        <c:axId val="37579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79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119</c:v>
                </c:pt>
                <c:pt idx="3">
                  <c:v>377</c:v>
                </c:pt>
                <c:pt idx="4">
                  <c:v>66</c:v>
                </c:pt>
                <c:pt idx="5">
                  <c:v>99</c:v>
                </c:pt>
                <c:pt idx="6">
                  <c:v>179</c:v>
                </c:pt>
                <c:pt idx="7">
                  <c:v>13</c:v>
                </c:pt>
                <c:pt idx="8">
                  <c:v>0</c:v>
                </c:pt>
                <c:pt idx="9">
                  <c:v>0</c:v>
                </c:pt>
                <c:pt idx="10">
                  <c:v>0</c:v>
                </c:pt>
                <c:pt idx="11">
                  <c:v>0</c:v>
                </c:pt>
              </c:numCache>
            </c:numRef>
          </c:val>
          <c:extLst>
            <c:ext xmlns:c16="http://schemas.microsoft.com/office/drawing/2014/chart" uri="{C3380CC4-5D6E-409C-BE32-E72D297353CC}">
              <c16:uniqueId val="{00000000-7734-401C-8D0D-1553F944C184}"/>
            </c:ext>
          </c:extLst>
        </c:ser>
        <c:dLbls>
          <c:showLegendKey val="0"/>
          <c:showVal val="0"/>
          <c:showCatName val="0"/>
          <c:showSerName val="0"/>
          <c:showPercent val="0"/>
          <c:showBubbleSize val="0"/>
        </c:dLbls>
        <c:gapWidth val="219"/>
        <c:overlap val="-27"/>
        <c:axId val="376393448"/>
        <c:axId val="376394760"/>
      </c:barChart>
      <c:catAx>
        <c:axId val="37639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94760"/>
        <c:crosses val="autoZero"/>
        <c:auto val="1"/>
        <c:lblAlgn val="ctr"/>
        <c:lblOffset val="100"/>
        <c:noMultiLvlLbl val="0"/>
      </c:catAx>
      <c:valAx>
        <c:axId val="37639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9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pt idx="2">
                  <c:v>3541</c:v>
                </c:pt>
                <c:pt idx="3">
                  <c:v>9522</c:v>
                </c:pt>
                <c:pt idx="4">
                  <c:v>4793</c:v>
                </c:pt>
                <c:pt idx="5">
                  <c:v>6254</c:v>
                </c:pt>
                <c:pt idx="6">
                  <c:v>5378</c:v>
                </c:pt>
                <c:pt idx="7">
                  <c:v>22</c:v>
                </c:pt>
              </c:numCache>
            </c:numRef>
          </c:val>
          <c:extLst>
            <c:ext xmlns:c16="http://schemas.microsoft.com/office/drawing/2014/chart" uri="{C3380CC4-5D6E-409C-BE32-E72D297353CC}">
              <c16:uniqueId val="{00000000-E71B-40B6-AFC1-7ED8FC4827CC}"/>
            </c:ext>
          </c:extLst>
        </c:ser>
        <c:dLbls>
          <c:showLegendKey val="0"/>
          <c:showVal val="0"/>
          <c:showCatName val="0"/>
          <c:showSerName val="0"/>
          <c:showPercent val="0"/>
          <c:showBubbleSize val="0"/>
        </c:dLbls>
        <c:gapWidth val="219"/>
        <c:overlap val="-27"/>
        <c:axId val="376387544"/>
        <c:axId val="376391152"/>
      </c:barChart>
      <c:dateAx>
        <c:axId val="376387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91152"/>
        <c:crosses val="autoZero"/>
        <c:auto val="1"/>
        <c:lblOffset val="100"/>
        <c:baseTimeUnit val="months"/>
      </c:dateAx>
      <c:valAx>
        <c:axId val="37639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8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13</c:v>
                </c:pt>
                <c:pt idx="5">
                  <c:v>-4</c:v>
                </c:pt>
                <c:pt idx="6">
                  <c:v>-3</c:v>
                </c:pt>
                <c:pt idx="7">
                  <c:v>0</c:v>
                </c:pt>
              </c:numCache>
            </c:numRef>
          </c:val>
          <c:extLst>
            <c:ext xmlns:c16="http://schemas.microsoft.com/office/drawing/2014/chart" uri="{C3380CC4-5D6E-409C-BE32-E72D297353CC}">
              <c16:uniqueId val="{00000000-8921-4334-A524-1B302839A1D1}"/>
            </c:ext>
          </c:extLst>
        </c:ser>
        <c:dLbls>
          <c:showLegendKey val="0"/>
          <c:showVal val="0"/>
          <c:showCatName val="0"/>
          <c:showSerName val="0"/>
          <c:showPercent val="0"/>
          <c:showBubbleSize val="0"/>
        </c:dLbls>
        <c:gapWidth val="219"/>
        <c:overlap val="-27"/>
        <c:axId val="381328392"/>
        <c:axId val="381325768"/>
      </c:barChart>
      <c:dateAx>
        <c:axId val="38132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25768"/>
        <c:crosses val="autoZero"/>
        <c:auto val="1"/>
        <c:lblOffset val="100"/>
        <c:baseTimeUnit val="months"/>
      </c:dateAx>
      <c:valAx>
        <c:axId val="38132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2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57</c:v>
                </c:pt>
                <c:pt idx="5">
                  <c:v>0</c:v>
                </c:pt>
                <c:pt idx="6">
                  <c:v>1</c:v>
                </c:pt>
                <c:pt idx="7">
                  <c:v>0</c:v>
                </c:pt>
                <c:pt idx="8">
                  <c:v>0</c:v>
                </c:pt>
                <c:pt idx="9">
                  <c:v>0</c:v>
                </c:pt>
                <c:pt idx="10">
                  <c:v>0</c:v>
                </c:pt>
                <c:pt idx="11">
                  <c:v>0</c:v>
                </c:pt>
              </c:numCache>
            </c:numRef>
          </c:val>
          <c:extLst>
            <c:ext xmlns:c16="http://schemas.microsoft.com/office/drawing/2014/chart" uri="{C3380CC4-5D6E-409C-BE32-E72D297353CC}">
              <c16:uniqueId val="{00000000-DF23-4F7A-BA8E-C0C024ECD278}"/>
            </c:ext>
          </c:extLst>
        </c:ser>
        <c:dLbls>
          <c:showLegendKey val="0"/>
          <c:showVal val="0"/>
          <c:showCatName val="0"/>
          <c:showSerName val="0"/>
          <c:showPercent val="0"/>
          <c:showBubbleSize val="0"/>
        </c:dLbls>
        <c:gapWidth val="219"/>
        <c:overlap val="-27"/>
        <c:axId val="381334952"/>
        <c:axId val="381335608"/>
      </c:barChart>
      <c:dateAx>
        <c:axId val="38133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35608"/>
        <c:crosses val="autoZero"/>
        <c:auto val="1"/>
        <c:lblOffset val="100"/>
        <c:baseTimeUnit val="months"/>
      </c:dateAx>
      <c:valAx>
        <c:axId val="38133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3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1100</c:v>
                </c:pt>
                <c:pt idx="5">
                  <c:v>16</c:v>
                </c:pt>
                <c:pt idx="6">
                  <c:v>22</c:v>
                </c:pt>
                <c:pt idx="7">
                  <c:v>0</c:v>
                </c:pt>
                <c:pt idx="8">
                  <c:v>0</c:v>
                </c:pt>
                <c:pt idx="9">
                  <c:v>0</c:v>
                </c:pt>
                <c:pt idx="10">
                  <c:v>0</c:v>
                </c:pt>
                <c:pt idx="11">
                  <c:v>0</c:v>
                </c:pt>
              </c:numCache>
            </c:numRef>
          </c:val>
          <c:extLst>
            <c:ext xmlns:c16="http://schemas.microsoft.com/office/drawing/2014/chart" uri="{C3380CC4-5D6E-409C-BE32-E72D297353CC}">
              <c16:uniqueId val="{00000000-322A-43A7-9A52-4CDA2ACEDEF1}"/>
            </c:ext>
          </c:extLst>
        </c:ser>
        <c:dLbls>
          <c:showLegendKey val="0"/>
          <c:showVal val="0"/>
          <c:showCatName val="0"/>
          <c:showSerName val="0"/>
          <c:showPercent val="0"/>
          <c:showBubbleSize val="0"/>
        </c:dLbls>
        <c:gapWidth val="219"/>
        <c:overlap val="-27"/>
        <c:axId val="381339216"/>
        <c:axId val="381338560"/>
      </c:barChart>
      <c:catAx>
        <c:axId val="38133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38560"/>
        <c:crosses val="autoZero"/>
        <c:auto val="1"/>
        <c:lblAlgn val="ctr"/>
        <c:lblOffset val="100"/>
        <c:noMultiLvlLbl val="0"/>
      </c:catAx>
      <c:valAx>
        <c:axId val="38133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3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10</c:v>
                </c:pt>
                <c:pt idx="5">
                  <c:v>46</c:v>
                </c:pt>
                <c:pt idx="6">
                  <c:v>37</c:v>
                </c:pt>
                <c:pt idx="7">
                  <c:v>8</c:v>
                </c:pt>
              </c:numCache>
            </c:numRef>
          </c:val>
          <c:extLst>
            <c:ext xmlns:c16="http://schemas.microsoft.com/office/drawing/2014/chart" uri="{C3380CC4-5D6E-409C-BE32-E72D297353CC}">
              <c16:uniqueId val="{00000000-9260-42E6-B6E9-725D14944007}"/>
            </c:ext>
          </c:extLst>
        </c:ser>
        <c:dLbls>
          <c:showLegendKey val="0"/>
          <c:showVal val="0"/>
          <c:showCatName val="0"/>
          <c:showSerName val="0"/>
          <c:showPercent val="0"/>
          <c:showBubbleSize val="0"/>
        </c:dLbls>
        <c:gapWidth val="219"/>
        <c:overlap val="-27"/>
        <c:axId val="466050176"/>
        <c:axId val="466057720"/>
      </c:barChart>
      <c:dateAx>
        <c:axId val="466050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057720"/>
        <c:crosses val="autoZero"/>
        <c:auto val="1"/>
        <c:lblOffset val="100"/>
        <c:baseTimeUnit val="months"/>
      </c:dateAx>
      <c:valAx>
        <c:axId val="46605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05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2021-01</c:v>
                </c:pt>
                <c:pt idx="1">
                  <c:v>2021-02</c:v>
                </c:pt>
                <c:pt idx="2">
                  <c:v>2021-03</c:v>
                </c:pt>
                <c:pt idx="3">
                  <c:v>2021-04</c:v>
                </c:pt>
                <c:pt idx="4">
                  <c:v>2021-05</c:v>
                </c:pt>
                <c:pt idx="5">
                  <c:v>2021-06</c:v>
                </c:pt>
                <c:pt idx="6">
                  <c:v>2021-07</c:v>
                </c:pt>
                <c:pt idx="7">
                  <c:v>2021-08</c:v>
                </c:pt>
              </c:strCache>
            </c:strRef>
          </c:cat>
          <c:val>
            <c:numRef>
              <c:f>Sheet1!$B$2:$B$9</c:f>
              <c:numCache>
                <c:formatCode>General</c:formatCode>
                <c:ptCount val="8"/>
                <c:pt idx="0">
                  <c:v>31</c:v>
                </c:pt>
                <c:pt idx="1">
                  <c:v>29</c:v>
                </c:pt>
                <c:pt idx="2">
                  <c:v>37</c:v>
                </c:pt>
                <c:pt idx="3">
                  <c:v>54</c:v>
                </c:pt>
                <c:pt idx="4">
                  <c:v>21</c:v>
                </c:pt>
                <c:pt idx="5">
                  <c:v>36</c:v>
                </c:pt>
                <c:pt idx="6">
                  <c:v>41</c:v>
                </c:pt>
                <c:pt idx="7">
                  <c:v>5</c:v>
                </c:pt>
              </c:numCache>
            </c:numRef>
          </c:val>
          <c:extLst>
            <c:ext xmlns:c16="http://schemas.microsoft.com/office/drawing/2014/chart" uri="{C3380CC4-5D6E-409C-BE32-E72D297353CC}">
              <c16:uniqueId val="{00000000-758C-41F4-AB93-3632FA4910A4}"/>
            </c:ext>
          </c:extLst>
        </c:ser>
        <c:dLbls>
          <c:showLegendKey val="0"/>
          <c:showVal val="0"/>
          <c:showCatName val="0"/>
          <c:showSerName val="0"/>
          <c:showPercent val="0"/>
          <c:showBubbleSize val="0"/>
        </c:dLbls>
        <c:gapWidth val="219"/>
        <c:overlap val="-27"/>
        <c:axId val="466055752"/>
        <c:axId val="466058048"/>
      </c:barChart>
      <c:catAx>
        <c:axId val="466055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058048"/>
        <c:crosses val="autoZero"/>
        <c:auto val="1"/>
        <c:lblAlgn val="ctr"/>
        <c:lblOffset val="100"/>
        <c:noMultiLvlLbl val="0"/>
      </c:catAx>
      <c:valAx>
        <c:axId val="46605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05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2021-01</c:v>
                </c:pt>
                <c:pt idx="1">
                  <c:v>2021-02</c:v>
                </c:pt>
                <c:pt idx="2">
                  <c:v>2021-03</c:v>
                </c:pt>
                <c:pt idx="3">
                  <c:v>2021-04</c:v>
                </c:pt>
                <c:pt idx="4">
                  <c:v>2021-05</c:v>
                </c:pt>
                <c:pt idx="5">
                  <c:v>2021-06</c:v>
                </c:pt>
                <c:pt idx="6">
                  <c:v>2021-07</c:v>
                </c:pt>
                <c:pt idx="7">
                  <c:v>2021-08</c:v>
                </c:pt>
              </c:strCache>
            </c:strRef>
          </c:cat>
          <c:val>
            <c:numRef>
              <c:f>Sheet1!$B$2:$B$9</c:f>
              <c:numCache>
                <c:formatCode>General</c:formatCode>
                <c:ptCount val="8"/>
                <c:pt idx="0">
                  <c:v>279</c:v>
                </c:pt>
                <c:pt idx="1">
                  <c:v>208</c:v>
                </c:pt>
                <c:pt idx="2">
                  <c:v>334</c:v>
                </c:pt>
                <c:pt idx="3">
                  <c:v>383</c:v>
                </c:pt>
                <c:pt idx="4">
                  <c:v>169</c:v>
                </c:pt>
                <c:pt idx="5">
                  <c:v>292</c:v>
                </c:pt>
                <c:pt idx="6">
                  <c:v>329</c:v>
                </c:pt>
                <c:pt idx="7">
                  <c:v>5</c:v>
                </c:pt>
              </c:numCache>
            </c:numRef>
          </c:val>
          <c:extLst>
            <c:ext xmlns:c16="http://schemas.microsoft.com/office/drawing/2014/chart" uri="{C3380CC4-5D6E-409C-BE32-E72D297353CC}">
              <c16:uniqueId val="{00000000-94BE-4D91-930B-CD169EFE7490}"/>
            </c:ext>
          </c:extLst>
        </c:ser>
        <c:dLbls>
          <c:showLegendKey val="0"/>
          <c:showVal val="0"/>
          <c:showCatName val="0"/>
          <c:showSerName val="0"/>
          <c:showPercent val="0"/>
          <c:showBubbleSize val="0"/>
        </c:dLbls>
        <c:gapWidth val="219"/>
        <c:overlap val="-27"/>
        <c:axId val="466033448"/>
        <c:axId val="466033120"/>
      </c:barChart>
      <c:catAx>
        <c:axId val="46603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033120"/>
        <c:crosses val="autoZero"/>
        <c:auto val="1"/>
        <c:lblAlgn val="ctr"/>
        <c:lblOffset val="100"/>
        <c:noMultiLvlLbl val="0"/>
      </c:catAx>
      <c:valAx>
        <c:axId val="46603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03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8414</c:v>
                </c:pt>
                <c:pt idx="6">
                  <c:v>13986</c:v>
                </c:pt>
                <c:pt idx="7">
                  <c:v>14555</c:v>
                </c:pt>
                <c:pt idx="8">
                  <c:v>673</c:v>
                </c:pt>
              </c:numCache>
            </c:numRef>
          </c:val>
          <c:extLst>
            <c:ext xmlns:c16="http://schemas.microsoft.com/office/drawing/2014/chart" uri="{C3380CC4-5D6E-409C-BE32-E72D297353CC}">
              <c16:uniqueId val="{00000000-D523-4EDA-8D90-D6B6F98CA404}"/>
            </c:ext>
          </c:extLst>
        </c:ser>
        <c:dLbls>
          <c:showLegendKey val="0"/>
          <c:showVal val="0"/>
          <c:showCatName val="0"/>
          <c:showSerName val="0"/>
          <c:showPercent val="0"/>
          <c:showBubbleSize val="0"/>
        </c:dLbls>
        <c:gapWidth val="219"/>
        <c:overlap val="-27"/>
        <c:axId val="466035088"/>
        <c:axId val="466029512"/>
      </c:barChart>
      <c:catAx>
        <c:axId val="466035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029512"/>
        <c:crosses val="autoZero"/>
        <c:auto val="1"/>
        <c:lblAlgn val="ctr"/>
        <c:lblOffset val="100"/>
        <c:noMultiLvlLbl val="0"/>
      </c:catAx>
      <c:valAx>
        <c:axId val="466029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03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32</c:v>
                </c:pt>
                <c:pt idx="5">
                  <c:v>-1</c:v>
                </c:pt>
                <c:pt idx="6">
                  <c:v>34</c:v>
                </c:pt>
                <c:pt idx="7">
                  <c:v>-3</c:v>
                </c:pt>
              </c:numCache>
            </c:numRef>
          </c:val>
          <c:extLst>
            <c:ext xmlns:c16="http://schemas.microsoft.com/office/drawing/2014/chart" uri="{C3380CC4-5D6E-409C-BE32-E72D297353CC}">
              <c16:uniqueId val="{00000000-DF44-4C0B-9309-C37DE5E410D8}"/>
            </c:ext>
          </c:extLst>
        </c:ser>
        <c:dLbls>
          <c:showLegendKey val="0"/>
          <c:showVal val="0"/>
          <c:showCatName val="0"/>
          <c:showSerName val="0"/>
          <c:showPercent val="0"/>
          <c:showBubbleSize val="0"/>
        </c:dLbls>
        <c:gapWidth val="219"/>
        <c:overlap val="-27"/>
        <c:axId val="469845824"/>
        <c:axId val="469845168"/>
      </c:barChart>
      <c:dateAx>
        <c:axId val="469845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45168"/>
        <c:crosses val="autoZero"/>
        <c:auto val="1"/>
        <c:lblOffset val="100"/>
        <c:baseTimeUnit val="months"/>
      </c:dateAx>
      <c:valAx>
        <c:axId val="469845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4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62</c:v>
                </c:pt>
                <c:pt idx="5">
                  <c:v>28</c:v>
                </c:pt>
                <c:pt idx="6">
                  <c:v>61</c:v>
                </c:pt>
                <c:pt idx="7">
                  <c:v>43</c:v>
                </c:pt>
                <c:pt idx="8">
                  <c:v>0</c:v>
                </c:pt>
                <c:pt idx="9">
                  <c:v>0</c:v>
                </c:pt>
                <c:pt idx="10">
                  <c:v>0</c:v>
                </c:pt>
                <c:pt idx="11">
                  <c:v>0</c:v>
                </c:pt>
              </c:numCache>
            </c:numRef>
          </c:val>
          <c:extLst>
            <c:ext xmlns:c16="http://schemas.microsoft.com/office/drawing/2014/chart" uri="{C3380CC4-5D6E-409C-BE32-E72D297353CC}">
              <c16:uniqueId val="{00000000-0A9D-4A48-B92A-E020E23E1160}"/>
            </c:ext>
          </c:extLst>
        </c:ser>
        <c:dLbls>
          <c:showLegendKey val="0"/>
          <c:showVal val="0"/>
          <c:showCatName val="0"/>
          <c:showSerName val="0"/>
          <c:showPercent val="0"/>
          <c:showBubbleSize val="0"/>
        </c:dLbls>
        <c:gapWidth val="219"/>
        <c:overlap val="-27"/>
        <c:axId val="469856976"/>
        <c:axId val="469860256"/>
      </c:barChart>
      <c:dateAx>
        <c:axId val="46985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60256"/>
        <c:crosses val="autoZero"/>
        <c:auto val="1"/>
        <c:lblOffset val="100"/>
        <c:baseTimeUnit val="months"/>
      </c:dateAx>
      <c:valAx>
        <c:axId val="46986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5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794</c:v>
                </c:pt>
                <c:pt idx="2">
                  <c:v>213</c:v>
                </c:pt>
                <c:pt idx="3">
                  <c:v>436</c:v>
                </c:pt>
                <c:pt idx="4">
                  <c:v>434</c:v>
                </c:pt>
                <c:pt idx="5">
                  <c:v>283</c:v>
                </c:pt>
                <c:pt idx="6">
                  <c:v>674</c:v>
                </c:pt>
                <c:pt idx="7">
                  <c:v>43</c:v>
                </c:pt>
                <c:pt idx="8">
                  <c:v>0</c:v>
                </c:pt>
                <c:pt idx="9">
                  <c:v>0</c:v>
                </c:pt>
                <c:pt idx="10">
                  <c:v>0</c:v>
                </c:pt>
                <c:pt idx="11">
                  <c:v>0</c:v>
                </c:pt>
              </c:numCache>
            </c:numRef>
          </c:val>
          <c:extLst>
            <c:ext xmlns:c16="http://schemas.microsoft.com/office/drawing/2014/chart" uri="{C3380CC4-5D6E-409C-BE32-E72D297353CC}">
              <c16:uniqueId val="{00000000-AFA9-4F37-A533-BADB1C046A29}"/>
            </c:ext>
          </c:extLst>
        </c:ser>
        <c:dLbls>
          <c:showLegendKey val="0"/>
          <c:showVal val="0"/>
          <c:showCatName val="0"/>
          <c:showSerName val="0"/>
          <c:showPercent val="0"/>
          <c:showBubbleSize val="0"/>
        </c:dLbls>
        <c:gapWidth val="219"/>
        <c:overlap val="-27"/>
        <c:axId val="469865176"/>
        <c:axId val="469857960"/>
      </c:barChart>
      <c:catAx>
        <c:axId val="46986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57960"/>
        <c:crosses val="autoZero"/>
        <c:auto val="1"/>
        <c:lblAlgn val="ctr"/>
        <c:lblOffset val="100"/>
        <c:noMultiLvlLbl val="0"/>
      </c:catAx>
      <c:valAx>
        <c:axId val="469857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86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128A-C3DC-4F00-BC69-401E0FC45DB8}"/>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DE1DC9A-33A3-4CAA-9080-E79064E56C6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60713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3DC53-D809-482C-9FC7-A69183BA837D}"/>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C160D94D-883F-4EE9-8374-5FA10DA46192}"/>
              </a:ext>
            </a:extLst>
          </p:cNvPr>
          <p:cNvGraphicFramePr>
            <a:graphicFrameLocks noGrp="1"/>
          </p:cNvGraphicFramePr>
          <p:nvPr>
            <p:ph type="chart" sz="quarter" idx="13"/>
            <p:extLst>
              <p:ext uri="{D42A27DB-BD31-4B8C-83A1-F6EECF244321}">
                <p14:modId xmlns:p14="http://schemas.microsoft.com/office/powerpoint/2010/main" val="978498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A9BA4B-5637-44A6-B12D-058AA66D270D}"/>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F47B5774-F740-458F-B720-F14E756EAE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5212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68511-E0E4-46F0-9249-2A43FF8F0E29}"/>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B191B831-083C-48AD-8F5D-EA1BDFD1C14E}"/>
              </a:ext>
            </a:extLst>
          </p:cNvPr>
          <p:cNvGraphicFramePr>
            <a:graphicFrameLocks noGrp="1"/>
          </p:cNvGraphicFramePr>
          <p:nvPr>
            <p:ph type="tbl" sz="quarter" idx="13"/>
            <p:extLst>
              <p:ext uri="{D42A27DB-BD31-4B8C-83A1-F6EECF244321}">
                <p14:modId xmlns:p14="http://schemas.microsoft.com/office/powerpoint/2010/main" val="2436607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31674383"/>
                    </a:ext>
                  </a:extLst>
                </a:gridCol>
                <a:gridCol w="905256">
                  <a:extLst>
                    <a:ext uri="{9D8B030D-6E8A-4147-A177-3AD203B41FA5}">
                      <a16:colId xmlns:a16="http://schemas.microsoft.com/office/drawing/2014/main" val="3250396188"/>
                    </a:ext>
                  </a:extLst>
                </a:gridCol>
                <a:gridCol w="905256">
                  <a:extLst>
                    <a:ext uri="{9D8B030D-6E8A-4147-A177-3AD203B41FA5}">
                      <a16:colId xmlns:a16="http://schemas.microsoft.com/office/drawing/2014/main" val="2457120405"/>
                    </a:ext>
                  </a:extLst>
                </a:gridCol>
                <a:gridCol w="905256">
                  <a:extLst>
                    <a:ext uri="{9D8B030D-6E8A-4147-A177-3AD203B41FA5}">
                      <a16:colId xmlns:a16="http://schemas.microsoft.com/office/drawing/2014/main" val="1291080610"/>
                    </a:ext>
                  </a:extLst>
                </a:gridCol>
                <a:gridCol w="905256">
                  <a:extLst>
                    <a:ext uri="{9D8B030D-6E8A-4147-A177-3AD203B41FA5}">
                      <a16:colId xmlns:a16="http://schemas.microsoft.com/office/drawing/2014/main" val="4113131175"/>
                    </a:ext>
                  </a:extLst>
                </a:gridCol>
                <a:gridCol w="905256">
                  <a:extLst>
                    <a:ext uri="{9D8B030D-6E8A-4147-A177-3AD203B41FA5}">
                      <a16:colId xmlns:a16="http://schemas.microsoft.com/office/drawing/2014/main" val="317496170"/>
                    </a:ext>
                  </a:extLst>
                </a:gridCol>
                <a:gridCol w="905256">
                  <a:extLst>
                    <a:ext uri="{9D8B030D-6E8A-4147-A177-3AD203B41FA5}">
                      <a16:colId xmlns:a16="http://schemas.microsoft.com/office/drawing/2014/main" val="2716367404"/>
                    </a:ext>
                  </a:extLst>
                </a:gridCol>
                <a:gridCol w="905256">
                  <a:extLst>
                    <a:ext uri="{9D8B030D-6E8A-4147-A177-3AD203B41FA5}">
                      <a16:colId xmlns:a16="http://schemas.microsoft.com/office/drawing/2014/main" val="2570453427"/>
                    </a:ext>
                  </a:extLst>
                </a:gridCol>
                <a:gridCol w="905256">
                  <a:extLst>
                    <a:ext uri="{9D8B030D-6E8A-4147-A177-3AD203B41FA5}">
                      <a16:colId xmlns:a16="http://schemas.microsoft.com/office/drawing/2014/main" val="26949926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82181953"/>
                  </a:ext>
                </a:extLst>
              </a:tr>
              <a:tr h="370840">
                <a:tc>
                  <a:txBody>
                    <a:bodyPr/>
                    <a:lstStyle/>
                    <a:p>
                      <a:r>
                        <a:rPr lang="en-US" sz="1000"/>
                        <a:t>1752</a:t>
                      </a:r>
                    </a:p>
                  </a:txBody>
                  <a:tcPr/>
                </a:tc>
                <a:tc>
                  <a:txBody>
                    <a:bodyPr/>
                    <a:lstStyle/>
                    <a:p>
                      <a:r>
                        <a:rPr lang="en-US" sz="1000"/>
                        <a:t>-1</a:t>
                      </a:r>
                    </a:p>
                  </a:txBody>
                  <a:tcPr/>
                </a:tc>
                <a:tc>
                  <a:txBody>
                    <a:bodyPr/>
                    <a:lstStyle/>
                    <a:p>
                      <a:r>
                        <a:rPr lang="en-US" sz="1000"/>
                        <a:t>13</a:t>
                      </a:r>
                    </a:p>
                  </a:txBody>
                  <a:tcPr/>
                </a:tc>
                <a:tc>
                  <a:txBody>
                    <a:bodyPr/>
                    <a:lstStyle/>
                    <a:p>
                      <a:r>
                        <a:rPr lang="en-US" sz="1000"/>
                        <a:t>164</a:t>
                      </a:r>
                    </a:p>
                  </a:txBody>
                  <a:tcPr/>
                </a:tc>
                <a:tc>
                  <a:txBody>
                    <a:bodyPr/>
                    <a:lstStyle/>
                    <a:p>
                      <a:r>
                        <a:rPr lang="en-US" sz="1000"/>
                        <a:t>7</a:t>
                      </a:r>
                    </a:p>
                  </a:txBody>
                  <a:tcPr/>
                </a:tc>
                <a:tc>
                  <a:txBody>
                    <a:bodyPr/>
                    <a:lstStyle/>
                    <a:p>
                      <a:r>
                        <a:rPr lang="en-US" sz="1000"/>
                        <a:t>8</a:t>
                      </a:r>
                    </a:p>
                  </a:txBody>
                  <a:tcPr/>
                </a:tc>
                <a:tc>
                  <a:txBody>
                    <a:bodyPr/>
                    <a:lstStyle/>
                    <a:p>
                      <a:r>
                        <a:rPr lang="en-US" sz="1000"/>
                        <a:t>1</a:t>
                      </a:r>
                    </a:p>
                  </a:txBody>
                  <a:tcPr/>
                </a:tc>
                <a:tc>
                  <a:txBody>
                    <a:bodyPr/>
                    <a:lstStyle/>
                    <a:p>
                      <a:r>
                        <a:rPr lang="en-US" sz="1000"/>
                        <a:t>0.7859 %</a:t>
                      </a:r>
                    </a:p>
                  </a:txBody>
                  <a:tcPr/>
                </a:tc>
                <a:tc>
                  <a:txBody>
                    <a:bodyPr/>
                    <a:lstStyle/>
                    <a:p>
                      <a:r>
                        <a:rPr lang="en-US" sz="1000"/>
                        <a:t>0.0 %</a:t>
                      </a:r>
                    </a:p>
                  </a:txBody>
                  <a:tcPr/>
                </a:tc>
                <a:extLst>
                  <a:ext uri="{0D108BD9-81ED-4DB2-BD59-A6C34878D82A}">
                    <a16:rowId xmlns:a16="http://schemas.microsoft.com/office/drawing/2014/main" val="1150955764"/>
                  </a:ext>
                </a:extLst>
              </a:tr>
            </a:tbl>
          </a:graphicData>
        </a:graphic>
      </p:graphicFrame>
      <p:sp>
        <p:nvSpPr>
          <p:cNvPr id="4" name="Text Placeholder 3">
            <a:extLst>
              <a:ext uri="{FF2B5EF4-FFF2-40B4-BE49-F238E27FC236}">
                <a16:creationId xmlns:a16="http://schemas.microsoft.com/office/drawing/2014/main" id="{5BC84711-F7F0-40A8-A0BE-93741C09575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77539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133C5-C37C-4B63-8B6F-B3A0C662EECE}"/>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772FA44-CEA9-46A1-BBAA-90388D59C48C}"/>
              </a:ext>
            </a:extLst>
          </p:cNvPr>
          <p:cNvGraphicFramePr>
            <a:graphicFrameLocks noGrp="1"/>
          </p:cNvGraphicFramePr>
          <p:nvPr>
            <p:ph type="chart" sz="quarter" idx="13"/>
            <p:extLst>
              <p:ext uri="{D42A27DB-BD31-4B8C-83A1-F6EECF244321}">
                <p14:modId xmlns:p14="http://schemas.microsoft.com/office/powerpoint/2010/main" val="3332913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25D592-E9FB-4BD6-B2B8-641D230B0A9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31A4F9A-B1F8-4D42-99C4-68530493A6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5467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B7F2B-94D5-460F-90A9-53DFE1E8013F}"/>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8AF02653-CE57-4D98-A9E8-26190E7CC072}"/>
              </a:ext>
            </a:extLst>
          </p:cNvPr>
          <p:cNvGraphicFramePr>
            <a:graphicFrameLocks noGrp="1"/>
          </p:cNvGraphicFramePr>
          <p:nvPr>
            <p:ph type="chart" sz="quarter" idx="13"/>
            <p:extLst>
              <p:ext uri="{D42A27DB-BD31-4B8C-83A1-F6EECF244321}">
                <p14:modId xmlns:p14="http://schemas.microsoft.com/office/powerpoint/2010/main" val="355405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935A02-1CBD-4820-AFC3-680D9190974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C2D64DA-2049-4D34-9BB5-0C58E5B9BE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0478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83425-5BF2-4371-9947-F620153465D0}"/>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7C14F144-3627-4CBE-87F6-3CD8893C89E9}"/>
              </a:ext>
            </a:extLst>
          </p:cNvPr>
          <p:cNvGraphicFramePr>
            <a:graphicFrameLocks noGrp="1"/>
          </p:cNvGraphicFramePr>
          <p:nvPr>
            <p:ph type="chart" sz="quarter" idx="13"/>
            <p:extLst>
              <p:ext uri="{D42A27DB-BD31-4B8C-83A1-F6EECF244321}">
                <p14:modId xmlns:p14="http://schemas.microsoft.com/office/powerpoint/2010/main" val="3420005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CBCE5E-4701-47E3-80DD-B7C28BA1DC7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8363338-AE82-4A71-9E5E-CAF394395D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4896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78864-F7DC-4FBD-8F37-65CEF4BB0539}"/>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62E85711-4F84-4CEC-BF20-C4452F5E3B8B}"/>
              </a:ext>
            </a:extLst>
          </p:cNvPr>
          <p:cNvGraphicFramePr>
            <a:graphicFrameLocks noGrp="1"/>
          </p:cNvGraphicFramePr>
          <p:nvPr>
            <p:ph type="chart" sz="quarter" idx="13"/>
            <p:extLst>
              <p:ext uri="{D42A27DB-BD31-4B8C-83A1-F6EECF244321}">
                <p14:modId xmlns:p14="http://schemas.microsoft.com/office/powerpoint/2010/main" val="847020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CEEADE-8861-4A94-B516-D846C6CF669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ADCFBD9-61A2-4CBA-B0D7-757A893C6C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1306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E66C-9E72-4DC2-B04D-340303B57E96}"/>
              </a:ext>
            </a:extLst>
          </p:cNvPr>
          <p:cNvSpPr>
            <a:spLocks noGrp="1"/>
          </p:cNvSpPr>
          <p:nvPr>
            <p:ph type="title"/>
          </p:nvPr>
        </p:nvSpPr>
        <p:spPr/>
        <p:txBody>
          <a:bodyPr/>
          <a:lstStyle/>
          <a:p>
            <a:r>
              <a:rPr lang="en-US"/>
              <a:t>Facebook Own Posts Table | FICOH - 1 of 3</a:t>
            </a:r>
          </a:p>
        </p:txBody>
      </p:sp>
      <p:graphicFrame>
        <p:nvGraphicFramePr>
          <p:cNvPr id="5" name="Table Placeholder 4">
            <a:extLst>
              <a:ext uri="{FF2B5EF4-FFF2-40B4-BE49-F238E27FC236}">
                <a16:creationId xmlns:a16="http://schemas.microsoft.com/office/drawing/2014/main" id="{60C6B44D-1B07-410D-A6AD-8951C83EF5FF}"/>
              </a:ext>
            </a:extLst>
          </p:cNvPr>
          <p:cNvGraphicFramePr>
            <a:graphicFrameLocks noGrp="1"/>
          </p:cNvGraphicFramePr>
          <p:nvPr>
            <p:ph type="tbl" sz="quarter" idx="13"/>
            <p:extLst>
              <p:ext uri="{D42A27DB-BD31-4B8C-83A1-F6EECF244321}">
                <p14:modId xmlns:p14="http://schemas.microsoft.com/office/powerpoint/2010/main" val="2342838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2476062"/>
                    </a:ext>
                  </a:extLst>
                </a:gridCol>
                <a:gridCol w="822960">
                  <a:extLst>
                    <a:ext uri="{9D8B030D-6E8A-4147-A177-3AD203B41FA5}">
                      <a16:colId xmlns:a16="http://schemas.microsoft.com/office/drawing/2014/main" val="2490450865"/>
                    </a:ext>
                  </a:extLst>
                </a:gridCol>
                <a:gridCol w="822960">
                  <a:extLst>
                    <a:ext uri="{9D8B030D-6E8A-4147-A177-3AD203B41FA5}">
                      <a16:colId xmlns:a16="http://schemas.microsoft.com/office/drawing/2014/main" val="2057598306"/>
                    </a:ext>
                  </a:extLst>
                </a:gridCol>
                <a:gridCol w="822960">
                  <a:extLst>
                    <a:ext uri="{9D8B030D-6E8A-4147-A177-3AD203B41FA5}">
                      <a16:colId xmlns:a16="http://schemas.microsoft.com/office/drawing/2014/main" val="1721952458"/>
                    </a:ext>
                  </a:extLst>
                </a:gridCol>
                <a:gridCol w="822960">
                  <a:extLst>
                    <a:ext uri="{9D8B030D-6E8A-4147-A177-3AD203B41FA5}">
                      <a16:colId xmlns:a16="http://schemas.microsoft.com/office/drawing/2014/main" val="2043854091"/>
                    </a:ext>
                  </a:extLst>
                </a:gridCol>
                <a:gridCol w="822960">
                  <a:extLst>
                    <a:ext uri="{9D8B030D-6E8A-4147-A177-3AD203B41FA5}">
                      <a16:colId xmlns:a16="http://schemas.microsoft.com/office/drawing/2014/main" val="980813433"/>
                    </a:ext>
                  </a:extLst>
                </a:gridCol>
                <a:gridCol w="822960">
                  <a:extLst>
                    <a:ext uri="{9D8B030D-6E8A-4147-A177-3AD203B41FA5}">
                      <a16:colId xmlns:a16="http://schemas.microsoft.com/office/drawing/2014/main" val="1304569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6423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- 2021-07-07 22:09:03</a:t>
                      </a:r>
                      <a:r>
                        <a:rPr kumimoji="0" lang="en-US" sz="1000" b="0" i="0" u="none" strike="noStrike" kern="1200" cap="none" spc="0" normalizeH="0" baseline="0" noProof="0">
                          <a:ln>
                            <a:noFill/>
                          </a:ln>
                          <a:solidFill>
                            <a:prstClr val="black"/>
                          </a:solidFill>
                          <a:effectLst/>
                          <a:uLnTx/>
                          <a:uFillTx/>
                          <a:latin typeface="+mn-lt"/>
                          <a:ea typeface="+mn-ea"/>
                          <a:cs typeface="+mn-cs"/>
                        </a:rPr>
                        <a:t>
 If you work in insurance in Hawaii, chances are you know this guy. In case you don’t, meet Paul Bunda, insurance agent at Noguchi &amp; Associates Inc.
As one of the largest and most respected insurance agencies in Hawaii, Noguchi &amp; Associates prides itself in providing the best insurance coverage and service to their clients. Their team of agents, including Paul, are the best of the best.
Paul actually started his career in insurance as a Sales Agent with FICOH in the 1970s. He moved over to Noguchi &amp; Associates in 1990 where he’s remained one of their top agents ever since. Looking for insurance advice and assistance? Give Paul a call.
To learn more about FICOH’s network of independent agencies, including Noguchi &amp; Associates, visit ficoh.com/find-an-agent/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9490960"/>
                  </a:ext>
                </a:extLst>
              </a:tr>
            </a:tbl>
          </a:graphicData>
        </a:graphic>
      </p:graphicFrame>
      <p:sp>
        <p:nvSpPr>
          <p:cNvPr id="4" name="Text Placeholder 3">
            <a:extLst>
              <a:ext uri="{FF2B5EF4-FFF2-40B4-BE49-F238E27FC236}">
                <a16:creationId xmlns:a16="http://schemas.microsoft.com/office/drawing/2014/main" id="{6194D162-B4F5-42EF-BBC1-9B4B4EAD520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25587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3394E-5964-46DE-AA21-BAEEDA4E739D}"/>
              </a:ext>
            </a:extLst>
          </p:cNvPr>
          <p:cNvSpPr>
            <a:spLocks noGrp="1"/>
          </p:cNvSpPr>
          <p:nvPr>
            <p:ph type="title"/>
          </p:nvPr>
        </p:nvSpPr>
        <p:spPr/>
        <p:txBody>
          <a:bodyPr/>
          <a:lstStyle/>
          <a:p>
            <a:r>
              <a:rPr lang="en-US"/>
              <a:t>Facebook Own Posts Table | FICOH - 2 of 3</a:t>
            </a:r>
          </a:p>
        </p:txBody>
      </p:sp>
      <p:graphicFrame>
        <p:nvGraphicFramePr>
          <p:cNvPr id="5" name="Table Placeholder 4">
            <a:extLst>
              <a:ext uri="{FF2B5EF4-FFF2-40B4-BE49-F238E27FC236}">
                <a16:creationId xmlns:a16="http://schemas.microsoft.com/office/drawing/2014/main" id="{3A140C4C-8290-414A-B0F9-583674231FE7}"/>
              </a:ext>
            </a:extLst>
          </p:cNvPr>
          <p:cNvGraphicFramePr>
            <a:graphicFrameLocks noGrp="1"/>
          </p:cNvGraphicFramePr>
          <p:nvPr>
            <p:ph type="tbl" sz="quarter" idx="13"/>
            <p:extLst>
              <p:ext uri="{D42A27DB-BD31-4B8C-83A1-F6EECF244321}">
                <p14:modId xmlns:p14="http://schemas.microsoft.com/office/powerpoint/2010/main" val="2628463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3712229"/>
                    </a:ext>
                  </a:extLst>
                </a:gridCol>
                <a:gridCol w="822960">
                  <a:extLst>
                    <a:ext uri="{9D8B030D-6E8A-4147-A177-3AD203B41FA5}">
                      <a16:colId xmlns:a16="http://schemas.microsoft.com/office/drawing/2014/main" val="1306951832"/>
                    </a:ext>
                  </a:extLst>
                </a:gridCol>
                <a:gridCol w="822960">
                  <a:extLst>
                    <a:ext uri="{9D8B030D-6E8A-4147-A177-3AD203B41FA5}">
                      <a16:colId xmlns:a16="http://schemas.microsoft.com/office/drawing/2014/main" val="970488596"/>
                    </a:ext>
                  </a:extLst>
                </a:gridCol>
                <a:gridCol w="822960">
                  <a:extLst>
                    <a:ext uri="{9D8B030D-6E8A-4147-A177-3AD203B41FA5}">
                      <a16:colId xmlns:a16="http://schemas.microsoft.com/office/drawing/2014/main" val="2022661655"/>
                    </a:ext>
                  </a:extLst>
                </a:gridCol>
                <a:gridCol w="822960">
                  <a:extLst>
                    <a:ext uri="{9D8B030D-6E8A-4147-A177-3AD203B41FA5}">
                      <a16:colId xmlns:a16="http://schemas.microsoft.com/office/drawing/2014/main" val="2580879194"/>
                    </a:ext>
                  </a:extLst>
                </a:gridCol>
                <a:gridCol w="822960">
                  <a:extLst>
                    <a:ext uri="{9D8B030D-6E8A-4147-A177-3AD203B41FA5}">
                      <a16:colId xmlns:a16="http://schemas.microsoft.com/office/drawing/2014/main" val="2917489733"/>
                    </a:ext>
                  </a:extLst>
                </a:gridCol>
                <a:gridCol w="822960">
                  <a:extLst>
                    <a:ext uri="{9D8B030D-6E8A-4147-A177-3AD203B41FA5}">
                      <a16:colId xmlns:a16="http://schemas.microsoft.com/office/drawing/2014/main" val="283711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6658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- 2021-07-13 22:00:30</a:t>
                      </a:r>
                      <a:r>
                        <a:rPr kumimoji="0" lang="en-US" sz="1000" b="0" i="0" u="none" strike="noStrike" kern="1200" cap="none" spc="0" normalizeH="0" baseline="0" noProof="0">
                          <a:ln>
                            <a:noFill/>
                          </a:ln>
                          <a:solidFill>
                            <a:prstClr val="black"/>
                          </a:solidFill>
                          <a:effectLst/>
                          <a:uLnTx/>
                          <a:uFillTx/>
                          <a:latin typeface="+mn-lt"/>
                          <a:ea typeface="+mn-ea"/>
                          <a:cs typeface="+mn-cs"/>
                        </a:rPr>
                        <a:t>
 FICOH is excited to announce another leadership change. Marivic Puaa has been promoted to Assistant Vice President of Claims, overseeing administration and operations. She previously served as manager for the claims administration and operations teams. https://bit.ly/3hV3KRe 
Please join us in congratulating Marivic!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9073045"/>
                  </a:ext>
                </a:extLst>
              </a:tr>
            </a:tbl>
          </a:graphicData>
        </a:graphic>
      </p:graphicFrame>
      <p:sp>
        <p:nvSpPr>
          <p:cNvPr id="4" name="Text Placeholder 3">
            <a:extLst>
              <a:ext uri="{FF2B5EF4-FFF2-40B4-BE49-F238E27FC236}">
                <a16:creationId xmlns:a16="http://schemas.microsoft.com/office/drawing/2014/main" id="{645FEEEF-81C2-4F2E-B913-56DEC40F51C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65319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F15AC-F600-4D92-8F8B-FF6E0A02F070}"/>
              </a:ext>
            </a:extLst>
          </p:cNvPr>
          <p:cNvSpPr>
            <a:spLocks noGrp="1"/>
          </p:cNvSpPr>
          <p:nvPr>
            <p:ph type="title"/>
          </p:nvPr>
        </p:nvSpPr>
        <p:spPr/>
        <p:txBody>
          <a:bodyPr/>
          <a:lstStyle/>
          <a:p>
            <a:r>
              <a:rPr lang="en-US"/>
              <a:t>Facebook Own Posts Table | FICOH - 3 of 3</a:t>
            </a:r>
          </a:p>
        </p:txBody>
      </p:sp>
      <p:graphicFrame>
        <p:nvGraphicFramePr>
          <p:cNvPr id="5" name="Table Placeholder 4">
            <a:extLst>
              <a:ext uri="{FF2B5EF4-FFF2-40B4-BE49-F238E27FC236}">
                <a16:creationId xmlns:a16="http://schemas.microsoft.com/office/drawing/2014/main" id="{BE6315CD-9C35-4F0C-AB39-8B76801E033D}"/>
              </a:ext>
            </a:extLst>
          </p:cNvPr>
          <p:cNvGraphicFramePr>
            <a:graphicFrameLocks noGrp="1"/>
          </p:cNvGraphicFramePr>
          <p:nvPr>
            <p:ph type="tbl" sz="quarter" idx="13"/>
            <p:extLst>
              <p:ext uri="{D42A27DB-BD31-4B8C-83A1-F6EECF244321}">
                <p14:modId xmlns:p14="http://schemas.microsoft.com/office/powerpoint/2010/main" val="3848890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15762244"/>
                    </a:ext>
                  </a:extLst>
                </a:gridCol>
                <a:gridCol w="822960">
                  <a:extLst>
                    <a:ext uri="{9D8B030D-6E8A-4147-A177-3AD203B41FA5}">
                      <a16:colId xmlns:a16="http://schemas.microsoft.com/office/drawing/2014/main" val="2511978676"/>
                    </a:ext>
                  </a:extLst>
                </a:gridCol>
                <a:gridCol w="822960">
                  <a:extLst>
                    <a:ext uri="{9D8B030D-6E8A-4147-A177-3AD203B41FA5}">
                      <a16:colId xmlns:a16="http://schemas.microsoft.com/office/drawing/2014/main" val="867717843"/>
                    </a:ext>
                  </a:extLst>
                </a:gridCol>
                <a:gridCol w="822960">
                  <a:extLst>
                    <a:ext uri="{9D8B030D-6E8A-4147-A177-3AD203B41FA5}">
                      <a16:colId xmlns:a16="http://schemas.microsoft.com/office/drawing/2014/main" val="3194662038"/>
                    </a:ext>
                  </a:extLst>
                </a:gridCol>
                <a:gridCol w="822960">
                  <a:extLst>
                    <a:ext uri="{9D8B030D-6E8A-4147-A177-3AD203B41FA5}">
                      <a16:colId xmlns:a16="http://schemas.microsoft.com/office/drawing/2014/main" val="974590069"/>
                    </a:ext>
                  </a:extLst>
                </a:gridCol>
                <a:gridCol w="822960">
                  <a:extLst>
                    <a:ext uri="{9D8B030D-6E8A-4147-A177-3AD203B41FA5}">
                      <a16:colId xmlns:a16="http://schemas.microsoft.com/office/drawing/2014/main" val="3622667601"/>
                    </a:ext>
                  </a:extLst>
                </a:gridCol>
                <a:gridCol w="822960">
                  <a:extLst>
                    <a:ext uri="{9D8B030D-6E8A-4147-A177-3AD203B41FA5}">
                      <a16:colId xmlns:a16="http://schemas.microsoft.com/office/drawing/2014/main" val="1746035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1493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- 2021-07-13 18:00:28</a:t>
                      </a:r>
                      <a:r>
                        <a:rPr kumimoji="0" lang="en-US" sz="1000" b="0" i="0" u="none" strike="noStrike" kern="1200" cap="none" spc="0" normalizeH="0" baseline="0" noProof="0">
                          <a:ln>
                            <a:noFill/>
                          </a:ln>
                          <a:solidFill>
                            <a:prstClr val="black"/>
                          </a:solidFill>
                          <a:effectLst/>
                          <a:uLnTx/>
                          <a:uFillTx/>
                          <a:latin typeface="+mn-lt"/>
                          <a:ea typeface="+mn-ea"/>
                          <a:cs typeface="+mn-cs"/>
                        </a:rPr>
                        <a:t>
 With hurricane season upon us, FICOH recently distributed 1,000 hurricane care packages containing nearly two tons of food to kupuna in partnership with HMoW - Hawaiʻi Meals on Wheels.
Each kit includes supplies such as emergency water storage bags, a hurricane safety kit, and a variety of non-perishable food items. FICOH partnered with various organizations to secure items for the care packages, including Y. Hata &amp; Co., LTD, Hawaii's largest locally owned and operated foodservice distributor, which donated 1,000 cans of Spam. Mahalo Y Hata for joining in on this effort. We’re grateful for your partnership and generosity!
Learn more: bit.ly/3reDZQf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56974465"/>
                  </a:ext>
                </a:extLst>
              </a:tr>
            </a:tbl>
          </a:graphicData>
        </a:graphic>
      </p:graphicFrame>
      <p:sp>
        <p:nvSpPr>
          <p:cNvPr id="4" name="Text Placeholder 3">
            <a:extLst>
              <a:ext uri="{FF2B5EF4-FFF2-40B4-BE49-F238E27FC236}">
                <a16:creationId xmlns:a16="http://schemas.microsoft.com/office/drawing/2014/main" id="{65E68BA6-2189-45DA-A534-90A45B0EF41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14157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B6D1E-AF49-4200-9507-C65FC042013D}"/>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24A586B9-D4D5-41A6-AAD6-4C4213B66601}"/>
              </a:ext>
            </a:extLst>
          </p:cNvPr>
          <p:cNvGraphicFramePr>
            <a:graphicFrameLocks noGrp="1"/>
          </p:cNvGraphicFramePr>
          <p:nvPr>
            <p:ph type="tbl" sz="quarter" idx="13"/>
            <p:extLst>
              <p:ext uri="{D42A27DB-BD31-4B8C-83A1-F6EECF244321}">
                <p14:modId xmlns:p14="http://schemas.microsoft.com/office/powerpoint/2010/main" val="729097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11667361"/>
                    </a:ext>
                  </a:extLst>
                </a:gridCol>
                <a:gridCol w="576072">
                  <a:extLst>
                    <a:ext uri="{9D8B030D-6E8A-4147-A177-3AD203B41FA5}">
                      <a16:colId xmlns:a16="http://schemas.microsoft.com/office/drawing/2014/main" val="3902196258"/>
                    </a:ext>
                  </a:extLst>
                </a:gridCol>
                <a:gridCol w="576072">
                  <a:extLst>
                    <a:ext uri="{9D8B030D-6E8A-4147-A177-3AD203B41FA5}">
                      <a16:colId xmlns:a16="http://schemas.microsoft.com/office/drawing/2014/main" val="354063444"/>
                    </a:ext>
                  </a:extLst>
                </a:gridCol>
                <a:gridCol w="576072">
                  <a:extLst>
                    <a:ext uri="{9D8B030D-6E8A-4147-A177-3AD203B41FA5}">
                      <a16:colId xmlns:a16="http://schemas.microsoft.com/office/drawing/2014/main" val="3458639238"/>
                    </a:ext>
                  </a:extLst>
                </a:gridCol>
                <a:gridCol w="576072">
                  <a:extLst>
                    <a:ext uri="{9D8B030D-6E8A-4147-A177-3AD203B41FA5}">
                      <a16:colId xmlns:a16="http://schemas.microsoft.com/office/drawing/2014/main" val="859849845"/>
                    </a:ext>
                  </a:extLst>
                </a:gridCol>
                <a:gridCol w="576072">
                  <a:extLst>
                    <a:ext uri="{9D8B030D-6E8A-4147-A177-3AD203B41FA5}">
                      <a16:colId xmlns:a16="http://schemas.microsoft.com/office/drawing/2014/main" val="4071242091"/>
                    </a:ext>
                  </a:extLst>
                </a:gridCol>
                <a:gridCol w="576072">
                  <a:extLst>
                    <a:ext uri="{9D8B030D-6E8A-4147-A177-3AD203B41FA5}">
                      <a16:colId xmlns:a16="http://schemas.microsoft.com/office/drawing/2014/main" val="2910912053"/>
                    </a:ext>
                  </a:extLst>
                </a:gridCol>
                <a:gridCol w="576072">
                  <a:extLst>
                    <a:ext uri="{9D8B030D-6E8A-4147-A177-3AD203B41FA5}">
                      <a16:colId xmlns:a16="http://schemas.microsoft.com/office/drawing/2014/main" val="1620689098"/>
                    </a:ext>
                  </a:extLst>
                </a:gridCol>
                <a:gridCol w="576072">
                  <a:extLst>
                    <a:ext uri="{9D8B030D-6E8A-4147-A177-3AD203B41FA5}">
                      <a16:colId xmlns:a16="http://schemas.microsoft.com/office/drawing/2014/main" val="3653737509"/>
                    </a:ext>
                  </a:extLst>
                </a:gridCol>
                <a:gridCol w="576072">
                  <a:extLst>
                    <a:ext uri="{9D8B030D-6E8A-4147-A177-3AD203B41FA5}">
                      <a16:colId xmlns:a16="http://schemas.microsoft.com/office/drawing/2014/main" val="767840691"/>
                    </a:ext>
                  </a:extLst>
                </a:gridCol>
                <a:gridCol w="576072">
                  <a:extLst>
                    <a:ext uri="{9D8B030D-6E8A-4147-A177-3AD203B41FA5}">
                      <a16:colId xmlns:a16="http://schemas.microsoft.com/office/drawing/2014/main" val="3567743098"/>
                    </a:ext>
                  </a:extLst>
                </a:gridCol>
                <a:gridCol w="576072">
                  <a:extLst>
                    <a:ext uri="{9D8B030D-6E8A-4147-A177-3AD203B41FA5}">
                      <a16:colId xmlns:a16="http://schemas.microsoft.com/office/drawing/2014/main" val="3452882610"/>
                    </a:ext>
                  </a:extLst>
                </a:gridCol>
                <a:gridCol w="576072">
                  <a:extLst>
                    <a:ext uri="{9D8B030D-6E8A-4147-A177-3AD203B41FA5}">
                      <a16:colId xmlns:a16="http://schemas.microsoft.com/office/drawing/2014/main" val="140737255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84538234"/>
                  </a:ext>
                </a:extLst>
              </a:tr>
              <a:tr h="370840">
                <a:tc>
                  <a:txBody>
                    <a:bodyPr/>
                    <a:lstStyle/>
                    <a:p>
                      <a:r>
                        <a:rPr lang="en-US" sz="1000"/>
                        <a:t>1203</a:t>
                      </a:r>
                    </a:p>
                  </a:txBody>
                  <a:tcPr/>
                </a:tc>
                <a:tc>
                  <a:txBody>
                    <a:bodyPr/>
                    <a:lstStyle/>
                    <a:p>
                      <a:r>
                        <a:rPr lang="en-US" sz="1000"/>
                        <a:t>-3</a:t>
                      </a:r>
                    </a:p>
                  </a:txBody>
                  <a:tcPr/>
                </a:tc>
                <a:tc>
                  <a:txBody>
                    <a:bodyPr/>
                    <a:lstStyle/>
                    <a:p>
                      <a:r>
                        <a:rPr lang="en-US" sz="1000"/>
                        <a:t>19</a:t>
                      </a:r>
                    </a:p>
                  </a:txBody>
                  <a:tcPr/>
                </a:tc>
                <a:tc>
                  <a:txBody>
                    <a:bodyPr/>
                    <a:lstStyle/>
                    <a:p>
                      <a:r>
                        <a:rPr lang="en-US" sz="1000"/>
                        <a:t>17</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6</a:t>
                      </a:r>
                    </a:p>
                  </a:txBody>
                  <a:tcPr/>
                </a:tc>
                <a:tc>
                  <a:txBody>
                    <a:bodyPr/>
                    <a:lstStyle/>
                    <a:p>
                      <a:r>
                        <a:rPr lang="en-US" sz="1000"/>
                        <a:t>15</a:t>
                      </a:r>
                    </a:p>
                  </a:txBody>
                  <a:tcPr/>
                </a:tc>
                <a:tc>
                  <a:txBody>
                    <a:bodyPr/>
                    <a:lstStyle/>
                    <a:p>
                      <a:r>
                        <a:rPr lang="en-US" sz="1000"/>
                        <a:t>1</a:t>
                      </a:r>
                    </a:p>
                  </a:txBody>
                  <a:tcPr/>
                </a:tc>
                <a:tc>
                  <a:txBody>
                    <a:bodyPr/>
                    <a:lstStyle/>
                    <a:p>
                      <a:r>
                        <a:rPr lang="en-US" sz="1000"/>
                        <a:t>2</a:t>
                      </a:r>
                    </a:p>
                  </a:txBody>
                  <a:tcPr/>
                </a:tc>
                <a:tc>
                  <a:txBody>
                    <a:bodyPr/>
                    <a:lstStyle/>
                    <a:p>
                      <a:r>
                        <a:rPr lang="en-US" sz="1000"/>
                        <a:t>0.1075 %</a:t>
                      </a:r>
                    </a:p>
                  </a:txBody>
                  <a:tcPr/>
                </a:tc>
                <a:tc>
                  <a:txBody>
                    <a:bodyPr/>
                    <a:lstStyle/>
                    <a:p>
                      <a:r>
                        <a:rPr lang="en-US" sz="1000"/>
                        <a:t>0.0 %</a:t>
                      </a:r>
                    </a:p>
                  </a:txBody>
                  <a:tcPr/>
                </a:tc>
                <a:extLst>
                  <a:ext uri="{0D108BD9-81ED-4DB2-BD59-A6C34878D82A}">
                    <a16:rowId xmlns:a16="http://schemas.microsoft.com/office/drawing/2014/main" val="1583230128"/>
                  </a:ext>
                </a:extLst>
              </a:tr>
            </a:tbl>
          </a:graphicData>
        </a:graphic>
      </p:graphicFrame>
      <p:sp>
        <p:nvSpPr>
          <p:cNvPr id="4" name="Text Placeholder 3">
            <a:extLst>
              <a:ext uri="{FF2B5EF4-FFF2-40B4-BE49-F238E27FC236}">
                <a16:creationId xmlns:a16="http://schemas.microsoft.com/office/drawing/2014/main" id="{E604257C-E24B-4F1F-95A7-132828686A0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08301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CF3EC-7105-4F2B-BA41-B88C1D44D392}"/>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7BE86435-0A92-4A87-8C3A-3C6B9DCA2AA3}"/>
              </a:ext>
            </a:extLst>
          </p:cNvPr>
          <p:cNvGraphicFramePr>
            <a:graphicFrameLocks noGrp="1"/>
          </p:cNvGraphicFramePr>
          <p:nvPr>
            <p:ph type="chart" sz="quarter" idx="13"/>
            <p:extLst>
              <p:ext uri="{D42A27DB-BD31-4B8C-83A1-F6EECF244321}">
                <p14:modId xmlns:p14="http://schemas.microsoft.com/office/powerpoint/2010/main" val="491416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43E239-8567-4AA8-AFD5-E7D882CF479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A141312-2BC8-4E06-99B3-5E5ED6AA8B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0217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B846F-120B-4E5F-A1FE-6A8011D969BD}"/>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D1E7D0FE-14AA-4FCB-83F8-C7F76C939704}"/>
              </a:ext>
            </a:extLst>
          </p:cNvPr>
          <p:cNvGraphicFramePr>
            <a:graphicFrameLocks noGrp="1"/>
          </p:cNvGraphicFramePr>
          <p:nvPr>
            <p:ph type="chart" sz="quarter" idx="13"/>
            <p:extLst>
              <p:ext uri="{D42A27DB-BD31-4B8C-83A1-F6EECF244321}">
                <p14:modId xmlns:p14="http://schemas.microsoft.com/office/powerpoint/2010/main" val="3915116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3EFB66-F455-4B74-9AC4-5AB2FCE239A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9B741F3-E558-40FF-94A3-97FAE05B61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33663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40FDF-BE4E-4B71-AFB6-3DA4589B9291}"/>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10416AF7-564C-4404-9503-65A093C5F570}"/>
              </a:ext>
            </a:extLst>
          </p:cNvPr>
          <p:cNvGraphicFramePr>
            <a:graphicFrameLocks noGrp="1"/>
          </p:cNvGraphicFramePr>
          <p:nvPr>
            <p:ph type="chart" sz="quarter" idx="13"/>
            <p:extLst>
              <p:ext uri="{D42A27DB-BD31-4B8C-83A1-F6EECF244321}">
                <p14:modId xmlns:p14="http://schemas.microsoft.com/office/powerpoint/2010/main" val="1357013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66C36D-03D6-4263-A692-7D089CAD409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1041A49-D487-4925-84C6-C165C3C70B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3793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3B47D-E6B1-4A63-9B33-C209C29930DC}"/>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3B9BC8CC-35E1-46C8-80AD-9F684C4A3C75}"/>
              </a:ext>
            </a:extLst>
          </p:cNvPr>
          <p:cNvGraphicFramePr>
            <a:graphicFrameLocks noGrp="1"/>
          </p:cNvGraphicFramePr>
          <p:nvPr>
            <p:ph type="tbl" sz="quarter" idx="13"/>
            <p:extLst>
              <p:ext uri="{D42A27DB-BD31-4B8C-83A1-F6EECF244321}">
                <p14:modId xmlns:p14="http://schemas.microsoft.com/office/powerpoint/2010/main" val="2166050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58920059"/>
                    </a:ext>
                  </a:extLst>
                </a:gridCol>
                <a:gridCol w="493776">
                  <a:extLst>
                    <a:ext uri="{9D8B030D-6E8A-4147-A177-3AD203B41FA5}">
                      <a16:colId xmlns:a16="http://schemas.microsoft.com/office/drawing/2014/main" val="1187705423"/>
                    </a:ext>
                  </a:extLst>
                </a:gridCol>
                <a:gridCol w="1069848">
                  <a:extLst>
                    <a:ext uri="{9D8B030D-6E8A-4147-A177-3AD203B41FA5}">
                      <a16:colId xmlns:a16="http://schemas.microsoft.com/office/drawing/2014/main" val="3969734772"/>
                    </a:ext>
                  </a:extLst>
                </a:gridCol>
                <a:gridCol w="1069848">
                  <a:extLst>
                    <a:ext uri="{9D8B030D-6E8A-4147-A177-3AD203B41FA5}">
                      <a16:colId xmlns:a16="http://schemas.microsoft.com/office/drawing/2014/main" val="858757807"/>
                    </a:ext>
                  </a:extLst>
                </a:gridCol>
                <a:gridCol w="1069848">
                  <a:extLst>
                    <a:ext uri="{9D8B030D-6E8A-4147-A177-3AD203B41FA5}">
                      <a16:colId xmlns:a16="http://schemas.microsoft.com/office/drawing/2014/main" val="2107126306"/>
                    </a:ext>
                  </a:extLst>
                </a:gridCol>
                <a:gridCol w="1069848">
                  <a:extLst>
                    <a:ext uri="{9D8B030D-6E8A-4147-A177-3AD203B41FA5}">
                      <a16:colId xmlns:a16="http://schemas.microsoft.com/office/drawing/2014/main" val="1121676087"/>
                    </a:ext>
                  </a:extLst>
                </a:gridCol>
                <a:gridCol w="1069848">
                  <a:extLst>
                    <a:ext uri="{9D8B030D-6E8A-4147-A177-3AD203B41FA5}">
                      <a16:colId xmlns:a16="http://schemas.microsoft.com/office/drawing/2014/main" val="157918774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427915192"/>
                  </a:ext>
                </a:extLst>
              </a:tr>
              <a:tr h="370840">
                <a:tc>
                  <a:txBody>
                    <a:bodyPr/>
                    <a:lstStyle/>
                    <a:p>
                      <a:r>
                        <a:rPr lang="en-US" sz="1000" b="1"/>
                        <a:t>@FirstInsHI - 2021-07-02 14:40:57</a:t>
                      </a:r>
                      <a:r>
                        <a:rPr lang="en-US" sz="1000"/>
                        <a:t>
 Happy #AlohaFriday from the the North Shore of Oahu.🌊
Photo taken by FICOH associate Alyssa M. 📸#FridayVibes https://t.co/gTBef2R5u2</a:t>
                      </a:r>
                    </a:p>
                  </a:txBody>
                  <a:tcPr/>
                </a:tc>
                <a:tc>
                  <a:txBody>
                    <a:bodyPr/>
                    <a:lstStyle/>
                    <a:p>
                      <a:r>
                        <a:rPr lang="en-US" sz="1000"/>
                        <a:t>07/04/2021 14:07:50</a:t>
                      </a:r>
                    </a:p>
                  </a:txBody>
                  <a:tcPr/>
                </a:tc>
                <a:tc>
                  <a:txBody>
                    <a:bodyPr/>
                    <a:lstStyle/>
                    <a:p>
                      <a:r>
                        <a:rPr lang="en-US" sz="1000"/>
                        <a:t>3</a:t>
                      </a:r>
                    </a:p>
                  </a:txBody>
                  <a:tcPr/>
                </a:tc>
                <a:tc>
                  <a:txBody>
                    <a:bodyPr/>
                    <a:lstStyle/>
                    <a:p>
                      <a:r>
                        <a:rPr lang="en-US" sz="1000"/>
                        <a:t>5</a:t>
                      </a:r>
                    </a:p>
                  </a:txBody>
                  <a:tcPr/>
                </a:tc>
                <a:tc>
                  <a:txBody>
                    <a:bodyPr/>
                    <a:lstStyle/>
                    <a:p>
                      <a:r>
                        <a:rPr lang="en-US" sz="1000"/>
                        <a:t>0</a:t>
                      </a:r>
                    </a:p>
                  </a:txBody>
                  <a:tcPr/>
                </a:tc>
                <a:tc>
                  <a:txBody>
                    <a:bodyPr/>
                    <a:lstStyle/>
                    <a:p>
                      <a:r>
                        <a:rPr lang="en-US" sz="1000"/>
                        <a:t>8</a:t>
                      </a:r>
                    </a:p>
                  </a:txBody>
                  <a:tcPr/>
                </a:tc>
                <a:tc>
                  <a:txBody>
                    <a:bodyPr/>
                    <a:lstStyle/>
                    <a:p>
                      <a:r>
                        <a:rPr lang="en-US" sz="1000"/>
                        <a:t>0.6628 %</a:t>
                      </a:r>
                    </a:p>
                  </a:txBody>
                  <a:tcPr/>
                </a:tc>
                <a:extLst>
                  <a:ext uri="{0D108BD9-81ED-4DB2-BD59-A6C34878D82A}">
                    <a16:rowId xmlns:a16="http://schemas.microsoft.com/office/drawing/2014/main" val="1766549312"/>
                  </a:ext>
                </a:extLst>
              </a:tr>
              <a:tr h="370840">
                <a:tc>
                  <a:txBody>
                    <a:bodyPr/>
                    <a:lstStyle/>
                    <a:p>
                      <a:r>
                        <a:rPr lang="en-US" sz="1000" b="1"/>
                        <a:t>@FirstInsHI - 2021-07-23 14:00:21</a:t>
                      </a:r>
                      <a:r>
                        <a:rPr lang="en-US" sz="1000"/>
                        <a:t>
 Happy #AlohaFriday⛅️ Have a good weekend! 📸: FICOH associate Alyssa M. 
#FridayVibes #Hawaii #PhotoOfTheDay https://t.co/5l88NFKClt</a:t>
                      </a:r>
                    </a:p>
                  </a:txBody>
                  <a:tcPr/>
                </a:tc>
                <a:tc>
                  <a:txBody>
                    <a:bodyPr/>
                    <a:lstStyle/>
                    <a:p>
                      <a:r>
                        <a:rPr lang="en-US" sz="1000"/>
                        <a:t>07/24/2021 02:09:00</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6</a:t>
                      </a:r>
                    </a:p>
                  </a:txBody>
                  <a:tcPr/>
                </a:tc>
                <a:tc>
                  <a:txBody>
                    <a:bodyPr/>
                    <a:lstStyle/>
                    <a:p>
                      <a:r>
                        <a:rPr lang="en-US" sz="1000"/>
                        <a:t>0.4979 %</a:t>
                      </a:r>
                    </a:p>
                  </a:txBody>
                  <a:tcPr/>
                </a:tc>
                <a:extLst>
                  <a:ext uri="{0D108BD9-81ED-4DB2-BD59-A6C34878D82A}">
                    <a16:rowId xmlns:a16="http://schemas.microsoft.com/office/drawing/2014/main" val="354548473"/>
                  </a:ext>
                </a:extLst>
              </a:tr>
              <a:tr h="370840">
                <a:tc>
                  <a:txBody>
                    <a:bodyPr/>
                    <a:lstStyle/>
                    <a:p>
                      <a:r>
                        <a:rPr lang="en-US" sz="1000" b="1"/>
                        <a:t>@FirstInsHI - 2021-07-13 15:17:55</a:t>
                      </a:r>
                      <a:r>
                        <a:rPr lang="en-US" sz="1000"/>
                        <a:t>
 With hurricane season upon us, FICOH recently distributed 1,000 care packages to kupuna in partnership with @hawaiimow. Mahalo @YHata for joining in on this effort and for your generous donation of 1,000 cans of @SPAMbrand! Learn more: https://t.co/05hOM09RCV https://t.co/AHGDXHyzrU</a:t>
                      </a:r>
                    </a:p>
                  </a:txBody>
                  <a:tcPr/>
                </a:tc>
                <a:tc>
                  <a:txBody>
                    <a:bodyPr/>
                    <a:lstStyle/>
                    <a:p>
                      <a:r>
                        <a:rPr lang="en-US" sz="1000"/>
                        <a:t>07/14/2021 20:08:04</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4</a:t>
                      </a:r>
                    </a:p>
                  </a:txBody>
                  <a:tcPr/>
                </a:tc>
                <a:tc>
                  <a:txBody>
                    <a:bodyPr/>
                    <a:lstStyle/>
                    <a:p>
                      <a:r>
                        <a:rPr lang="en-US" sz="1000"/>
                        <a:t>0.3320 %</a:t>
                      </a:r>
                    </a:p>
                  </a:txBody>
                  <a:tcPr/>
                </a:tc>
                <a:extLst>
                  <a:ext uri="{0D108BD9-81ED-4DB2-BD59-A6C34878D82A}">
                    <a16:rowId xmlns:a16="http://schemas.microsoft.com/office/drawing/2014/main" val="1909731786"/>
                  </a:ext>
                </a:extLst>
              </a:tr>
            </a:tbl>
          </a:graphicData>
        </a:graphic>
      </p:graphicFrame>
      <p:sp>
        <p:nvSpPr>
          <p:cNvPr id="4" name="Text Placeholder 3">
            <a:extLst>
              <a:ext uri="{FF2B5EF4-FFF2-40B4-BE49-F238E27FC236}">
                <a16:creationId xmlns:a16="http://schemas.microsoft.com/office/drawing/2014/main" id="{A67DD23A-5017-4F42-929B-19485636A63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2891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0CAB1-CAB1-4B56-A097-9EFF8B6F1DBB}"/>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DEB29637-B6D7-43EA-9579-81814A739CFB}"/>
              </a:ext>
            </a:extLst>
          </p:cNvPr>
          <p:cNvGraphicFramePr>
            <a:graphicFrameLocks noGrp="1"/>
          </p:cNvGraphicFramePr>
          <p:nvPr>
            <p:ph type="tbl" sz="quarter" idx="13"/>
            <p:extLst>
              <p:ext uri="{D42A27DB-BD31-4B8C-83A1-F6EECF244321}">
                <p14:modId xmlns:p14="http://schemas.microsoft.com/office/powerpoint/2010/main" val="779319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19158223"/>
                    </a:ext>
                  </a:extLst>
                </a:gridCol>
                <a:gridCol w="576072">
                  <a:extLst>
                    <a:ext uri="{9D8B030D-6E8A-4147-A177-3AD203B41FA5}">
                      <a16:colId xmlns:a16="http://schemas.microsoft.com/office/drawing/2014/main" val="2452088076"/>
                    </a:ext>
                  </a:extLst>
                </a:gridCol>
                <a:gridCol w="576072">
                  <a:extLst>
                    <a:ext uri="{9D8B030D-6E8A-4147-A177-3AD203B41FA5}">
                      <a16:colId xmlns:a16="http://schemas.microsoft.com/office/drawing/2014/main" val="3333730242"/>
                    </a:ext>
                  </a:extLst>
                </a:gridCol>
                <a:gridCol w="576072">
                  <a:extLst>
                    <a:ext uri="{9D8B030D-6E8A-4147-A177-3AD203B41FA5}">
                      <a16:colId xmlns:a16="http://schemas.microsoft.com/office/drawing/2014/main" val="3791326386"/>
                    </a:ext>
                  </a:extLst>
                </a:gridCol>
                <a:gridCol w="576072">
                  <a:extLst>
                    <a:ext uri="{9D8B030D-6E8A-4147-A177-3AD203B41FA5}">
                      <a16:colId xmlns:a16="http://schemas.microsoft.com/office/drawing/2014/main" val="1238509416"/>
                    </a:ext>
                  </a:extLst>
                </a:gridCol>
                <a:gridCol w="576072">
                  <a:extLst>
                    <a:ext uri="{9D8B030D-6E8A-4147-A177-3AD203B41FA5}">
                      <a16:colId xmlns:a16="http://schemas.microsoft.com/office/drawing/2014/main" val="961075928"/>
                    </a:ext>
                  </a:extLst>
                </a:gridCol>
                <a:gridCol w="576072">
                  <a:extLst>
                    <a:ext uri="{9D8B030D-6E8A-4147-A177-3AD203B41FA5}">
                      <a16:colId xmlns:a16="http://schemas.microsoft.com/office/drawing/2014/main" val="3387598918"/>
                    </a:ext>
                  </a:extLst>
                </a:gridCol>
                <a:gridCol w="576072">
                  <a:extLst>
                    <a:ext uri="{9D8B030D-6E8A-4147-A177-3AD203B41FA5}">
                      <a16:colId xmlns:a16="http://schemas.microsoft.com/office/drawing/2014/main" val="206392541"/>
                    </a:ext>
                  </a:extLst>
                </a:gridCol>
                <a:gridCol w="576072">
                  <a:extLst>
                    <a:ext uri="{9D8B030D-6E8A-4147-A177-3AD203B41FA5}">
                      <a16:colId xmlns:a16="http://schemas.microsoft.com/office/drawing/2014/main" val="1658735498"/>
                    </a:ext>
                  </a:extLst>
                </a:gridCol>
                <a:gridCol w="576072">
                  <a:extLst>
                    <a:ext uri="{9D8B030D-6E8A-4147-A177-3AD203B41FA5}">
                      <a16:colId xmlns:a16="http://schemas.microsoft.com/office/drawing/2014/main" val="1930269716"/>
                    </a:ext>
                  </a:extLst>
                </a:gridCol>
                <a:gridCol w="576072">
                  <a:extLst>
                    <a:ext uri="{9D8B030D-6E8A-4147-A177-3AD203B41FA5}">
                      <a16:colId xmlns:a16="http://schemas.microsoft.com/office/drawing/2014/main" val="1073987144"/>
                    </a:ext>
                  </a:extLst>
                </a:gridCol>
                <a:gridCol w="576072">
                  <a:extLst>
                    <a:ext uri="{9D8B030D-6E8A-4147-A177-3AD203B41FA5}">
                      <a16:colId xmlns:a16="http://schemas.microsoft.com/office/drawing/2014/main" val="73695978"/>
                    </a:ext>
                  </a:extLst>
                </a:gridCol>
                <a:gridCol w="576072">
                  <a:extLst>
                    <a:ext uri="{9D8B030D-6E8A-4147-A177-3AD203B41FA5}">
                      <a16:colId xmlns:a16="http://schemas.microsoft.com/office/drawing/2014/main" val="2403455239"/>
                    </a:ext>
                  </a:extLst>
                </a:gridCol>
                <a:gridCol w="576072">
                  <a:extLst>
                    <a:ext uri="{9D8B030D-6E8A-4147-A177-3AD203B41FA5}">
                      <a16:colId xmlns:a16="http://schemas.microsoft.com/office/drawing/2014/main" val="388642084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591568753"/>
                  </a:ext>
                </a:extLst>
              </a:tr>
              <a:tr h="370840">
                <a:tc>
                  <a:txBody>
                    <a:bodyPr/>
                    <a:lstStyle/>
                    <a:p>
                      <a:r>
                        <a:rPr lang="en-US" sz="1000"/>
                        <a:t>3348</a:t>
                      </a:r>
                    </a:p>
                  </a:txBody>
                  <a:tcPr/>
                </a:tc>
                <a:tc>
                  <a:txBody>
                    <a:bodyPr/>
                    <a:lstStyle/>
                    <a:p>
                      <a:r>
                        <a:rPr lang="en-US" sz="1000"/>
                        <a:t>37</a:t>
                      </a:r>
                    </a:p>
                  </a:txBody>
                  <a:tcPr/>
                </a:tc>
                <a:tc>
                  <a:txBody>
                    <a:bodyPr/>
                    <a:lstStyle/>
                    <a:p>
                      <a:r>
                        <a:rPr lang="en-US" sz="1000"/>
                        <a:t>8</a:t>
                      </a:r>
                    </a:p>
                  </a:txBody>
                  <a:tcPr/>
                </a:tc>
                <a:tc>
                  <a:txBody>
                    <a:bodyPr/>
                    <a:lstStyle/>
                    <a:p>
                      <a:r>
                        <a:rPr lang="en-US" sz="1000"/>
                        <a:t>287</a:t>
                      </a:r>
                    </a:p>
                  </a:txBody>
                  <a:tcPr/>
                </a:tc>
                <a:tc>
                  <a:txBody>
                    <a:bodyPr/>
                    <a:lstStyle/>
                    <a:p>
                      <a:r>
                        <a:rPr lang="en-US" sz="1000"/>
                        <a:t>35.875</a:t>
                      </a:r>
                    </a:p>
                  </a:txBody>
                  <a:tcPr/>
                </a:tc>
                <a:tc>
                  <a:txBody>
                    <a:bodyPr/>
                    <a:lstStyle/>
                    <a:p>
                      <a:r>
                        <a:rPr lang="en-US" sz="1000"/>
                        <a:t>37</a:t>
                      </a:r>
                    </a:p>
                  </a:txBody>
                  <a:tcPr/>
                </a:tc>
                <a:tc>
                  <a:txBody>
                    <a:bodyPr/>
                    <a:lstStyle/>
                    <a:p>
                      <a:r>
                        <a:rPr lang="en-US" sz="1000"/>
                        <a:t>5</a:t>
                      </a:r>
                    </a:p>
                  </a:txBody>
                  <a:tcPr/>
                </a:tc>
                <a:tc>
                  <a:txBody>
                    <a:bodyPr/>
                    <a:lstStyle/>
                    <a:p>
                      <a:r>
                        <a:rPr lang="en-US" sz="1000"/>
                        <a:t>0.625</a:t>
                      </a:r>
                    </a:p>
                  </a:txBody>
                  <a:tcPr/>
                </a:tc>
                <a:tc>
                  <a:txBody>
                    <a:bodyPr/>
                    <a:lstStyle/>
                    <a:p>
                      <a:r>
                        <a:rPr lang="en-US" sz="1000"/>
                        <a:t>770</a:t>
                      </a:r>
                    </a:p>
                  </a:txBody>
                  <a:tcPr/>
                </a:tc>
                <a:tc>
                  <a:txBody>
                    <a:bodyPr/>
                    <a:lstStyle/>
                    <a:p>
                      <a:r>
                        <a:rPr lang="en-US" sz="1000"/>
                        <a:t>96.25</a:t>
                      </a:r>
                    </a:p>
                  </a:txBody>
                  <a:tcPr/>
                </a:tc>
                <a:tc>
                  <a:txBody>
                    <a:bodyPr/>
                    <a:lstStyle/>
                    <a:p>
                      <a:r>
                        <a:rPr lang="en-US" sz="1000"/>
                        <a:t>12711</a:t>
                      </a:r>
                    </a:p>
                  </a:txBody>
                  <a:tcPr/>
                </a:tc>
                <a:tc>
                  <a:txBody>
                    <a:bodyPr/>
                    <a:lstStyle/>
                    <a:p>
                      <a:r>
                        <a:rPr lang="en-US" sz="1000"/>
                        <a:t>1588.875</a:t>
                      </a:r>
                    </a:p>
                  </a:txBody>
                  <a:tcPr/>
                </a:tc>
                <a:tc>
                  <a:txBody>
                    <a:bodyPr/>
                    <a:lstStyle/>
                    <a:p>
                      <a:r>
                        <a:rPr lang="en-US" sz="1000"/>
                        <a:t>8.0317089628689 %</a:t>
                      </a:r>
                    </a:p>
                  </a:txBody>
                  <a:tcPr/>
                </a:tc>
                <a:tc>
                  <a:txBody>
                    <a:bodyPr/>
                    <a:lstStyle/>
                    <a:p>
                      <a:r>
                        <a:rPr lang="en-US" sz="1000"/>
                        <a:t>752</a:t>
                      </a:r>
                    </a:p>
                  </a:txBody>
                  <a:tcPr/>
                </a:tc>
                <a:extLst>
                  <a:ext uri="{0D108BD9-81ED-4DB2-BD59-A6C34878D82A}">
                    <a16:rowId xmlns:a16="http://schemas.microsoft.com/office/drawing/2014/main" val="337209649"/>
                  </a:ext>
                </a:extLst>
              </a:tr>
            </a:tbl>
          </a:graphicData>
        </a:graphic>
      </p:graphicFrame>
      <p:sp>
        <p:nvSpPr>
          <p:cNvPr id="4" name="Text Placeholder 3">
            <a:extLst>
              <a:ext uri="{FF2B5EF4-FFF2-40B4-BE49-F238E27FC236}">
                <a16:creationId xmlns:a16="http://schemas.microsoft.com/office/drawing/2014/main" id="{243491B8-58E5-42B0-AD54-FCA8B90A20D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48482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908C2-6632-4B46-BF9B-6BFCEA31AFBD}"/>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3F6F1AFD-D6DB-4A72-B0E1-1297DC439321}"/>
              </a:ext>
            </a:extLst>
          </p:cNvPr>
          <p:cNvGraphicFramePr>
            <a:graphicFrameLocks noGrp="1"/>
          </p:cNvGraphicFramePr>
          <p:nvPr>
            <p:ph type="chart" sz="quarter" idx="13"/>
            <p:extLst>
              <p:ext uri="{D42A27DB-BD31-4B8C-83A1-F6EECF244321}">
                <p14:modId xmlns:p14="http://schemas.microsoft.com/office/powerpoint/2010/main" val="1752417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5E99FF-463F-440C-9EAC-B5B7C679E74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A88E7D8-9B0B-4060-AD6A-A13C09596C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2308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A0088-2D7F-4192-950D-0C7CEF6A54BF}"/>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F78B4785-5EDD-427C-8D6D-8025E96A42FB}"/>
              </a:ext>
            </a:extLst>
          </p:cNvPr>
          <p:cNvGraphicFramePr>
            <a:graphicFrameLocks noGrp="1"/>
          </p:cNvGraphicFramePr>
          <p:nvPr>
            <p:ph type="chart" sz="quarter" idx="13"/>
            <p:extLst>
              <p:ext uri="{D42A27DB-BD31-4B8C-83A1-F6EECF244321}">
                <p14:modId xmlns:p14="http://schemas.microsoft.com/office/powerpoint/2010/main" val="2001226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4CC8D1-31F3-465C-9712-520BBA848EB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73CD344-7AE4-4683-AF02-082F3B380E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355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A084B-F34E-48B8-AE12-FBC6F0B3A285}"/>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EAAED227-781F-42AD-9ACC-7E4BF4C325E8}"/>
              </a:ext>
            </a:extLst>
          </p:cNvPr>
          <p:cNvGraphicFramePr>
            <a:graphicFrameLocks noGrp="1"/>
          </p:cNvGraphicFramePr>
          <p:nvPr>
            <p:ph type="chart" sz="quarter" idx="13"/>
            <p:extLst>
              <p:ext uri="{D42A27DB-BD31-4B8C-83A1-F6EECF244321}">
                <p14:modId xmlns:p14="http://schemas.microsoft.com/office/powerpoint/2010/main" val="3233906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FF56F8-5F19-4E99-B7AF-EC96008D84F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68FCC6E-DD70-4271-B04C-3F94395B4F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5587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C5357-42EC-4F81-BBBE-D8EB116349D4}"/>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0885F856-3692-488B-9D57-B077537FA1CA}"/>
              </a:ext>
            </a:extLst>
          </p:cNvPr>
          <p:cNvGraphicFramePr>
            <a:graphicFrameLocks noGrp="1"/>
          </p:cNvGraphicFramePr>
          <p:nvPr>
            <p:ph type="chart" sz="quarter" idx="13"/>
            <p:extLst>
              <p:ext uri="{D42A27DB-BD31-4B8C-83A1-F6EECF244321}">
                <p14:modId xmlns:p14="http://schemas.microsoft.com/office/powerpoint/2010/main" val="1972967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DF71DE-9B2E-427A-9693-55E1BB2C599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D82BF64-0712-42BE-92FE-A3E36664A6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6020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C1AB4-AE6A-423F-BC74-A7225CE845ED}"/>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8D759E82-88B0-4C04-8CAE-AF8620225179}"/>
              </a:ext>
            </a:extLst>
          </p:cNvPr>
          <p:cNvGraphicFramePr>
            <a:graphicFrameLocks noGrp="1"/>
          </p:cNvGraphicFramePr>
          <p:nvPr>
            <p:ph type="tbl" sz="quarter" idx="13"/>
            <p:extLst>
              <p:ext uri="{D42A27DB-BD31-4B8C-83A1-F6EECF244321}">
                <p14:modId xmlns:p14="http://schemas.microsoft.com/office/powerpoint/2010/main" val="270969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48125158"/>
                    </a:ext>
                  </a:extLst>
                </a:gridCol>
                <a:gridCol w="740664">
                  <a:extLst>
                    <a:ext uri="{9D8B030D-6E8A-4147-A177-3AD203B41FA5}">
                      <a16:colId xmlns:a16="http://schemas.microsoft.com/office/drawing/2014/main" val="648235480"/>
                    </a:ext>
                  </a:extLst>
                </a:gridCol>
                <a:gridCol w="740664">
                  <a:extLst>
                    <a:ext uri="{9D8B030D-6E8A-4147-A177-3AD203B41FA5}">
                      <a16:colId xmlns:a16="http://schemas.microsoft.com/office/drawing/2014/main" val="3973630360"/>
                    </a:ext>
                  </a:extLst>
                </a:gridCol>
                <a:gridCol w="740664">
                  <a:extLst>
                    <a:ext uri="{9D8B030D-6E8A-4147-A177-3AD203B41FA5}">
                      <a16:colId xmlns:a16="http://schemas.microsoft.com/office/drawing/2014/main" val="103572301"/>
                    </a:ext>
                  </a:extLst>
                </a:gridCol>
                <a:gridCol w="740664">
                  <a:extLst>
                    <a:ext uri="{9D8B030D-6E8A-4147-A177-3AD203B41FA5}">
                      <a16:colId xmlns:a16="http://schemas.microsoft.com/office/drawing/2014/main" val="1216113345"/>
                    </a:ext>
                  </a:extLst>
                </a:gridCol>
                <a:gridCol w="740664">
                  <a:extLst>
                    <a:ext uri="{9D8B030D-6E8A-4147-A177-3AD203B41FA5}">
                      <a16:colId xmlns:a16="http://schemas.microsoft.com/office/drawing/2014/main" val="1882058803"/>
                    </a:ext>
                  </a:extLst>
                </a:gridCol>
                <a:gridCol w="740664">
                  <a:extLst>
                    <a:ext uri="{9D8B030D-6E8A-4147-A177-3AD203B41FA5}">
                      <a16:colId xmlns:a16="http://schemas.microsoft.com/office/drawing/2014/main" val="1372599693"/>
                    </a:ext>
                  </a:extLst>
                </a:gridCol>
                <a:gridCol w="740664">
                  <a:extLst>
                    <a:ext uri="{9D8B030D-6E8A-4147-A177-3AD203B41FA5}">
                      <a16:colId xmlns:a16="http://schemas.microsoft.com/office/drawing/2014/main" val="350868331"/>
                    </a:ext>
                  </a:extLst>
                </a:gridCol>
                <a:gridCol w="740664">
                  <a:extLst>
                    <a:ext uri="{9D8B030D-6E8A-4147-A177-3AD203B41FA5}">
                      <a16:colId xmlns:a16="http://schemas.microsoft.com/office/drawing/2014/main" val="527237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67137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- 2021-07-12 16:50:29</a:t>
                      </a:r>
                      <a:r>
                        <a:rPr kumimoji="0" lang="en-US" sz="1000" b="0" i="0" u="none" strike="noStrike" kern="1200" cap="none" spc="0" normalizeH="0" baseline="0" noProof="0">
                          <a:ln>
                            <a:noFill/>
                          </a:ln>
                          <a:solidFill>
                            <a:prstClr val="black"/>
                          </a:solidFill>
                          <a:effectLst/>
                          <a:uLnTx/>
                          <a:uFillTx/>
                          <a:latin typeface="+mn-lt"/>
                          <a:ea typeface="+mn-ea"/>
                          <a:cs typeface="+mn-cs"/>
                        </a:rPr>
                        <a:t>
 FICOH is excited to announce the promotion of Marivic Puaa to Assistant Vice President of Claims, overseeing administration and operations. She previously served as manager for the claims administration and operations teams. Learn more: https://bit.ly/3hV3KRe
Please join us in congratulating Marivic!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7.8009828009828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2052383"/>
                  </a:ext>
                </a:extLst>
              </a:tr>
            </a:tbl>
          </a:graphicData>
        </a:graphic>
      </p:graphicFrame>
      <p:sp>
        <p:nvSpPr>
          <p:cNvPr id="4" name="Text Placeholder 3">
            <a:extLst>
              <a:ext uri="{FF2B5EF4-FFF2-40B4-BE49-F238E27FC236}">
                <a16:creationId xmlns:a16="http://schemas.microsoft.com/office/drawing/2014/main" id="{FD912415-C771-4E7B-B71D-6FE22C0B1D9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47246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67D78-7CC2-42A7-B301-0470CE7B900B}"/>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801EB182-B920-4B6D-BB33-94EE1270FF7B}"/>
              </a:ext>
            </a:extLst>
          </p:cNvPr>
          <p:cNvGraphicFramePr>
            <a:graphicFrameLocks noGrp="1"/>
          </p:cNvGraphicFramePr>
          <p:nvPr>
            <p:ph type="tbl" sz="quarter" idx="13"/>
            <p:extLst>
              <p:ext uri="{D42A27DB-BD31-4B8C-83A1-F6EECF244321}">
                <p14:modId xmlns:p14="http://schemas.microsoft.com/office/powerpoint/2010/main" val="1387622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21148128"/>
                    </a:ext>
                  </a:extLst>
                </a:gridCol>
                <a:gridCol w="740664">
                  <a:extLst>
                    <a:ext uri="{9D8B030D-6E8A-4147-A177-3AD203B41FA5}">
                      <a16:colId xmlns:a16="http://schemas.microsoft.com/office/drawing/2014/main" val="2124699679"/>
                    </a:ext>
                  </a:extLst>
                </a:gridCol>
                <a:gridCol w="740664">
                  <a:extLst>
                    <a:ext uri="{9D8B030D-6E8A-4147-A177-3AD203B41FA5}">
                      <a16:colId xmlns:a16="http://schemas.microsoft.com/office/drawing/2014/main" val="1143858448"/>
                    </a:ext>
                  </a:extLst>
                </a:gridCol>
                <a:gridCol w="740664">
                  <a:extLst>
                    <a:ext uri="{9D8B030D-6E8A-4147-A177-3AD203B41FA5}">
                      <a16:colId xmlns:a16="http://schemas.microsoft.com/office/drawing/2014/main" val="119969432"/>
                    </a:ext>
                  </a:extLst>
                </a:gridCol>
                <a:gridCol w="740664">
                  <a:extLst>
                    <a:ext uri="{9D8B030D-6E8A-4147-A177-3AD203B41FA5}">
                      <a16:colId xmlns:a16="http://schemas.microsoft.com/office/drawing/2014/main" val="2293948141"/>
                    </a:ext>
                  </a:extLst>
                </a:gridCol>
                <a:gridCol w="740664">
                  <a:extLst>
                    <a:ext uri="{9D8B030D-6E8A-4147-A177-3AD203B41FA5}">
                      <a16:colId xmlns:a16="http://schemas.microsoft.com/office/drawing/2014/main" val="3159100057"/>
                    </a:ext>
                  </a:extLst>
                </a:gridCol>
                <a:gridCol w="740664">
                  <a:extLst>
                    <a:ext uri="{9D8B030D-6E8A-4147-A177-3AD203B41FA5}">
                      <a16:colId xmlns:a16="http://schemas.microsoft.com/office/drawing/2014/main" val="1397755573"/>
                    </a:ext>
                  </a:extLst>
                </a:gridCol>
                <a:gridCol w="740664">
                  <a:extLst>
                    <a:ext uri="{9D8B030D-6E8A-4147-A177-3AD203B41FA5}">
                      <a16:colId xmlns:a16="http://schemas.microsoft.com/office/drawing/2014/main" val="640317963"/>
                    </a:ext>
                  </a:extLst>
                </a:gridCol>
                <a:gridCol w="740664">
                  <a:extLst>
                    <a:ext uri="{9D8B030D-6E8A-4147-A177-3AD203B41FA5}">
                      <a16:colId xmlns:a16="http://schemas.microsoft.com/office/drawing/2014/main" val="1668939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98480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- 2021-07-09 20:16:55</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Robert Libby has joined our leadership team as Assistant Vice President of Claims, overseeing the liability, litigation, and property claims teams. He joined the team in mid-March and previously served as manager of commercial general liability and auto property damage claims at AmTrust Financial Services, Inc. in California. 
Welcome to #TeamFICOH, Robert! Click here to learn more: https://bit.ly/3xvsg1X 
#insurance #leadership #insurancecareers #financecareers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9.5035460992908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979575"/>
                  </a:ext>
                </a:extLst>
              </a:tr>
            </a:tbl>
          </a:graphicData>
        </a:graphic>
      </p:graphicFrame>
      <p:sp>
        <p:nvSpPr>
          <p:cNvPr id="4" name="Text Placeholder 3">
            <a:extLst>
              <a:ext uri="{FF2B5EF4-FFF2-40B4-BE49-F238E27FC236}">
                <a16:creationId xmlns:a16="http://schemas.microsoft.com/office/drawing/2014/main" id="{82A2C4B9-08D4-4859-B2B1-3866DA3A06F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574841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50DC6-06BF-4E7C-A518-198CD9CA2284}"/>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646D1233-818C-420F-B083-35AB3FF79843}"/>
              </a:ext>
            </a:extLst>
          </p:cNvPr>
          <p:cNvGraphicFramePr>
            <a:graphicFrameLocks noGrp="1"/>
          </p:cNvGraphicFramePr>
          <p:nvPr>
            <p:ph type="tbl" sz="quarter" idx="13"/>
            <p:extLst>
              <p:ext uri="{D42A27DB-BD31-4B8C-83A1-F6EECF244321}">
                <p14:modId xmlns:p14="http://schemas.microsoft.com/office/powerpoint/2010/main" val="1512377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44369322"/>
                    </a:ext>
                  </a:extLst>
                </a:gridCol>
                <a:gridCol w="740664">
                  <a:extLst>
                    <a:ext uri="{9D8B030D-6E8A-4147-A177-3AD203B41FA5}">
                      <a16:colId xmlns:a16="http://schemas.microsoft.com/office/drawing/2014/main" val="408247290"/>
                    </a:ext>
                  </a:extLst>
                </a:gridCol>
                <a:gridCol w="740664">
                  <a:extLst>
                    <a:ext uri="{9D8B030D-6E8A-4147-A177-3AD203B41FA5}">
                      <a16:colId xmlns:a16="http://schemas.microsoft.com/office/drawing/2014/main" val="3747786713"/>
                    </a:ext>
                  </a:extLst>
                </a:gridCol>
                <a:gridCol w="740664">
                  <a:extLst>
                    <a:ext uri="{9D8B030D-6E8A-4147-A177-3AD203B41FA5}">
                      <a16:colId xmlns:a16="http://schemas.microsoft.com/office/drawing/2014/main" val="4017577461"/>
                    </a:ext>
                  </a:extLst>
                </a:gridCol>
                <a:gridCol w="740664">
                  <a:extLst>
                    <a:ext uri="{9D8B030D-6E8A-4147-A177-3AD203B41FA5}">
                      <a16:colId xmlns:a16="http://schemas.microsoft.com/office/drawing/2014/main" val="921491231"/>
                    </a:ext>
                  </a:extLst>
                </a:gridCol>
                <a:gridCol w="740664">
                  <a:extLst>
                    <a:ext uri="{9D8B030D-6E8A-4147-A177-3AD203B41FA5}">
                      <a16:colId xmlns:a16="http://schemas.microsoft.com/office/drawing/2014/main" val="1735367985"/>
                    </a:ext>
                  </a:extLst>
                </a:gridCol>
                <a:gridCol w="740664">
                  <a:extLst>
                    <a:ext uri="{9D8B030D-6E8A-4147-A177-3AD203B41FA5}">
                      <a16:colId xmlns:a16="http://schemas.microsoft.com/office/drawing/2014/main" val="932854933"/>
                    </a:ext>
                  </a:extLst>
                </a:gridCol>
                <a:gridCol w="740664">
                  <a:extLst>
                    <a:ext uri="{9D8B030D-6E8A-4147-A177-3AD203B41FA5}">
                      <a16:colId xmlns:a16="http://schemas.microsoft.com/office/drawing/2014/main" val="1811858528"/>
                    </a:ext>
                  </a:extLst>
                </a:gridCol>
                <a:gridCol w="740664">
                  <a:extLst>
                    <a:ext uri="{9D8B030D-6E8A-4147-A177-3AD203B41FA5}">
                      <a16:colId xmlns:a16="http://schemas.microsoft.com/office/drawing/2014/main" val="1780174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86682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- 2021-07-14 19:08:40</a:t>
                      </a:r>
                      <a:r>
                        <a:rPr kumimoji="0" lang="en-US" sz="1000" b="0" i="0" u="none" strike="noStrike" kern="1200" cap="none" spc="0" normalizeH="0" baseline="0" noProof="0">
                          <a:ln>
                            <a:noFill/>
                          </a:ln>
                          <a:solidFill>
                            <a:prstClr val="black"/>
                          </a:solidFill>
                          <a:effectLst/>
                          <a:uLnTx/>
                          <a:uFillTx/>
                          <a:latin typeface="+mn-lt"/>
                          <a:ea typeface="+mn-ea"/>
                          <a:cs typeface="+mn-cs"/>
                        </a:rPr>
                        <a:t>
 With hurricane season upon us, FICOH teamed up with Hawaii Meals on Wheels, Y. Hata &amp; Co., Ltd., and the Honolulu Board Water Supply  to create 1,000 hurricane care packages for kupuna. Learn more: bit.ly/3reDZQf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extLst>
                  <a:ext uri="{0D108BD9-81ED-4DB2-BD59-A6C34878D82A}">
                    <a16:rowId xmlns:a16="http://schemas.microsoft.com/office/drawing/2014/main" val="2758937928"/>
                  </a:ext>
                </a:extLst>
              </a:tr>
            </a:tbl>
          </a:graphicData>
        </a:graphic>
      </p:graphicFrame>
      <p:sp>
        <p:nvSpPr>
          <p:cNvPr id="4" name="Text Placeholder 3">
            <a:extLst>
              <a:ext uri="{FF2B5EF4-FFF2-40B4-BE49-F238E27FC236}">
                <a16:creationId xmlns:a16="http://schemas.microsoft.com/office/drawing/2014/main" id="{2237D6B4-2EF6-4000-BAA3-09372BA9C21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25076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9D739-3F58-4543-95EC-E8D79F0EE652}"/>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A6EA0DA9-E308-4020-95E5-593C183B66FD}"/>
              </a:ext>
            </a:extLst>
          </p:cNvPr>
          <p:cNvGraphicFramePr>
            <a:graphicFrameLocks noGrp="1"/>
          </p:cNvGraphicFramePr>
          <p:nvPr>
            <p:ph type="tbl" sz="quarter" idx="13"/>
            <p:extLst>
              <p:ext uri="{D42A27DB-BD31-4B8C-83A1-F6EECF244321}">
                <p14:modId xmlns:p14="http://schemas.microsoft.com/office/powerpoint/2010/main" val="947272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21344288"/>
                    </a:ext>
                  </a:extLst>
                </a:gridCol>
                <a:gridCol w="740664">
                  <a:extLst>
                    <a:ext uri="{9D8B030D-6E8A-4147-A177-3AD203B41FA5}">
                      <a16:colId xmlns:a16="http://schemas.microsoft.com/office/drawing/2014/main" val="634969697"/>
                    </a:ext>
                  </a:extLst>
                </a:gridCol>
                <a:gridCol w="740664">
                  <a:extLst>
                    <a:ext uri="{9D8B030D-6E8A-4147-A177-3AD203B41FA5}">
                      <a16:colId xmlns:a16="http://schemas.microsoft.com/office/drawing/2014/main" val="673211815"/>
                    </a:ext>
                  </a:extLst>
                </a:gridCol>
                <a:gridCol w="740664">
                  <a:extLst>
                    <a:ext uri="{9D8B030D-6E8A-4147-A177-3AD203B41FA5}">
                      <a16:colId xmlns:a16="http://schemas.microsoft.com/office/drawing/2014/main" val="3152064414"/>
                    </a:ext>
                  </a:extLst>
                </a:gridCol>
                <a:gridCol w="740664">
                  <a:extLst>
                    <a:ext uri="{9D8B030D-6E8A-4147-A177-3AD203B41FA5}">
                      <a16:colId xmlns:a16="http://schemas.microsoft.com/office/drawing/2014/main" val="3395102766"/>
                    </a:ext>
                  </a:extLst>
                </a:gridCol>
                <a:gridCol w="740664">
                  <a:extLst>
                    <a:ext uri="{9D8B030D-6E8A-4147-A177-3AD203B41FA5}">
                      <a16:colId xmlns:a16="http://schemas.microsoft.com/office/drawing/2014/main" val="3804641854"/>
                    </a:ext>
                  </a:extLst>
                </a:gridCol>
                <a:gridCol w="740664">
                  <a:extLst>
                    <a:ext uri="{9D8B030D-6E8A-4147-A177-3AD203B41FA5}">
                      <a16:colId xmlns:a16="http://schemas.microsoft.com/office/drawing/2014/main" val="2338543111"/>
                    </a:ext>
                  </a:extLst>
                </a:gridCol>
                <a:gridCol w="740664">
                  <a:extLst>
                    <a:ext uri="{9D8B030D-6E8A-4147-A177-3AD203B41FA5}">
                      <a16:colId xmlns:a16="http://schemas.microsoft.com/office/drawing/2014/main" val="3296667638"/>
                    </a:ext>
                  </a:extLst>
                </a:gridCol>
                <a:gridCol w="740664">
                  <a:extLst>
                    <a:ext uri="{9D8B030D-6E8A-4147-A177-3AD203B41FA5}">
                      <a16:colId xmlns:a16="http://schemas.microsoft.com/office/drawing/2014/main" val="22327717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2892849338"/>
                  </a:ext>
                </a:extLst>
              </a:tr>
              <a:tr h="370840">
                <a:tc>
                  <a:txBody>
                    <a:bodyPr/>
                    <a:lstStyle/>
                    <a:p>
                      <a:r>
                        <a:rPr lang="en-US" sz="1000"/>
                        <a:t>firstinshi</a:t>
                      </a:r>
                    </a:p>
                  </a:txBody>
                  <a:tcPr/>
                </a:tc>
                <a:tc>
                  <a:txBody>
                    <a:bodyPr/>
                    <a:lstStyle/>
                    <a:p>
                      <a:r>
                        <a:rPr lang="en-US" sz="1000"/>
                        <a:t>2639</a:t>
                      </a:r>
                    </a:p>
                  </a:txBody>
                  <a:tcPr/>
                </a:tc>
                <a:tc>
                  <a:txBody>
                    <a:bodyPr/>
                    <a:lstStyle/>
                    <a:p>
                      <a:r>
                        <a:rPr lang="en-US" sz="1000"/>
                        <a:t>34</a:t>
                      </a:r>
                    </a:p>
                  </a:txBody>
                  <a:tcPr/>
                </a:tc>
                <a:tc>
                  <a:txBody>
                    <a:bodyPr/>
                    <a:lstStyle/>
                    <a:p>
                      <a:r>
                        <a:rPr lang="en-US" sz="1000"/>
                        <a:t>4</a:t>
                      </a:r>
                    </a:p>
                  </a:txBody>
                  <a:tcPr/>
                </a:tc>
                <a:tc>
                  <a:txBody>
                    <a:bodyPr/>
                    <a:lstStyle/>
                    <a:p>
                      <a:r>
                        <a:rPr lang="en-US" sz="1000"/>
                        <a:t>5</a:t>
                      </a:r>
                    </a:p>
                  </a:txBody>
                  <a:tcPr/>
                </a:tc>
                <a:tc>
                  <a:txBody>
                    <a:bodyPr/>
                    <a:lstStyle/>
                    <a:p>
                      <a:r>
                        <a:rPr lang="en-US" sz="1000"/>
                        <a:t>2</a:t>
                      </a:r>
                    </a:p>
                  </a:txBody>
                  <a:tcPr/>
                </a:tc>
                <a:tc>
                  <a:txBody>
                    <a:bodyPr/>
                    <a:lstStyle/>
                    <a:p>
                      <a:r>
                        <a:rPr lang="en-US" sz="1000"/>
                        <a:t>11</a:t>
                      </a:r>
                    </a:p>
                  </a:txBody>
                  <a:tcPr/>
                </a:tc>
                <a:tc>
                  <a:txBody>
                    <a:bodyPr/>
                    <a:lstStyle/>
                    <a:p>
                      <a:r>
                        <a:rPr lang="en-US" sz="1000"/>
                        <a:t>441</a:t>
                      </a:r>
                    </a:p>
                  </a:txBody>
                  <a:tcPr/>
                </a:tc>
                <a:tc>
                  <a:txBody>
                    <a:bodyPr/>
                    <a:lstStyle/>
                    <a:p>
                      <a:r>
                        <a:rPr lang="en-US" sz="1000"/>
                        <a:t>233</a:t>
                      </a:r>
                    </a:p>
                  </a:txBody>
                  <a:tcPr/>
                </a:tc>
                <a:extLst>
                  <a:ext uri="{0D108BD9-81ED-4DB2-BD59-A6C34878D82A}">
                    <a16:rowId xmlns:a16="http://schemas.microsoft.com/office/drawing/2014/main" val="3408998257"/>
                  </a:ext>
                </a:extLst>
              </a:tr>
            </a:tbl>
          </a:graphicData>
        </a:graphic>
      </p:graphicFrame>
      <p:sp>
        <p:nvSpPr>
          <p:cNvPr id="4" name="Text Placeholder 3">
            <a:extLst>
              <a:ext uri="{FF2B5EF4-FFF2-40B4-BE49-F238E27FC236}">
                <a16:creationId xmlns:a16="http://schemas.microsoft.com/office/drawing/2014/main" id="{0A8F3660-E6A8-46A9-B46E-2637CB538D1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968653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4D167-8684-41C5-80C2-97C31F7F4671}"/>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6A0BF94-C4E5-4EF0-8E17-F56D9BF23D7B}"/>
              </a:ext>
            </a:extLst>
          </p:cNvPr>
          <p:cNvGraphicFramePr>
            <a:graphicFrameLocks noGrp="1"/>
          </p:cNvGraphicFramePr>
          <p:nvPr>
            <p:ph type="chart" sz="quarter" idx="13"/>
            <p:extLst>
              <p:ext uri="{D42A27DB-BD31-4B8C-83A1-F6EECF244321}">
                <p14:modId xmlns:p14="http://schemas.microsoft.com/office/powerpoint/2010/main" val="2984551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E5EBDE-F92A-4519-9720-B397DEC484A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8812EF9-89CF-4ED4-A8A1-DC3818C822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74150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153A9-56C8-4354-B72C-F4211669E1C3}"/>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55F2F877-65B5-4A29-BA76-50AA1B4E608F}"/>
              </a:ext>
            </a:extLst>
          </p:cNvPr>
          <p:cNvGraphicFramePr>
            <a:graphicFrameLocks noGrp="1"/>
          </p:cNvGraphicFramePr>
          <p:nvPr>
            <p:ph type="chart" sz="quarter" idx="13"/>
            <p:extLst>
              <p:ext uri="{D42A27DB-BD31-4B8C-83A1-F6EECF244321}">
                <p14:modId xmlns:p14="http://schemas.microsoft.com/office/powerpoint/2010/main" val="3810540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4A35CB-D299-4DC7-896C-0231A2CB010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C052EAC-D061-424F-9667-90AB325C67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076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EAC93-62F2-46EE-808E-65A777AAAD2F}"/>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B2F87737-C0DD-4F84-9952-3E96F0D4AF00}"/>
              </a:ext>
            </a:extLst>
          </p:cNvPr>
          <p:cNvGraphicFramePr>
            <a:graphicFrameLocks noGrp="1"/>
          </p:cNvGraphicFramePr>
          <p:nvPr>
            <p:ph type="chart" sz="quarter" idx="13"/>
            <p:extLst>
              <p:ext uri="{D42A27DB-BD31-4B8C-83A1-F6EECF244321}">
                <p14:modId xmlns:p14="http://schemas.microsoft.com/office/powerpoint/2010/main" val="2689790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CCFB51-D7F9-4D38-A652-E7EEA20B632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E34823C-402F-46FB-A78E-1590334944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03466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A750D-B27B-41A0-82F9-578D23013138}"/>
              </a:ext>
            </a:extLst>
          </p:cNvPr>
          <p:cNvSpPr>
            <a:spLocks noGrp="1"/>
          </p:cNvSpPr>
          <p:nvPr>
            <p:ph type="title"/>
          </p:nvPr>
        </p:nvSpPr>
        <p:spPr/>
        <p:txBody>
          <a:bodyPr/>
          <a:lstStyle/>
          <a:p>
            <a:r>
              <a:rPr lang="en-US"/>
              <a:t>Instagram Top Instagram Posts Table | FICOH - 1 of 3</a:t>
            </a:r>
          </a:p>
        </p:txBody>
      </p:sp>
      <p:graphicFrame>
        <p:nvGraphicFramePr>
          <p:cNvPr id="5" name="Table Placeholder 4">
            <a:extLst>
              <a:ext uri="{FF2B5EF4-FFF2-40B4-BE49-F238E27FC236}">
                <a16:creationId xmlns:a16="http://schemas.microsoft.com/office/drawing/2014/main" id="{1FDBA730-3FC6-4A82-9746-8FFC16131A6B}"/>
              </a:ext>
            </a:extLst>
          </p:cNvPr>
          <p:cNvGraphicFramePr>
            <a:graphicFrameLocks noGrp="1"/>
          </p:cNvGraphicFramePr>
          <p:nvPr>
            <p:ph type="tbl" sz="quarter" idx="13"/>
            <p:extLst>
              <p:ext uri="{D42A27DB-BD31-4B8C-83A1-F6EECF244321}">
                <p14:modId xmlns:p14="http://schemas.microsoft.com/office/powerpoint/2010/main" val="527071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49087113"/>
                    </a:ext>
                  </a:extLst>
                </a:gridCol>
                <a:gridCol w="987552">
                  <a:extLst>
                    <a:ext uri="{9D8B030D-6E8A-4147-A177-3AD203B41FA5}">
                      <a16:colId xmlns:a16="http://schemas.microsoft.com/office/drawing/2014/main" val="2383025878"/>
                    </a:ext>
                  </a:extLst>
                </a:gridCol>
                <a:gridCol w="987552">
                  <a:extLst>
                    <a:ext uri="{9D8B030D-6E8A-4147-A177-3AD203B41FA5}">
                      <a16:colId xmlns:a16="http://schemas.microsoft.com/office/drawing/2014/main" val="74741678"/>
                    </a:ext>
                  </a:extLst>
                </a:gridCol>
                <a:gridCol w="987552">
                  <a:extLst>
                    <a:ext uri="{9D8B030D-6E8A-4147-A177-3AD203B41FA5}">
                      <a16:colId xmlns:a16="http://schemas.microsoft.com/office/drawing/2014/main" val="1117478614"/>
                    </a:ext>
                  </a:extLst>
                </a:gridCol>
                <a:gridCol w="987552">
                  <a:extLst>
                    <a:ext uri="{9D8B030D-6E8A-4147-A177-3AD203B41FA5}">
                      <a16:colId xmlns:a16="http://schemas.microsoft.com/office/drawing/2014/main" val="4205755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617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- 2021-07-19 22:07:10</a:t>
                      </a:r>
                      <a:r>
                        <a:rPr kumimoji="0" lang="en-US" sz="1000" b="0" i="0" u="none" strike="noStrike" kern="1200" cap="none" spc="0" normalizeH="0" baseline="0" noProof="0">
                          <a:ln>
                            <a:noFill/>
                          </a:ln>
                          <a:solidFill>
                            <a:prstClr val="black"/>
                          </a:solidFill>
                          <a:effectLst/>
                          <a:uLnTx/>
                          <a:uFillTx/>
                          <a:latin typeface="+mn-lt"/>
                          <a:ea typeface="+mn-ea"/>
                          <a:cs typeface="+mn-cs"/>
                        </a:rPr>
                        <a:t>
 Giveaway🚨 We're in the thick of hurricane season. Are you prepared?
Enter our #FirstTrackStormReadyGiveaway to win an exclusive FICOH Hurricane Kit, packed with essentials you’ll need for the unexpected.
HERE'S HOW TO ENTER:
1. Like this post
2. Follow us (firstinshi)
3. Tag a friend in the comments below and make sure they’re prepared for hurricane season before 5 pm on Friday, July 23rd.
We will select three winners on Monday, July 26th. Winners will be contacted via Direct Message, and will be asked to provide a mailing address. Multiple entries are welcome, limit one tag per comment.
No purchase necessary to enter. Click the link in our bio for contest rules and details: https://www.ficoh.com/firsttrack-storm-ready-giveaway/
#FirstTrack #Hurricane #HurricaneInsurance #Homeowner #Renter #RentersInsurance #HomeownersInsurance #Finance #MoneyTips #MoneyHacks #HurricaneFelicia #Hawaii #Contest #Insurance #Giveaway #Free #FreeStuff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14471556"/>
                  </a:ext>
                </a:extLst>
              </a:tr>
            </a:tbl>
          </a:graphicData>
        </a:graphic>
      </p:graphicFrame>
      <p:sp>
        <p:nvSpPr>
          <p:cNvPr id="4" name="Text Placeholder 3">
            <a:extLst>
              <a:ext uri="{FF2B5EF4-FFF2-40B4-BE49-F238E27FC236}">
                <a16:creationId xmlns:a16="http://schemas.microsoft.com/office/drawing/2014/main" id="{6A12AD9C-E7E2-49DD-8F1B-446A8646B16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437905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ECE46-F88B-4399-A94A-59FC3C0F551E}"/>
              </a:ext>
            </a:extLst>
          </p:cNvPr>
          <p:cNvSpPr>
            <a:spLocks noGrp="1"/>
          </p:cNvSpPr>
          <p:nvPr>
            <p:ph type="title"/>
          </p:nvPr>
        </p:nvSpPr>
        <p:spPr/>
        <p:txBody>
          <a:bodyPr/>
          <a:lstStyle/>
          <a:p>
            <a:r>
              <a:rPr lang="en-US"/>
              <a:t>Instagram Top Instagram Posts Table | FICOH - 2 of 3</a:t>
            </a:r>
          </a:p>
        </p:txBody>
      </p:sp>
      <p:graphicFrame>
        <p:nvGraphicFramePr>
          <p:cNvPr id="5" name="Table Placeholder 4">
            <a:extLst>
              <a:ext uri="{FF2B5EF4-FFF2-40B4-BE49-F238E27FC236}">
                <a16:creationId xmlns:a16="http://schemas.microsoft.com/office/drawing/2014/main" id="{F688BB9D-E6AC-4C9C-9E6D-99C2B0B71027}"/>
              </a:ext>
            </a:extLst>
          </p:cNvPr>
          <p:cNvGraphicFramePr>
            <a:graphicFrameLocks noGrp="1"/>
          </p:cNvGraphicFramePr>
          <p:nvPr>
            <p:ph type="tbl" sz="quarter" idx="13"/>
            <p:extLst>
              <p:ext uri="{D42A27DB-BD31-4B8C-83A1-F6EECF244321}">
                <p14:modId xmlns:p14="http://schemas.microsoft.com/office/powerpoint/2010/main" val="69106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11151564"/>
                    </a:ext>
                  </a:extLst>
                </a:gridCol>
                <a:gridCol w="987552">
                  <a:extLst>
                    <a:ext uri="{9D8B030D-6E8A-4147-A177-3AD203B41FA5}">
                      <a16:colId xmlns:a16="http://schemas.microsoft.com/office/drawing/2014/main" val="1102470021"/>
                    </a:ext>
                  </a:extLst>
                </a:gridCol>
                <a:gridCol w="987552">
                  <a:extLst>
                    <a:ext uri="{9D8B030D-6E8A-4147-A177-3AD203B41FA5}">
                      <a16:colId xmlns:a16="http://schemas.microsoft.com/office/drawing/2014/main" val="80285276"/>
                    </a:ext>
                  </a:extLst>
                </a:gridCol>
                <a:gridCol w="987552">
                  <a:extLst>
                    <a:ext uri="{9D8B030D-6E8A-4147-A177-3AD203B41FA5}">
                      <a16:colId xmlns:a16="http://schemas.microsoft.com/office/drawing/2014/main" val="1448667099"/>
                    </a:ext>
                  </a:extLst>
                </a:gridCol>
                <a:gridCol w="987552">
                  <a:extLst>
                    <a:ext uri="{9D8B030D-6E8A-4147-A177-3AD203B41FA5}">
                      <a16:colId xmlns:a16="http://schemas.microsoft.com/office/drawing/2014/main" val="1308298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9364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- 2021-07-07 22:12:52</a:t>
                      </a:r>
                      <a:r>
                        <a:rPr kumimoji="0" lang="en-US" sz="1000" b="0" i="0" u="none" strike="noStrike" kern="1200" cap="none" spc="0" normalizeH="0" baseline="0" noProof="0">
                          <a:ln>
                            <a:noFill/>
                          </a:ln>
                          <a:solidFill>
                            <a:prstClr val="black"/>
                          </a:solidFill>
                          <a:effectLst/>
                          <a:uLnTx/>
                          <a:uFillTx/>
                          <a:latin typeface="+mn-lt"/>
                          <a:ea typeface="+mn-ea"/>
                          <a:cs typeface="+mn-cs"/>
                        </a:rPr>
                        <a:t>
 If you work in insurance in Hawaii, chances are you know this guy. In case you don’t, meet Paul Bunda, insurance agent at Noguchi &amp; Associates, Inc.
As one of the largest and most respected insurance agencies in Hawaii, Noguchi &amp; Associates prides itself in providing the best insurance coverage and service to their clients. Their team of agents, including Paul, are the best of the best.
Paul actually started his career in insurance as a Sales Agent with FICOH in the 1970s. He moved over to Noguchi &amp; Associates in 1990 where he’s remained one of their top agents ever since. Looking for insurance advice and assistance? Give Paul a call.
To learn more about FICOH’s network of independent agencies, including Noguchi &amp; Associates, visit ficoh.com/find-an-agent/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01381992"/>
                  </a:ext>
                </a:extLst>
              </a:tr>
            </a:tbl>
          </a:graphicData>
        </a:graphic>
      </p:graphicFrame>
      <p:sp>
        <p:nvSpPr>
          <p:cNvPr id="4" name="Text Placeholder 3">
            <a:extLst>
              <a:ext uri="{FF2B5EF4-FFF2-40B4-BE49-F238E27FC236}">
                <a16:creationId xmlns:a16="http://schemas.microsoft.com/office/drawing/2014/main" id="{EBA17127-8DA0-419D-8D58-596F1BCBDE8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627491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125CB-418B-48D5-B481-7E88271B8F3D}"/>
              </a:ext>
            </a:extLst>
          </p:cNvPr>
          <p:cNvSpPr>
            <a:spLocks noGrp="1"/>
          </p:cNvSpPr>
          <p:nvPr>
            <p:ph type="title"/>
          </p:nvPr>
        </p:nvSpPr>
        <p:spPr/>
        <p:txBody>
          <a:bodyPr/>
          <a:lstStyle/>
          <a:p>
            <a:r>
              <a:rPr lang="en-US"/>
              <a:t>Instagram Top Instagram Posts Table | FICOH - 3 of 3</a:t>
            </a:r>
          </a:p>
        </p:txBody>
      </p:sp>
      <p:graphicFrame>
        <p:nvGraphicFramePr>
          <p:cNvPr id="5" name="Table Placeholder 4">
            <a:extLst>
              <a:ext uri="{FF2B5EF4-FFF2-40B4-BE49-F238E27FC236}">
                <a16:creationId xmlns:a16="http://schemas.microsoft.com/office/drawing/2014/main" id="{8DDE4BE9-78E3-4B97-A473-BF04592A8584}"/>
              </a:ext>
            </a:extLst>
          </p:cNvPr>
          <p:cNvGraphicFramePr>
            <a:graphicFrameLocks noGrp="1"/>
          </p:cNvGraphicFramePr>
          <p:nvPr>
            <p:ph type="tbl" sz="quarter" idx="13"/>
            <p:extLst>
              <p:ext uri="{D42A27DB-BD31-4B8C-83A1-F6EECF244321}">
                <p14:modId xmlns:p14="http://schemas.microsoft.com/office/powerpoint/2010/main" val="636029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70217466"/>
                    </a:ext>
                  </a:extLst>
                </a:gridCol>
                <a:gridCol w="987552">
                  <a:extLst>
                    <a:ext uri="{9D8B030D-6E8A-4147-A177-3AD203B41FA5}">
                      <a16:colId xmlns:a16="http://schemas.microsoft.com/office/drawing/2014/main" val="2937590964"/>
                    </a:ext>
                  </a:extLst>
                </a:gridCol>
                <a:gridCol w="987552">
                  <a:extLst>
                    <a:ext uri="{9D8B030D-6E8A-4147-A177-3AD203B41FA5}">
                      <a16:colId xmlns:a16="http://schemas.microsoft.com/office/drawing/2014/main" val="2247306315"/>
                    </a:ext>
                  </a:extLst>
                </a:gridCol>
                <a:gridCol w="987552">
                  <a:extLst>
                    <a:ext uri="{9D8B030D-6E8A-4147-A177-3AD203B41FA5}">
                      <a16:colId xmlns:a16="http://schemas.microsoft.com/office/drawing/2014/main" val="1269759640"/>
                    </a:ext>
                  </a:extLst>
                </a:gridCol>
                <a:gridCol w="987552">
                  <a:extLst>
                    <a:ext uri="{9D8B030D-6E8A-4147-A177-3AD203B41FA5}">
                      <a16:colId xmlns:a16="http://schemas.microsoft.com/office/drawing/2014/main" val="1713311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749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- 2021-07-13 21:54:13</a:t>
                      </a:r>
                      <a:r>
                        <a:rPr kumimoji="0" lang="en-US" sz="1000" b="0" i="0" u="none" strike="noStrike" kern="1200" cap="none" spc="0" normalizeH="0" baseline="0" noProof="0">
                          <a:ln>
                            <a:noFill/>
                          </a:ln>
                          <a:solidFill>
                            <a:prstClr val="black"/>
                          </a:solidFill>
                          <a:effectLst/>
                          <a:uLnTx/>
                          <a:uFillTx/>
                          <a:latin typeface="+mn-lt"/>
                          <a:ea typeface="+mn-ea"/>
                          <a:cs typeface="+mn-cs"/>
                        </a:rPr>
                        <a:t>
 With hurricane season upon us, FICOH recently distributed 1,000 hurricane care packages containing nearly two tons of food to kupuna in partnership with hawaiimow. Each kit includes supplies such as emergency water storage bags, a hurricane safety kit, and a variety of non-perishable food items. FICOH partnered with various organizations to secure items for the care packages, including yhataco, Hawaii's largest locally owned and operated foodservice distributor, which donated 1,000 cans of Spam. Mahalo Y. Hata for joining in on this effort. We’re grateful for your partnership and generosity!
Click the link in our bio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24943190"/>
                  </a:ext>
                </a:extLst>
              </a:tr>
            </a:tbl>
          </a:graphicData>
        </a:graphic>
      </p:graphicFrame>
      <p:sp>
        <p:nvSpPr>
          <p:cNvPr id="4" name="Text Placeholder 3">
            <a:extLst>
              <a:ext uri="{FF2B5EF4-FFF2-40B4-BE49-F238E27FC236}">
                <a16:creationId xmlns:a16="http://schemas.microsoft.com/office/drawing/2014/main" id="{D3C4B7F9-5785-406E-ABCD-18089449C7C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340104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A3A78-7F59-47E9-A62B-FE22099E9469}"/>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C657C65D-E28F-4694-900D-3056767FC520}"/>
              </a:ext>
            </a:extLst>
          </p:cNvPr>
          <p:cNvGraphicFramePr>
            <a:graphicFrameLocks noGrp="1"/>
          </p:cNvGraphicFramePr>
          <p:nvPr>
            <p:ph type="tbl" sz="quarter" idx="13"/>
            <p:extLst>
              <p:ext uri="{D42A27DB-BD31-4B8C-83A1-F6EECF244321}">
                <p14:modId xmlns:p14="http://schemas.microsoft.com/office/powerpoint/2010/main" val="418352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25880087"/>
                    </a:ext>
                  </a:extLst>
                </a:gridCol>
                <a:gridCol w="658368">
                  <a:extLst>
                    <a:ext uri="{9D8B030D-6E8A-4147-A177-3AD203B41FA5}">
                      <a16:colId xmlns:a16="http://schemas.microsoft.com/office/drawing/2014/main" val="3122585436"/>
                    </a:ext>
                  </a:extLst>
                </a:gridCol>
                <a:gridCol w="658368">
                  <a:extLst>
                    <a:ext uri="{9D8B030D-6E8A-4147-A177-3AD203B41FA5}">
                      <a16:colId xmlns:a16="http://schemas.microsoft.com/office/drawing/2014/main" val="1769180798"/>
                    </a:ext>
                  </a:extLst>
                </a:gridCol>
                <a:gridCol w="329184">
                  <a:extLst>
                    <a:ext uri="{9D8B030D-6E8A-4147-A177-3AD203B41FA5}">
                      <a16:colId xmlns:a16="http://schemas.microsoft.com/office/drawing/2014/main" val="929927315"/>
                    </a:ext>
                  </a:extLst>
                </a:gridCol>
                <a:gridCol w="329184">
                  <a:extLst>
                    <a:ext uri="{9D8B030D-6E8A-4147-A177-3AD203B41FA5}">
                      <a16:colId xmlns:a16="http://schemas.microsoft.com/office/drawing/2014/main" val="3975730843"/>
                    </a:ext>
                  </a:extLst>
                </a:gridCol>
                <a:gridCol w="658368">
                  <a:extLst>
                    <a:ext uri="{9D8B030D-6E8A-4147-A177-3AD203B41FA5}">
                      <a16:colId xmlns:a16="http://schemas.microsoft.com/office/drawing/2014/main" val="3828613702"/>
                    </a:ext>
                  </a:extLst>
                </a:gridCol>
                <a:gridCol w="658368">
                  <a:extLst>
                    <a:ext uri="{9D8B030D-6E8A-4147-A177-3AD203B41FA5}">
                      <a16:colId xmlns:a16="http://schemas.microsoft.com/office/drawing/2014/main" val="1447681366"/>
                    </a:ext>
                  </a:extLst>
                </a:gridCol>
                <a:gridCol w="658368">
                  <a:extLst>
                    <a:ext uri="{9D8B030D-6E8A-4147-A177-3AD203B41FA5}">
                      <a16:colId xmlns:a16="http://schemas.microsoft.com/office/drawing/2014/main" val="282338396"/>
                    </a:ext>
                  </a:extLst>
                </a:gridCol>
                <a:gridCol w="658368">
                  <a:extLst>
                    <a:ext uri="{9D8B030D-6E8A-4147-A177-3AD203B41FA5}">
                      <a16:colId xmlns:a16="http://schemas.microsoft.com/office/drawing/2014/main" val="67026559"/>
                    </a:ext>
                  </a:extLst>
                </a:gridCol>
                <a:gridCol w="658368">
                  <a:extLst>
                    <a:ext uri="{9D8B030D-6E8A-4147-A177-3AD203B41FA5}">
                      <a16:colId xmlns:a16="http://schemas.microsoft.com/office/drawing/2014/main" val="2558678136"/>
                    </a:ext>
                  </a:extLst>
                </a:gridCol>
                <a:gridCol w="658368">
                  <a:extLst>
                    <a:ext uri="{9D8B030D-6E8A-4147-A177-3AD203B41FA5}">
                      <a16:colId xmlns:a16="http://schemas.microsoft.com/office/drawing/2014/main" val="629166232"/>
                    </a:ext>
                  </a:extLst>
                </a:gridCol>
                <a:gridCol w="658368">
                  <a:extLst>
                    <a:ext uri="{9D8B030D-6E8A-4147-A177-3AD203B41FA5}">
                      <a16:colId xmlns:a16="http://schemas.microsoft.com/office/drawing/2014/main" val="299572000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49205707"/>
                  </a:ext>
                </a:extLst>
              </a:tr>
              <a:tr h="370840">
                <a:tc>
                  <a:txBody>
                    <a:bodyPr/>
                    <a:lstStyle/>
                    <a:p>
                      <a:r>
                        <a:rPr lang="en-US" sz="1000"/>
                        <a:t>firstinshi</a:t>
                      </a:r>
                    </a:p>
                  </a:txBody>
                  <a:tcPr/>
                </a:tc>
                <a:tc>
                  <a:txBody>
                    <a:bodyPr/>
                    <a:lstStyle/>
                    <a:p>
                      <a:r>
                        <a:rPr lang="en-US" sz="1000"/>
                        <a:t>13</a:t>
                      </a:r>
                    </a:p>
                  </a:txBody>
                  <a:tcPr/>
                </a:tc>
                <a:tc>
                  <a:txBody>
                    <a:bodyPr/>
                    <a:lstStyle/>
                    <a:p>
                      <a:r>
                        <a:rPr lang="en-US" sz="1000"/>
                        <a:t>0.6648</a:t>
                      </a:r>
                    </a:p>
                  </a:txBody>
                  <a:tcPr/>
                </a:tc>
                <a:tc>
                  <a:txBody>
                    <a:bodyPr/>
                    <a:lstStyle/>
                    <a:p>
                      <a:r>
                        <a:rPr lang="en-US" sz="1000"/>
                        <a:t>12.92</a:t>
                      </a:r>
                    </a:p>
                  </a:txBody>
                  <a:tcPr/>
                </a:tc>
                <a:tc>
                  <a:txBody>
                    <a:bodyPr/>
                    <a:lstStyle/>
                    <a:p>
                      <a:r>
                        <a:rPr lang="en-US" sz="1000"/>
                        <a:t>0.54</a:t>
                      </a:r>
                    </a:p>
                  </a:txBody>
                  <a:tcPr/>
                </a:tc>
                <a:tc>
                  <a:txBody>
                    <a:bodyPr/>
                    <a:lstStyle/>
                    <a:p>
                      <a:r>
                        <a:rPr lang="en-US" sz="1000"/>
                        <a:t>77.54</a:t>
                      </a:r>
                    </a:p>
                  </a:txBody>
                  <a:tcPr/>
                </a:tc>
                <a:tc>
                  <a:txBody>
                    <a:bodyPr/>
                    <a:lstStyle/>
                    <a:p>
                      <a:r>
                        <a:rPr lang="en-US" sz="1000"/>
                        <a:t>77.00</a:t>
                      </a:r>
                    </a:p>
                  </a:txBody>
                  <a:tcPr/>
                </a:tc>
                <a:tc>
                  <a:txBody>
                    <a:bodyPr/>
                    <a:lstStyle/>
                    <a:p>
                      <a:r>
                        <a:rPr lang="en-US" sz="1000"/>
                        <a:t>50.46</a:t>
                      </a:r>
                    </a:p>
                  </a:txBody>
                  <a:tcPr/>
                </a:tc>
                <a:tc>
                  <a:txBody>
                    <a:bodyPr/>
                    <a:lstStyle/>
                    <a:p>
                      <a:r>
                        <a:rPr lang="en-US" sz="1000"/>
                        <a:t>49.92</a:t>
                      </a:r>
                    </a:p>
                  </a:txBody>
                  <a:tcPr/>
                </a:tc>
                <a:tc>
                  <a:txBody>
                    <a:bodyPr/>
                    <a:lstStyle/>
                    <a:p>
                      <a:r>
                        <a:rPr lang="en-US" sz="1000"/>
                        <a:t>1008</a:t>
                      </a:r>
                    </a:p>
                  </a:txBody>
                  <a:tcPr/>
                </a:tc>
                <a:tc>
                  <a:txBody>
                    <a:bodyPr/>
                    <a:lstStyle/>
                    <a:p>
                      <a:r>
                        <a:rPr lang="en-US" sz="1000"/>
                        <a:t>168</a:t>
                      </a:r>
                    </a:p>
                  </a:txBody>
                  <a:tcPr/>
                </a:tc>
                <a:tc>
                  <a:txBody>
                    <a:bodyPr/>
                    <a:lstStyle/>
                    <a:p>
                      <a:r>
                        <a:rPr lang="en-US" sz="1000"/>
                        <a:t>656</a:t>
                      </a:r>
                    </a:p>
                  </a:txBody>
                  <a:tcPr/>
                </a:tc>
                <a:extLst>
                  <a:ext uri="{0D108BD9-81ED-4DB2-BD59-A6C34878D82A}">
                    <a16:rowId xmlns:a16="http://schemas.microsoft.com/office/drawing/2014/main" val="2576458148"/>
                  </a:ext>
                </a:extLst>
              </a:tr>
            </a:tbl>
          </a:graphicData>
        </a:graphic>
      </p:graphicFrame>
      <p:sp>
        <p:nvSpPr>
          <p:cNvPr id="4" name="Text Placeholder 3">
            <a:extLst>
              <a:ext uri="{FF2B5EF4-FFF2-40B4-BE49-F238E27FC236}">
                <a16:creationId xmlns:a16="http://schemas.microsoft.com/office/drawing/2014/main" id="{5E8779B1-982A-4E83-A258-2C7BBE4C64D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29009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EAC74-7FDD-451C-BE7F-AA0C9A0B9C79}"/>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2C7B944E-746E-43DF-A2B5-DD02AB46852D}"/>
              </a:ext>
            </a:extLst>
          </p:cNvPr>
          <p:cNvGraphicFramePr>
            <a:graphicFrameLocks noGrp="1"/>
          </p:cNvGraphicFramePr>
          <p:nvPr>
            <p:ph type="tbl" sz="quarter" idx="13"/>
            <p:extLst>
              <p:ext uri="{D42A27DB-BD31-4B8C-83A1-F6EECF244321}">
                <p14:modId xmlns:p14="http://schemas.microsoft.com/office/powerpoint/2010/main" val="3091389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71575429"/>
                    </a:ext>
                  </a:extLst>
                </a:gridCol>
                <a:gridCol w="1316736">
                  <a:extLst>
                    <a:ext uri="{9D8B030D-6E8A-4147-A177-3AD203B41FA5}">
                      <a16:colId xmlns:a16="http://schemas.microsoft.com/office/drawing/2014/main" val="474636311"/>
                    </a:ext>
                  </a:extLst>
                </a:gridCol>
                <a:gridCol w="658368">
                  <a:extLst>
                    <a:ext uri="{9D8B030D-6E8A-4147-A177-3AD203B41FA5}">
                      <a16:colId xmlns:a16="http://schemas.microsoft.com/office/drawing/2014/main" val="1925086567"/>
                    </a:ext>
                  </a:extLst>
                </a:gridCol>
                <a:gridCol w="658368">
                  <a:extLst>
                    <a:ext uri="{9D8B030D-6E8A-4147-A177-3AD203B41FA5}">
                      <a16:colId xmlns:a16="http://schemas.microsoft.com/office/drawing/2014/main" val="891327048"/>
                    </a:ext>
                  </a:extLst>
                </a:gridCol>
                <a:gridCol w="658368">
                  <a:extLst>
                    <a:ext uri="{9D8B030D-6E8A-4147-A177-3AD203B41FA5}">
                      <a16:colId xmlns:a16="http://schemas.microsoft.com/office/drawing/2014/main" val="734002491"/>
                    </a:ext>
                  </a:extLst>
                </a:gridCol>
                <a:gridCol w="658368">
                  <a:extLst>
                    <a:ext uri="{9D8B030D-6E8A-4147-A177-3AD203B41FA5}">
                      <a16:colId xmlns:a16="http://schemas.microsoft.com/office/drawing/2014/main" val="2652357667"/>
                    </a:ext>
                  </a:extLst>
                </a:gridCol>
                <a:gridCol w="658368">
                  <a:extLst>
                    <a:ext uri="{9D8B030D-6E8A-4147-A177-3AD203B41FA5}">
                      <a16:colId xmlns:a16="http://schemas.microsoft.com/office/drawing/2014/main" val="1974532545"/>
                    </a:ext>
                  </a:extLst>
                </a:gridCol>
                <a:gridCol w="658368">
                  <a:extLst>
                    <a:ext uri="{9D8B030D-6E8A-4147-A177-3AD203B41FA5}">
                      <a16:colId xmlns:a16="http://schemas.microsoft.com/office/drawing/2014/main" val="1024501386"/>
                    </a:ext>
                  </a:extLst>
                </a:gridCol>
                <a:gridCol w="658368">
                  <a:extLst>
                    <a:ext uri="{9D8B030D-6E8A-4147-A177-3AD203B41FA5}">
                      <a16:colId xmlns:a16="http://schemas.microsoft.com/office/drawing/2014/main" val="3827945388"/>
                    </a:ext>
                  </a:extLst>
                </a:gridCol>
                <a:gridCol w="658368">
                  <a:extLst>
                    <a:ext uri="{9D8B030D-6E8A-4147-A177-3AD203B41FA5}">
                      <a16:colId xmlns:a16="http://schemas.microsoft.com/office/drawing/2014/main" val="2048656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2721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- 2021-07-26 21:45:24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https://quintly-image-storage.s3.amazonaws.com/42a5b893a9726451877e4ab7634db126/009c92782ebf0c56f2570fcb5caa00ea.jpg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21:30:37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2997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- 2021-07-26 21:45:20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https://quintly-image-storage.s3.amazonaws.com/42a5b893a9726451877e4ab7634db126/e06e8952ba4dd46183bcc72f6a0ccf37.jpg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21:30:37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9316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- 2021-07-23 00:20:18</a:t>
                      </a:r>
                      <a:r>
                        <a:rPr kumimoji="0" lang="en-US" sz="1000" b="0" i="0" u="none" strike="noStrike" kern="1200" cap="none" spc="0" normalizeH="0" baseline="0" noProof="0">
                          <a:ln>
                            <a:noFill/>
                          </a:ln>
                          <a:solidFill>
                            <a:prstClr val="black"/>
                          </a:solidFill>
                          <a:effectLst/>
                          <a:uLnTx/>
                          <a:uFillTx/>
                          <a:latin typeface="+mn-lt"/>
                          <a:ea typeface="+mn-ea"/>
                          <a:cs typeface="+mn-cs"/>
                        </a:rPr>
                        <a:t>
 TOMORROW IS THE LAST DAY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https://quintly-image-storage.s3.amazonaws.com/42a5b893a9726451877e4ab7634db126/c776d282e017d9d9387eb95f0840c55e.jpg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07/24/2021 00:00:25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89922662"/>
                  </a:ext>
                </a:extLst>
              </a:tr>
            </a:tbl>
          </a:graphicData>
        </a:graphic>
      </p:graphicFrame>
      <p:sp>
        <p:nvSpPr>
          <p:cNvPr id="4" name="Text Placeholder 3">
            <a:extLst>
              <a:ext uri="{FF2B5EF4-FFF2-40B4-BE49-F238E27FC236}">
                <a16:creationId xmlns:a16="http://schemas.microsoft.com/office/drawing/2014/main" id="{D8A6BF92-1C38-4FBA-BAD5-10036EB4511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863361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9B4AF-1AE9-4594-80D4-92C854AFFC0F}"/>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12A5BDF5-7ED2-4D0F-9408-D2A3A6E1D1F0}"/>
              </a:ext>
            </a:extLst>
          </p:cNvPr>
          <p:cNvGraphicFramePr>
            <a:graphicFrameLocks noGrp="1"/>
          </p:cNvGraphicFramePr>
          <p:nvPr>
            <p:ph type="tbl" sz="quarter" idx="13"/>
            <p:extLst>
              <p:ext uri="{D42A27DB-BD31-4B8C-83A1-F6EECF244321}">
                <p14:modId xmlns:p14="http://schemas.microsoft.com/office/powerpoint/2010/main" val="578681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16479380"/>
                    </a:ext>
                  </a:extLst>
                </a:gridCol>
                <a:gridCol w="1316736">
                  <a:extLst>
                    <a:ext uri="{9D8B030D-6E8A-4147-A177-3AD203B41FA5}">
                      <a16:colId xmlns:a16="http://schemas.microsoft.com/office/drawing/2014/main" val="395996213"/>
                    </a:ext>
                  </a:extLst>
                </a:gridCol>
                <a:gridCol w="658368">
                  <a:extLst>
                    <a:ext uri="{9D8B030D-6E8A-4147-A177-3AD203B41FA5}">
                      <a16:colId xmlns:a16="http://schemas.microsoft.com/office/drawing/2014/main" val="2686638430"/>
                    </a:ext>
                  </a:extLst>
                </a:gridCol>
                <a:gridCol w="658368">
                  <a:extLst>
                    <a:ext uri="{9D8B030D-6E8A-4147-A177-3AD203B41FA5}">
                      <a16:colId xmlns:a16="http://schemas.microsoft.com/office/drawing/2014/main" val="2085401397"/>
                    </a:ext>
                  </a:extLst>
                </a:gridCol>
                <a:gridCol w="658368">
                  <a:extLst>
                    <a:ext uri="{9D8B030D-6E8A-4147-A177-3AD203B41FA5}">
                      <a16:colId xmlns:a16="http://schemas.microsoft.com/office/drawing/2014/main" val="1704640938"/>
                    </a:ext>
                  </a:extLst>
                </a:gridCol>
                <a:gridCol w="658368">
                  <a:extLst>
                    <a:ext uri="{9D8B030D-6E8A-4147-A177-3AD203B41FA5}">
                      <a16:colId xmlns:a16="http://schemas.microsoft.com/office/drawing/2014/main" val="900821446"/>
                    </a:ext>
                  </a:extLst>
                </a:gridCol>
                <a:gridCol w="658368">
                  <a:extLst>
                    <a:ext uri="{9D8B030D-6E8A-4147-A177-3AD203B41FA5}">
                      <a16:colId xmlns:a16="http://schemas.microsoft.com/office/drawing/2014/main" val="2623714235"/>
                    </a:ext>
                  </a:extLst>
                </a:gridCol>
                <a:gridCol w="658368">
                  <a:extLst>
                    <a:ext uri="{9D8B030D-6E8A-4147-A177-3AD203B41FA5}">
                      <a16:colId xmlns:a16="http://schemas.microsoft.com/office/drawing/2014/main" val="2195335491"/>
                    </a:ext>
                  </a:extLst>
                </a:gridCol>
                <a:gridCol w="658368">
                  <a:extLst>
                    <a:ext uri="{9D8B030D-6E8A-4147-A177-3AD203B41FA5}">
                      <a16:colId xmlns:a16="http://schemas.microsoft.com/office/drawing/2014/main" val="1831193506"/>
                    </a:ext>
                  </a:extLst>
                </a:gridCol>
                <a:gridCol w="658368">
                  <a:extLst>
                    <a:ext uri="{9D8B030D-6E8A-4147-A177-3AD203B41FA5}">
                      <a16:colId xmlns:a16="http://schemas.microsoft.com/office/drawing/2014/main" val="3051577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07942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- 2021-07-21 21:59:20</a:t>
                      </a:r>
                      <a:r>
                        <a:rPr kumimoji="0" lang="en-US" sz="1000" b="0" i="0" u="none" strike="noStrike" kern="1200" cap="none" spc="0" normalizeH="0" baseline="0" noProof="0">
                          <a:ln>
                            <a:noFill/>
                          </a:ln>
                          <a:solidFill>
                            <a:prstClr val="black"/>
                          </a:solidFill>
                          <a:effectLst/>
                          <a:uLnTx/>
                          <a:uFillTx/>
                          <a:latin typeface="+mn-lt"/>
                          <a:ea typeface="+mn-ea"/>
                          <a:cs typeface="+mn-cs"/>
                        </a:rPr>
                        <a:t>
 YOU STILL HAVE A FEW MORE DAYS TO 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https://quintly-image-storage.s3.amazonaws.com/42a5b893a9726451877e4ab7634db126/a054491932958ca3526b0607103e3fb4.jpg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21:30:24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832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- 2021-07-20 21:59:10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https://quintly-image-storage.s3.amazonaws.com/42a5b893a9726451877e4ab7634db126/d5f198e3730369f85a109b6f9563ee9c.jpg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07/21/2021 21:30:36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36211466"/>
                  </a:ext>
                </a:extLst>
              </a:tr>
            </a:tbl>
          </a:graphicData>
        </a:graphic>
      </p:graphicFrame>
      <p:sp>
        <p:nvSpPr>
          <p:cNvPr id="4" name="Text Placeholder 3">
            <a:extLst>
              <a:ext uri="{FF2B5EF4-FFF2-40B4-BE49-F238E27FC236}">
                <a16:creationId xmlns:a16="http://schemas.microsoft.com/office/drawing/2014/main" id="{1EB0B978-9073-4B31-A6D9-A9A5CAF1B80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336213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983</Words>
  <Application>Microsoft Office PowerPoint</Application>
  <PresentationFormat>On-screen Show (4:3)</PresentationFormat>
  <Paragraphs>419</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 - 1 of 3</vt:lpstr>
      <vt:lpstr>Facebook Own Posts Table | FICOH - 2 of 3</vt:lpstr>
      <vt:lpstr>Facebook Own Posts Table | FICOH - 3 of 3</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 - 1 of 3</vt:lpstr>
      <vt:lpstr>Instagram Top Instagram Posts Table | FICOH - 2 of 3</vt:lpstr>
      <vt:lpstr>Instagram Top Instagram Posts Table | FICOH - 3 of 3</vt:lpstr>
      <vt:lpstr>Instagram Stories Key Metrics Table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2021-08-04T23:17:19Z</dcterms:created>
  <dcterms:modified xsi:type="dcterms:W3CDTF">2021-08-04T23:18:06Z</dcterms:modified>
</cp:coreProperties>
</file>