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44378</c:v>
                </c:pt>
              </c:numCache>
            </c:numRef>
          </c:cat>
          <c:val>
            <c:numRef>
              <c:f>Sheet1!$B$2</c:f>
              <c:numCache>
                <c:formatCode>General</c:formatCode>
                <c:ptCount val="1"/>
                <c:pt idx="0">
                  <c:v>413</c:v>
                </c:pt>
              </c:numCache>
            </c:numRef>
          </c:val>
          <c:extLst>
            <c:ext xmlns:c16="http://schemas.microsoft.com/office/drawing/2014/chart" uri="{C3380CC4-5D6E-409C-BE32-E72D297353CC}">
              <c16:uniqueId val="{00000000-C3AB-4215-B102-6D1C990B79CF}"/>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44378</c:v>
                </c:pt>
              </c:numCache>
            </c:numRef>
          </c:cat>
          <c:val>
            <c:numRef>
              <c:f>Sheet1!$C$2</c:f>
              <c:numCache>
                <c:formatCode>General</c:formatCode>
                <c:ptCount val="1"/>
                <c:pt idx="0">
                  <c:v>438</c:v>
                </c:pt>
              </c:numCache>
            </c:numRef>
          </c:val>
          <c:extLst>
            <c:ext xmlns:c16="http://schemas.microsoft.com/office/drawing/2014/chart" uri="{C3380CC4-5D6E-409C-BE32-E72D297353CC}">
              <c16:uniqueId val="{00000001-C3AB-4215-B102-6D1C990B79CF}"/>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44378</c:v>
                </c:pt>
              </c:numCache>
            </c:numRef>
          </c:cat>
          <c:val>
            <c:numRef>
              <c:f>Sheet1!$D$2</c:f>
              <c:numCache>
                <c:formatCode>General</c:formatCode>
                <c:ptCount val="1"/>
                <c:pt idx="0">
                  <c:v>18009</c:v>
                </c:pt>
              </c:numCache>
            </c:numRef>
          </c:val>
          <c:extLst>
            <c:ext xmlns:c16="http://schemas.microsoft.com/office/drawing/2014/chart" uri="{C3380CC4-5D6E-409C-BE32-E72D297353CC}">
              <c16:uniqueId val="{00000002-C3AB-4215-B102-6D1C990B79CF}"/>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44378</c:v>
                </c:pt>
              </c:numCache>
            </c:numRef>
          </c:cat>
          <c:val>
            <c:numRef>
              <c:f>Sheet1!$E$2</c:f>
              <c:numCache>
                <c:formatCode>General</c:formatCode>
                <c:ptCount val="1"/>
                <c:pt idx="0">
                  <c:v>222</c:v>
                </c:pt>
              </c:numCache>
            </c:numRef>
          </c:val>
          <c:extLst>
            <c:ext xmlns:c16="http://schemas.microsoft.com/office/drawing/2014/chart" uri="{C3380CC4-5D6E-409C-BE32-E72D297353CC}">
              <c16:uniqueId val="{00000003-C3AB-4215-B102-6D1C990B79CF}"/>
            </c:ext>
          </c:extLst>
        </c:ser>
        <c:dLbls>
          <c:showLegendKey val="0"/>
          <c:showVal val="0"/>
          <c:showCatName val="0"/>
          <c:showSerName val="0"/>
          <c:showPercent val="0"/>
          <c:showBubbleSize val="0"/>
        </c:dLbls>
        <c:gapWidth val="219"/>
        <c:overlap val="-27"/>
        <c:axId val="380808568"/>
        <c:axId val="380815456"/>
      </c:barChart>
      <c:dateAx>
        <c:axId val="380808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815456"/>
        <c:crosses val="autoZero"/>
        <c:auto val="1"/>
        <c:lblOffset val="100"/>
        <c:baseTimeUnit val="days"/>
      </c:dateAx>
      <c:valAx>
        <c:axId val="380815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808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6</c:v>
                </c:pt>
                <c:pt idx="1">
                  <c:v>5</c:v>
                </c:pt>
                <c:pt idx="2">
                  <c:v>3</c:v>
                </c:pt>
                <c:pt idx="3">
                  <c:v>2</c:v>
                </c:pt>
                <c:pt idx="4">
                  <c:v>5</c:v>
                </c:pt>
                <c:pt idx="5">
                  <c:v>2</c:v>
                </c:pt>
                <c:pt idx="6">
                  <c:v>2</c:v>
                </c:pt>
                <c:pt idx="7">
                  <c:v>0</c:v>
                </c:pt>
              </c:numCache>
            </c:numRef>
          </c:val>
          <c:extLst>
            <c:ext xmlns:c16="http://schemas.microsoft.com/office/drawing/2014/chart" uri="{C3380CC4-5D6E-409C-BE32-E72D297353CC}">
              <c16:uniqueId val="{00000000-CE76-4ADD-A6FB-7FE1CFA9777F}"/>
            </c:ext>
          </c:extLst>
        </c:ser>
        <c:dLbls>
          <c:showLegendKey val="0"/>
          <c:showVal val="0"/>
          <c:showCatName val="0"/>
          <c:showSerName val="0"/>
          <c:showPercent val="0"/>
          <c:showBubbleSize val="0"/>
        </c:dLbls>
        <c:gapWidth val="219"/>
        <c:overlap val="-27"/>
        <c:axId val="61231632"/>
        <c:axId val="61233272"/>
      </c:barChart>
      <c:dateAx>
        <c:axId val="61231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233272"/>
        <c:crosses val="autoZero"/>
        <c:auto val="1"/>
        <c:lblOffset val="100"/>
        <c:baseTimeUnit val="months"/>
      </c:dateAx>
      <c:valAx>
        <c:axId val="61233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231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5</c:v>
                </c:pt>
                <c:pt idx="1">
                  <c:v>17</c:v>
                </c:pt>
                <c:pt idx="2">
                  <c:v>6</c:v>
                </c:pt>
                <c:pt idx="3">
                  <c:v>6</c:v>
                </c:pt>
                <c:pt idx="4">
                  <c:v>4</c:v>
                </c:pt>
                <c:pt idx="5">
                  <c:v>30</c:v>
                </c:pt>
                <c:pt idx="6">
                  <c:v>5</c:v>
                </c:pt>
                <c:pt idx="7">
                  <c:v>4</c:v>
                </c:pt>
                <c:pt idx="8">
                  <c:v>0</c:v>
                </c:pt>
                <c:pt idx="9">
                  <c:v>0</c:v>
                </c:pt>
                <c:pt idx="10">
                  <c:v>0</c:v>
                </c:pt>
                <c:pt idx="11">
                  <c:v>0</c:v>
                </c:pt>
              </c:numCache>
            </c:numRef>
          </c:val>
          <c:extLst>
            <c:ext xmlns:c16="http://schemas.microsoft.com/office/drawing/2014/chart" uri="{C3380CC4-5D6E-409C-BE32-E72D297353CC}">
              <c16:uniqueId val="{00000000-782C-49BA-BCCC-8ECE3DD0DA6A}"/>
            </c:ext>
          </c:extLst>
        </c:ser>
        <c:dLbls>
          <c:showLegendKey val="0"/>
          <c:showVal val="0"/>
          <c:showCatName val="0"/>
          <c:showSerName val="0"/>
          <c:showPercent val="0"/>
          <c:showBubbleSize val="0"/>
        </c:dLbls>
        <c:gapWidth val="219"/>
        <c:overlap val="-27"/>
        <c:axId val="327846808"/>
        <c:axId val="383117792"/>
      </c:barChart>
      <c:dateAx>
        <c:axId val="327846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117792"/>
        <c:crosses val="autoZero"/>
        <c:auto val="1"/>
        <c:lblOffset val="100"/>
        <c:baseTimeUnit val="months"/>
      </c:dateAx>
      <c:valAx>
        <c:axId val="383117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846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55</c:v>
                </c:pt>
                <c:pt idx="1">
                  <c:v>227</c:v>
                </c:pt>
                <c:pt idx="2">
                  <c:v>82</c:v>
                </c:pt>
                <c:pt idx="3">
                  <c:v>98</c:v>
                </c:pt>
                <c:pt idx="4">
                  <c:v>59</c:v>
                </c:pt>
                <c:pt idx="5">
                  <c:v>523</c:v>
                </c:pt>
                <c:pt idx="6">
                  <c:v>79</c:v>
                </c:pt>
                <c:pt idx="7">
                  <c:v>4</c:v>
                </c:pt>
                <c:pt idx="8">
                  <c:v>0</c:v>
                </c:pt>
                <c:pt idx="9">
                  <c:v>0</c:v>
                </c:pt>
                <c:pt idx="10">
                  <c:v>0</c:v>
                </c:pt>
                <c:pt idx="11">
                  <c:v>0</c:v>
                </c:pt>
              </c:numCache>
            </c:numRef>
          </c:val>
          <c:extLst>
            <c:ext xmlns:c16="http://schemas.microsoft.com/office/drawing/2014/chart" uri="{C3380CC4-5D6E-409C-BE32-E72D297353CC}">
              <c16:uniqueId val="{00000000-8063-4CBF-AFB4-37C0321631EB}"/>
            </c:ext>
          </c:extLst>
        </c:ser>
        <c:dLbls>
          <c:showLegendKey val="0"/>
          <c:showVal val="0"/>
          <c:showCatName val="0"/>
          <c:showSerName val="0"/>
          <c:showPercent val="0"/>
          <c:showBubbleSize val="0"/>
        </c:dLbls>
        <c:gapWidth val="219"/>
        <c:overlap val="-27"/>
        <c:axId val="383120744"/>
        <c:axId val="383121072"/>
      </c:barChart>
      <c:catAx>
        <c:axId val="383120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121072"/>
        <c:crosses val="autoZero"/>
        <c:auto val="1"/>
        <c:lblAlgn val="ctr"/>
        <c:lblOffset val="100"/>
        <c:noMultiLvlLbl val="0"/>
      </c:catAx>
      <c:valAx>
        <c:axId val="383121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120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1329</c:v>
                </c:pt>
                <c:pt idx="1">
                  <c:v>3464</c:v>
                </c:pt>
                <c:pt idx="2">
                  <c:v>1572</c:v>
                </c:pt>
                <c:pt idx="3">
                  <c:v>1700</c:v>
                </c:pt>
                <c:pt idx="4">
                  <c:v>1513</c:v>
                </c:pt>
                <c:pt idx="5">
                  <c:v>3231</c:v>
                </c:pt>
                <c:pt idx="6">
                  <c:v>1900</c:v>
                </c:pt>
              </c:numCache>
            </c:numRef>
          </c:val>
          <c:extLst>
            <c:ext xmlns:c16="http://schemas.microsoft.com/office/drawing/2014/chart" uri="{C3380CC4-5D6E-409C-BE32-E72D297353CC}">
              <c16:uniqueId val="{00000000-98BA-42C8-863D-D75151169471}"/>
            </c:ext>
          </c:extLst>
        </c:ser>
        <c:dLbls>
          <c:showLegendKey val="0"/>
          <c:showVal val="0"/>
          <c:showCatName val="0"/>
          <c:showSerName val="0"/>
          <c:showPercent val="0"/>
          <c:showBubbleSize val="0"/>
        </c:dLbls>
        <c:gapWidth val="219"/>
        <c:overlap val="-27"/>
        <c:axId val="384641976"/>
        <c:axId val="384642304"/>
      </c:barChart>
      <c:dateAx>
        <c:axId val="384641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642304"/>
        <c:crosses val="autoZero"/>
        <c:auto val="1"/>
        <c:lblOffset val="100"/>
        <c:baseTimeUnit val="months"/>
      </c:dateAx>
      <c:valAx>
        <c:axId val="384642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641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7</c:v>
                </c:pt>
                <c:pt idx="1">
                  <c:v>3</c:v>
                </c:pt>
                <c:pt idx="2">
                  <c:v>8</c:v>
                </c:pt>
                <c:pt idx="3">
                  <c:v>-1</c:v>
                </c:pt>
                <c:pt idx="4">
                  <c:v>-3</c:v>
                </c:pt>
                <c:pt idx="5">
                  <c:v>1</c:v>
                </c:pt>
                <c:pt idx="6">
                  <c:v>3</c:v>
                </c:pt>
                <c:pt idx="7">
                  <c:v>0</c:v>
                </c:pt>
              </c:numCache>
            </c:numRef>
          </c:val>
          <c:extLst>
            <c:ext xmlns:c16="http://schemas.microsoft.com/office/drawing/2014/chart" uri="{C3380CC4-5D6E-409C-BE32-E72D297353CC}">
              <c16:uniqueId val="{00000000-FC82-4441-915A-93638930C49D}"/>
            </c:ext>
          </c:extLst>
        </c:ser>
        <c:dLbls>
          <c:showLegendKey val="0"/>
          <c:showVal val="0"/>
          <c:showCatName val="0"/>
          <c:showSerName val="0"/>
          <c:showPercent val="0"/>
          <c:showBubbleSize val="0"/>
        </c:dLbls>
        <c:gapWidth val="219"/>
        <c:overlap val="-27"/>
        <c:axId val="386812048"/>
        <c:axId val="386808768"/>
      </c:barChart>
      <c:dateAx>
        <c:axId val="386812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808768"/>
        <c:crosses val="autoZero"/>
        <c:auto val="1"/>
        <c:lblOffset val="100"/>
        <c:baseTimeUnit val="months"/>
      </c:dateAx>
      <c:valAx>
        <c:axId val="386808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812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c:v>
                </c:pt>
                <c:pt idx="1">
                  <c:v>5</c:v>
                </c:pt>
                <c:pt idx="2">
                  <c:v>3</c:v>
                </c:pt>
                <c:pt idx="3">
                  <c:v>2</c:v>
                </c:pt>
                <c:pt idx="4">
                  <c:v>2</c:v>
                </c:pt>
                <c:pt idx="5">
                  <c:v>1</c:v>
                </c:pt>
                <c:pt idx="6">
                  <c:v>10</c:v>
                </c:pt>
                <c:pt idx="7">
                  <c:v>0</c:v>
                </c:pt>
                <c:pt idx="8">
                  <c:v>0</c:v>
                </c:pt>
                <c:pt idx="9">
                  <c:v>0</c:v>
                </c:pt>
                <c:pt idx="10">
                  <c:v>0</c:v>
                </c:pt>
                <c:pt idx="11">
                  <c:v>0</c:v>
                </c:pt>
              </c:numCache>
            </c:numRef>
          </c:val>
          <c:extLst>
            <c:ext xmlns:c16="http://schemas.microsoft.com/office/drawing/2014/chart" uri="{C3380CC4-5D6E-409C-BE32-E72D297353CC}">
              <c16:uniqueId val="{00000000-4D45-4B1C-B930-F78B90E84762}"/>
            </c:ext>
          </c:extLst>
        </c:ser>
        <c:dLbls>
          <c:showLegendKey val="0"/>
          <c:showVal val="0"/>
          <c:showCatName val="0"/>
          <c:showSerName val="0"/>
          <c:showPercent val="0"/>
          <c:showBubbleSize val="0"/>
        </c:dLbls>
        <c:gapWidth val="219"/>
        <c:overlap val="-27"/>
        <c:axId val="386812704"/>
        <c:axId val="386807456"/>
      </c:barChart>
      <c:dateAx>
        <c:axId val="386812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807456"/>
        <c:crosses val="autoZero"/>
        <c:auto val="1"/>
        <c:lblOffset val="100"/>
        <c:baseTimeUnit val="months"/>
      </c:dateAx>
      <c:valAx>
        <c:axId val="386807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812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26</c:v>
                </c:pt>
                <c:pt idx="1">
                  <c:v>70</c:v>
                </c:pt>
                <c:pt idx="2">
                  <c:v>33</c:v>
                </c:pt>
                <c:pt idx="3">
                  <c:v>40</c:v>
                </c:pt>
                <c:pt idx="4">
                  <c:v>31</c:v>
                </c:pt>
                <c:pt idx="5">
                  <c:v>23</c:v>
                </c:pt>
                <c:pt idx="6">
                  <c:v>141</c:v>
                </c:pt>
                <c:pt idx="7">
                  <c:v>0</c:v>
                </c:pt>
                <c:pt idx="8">
                  <c:v>0</c:v>
                </c:pt>
                <c:pt idx="9">
                  <c:v>0</c:v>
                </c:pt>
                <c:pt idx="10">
                  <c:v>0</c:v>
                </c:pt>
                <c:pt idx="11">
                  <c:v>0</c:v>
                </c:pt>
              </c:numCache>
            </c:numRef>
          </c:val>
          <c:extLst>
            <c:ext xmlns:c16="http://schemas.microsoft.com/office/drawing/2014/chart" uri="{C3380CC4-5D6E-409C-BE32-E72D297353CC}">
              <c16:uniqueId val="{00000000-8724-4014-9ED4-AD7C0C2E94CB}"/>
            </c:ext>
          </c:extLst>
        </c:ser>
        <c:dLbls>
          <c:showLegendKey val="0"/>
          <c:showVal val="0"/>
          <c:showCatName val="0"/>
          <c:showSerName val="0"/>
          <c:showPercent val="0"/>
          <c:showBubbleSize val="0"/>
        </c:dLbls>
        <c:gapWidth val="219"/>
        <c:overlap val="-27"/>
        <c:axId val="329139736"/>
        <c:axId val="388902320"/>
      </c:barChart>
      <c:catAx>
        <c:axId val="329139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902320"/>
        <c:crosses val="autoZero"/>
        <c:auto val="1"/>
        <c:lblAlgn val="ctr"/>
        <c:lblOffset val="100"/>
        <c:noMultiLvlLbl val="0"/>
      </c:catAx>
      <c:valAx>
        <c:axId val="388902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139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40</c:v>
                </c:pt>
                <c:pt idx="1">
                  <c:v>51</c:v>
                </c:pt>
                <c:pt idx="2">
                  <c:v>71</c:v>
                </c:pt>
                <c:pt idx="3">
                  <c:v>86</c:v>
                </c:pt>
                <c:pt idx="4">
                  <c:v>27</c:v>
                </c:pt>
                <c:pt idx="5">
                  <c:v>29</c:v>
                </c:pt>
                <c:pt idx="6">
                  <c:v>62</c:v>
                </c:pt>
                <c:pt idx="7">
                  <c:v>-1</c:v>
                </c:pt>
              </c:numCache>
            </c:numRef>
          </c:val>
          <c:extLst>
            <c:ext xmlns:c16="http://schemas.microsoft.com/office/drawing/2014/chart" uri="{C3380CC4-5D6E-409C-BE32-E72D297353CC}">
              <c16:uniqueId val="{00000000-467A-458C-9071-FBF7550E7197}"/>
            </c:ext>
          </c:extLst>
        </c:ser>
        <c:dLbls>
          <c:showLegendKey val="0"/>
          <c:showVal val="0"/>
          <c:showCatName val="0"/>
          <c:showSerName val="0"/>
          <c:showPercent val="0"/>
          <c:showBubbleSize val="0"/>
        </c:dLbls>
        <c:gapWidth val="219"/>
        <c:overlap val="-27"/>
        <c:axId val="391346256"/>
        <c:axId val="391349208"/>
      </c:barChart>
      <c:dateAx>
        <c:axId val="391346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349208"/>
        <c:crosses val="autoZero"/>
        <c:auto val="1"/>
        <c:lblOffset val="100"/>
        <c:baseTimeUnit val="months"/>
      </c:dateAx>
      <c:valAx>
        <c:axId val="391349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346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Sheet1!$A$2:$A$9</c:f>
              <c:strCache>
                <c:ptCount val="8"/>
                <c:pt idx="0">
                  <c:v>2021-01</c:v>
                </c:pt>
                <c:pt idx="1">
                  <c:v>2021-02</c:v>
                </c:pt>
                <c:pt idx="2">
                  <c:v>2021-03</c:v>
                </c:pt>
                <c:pt idx="3">
                  <c:v>2021-04</c:v>
                </c:pt>
                <c:pt idx="4">
                  <c:v>2021-05</c:v>
                </c:pt>
                <c:pt idx="5">
                  <c:v>2021-06</c:v>
                </c:pt>
                <c:pt idx="6">
                  <c:v>2021-07</c:v>
                </c:pt>
                <c:pt idx="7">
                  <c:v>2021-08</c:v>
                </c:pt>
              </c:strCache>
            </c:strRef>
          </c:cat>
          <c:val>
            <c:numRef>
              <c:f>Sheet1!$B$2:$B$9</c:f>
              <c:numCache>
                <c:formatCode>General</c:formatCode>
                <c:ptCount val="8"/>
                <c:pt idx="0">
                  <c:v>23</c:v>
                </c:pt>
                <c:pt idx="1">
                  <c:v>31</c:v>
                </c:pt>
                <c:pt idx="2">
                  <c:v>31</c:v>
                </c:pt>
                <c:pt idx="3">
                  <c:v>44</c:v>
                </c:pt>
                <c:pt idx="4">
                  <c:v>16</c:v>
                </c:pt>
                <c:pt idx="5">
                  <c:v>19</c:v>
                </c:pt>
                <c:pt idx="6">
                  <c:v>29</c:v>
                </c:pt>
                <c:pt idx="7">
                  <c:v>27</c:v>
                </c:pt>
              </c:numCache>
            </c:numRef>
          </c:val>
          <c:extLst>
            <c:ext xmlns:c16="http://schemas.microsoft.com/office/drawing/2014/chart" uri="{C3380CC4-5D6E-409C-BE32-E72D297353CC}">
              <c16:uniqueId val="{00000000-D5A3-4374-BCD9-E271458189D8}"/>
            </c:ext>
          </c:extLst>
        </c:ser>
        <c:dLbls>
          <c:showLegendKey val="0"/>
          <c:showVal val="0"/>
          <c:showCatName val="0"/>
          <c:showSerName val="0"/>
          <c:showPercent val="0"/>
          <c:showBubbleSize val="0"/>
        </c:dLbls>
        <c:gapWidth val="219"/>
        <c:overlap val="-27"/>
        <c:axId val="391350520"/>
        <c:axId val="391350848"/>
      </c:barChart>
      <c:catAx>
        <c:axId val="391350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350848"/>
        <c:crosses val="autoZero"/>
        <c:auto val="1"/>
        <c:lblAlgn val="ctr"/>
        <c:lblOffset val="100"/>
        <c:noMultiLvlLbl val="0"/>
      </c:catAx>
      <c:valAx>
        <c:axId val="391350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350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Sheet1!$A$2:$A$9</c:f>
              <c:strCache>
                <c:ptCount val="8"/>
                <c:pt idx="0">
                  <c:v>2021-01</c:v>
                </c:pt>
                <c:pt idx="1">
                  <c:v>2021-02</c:v>
                </c:pt>
                <c:pt idx="2">
                  <c:v>2021-03</c:v>
                </c:pt>
                <c:pt idx="3">
                  <c:v>2021-04</c:v>
                </c:pt>
                <c:pt idx="4">
                  <c:v>2021-05</c:v>
                </c:pt>
                <c:pt idx="5">
                  <c:v>2021-06</c:v>
                </c:pt>
                <c:pt idx="6">
                  <c:v>2021-07</c:v>
                </c:pt>
                <c:pt idx="7">
                  <c:v>2021-08</c:v>
                </c:pt>
              </c:strCache>
            </c:strRef>
          </c:cat>
          <c:val>
            <c:numRef>
              <c:f>Sheet1!$B$2:$B$9</c:f>
              <c:numCache>
                <c:formatCode>General</c:formatCode>
                <c:ptCount val="8"/>
                <c:pt idx="0">
                  <c:v>258</c:v>
                </c:pt>
                <c:pt idx="1">
                  <c:v>382</c:v>
                </c:pt>
                <c:pt idx="2">
                  <c:v>415</c:v>
                </c:pt>
                <c:pt idx="3">
                  <c:v>663</c:v>
                </c:pt>
                <c:pt idx="4">
                  <c:v>212</c:v>
                </c:pt>
                <c:pt idx="5">
                  <c:v>288</c:v>
                </c:pt>
                <c:pt idx="6">
                  <c:v>406</c:v>
                </c:pt>
                <c:pt idx="7">
                  <c:v>27</c:v>
                </c:pt>
              </c:numCache>
            </c:numRef>
          </c:val>
          <c:extLst>
            <c:ext xmlns:c16="http://schemas.microsoft.com/office/drawing/2014/chart" uri="{C3380CC4-5D6E-409C-BE32-E72D297353CC}">
              <c16:uniqueId val="{00000000-7E64-43B1-90F0-4C582B06D764}"/>
            </c:ext>
          </c:extLst>
        </c:ser>
        <c:dLbls>
          <c:showLegendKey val="0"/>
          <c:showVal val="0"/>
          <c:showCatName val="0"/>
          <c:showSerName val="0"/>
          <c:showPercent val="0"/>
          <c:showBubbleSize val="0"/>
        </c:dLbls>
        <c:gapWidth val="219"/>
        <c:overlap val="-27"/>
        <c:axId val="391344288"/>
        <c:axId val="391347240"/>
      </c:barChart>
      <c:catAx>
        <c:axId val="391344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347240"/>
        <c:crosses val="autoZero"/>
        <c:auto val="1"/>
        <c:lblAlgn val="ctr"/>
        <c:lblOffset val="100"/>
        <c:noMultiLvlLbl val="0"/>
      </c:catAx>
      <c:valAx>
        <c:axId val="391347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344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2020-12</c:v>
                </c:pt>
                <c:pt idx="1">
                  <c:v>2021-01</c:v>
                </c:pt>
                <c:pt idx="2">
                  <c:v>2021-02</c:v>
                </c:pt>
                <c:pt idx="3">
                  <c:v>2021-03</c:v>
                </c:pt>
                <c:pt idx="4">
                  <c:v>2021-04</c:v>
                </c:pt>
                <c:pt idx="5">
                  <c:v>2021-05</c:v>
                </c:pt>
                <c:pt idx="6">
                  <c:v>2021-06</c:v>
                </c:pt>
                <c:pt idx="7">
                  <c:v>2021-07</c:v>
                </c:pt>
                <c:pt idx="8">
                  <c:v>2021-08</c:v>
                </c:pt>
                <c:pt idx="9">
                  <c:v>2021-09</c:v>
                </c:pt>
                <c:pt idx="10">
                  <c:v>2021-10</c:v>
                </c:pt>
                <c:pt idx="11">
                  <c:v>2021-11</c:v>
                </c:pt>
                <c:pt idx="12">
                  <c:v>2021-12</c:v>
                </c:pt>
              </c:strCache>
            </c:strRef>
          </c:cat>
          <c:val>
            <c:numRef>
              <c:f>Sheet1!$B$2:$B$14</c:f>
              <c:numCache>
                <c:formatCode>General</c:formatCode>
                <c:ptCount val="13"/>
                <c:pt idx="0">
                  <c:v>882</c:v>
                </c:pt>
                <c:pt idx="1">
                  <c:v>24641</c:v>
                </c:pt>
                <c:pt idx="2">
                  <c:v>18808</c:v>
                </c:pt>
                <c:pt idx="3">
                  <c:v>22165</c:v>
                </c:pt>
                <c:pt idx="4">
                  <c:v>28720</c:v>
                </c:pt>
                <c:pt idx="5">
                  <c:v>14928</c:v>
                </c:pt>
                <c:pt idx="6">
                  <c:v>16781</c:v>
                </c:pt>
                <c:pt idx="7">
                  <c:v>21445</c:v>
                </c:pt>
                <c:pt idx="8">
                  <c:v>1666</c:v>
                </c:pt>
              </c:numCache>
            </c:numRef>
          </c:val>
          <c:extLst>
            <c:ext xmlns:c16="http://schemas.microsoft.com/office/drawing/2014/chart" uri="{C3380CC4-5D6E-409C-BE32-E72D297353CC}">
              <c16:uniqueId val="{00000000-4E40-4309-B2A5-CB3D1288F8EC}"/>
            </c:ext>
          </c:extLst>
        </c:ser>
        <c:dLbls>
          <c:showLegendKey val="0"/>
          <c:showVal val="0"/>
          <c:showCatName val="0"/>
          <c:showSerName val="0"/>
          <c:showPercent val="0"/>
          <c:showBubbleSize val="0"/>
        </c:dLbls>
        <c:gapWidth val="219"/>
        <c:overlap val="-27"/>
        <c:axId val="393522808"/>
        <c:axId val="393524776"/>
      </c:barChart>
      <c:catAx>
        <c:axId val="393522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524776"/>
        <c:crosses val="autoZero"/>
        <c:auto val="1"/>
        <c:lblAlgn val="ctr"/>
        <c:lblOffset val="100"/>
        <c:noMultiLvlLbl val="0"/>
      </c:catAx>
      <c:valAx>
        <c:axId val="393524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522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9</c:v>
                </c:pt>
                <c:pt idx="1">
                  <c:v>13</c:v>
                </c:pt>
                <c:pt idx="2">
                  <c:v>26</c:v>
                </c:pt>
                <c:pt idx="3">
                  <c:v>17</c:v>
                </c:pt>
                <c:pt idx="4">
                  <c:v>2</c:v>
                </c:pt>
                <c:pt idx="5">
                  <c:v>10</c:v>
                </c:pt>
                <c:pt idx="6">
                  <c:v>4</c:v>
                </c:pt>
                <c:pt idx="7">
                  <c:v>0</c:v>
                </c:pt>
              </c:numCache>
            </c:numRef>
          </c:val>
          <c:extLst>
            <c:ext xmlns:c16="http://schemas.microsoft.com/office/drawing/2014/chart" uri="{C3380CC4-5D6E-409C-BE32-E72D297353CC}">
              <c16:uniqueId val="{00000000-D91C-4A3E-AFD0-B8EFE7801100}"/>
            </c:ext>
          </c:extLst>
        </c:ser>
        <c:dLbls>
          <c:showLegendKey val="0"/>
          <c:showVal val="0"/>
          <c:showCatName val="0"/>
          <c:showSerName val="0"/>
          <c:showPercent val="0"/>
          <c:showBubbleSize val="0"/>
        </c:dLbls>
        <c:gapWidth val="219"/>
        <c:overlap val="-27"/>
        <c:axId val="378376760"/>
        <c:axId val="378378728"/>
      </c:barChart>
      <c:dateAx>
        <c:axId val="378376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378728"/>
        <c:crosses val="autoZero"/>
        <c:auto val="1"/>
        <c:lblOffset val="100"/>
        <c:baseTimeUnit val="months"/>
      </c:dateAx>
      <c:valAx>
        <c:axId val="378378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376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8</c:v>
                </c:pt>
                <c:pt idx="1">
                  <c:v>13</c:v>
                </c:pt>
                <c:pt idx="2">
                  <c:v>8</c:v>
                </c:pt>
                <c:pt idx="3">
                  <c:v>9</c:v>
                </c:pt>
                <c:pt idx="4">
                  <c:v>7</c:v>
                </c:pt>
                <c:pt idx="5">
                  <c:v>6</c:v>
                </c:pt>
                <c:pt idx="6">
                  <c:v>8</c:v>
                </c:pt>
                <c:pt idx="7">
                  <c:v>10</c:v>
                </c:pt>
                <c:pt idx="8">
                  <c:v>0</c:v>
                </c:pt>
                <c:pt idx="9">
                  <c:v>0</c:v>
                </c:pt>
                <c:pt idx="10">
                  <c:v>0</c:v>
                </c:pt>
                <c:pt idx="11">
                  <c:v>0</c:v>
                </c:pt>
              </c:numCache>
            </c:numRef>
          </c:val>
          <c:extLst>
            <c:ext xmlns:c16="http://schemas.microsoft.com/office/drawing/2014/chart" uri="{C3380CC4-5D6E-409C-BE32-E72D297353CC}">
              <c16:uniqueId val="{00000000-C5CA-4D35-B0A2-9BBF30C8F539}"/>
            </c:ext>
          </c:extLst>
        </c:ser>
        <c:dLbls>
          <c:showLegendKey val="0"/>
          <c:showVal val="0"/>
          <c:showCatName val="0"/>
          <c:showSerName val="0"/>
          <c:showPercent val="0"/>
          <c:showBubbleSize val="0"/>
        </c:dLbls>
        <c:gapWidth val="219"/>
        <c:overlap val="-27"/>
        <c:axId val="378390536"/>
        <c:axId val="378393816"/>
      </c:barChart>
      <c:dateAx>
        <c:axId val="378390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393816"/>
        <c:crosses val="autoZero"/>
        <c:auto val="1"/>
        <c:lblOffset val="100"/>
        <c:baseTimeUnit val="months"/>
      </c:dateAx>
      <c:valAx>
        <c:axId val="378393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390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79</c:v>
                </c:pt>
                <c:pt idx="1">
                  <c:v>149</c:v>
                </c:pt>
                <c:pt idx="2">
                  <c:v>112</c:v>
                </c:pt>
                <c:pt idx="3">
                  <c:v>137</c:v>
                </c:pt>
                <c:pt idx="4">
                  <c:v>100</c:v>
                </c:pt>
                <c:pt idx="5">
                  <c:v>104</c:v>
                </c:pt>
                <c:pt idx="6">
                  <c:v>118</c:v>
                </c:pt>
                <c:pt idx="7">
                  <c:v>10</c:v>
                </c:pt>
                <c:pt idx="8">
                  <c:v>0</c:v>
                </c:pt>
                <c:pt idx="9">
                  <c:v>0</c:v>
                </c:pt>
                <c:pt idx="10">
                  <c:v>0</c:v>
                </c:pt>
                <c:pt idx="11">
                  <c:v>0</c:v>
                </c:pt>
              </c:numCache>
            </c:numRef>
          </c:val>
          <c:extLst>
            <c:ext xmlns:c16="http://schemas.microsoft.com/office/drawing/2014/chart" uri="{C3380CC4-5D6E-409C-BE32-E72D297353CC}">
              <c16:uniqueId val="{00000000-D51B-44E5-84DD-2E00D2AE8D0D}"/>
            </c:ext>
          </c:extLst>
        </c:ser>
        <c:dLbls>
          <c:showLegendKey val="0"/>
          <c:showVal val="0"/>
          <c:showCatName val="0"/>
          <c:showSerName val="0"/>
          <c:showPercent val="0"/>
          <c:showBubbleSize val="0"/>
        </c:dLbls>
        <c:gapWidth val="219"/>
        <c:overlap val="-27"/>
        <c:axId val="378386272"/>
        <c:axId val="378383976"/>
      </c:barChart>
      <c:catAx>
        <c:axId val="378386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383976"/>
        <c:crosses val="autoZero"/>
        <c:auto val="1"/>
        <c:lblAlgn val="ctr"/>
        <c:lblOffset val="100"/>
        <c:noMultiLvlLbl val="0"/>
      </c:catAx>
      <c:valAx>
        <c:axId val="378383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386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47C93-2597-4B70-BB40-A706A797BC8D}"/>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B1789CF6-FD2D-451C-8CD3-1071582F35BC}"/>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4644042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F5D9E-2BF0-47B1-B8D9-3D5AFF927307}"/>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18FDD9BA-3720-4D9D-AB48-D3CC3B62ACEE}"/>
              </a:ext>
            </a:extLst>
          </p:cNvPr>
          <p:cNvGraphicFramePr>
            <a:graphicFrameLocks noGrp="1"/>
          </p:cNvGraphicFramePr>
          <p:nvPr>
            <p:ph type="chart" sz="quarter" idx="13"/>
            <p:extLst>
              <p:ext uri="{D42A27DB-BD31-4B8C-83A1-F6EECF244321}">
                <p14:modId xmlns:p14="http://schemas.microsoft.com/office/powerpoint/2010/main" val="9546155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2FC442-5DA8-405C-BD80-3F8B2B14637D}"/>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AF59AB7D-1CB9-4846-A93E-93E09F00C9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40955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F5578-DD8C-4F5A-B256-AF5616B131A9}"/>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2BCB5CEF-6A8B-48A5-B035-66307E7C2A3A}"/>
              </a:ext>
            </a:extLst>
          </p:cNvPr>
          <p:cNvGraphicFramePr>
            <a:graphicFrameLocks noGrp="1"/>
          </p:cNvGraphicFramePr>
          <p:nvPr>
            <p:ph type="tbl" sz="quarter" idx="13"/>
            <p:extLst>
              <p:ext uri="{D42A27DB-BD31-4B8C-83A1-F6EECF244321}">
                <p14:modId xmlns:p14="http://schemas.microsoft.com/office/powerpoint/2010/main" val="2337742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581085414"/>
                    </a:ext>
                  </a:extLst>
                </a:gridCol>
                <a:gridCol w="905256">
                  <a:extLst>
                    <a:ext uri="{9D8B030D-6E8A-4147-A177-3AD203B41FA5}">
                      <a16:colId xmlns:a16="http://schemas.microsoft.com/office/drawing/2014/main" val="751923727"/>
                    </a:ext>
                  </a:extLst>
                </a:gridCol>
                <a:gridCol w="905256">
                  <a:extLst>
                    <a:ext uri="{9D8B030D-6E8A-4147-A177-3AD203B41FA5}">
                      <a16:colId xmlns:a16="http://schemas.microsoft.com/office/drawing/2014/main" val="1358826100"/>
                    </a:ext>
                  </a:extLst>
                </a:gridCol>
                <a:gridCol w="905256">
                  <a:extLst>
                    <a:ext uri="{9D8B030D-6E8A-4147-A177-3AD203B41FA5}">
                      <a16:colId xmlns:a16="http://schemas.microsoft.com/office/drawing/2014/main" val="215531493"/>
                    </a:ext>
                  </a:extLst>
                </a:gridCol>
                <a:gridCol w="905256">
                  <a:extLst>
                    <a:ext uri="{9D8B030D-6E8A-4147-A177-3AD203B41FA5}">
                      <a16:colId xmlns:a16="http://schemas.microsoft.com/office/drawing/2014/main" val="3716877803"/>
                    </a:ext>
                  </a:extLst>
                </a:gridCol>
                <a:gridCol w="905256">
                  <a:extLst>
                    <a:ext uri="{9D8B030D-6E8A-4147-A177-3AD203B41FA5}">
                      <a16:colId xmlns:a16="http://schemas.microsoft.com/office/drawing/2014/main" val="3804283036"/>
                    </a:ext>
                  </a:extLst>
                </a:gridCol>
                <a:gridCol w="905256">
                  <a:extLst>
                    <a:ext uri="{9D8B030D-6E8A-4147-A177-3AD203B41FA5}">
                      <a16:colId xmlns:a16="http://schemas.microsoft.com/office/drawing/2014/main" val="3092492402"/>
                    </a:ext>
                  </a:extLst>
                </a:gridCol>
                <a:gridCol w="905256">
                  <a:extLst>
                    <a:ext uri="{9D8B030D-6E8A-4147-A177-3AD203B41FA5}">
                      <a16:colId xmlns:a16="http://schemas.microsoft.com/office/drawing/2014/main" val="3172942354"/>
                    </a:ext>
                  </a:extLst>
                </a:gridCol>
                <a:gridCol w="905256">
                  <a:extLst>
                    <a:ext uri="{9D8B030D-6E8A-4147-A177-3AD203B41FA5}">
                      <a16:colId xmlns:a16="http://schemas.microsoft.com/office/drawing/2014/main" val="1519978404"/>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309915126"/>
                  </a:ext>
                </a:extLst>
              </a:tr>
              <a:tr h="370840">
                <a:tc>
                  <a:txBody>
                    <a:bodyPr/>
                    <a:lstStyle/>
                    <a:p>
                      <a:r>
                        <a:rPr lang="en-US" sz="1000"/>
                        <a:t>413</a:t>
                      </a:r>
                    </a:p>
                  </a:txBody>
                  <a:tcPr/>
                </a:tc>
                <a:tc>
                  <a:txBody>
                    <a:bodyPr/>
                    <a:lstStyle/>
                    <a:p>
                      <a:r>
                        <a:rPr lang="en-US" sz="1000"/>
                        <a:t>2</a:t>
                      </a:r>
                    </a:p>
                  </a:txBody>
                  <a:tcPr/>
                </a:tc>
                <a:tc>
                  <a:txBody>
                    <a:bodyPr/>
                    <a:lstStyle/>
                    <a:p>
                      <a:r>
                        <a:rPr lang="en-US" sz="1000"/>
                        <a:t>14</a:t>
                      </a:r>
                    </a:p>
                  </a:txBody>
                  <a:tcPr/>
                </a:tc>
                <a:tc>
                  <a:txBody>
                    <a:bodyPr/>
                    <a:lstStyle/>
                    <a:p>
                      <a:r>
                        <a:rPr lang="en-US" sz="1000"/>
                        <a:t>65</a:t>
                      </a:r>
                    </a:p>
                  </a:txBody>
                  <a:tcPr/>
                </a:tc>
                <a:tc>
                  <a:txBody>
                    <a:bodyPr/>
                    <a:lstStyle/>
                    <a:p>
                      <a:r>
                        <a:rPr lang="en-US" sz="1000"/>
                        <a:t>4</a:t>
                      </a:r>
                    </a:p>
                  </a:txBody>
                  <a:tcPr/>
                </a:tc>
                <a:tc>
                  <a:txBody>
                    <a:bodyPr/>
                    <a:lstStyle/>
                    <a:p>
                      <a:r>
                        <a:rPr lang="en-US" sz="1000"/>
                        <a:t>10</a:t>
                      </a:r>
                    </a:p>
                  </a:txBody>
                  <a:tcPr/>
                </a:tc>
                <a:tc>
                  <a:txBody>
                    <a:bodyPr/>
                    <a:lstStyle/>
                    <a:p>
                      <a:r>
                        <a:rPr lang="en-US" sz="1000"/>
                        <a:t>0</a:t>
                      </a:r>
                    </a:p>
                  </a:txBody>
                  <a:tcPr/>
                </a:tc>
                <a:tc>
                  <a:txBody>
                    <a:bodyPr/>
                    <a:lstStyle/>
                    <a:p>
                      <a:r>
                        <a:rPr lang="en-US" sz="1000"/>
                        <a:t>1.3696 %</a:t>
                      </a:r>
                    </a:p>
                  </a:txBody>
                  <a:tcPr/>
                </a:tc>
                <a:tc>
                  <a:txBody>
                    <a:bodyPr/>
                    <a:lstStyle/>
                    <a:p>
                      <a:r>
                        <a:rPr lang="en-US" sz="1000"/>
                        <a:t>0.0 %</a:t>
                      </a:r>
                    </a:p>
                  </a:txBody>
                  <a:tcPr/>
                </a:tc>
                <a:extLst>
                  <a:ext uri="{0D108BD9-81ED-4DB2-BD59-A6C34878D82A}">
                    <a16:rowId xmlns:a16="http://schemas.microsoft.com/office/drawing/2014/main" val="1207921543"/>
                  </a:ext>
                </a:extLst>
              </a:tr>
            </a:tbl>
          </a:graphicData>
        </a:graphic>
      </p:graphicFrame>
      <p:sp>
        <p:nvSpPr>
          <p:cNvPr id="4" name="Text Placeholder 3">
            <a:extLst>
              <a:ext uri="{FF2B5EF4-FFF2-40B4-BE49-F238E27FC236}">
                <a16:creationId xmlns:a16="http://schemas.microsoft.com/office/drawing/2014/main" id="{5C918374-1A21-4325-B391-B0BEAD5E213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007509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4EF84-59F6-4758-B131-D1BF2C8FEED8}"/>
              </a:ext>
            </a:extLst>
          </p:cNvPr>
          <p:cNvSpPr>
            <a:spLocks noGrp="1"/>
          </p:cNvSpPr>
          <p:nvPr>
            <p:ph type="title"/>
          </p:nvPr>
        </p:nvSpPr>
        <p:spPr/>
        <p:txBody>
          <a:bodyPr/>
          <a:lstStyle/>
          <a:p>
            <a:r>
              <a:rPr lang="en-US"/>
              <a:t>Facebook Facebook Fans Change | Tokio Marine America</a:t>
            </a:r>
          </a:p>
        </p:txBody>
      </p:sp>
      <p:graphicFrame>
        <p:nvGraphicFramePr>
          <p:cNvPr id="6" name="Chart Placeholder 5">
            <a:extLst>
              <a:ext uri="{FF2B5EF4-FFF2-40B4-BE49-F238E27FC236}">
                <a16:creationId xmlns:a16="http://schemas.microsoft.com/office/drawing/2014/main" id="{77CD3AE5-ADF3-4CF5-9965-CCEB6BDBC0F8}"/>
              </a:ext>
            </a:extLst>
          </p:cNvPr>
          <p:cNvGraphicFramePr>
            <a:graphicFrameLocks noGrp="1"/>
          </p:cNvGraphicFramePr>
          <p:nvPr>
            <p:ph type="chart" sz="quarter" idx="13"/>
            <p:extLst>
              <p:ext uri="{D42A27DB-BD31-4B8C-83A1-F6EECF244321}">
                <p14:modId xmlns:p14="http://schemas.microsoft.com/office/powerpoint/2010/main" val="24530717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8614EE-E0FC-4B8F-8AB0-754DC8A0473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1B61B195-B213-4B8F-8BF3-C960416019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9755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C41C5-246D-432D-ABE8-CA3593FA9A64}"/>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A4402CA8-D075-49A7-8E03-A4C2AA4F331A}"/>
              </a:ext>
            </a:extLst>
          </p:cNvPr>
          <p:cNvGraphicFramePr>
            <a:graphicFrameLocks noGrp="1"/>
          </p:cNvGraphicFramePr>
          <p:nvPr>
            <p:ph type="chart" sz="quarter" idx="13"/>
            <p:extLst>
              <p:ext uri="{D42A27DB-BD31-4B8C-83A1-F6EECF244321}">
                <p14:modId xmlns:p14="http://schemas.microsoft.com/office/powerpoint/2010/main" val="42459241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8F9F42-A183-4D12-8994-DD4B8F42653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08E69B6-177C-4B80-BCB1-C02A5742BC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97999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34BF6-5C96-4ED7-A89C-DA48E4FA6DD9}"/>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E4D84463-4D88-4DBA-A163-571C9233CEF4}"/>
              </a:ext>
            </a:extLst>
          </p:cNvPr>
          <p:cNvGraphicFramePr>
            <a:graphicFrameLocks noGrp="1"/>
          </p:cNvGraphicFramePr>
          <p:nvPr>
            <p:ph type="chart" sz="quarter" idx="13"/>
            <p:extLst>
              <p:ext uri="{D42A27DB-BD31-4B8C-83A1-F6EECF244321}">
                <p14:modId xmlns:p14="http://schemas.microsoft.com/office/powerpoint/2010/main" val="21129378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2724D4-C8A1-4BB6-894F-03151D7F8D1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B2D58BD-CC75-4CDB-9EFF-A34E997ABD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2919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ED3CD-F65C-49B8-B75D-F745B2347C9E}"/>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2E3854EB-0C2E-4994-823E-C5D2A7E00C4E}"/>
              </a:ext>
            </a:extLst>
          </p:cNvPr>
          <p:cNvGraphicFramePr>
            <a:graphicFrameLocks noGrp="1"/>
          </p:cNvGraphicFramePr>
          <p:nvPr>
            <p:ph type="chart" sz="quarter" idx="13"/>
            <p:extLst>
              <p:ext uri="{D42A27DB-BD31-4B8C-83A1-F6EECF244321}">
                <p14:modId xmlns:p14="http://schemas.microsoft.com/office/powerpoint/2010/main" val="30220299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451336-DE80-4893-AD7C-0871D4EAE6B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3B5CBF3-32DA-469B-9505-FE4CE3EDF9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95313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43784-B522-4FD6-AD96-A5EBE855443F}"/>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6EE8788B-2644-4665-B450-1D26C34D9B8E}"/>
              </a:ext>
            </a:extLst>
          </p:cNvPr>
          <p:cNvGraphicFramePr>
            <a:graphicFrameLocks noGrp="1"/>
          </p:cNvGraphicFramePr>
          <p:nvPr>
            <p:ph type="tbl" sz="quarter" idx="13"/>
            <p:extLst>
              <p:ext uri="{D42A27DB-BD31-4B8C-83A1-F6EECF244321}">
                <p14:modId xmlns:p14="http://schemas.microsoft.com/office/powerpoint/2010/main" val="1203338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01742445"/>
                    </a:ext>
                  </a:extLst>
                </a:gridCol>
                <a:gridCol w="822960">
                  <a:extLst>
                    <a:ext uri="{9D8B030D-6E8A-4147-A177-3AD203B41FA5}">
                      <a16:colId xmlns:a16="http://schemas.microsoft.com/office/drawing/2014/main" val="2325985333"/>
                    </a:ext>
                  </a:extLst>
                </a:gridCol>
                <a:gridCol w="822960">
                  <a:extLst>
                    <a:ext uri="{9D8B030D-6E8A-4147-A177-3AD203B41FA5}">
                      <a16:colId xmlns:a16="http://schemas.microsoft.com/office/drawing/2014/main" val="2572080443"/>
                    </a:ext>
                  </a:extLst>
                </a:gridCol>
                <a:gridCol w="822960">
                  <a:extLst>
                    <a:ext uri="{9D8B030D-6E8A-4147-A177-3AD203B41FA5}">
                      <a16:colId xmlns:a16="http://schemas.microsoft.com/office/drawing/2014/main" val="3523911740"/>
                    </a:ext>
                  </a:extLst>
                </a:gridCol>
                <a:gridCol w="822960">
                  <a:extLst>
                    <a:ext uri="{9D8B030D-6E8A-4147-A177-3AD203B41FA5}">
                      <a16:colId xmlns:a16="http://schemas.microsoft.com/office/drawing/2014/main" val="1864267835"/>
                    </a:ext>
                  </a:extLst>
                </a:gridCol>
                <a:gridCol w="822960">
                  <a:extLst>
                    <a:ext uri="{9D8B030D-6E8A-4147-A177-3AD203B41FA5}">
                      <a16:colId xmlns:a16="http://schemas.microsoft.com/office/drawing/2014/main" val="2985108906"/>
                    </a:ext>
                  </a:extLst>
                </a:gridCol>
                <a:gridCol w="822960">
                  <a:extLst>
                    <a:ext uri="{9D8B030D-6E8A-4147-A177-3AD203B41FA5}">
                      <a16:colId xmlns:a16="http://schemas.microsoft.com/office/drawing/2014/main" val="3483755112"/>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927330356"/>
                  </a:ext>
                </a:extLst>
              </a:tr>
              <a:tr h="370840">
                <a:tc>
                  <a:txBody>
                    <a:bodyPr/>
                    <a:lstStyle/>
                    <a:p>
                      <a:r>
                        <a:rPr lang="en-US" sz="1000" b="1"/>
                        <a:t>Tokio Marine America - 2021-07-26 16:20:47</a:t>
                      </a:r>
                      <a:r>
                        <a:rPr lang="en-US" sz="1000"/>
                        <a:t>
 Introducing Andrew Lucas, one of TMA's new recruits for our #summerinternship program! Andrew is a rising senior in Business Administration with a focus on Economic Consulting and minor in Political Science at Elon University. Welcome to the team, Andrew!</a:t>
                      </a:r>
                    </a:p>
                  </a:txBody>
                  <a:tcPr/>
                </a:tc>
                <a:tc>
                  <a:txBody>
                    <a:bodyPr/>
                    <a:lstStyle/>
                    <a:p>
                      <a:r>
                        <a:rPr lang="en-US" sz="1000"/>
                        <a:t>12</a:t>
                      </a:r>
                    </a:p>
                  </a:txBody>
                  <a:tcPr/>
                </a:tc>
                <a:tc>
                  <a:txBody>
                    <a:bodyPr/>
                    <a:lstStyle/>
                    <a:p>
                      <a:r>
                        <a:rPr lang="en-US" sz="1000"/>
                        <a:t>10</a:t>
                      </a:r>
                    </a:p>
                  </a:txBody>
                  <a:tcPr/>
                </a:tc>
                <a:tc>
                  <a:txBody>
                    <a:bodyPr/>
                    <a:lstStyle/>
                    <a:p>
                      <a:r>
                        <a:rPr lang="en-US" sz="1000"/>
                        <a:t>1</a:t>
                      </a:r>
                    </a:p>
                  </a:txBody>
                  <a:tcPr/>
                </a:tc>
                <a:tc>
                  <a:txBody>
                    <a:bodyPr/>
                    <a:lstStyle/>
                    <a:p>
                      <a:r>
                        <a:rPr lang="en-US" sz="1000"/>
                        <a:t>1</a:t>
                      </a:r>
                    </a:p>
                  </a:txBody>
                  <a:tcPr/>
                </a:tc>
                <a:tc>
                  <a:txBody>
                    <a:bodyPr/>
                    <a:lstStyle/>
                    <a:p>
                      <a:r>
                        <a:rPr lang="en-US" sz="1000"/>
                        <a:t>2.9056 %</a:t>
                      </a:r>
                    </a:p>
                  </a:txBody>
                  <a:tcPr/>
                </a:tc>
                <a:tc>
                  <a:txBody>
                    <a:bodyPr/>
                    <a:lstStyle/>
                    <a:p>
                      <a:r>
                        <a:rPr lang="en-US" sz="1000"/>
                        <a:t>Photo</a:t>
                      </a:r>
                    </a:p>
                  </a:txBody>
                  <a:tcPr/>
                </a:tc>
                <a:extLst>
                  <a:ext uri="{0D108BD9-81ED-4DB2-BD59-A6C34878D82A}">
                    <a16:rowId xmlns:a16="http://schemas.microsoft.com/office/drawing/2014/main" val="2427518597"/>
                  </a:ext>
                </a:extLst>
              </a:tr>
              <a:tr h="370840">
                <a:tc>
                  <a:txBody>
                    <a:bodyPr/>
                    <a:lstStyle/>
                    <a:p>
                      <a:r>
                        <a:rPr lang="en-US" sz="1000" b="1"/>
                        <a:t>Tokio Marine America - 2021-07-19 15:58:55</a:t>
                      </a:r>
                      <a:r>
                        <a:rPr lang="en-US" sz="1000"/>
                        <a:t>
 Meet one of our #summerinterns, Ainsley! Ainsley recently completed her undergraduate degree in Risk Management and Insurance and is currently in the process of obtaining her MBA in Strategic Management, both from St. John's University  in Queens, New York. We're excited to see where her career takes her. #insurancecareers</a:t>
                      </a:r>
                    </a:p>
                  </a:txBody>
                  <a:tcPr/>
                </a:tc>
                <a:tc>
                  <a:txBody>
                    <a:bodyPr/>
                    <a:lstStyle/>
                    <a:p>
                      <a:r>
                        <a:rPr lang="en-US" sz="1000"/>
                        <a:t>9</a:t>
                      </a:r>
                    </a:p>
                  </a:txBody>
                  <a:tcPr/>
                </a:tc>
                <a:tc>
                  <a:txBody>
                    <a:bodyPr/>
                    <a:lstStyle/>
                    <a:p>
                      <a:r>
                        <a:rPr lang="en-US" sz="1000"/>
                        <a:t>6</a:t>
                      </a:r>
                    </a:p>
                  </a:txBody>
                  <a:tcPr/>
                </a:tc>
                <a:tc>
                  <a:txBody>
                    <a:bodyPr/>
                    <a:lstStyle/>
                    <a:p>
                      <a:r>
                        <a:rPr lang="en-US" sz="1000"/>
                        <a:t>2</a:t>
                      </a:r>
                    </a:p>
                  </a:txBody>
                  <a:tcPr/>
                </a:tc>
                <a:tc>
                  <a:txBody>
                    <a:bodyPr/>
                    <a:lstStyle/>
                    <a:p>
                      <a:r>
                        <a:rPr lang="en-US" sz="1000"/>
                        <a:t>1</a:t>
                      </a:r>
                    </a:p>
                  </a:txBody>
                  <a:tcPr/>
                </a:tc>
                <a:tc>
                  <a:txBody>
                    <a:bodyPr/>
                    <a:lstStyle/>
                    <a:p>
                      <a:r>
                        <a:rPr lang="en-US" sz="1000"/>
                        <a:t>2.1845 %</a:t>
                      </a:r>
                    </a:p>
                  </a:txBody>
                  <a:tcPr/>
                </a:tc>
                <a:tc>
                  <a:txBody>
                    <a:bodyPr/>
                    <a:lstStyle/>
                    <a:p>
                      <a:r>
                        <a:rPr lang="en-US" sz="1000"/>
                        <a:t>Photo</a:t>
                      </a:r>
                    </a:p>
                  </a:txBody>
                  <a:tcPr/>
                </a:tc>
                <a:extLst>
                  <a:ext uri="{0D108BD9-81ED-4DB2-BD59-A6C34878D82A}">
                    <a16:rowId xmlns:a16="http://schemas.microsoft.com/office/drawing/2014/main" val="2198626805"/>
                  </a:ext>
                </a:extLst>
              </a:tr>
              <a:tr h="370840">
                <a:tc>
                  <a:txBody>
                    <a:bodyPr/>
                    <a:lstStyle/>
                    <a:p>
                      <a:r>
                        <a:rPr lang="en-US" sz="1000" b="1"/>
                        <a:t>Tokio Marine America - 2021-07-02 11:04:52</a:t>
                      </a:r>
                      <a:r>
                        <a:rPr lang="en-US" sz="1000"/>
                        <a:t>
 TMA offices will close early today for #FourthOfJuly weekend! We will close at 12:00 p.m. local time, and reopen on Tuesday, July 6th. Enjoy the fireworks!</a:t>
                      </a:r>
                    </a:p>
                  </a:txBody>
                  <a:tcPr/>
                </a:tc>
                <a:tc>
                  <a:txBody>
                    <a:bodyPr/>
                    <a:lstStyle/>
                    <a:p>
                      <a:r>
                        <a:rPr lang="en-US" sz="1000"/>
                        <a:t>8</a:t>
                      </a:r>
                    </a:p>
                  </a:txBody>
                  <a:tcPr/>
                </a:tc>
                <a:tc>
                  <a:txBody>
                    <a:bodyPr/>
                    <a:lstStyle/>
                    <a:p>
                      <a:r>
                        <a:rPr lang="en-US" sz="1000"/>
                        <a:t>8</a:t>
                      </a:r>
                    </a:p>
                  </a:txBody>
                  <a:tcPr/>
                </a:tc>
                <a:tc>
                  <a:txBody>
                    <a:bodyPr/>
                    <a:lstStyle/>
                    <a:p>
                      <a:r>
                        <a:rPr lang="en-US" sz="1000"/>
                        <a:t>0</a:t>
                      </a:r>
                    </a:p>
                  </a:txBody>
                  <a:tcPr/>
                </a:tc>
                <a:tc>
                  <a:txBody>
                    <a:bodyPr/>
                    <a:lstStyle/>
                    <a:p>
                      <a:r>
                        <a:rPr lang="en-US" sz="1000"/>
                        <a:t>0</a:t>
                      </a:r>
                    </a:p>
                  </a:txBody>
                  <a:tcPr/>
                </a:tc>
                <a:tc>
                  <a:txBody>
                    <a:bodyPr/>
                    <a:lstStyle/>
                    <a:p>
                      <a:r>
                        <a:rPr lang="en-US" sz="1000"/>
                        <a:t>1.9465 %</a:t>
                      </a:r>
                    </a:p>
                  </a:txBody>
                  <a:tcPr/>
                </a:tc>
                <a:tc>
                  <a:txBody>
                    <a:bodyPr/>
                    <a:lstStyle/>
                    <a:p>
                      <a:r>
                        <a:rPr lang="en-US" sz="1000"/>
                        <a:t>Photo</a:t>
                      </a:r>
                    </a:p>
                  </a:txBody>
                  <a:tcPr/>
                </a:tc>
                <a:extLst>
                  <a:ext uri="{0D108BD9-81ED-4DB2-BD59-A6C34878D82A}">
                    <a16:rowId xmlns:a16="http://schemas.microsoft.com/office/drawing/2014/main" val="2901109287"/>
                  </a:ext>
                </a:extLst>
              </a:tr>
            </a:tbl>
          </a:graphicData>
        </a:graphic>
      </p:graphicFrame>
      <p:sp>
        <p:nvSpPr>
          <p:cNvPr id="4" name="Text Placeholder 3">
            <a:extLst>
              <a:ext uri="{FF2B5EF4-FFF2-40B4-BE49-F238E27FC236}">
                <a16:creationId xmlns:a16="http://schemas.microsoft.com/office/drawing/2014/main" id="{ED8ABF6F-1315-44D4-9514-922E59058F8B}"/>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9293497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DCEF0-1181-432B-91D4-DAC2E3D6D1C3}"/>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552F1416-7FFE-4DED-BC15-A79DE0DEF45C}"/>
              </a:ext>
            </a:extLst>
          </p:cNvPr>
          <p:cNvGraphicFramePr>
            <a:graphicFrameLocks noGrp="1"/>
          </p:cNvGraphicFramePr>
          <p:nvPr>
            <p:ph type="tbl" sz="quarter" idx="13"/>
            <p:extLst>
              <p:ext uri="{D42A27DB-BD31-4B8C-83A1-F6EECF244321}">
                <p14:modId xmlns:p14="http://schemas.microsoft.com/office/powerpoint/2010/main" val="45385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725246963"/>
                    </a:ext>
                  </a:extLst>
                </a:gridCol>
                <a:gridCol w="576072">
                  <a:extLst>
                    <a:ext uri="{9D8B030D-6E8A-4147-A177-3AD203B41FA5}">
                      <a16:colId xmlns:a16="http://schemas.microsoft.com/office/drawing/2014/main" val="4138789763"/>
                    </a:ext>
                  </a:extLst>
                </a:gridCol>
                <a:gridCol w="576072">
                  <a:extLst>
                    <a:ext uri="{9D8B030D-6E8A-4147-A177-3AD203B41FA5}">
                      <a16:colId xmlns:a16="http://schemas.microsoft.com/office/drawing/2014/main" val="1592861388"/>
                    </a:ext>
                  </a:extLst>
                </a:gridCol>
                <a:gridCol w="576072">
                  <a:extLst>
                    <a:ext uri="{9D8B030D-6E8A-4147-A177-3AD203B41FA5}">
                      <a16:colId xmlns:a16="http://schemas.microsoft.com/office/drawing/2014/main" val="3434742916"/>
                    </a:ext>
                  </a:extLst>
                </a:gridCol>
                <a:gridCol w="576072">
                  <a:extLst>
                    <a:ext uri="{9D8B030D-6E8A-4147-A177-3AD203B41FA5}">
                      <a16:colId xmlns:a16="http://schemas.microsoft.com/office/drawing/2014/main" val="4050424830"/>
                    </a:ext>
                  </a:extLst>
                </a:gridCol>
                <a:gridCol w="576072">
                  <a:extLst>
                    <a:ext uri="{9D8B030D-6E8A-4147-A177-3AD203B41FA5}">
                      <a16:colId xmlns:a16="http://schemas.microsoft.com/office/drawing/2014/main" val="140301639"/>
                    </a:ext>
                  </a:extLst>
                </a:gridCol>
                <a:gridCol w="576072">
                  <a:extLst>
                    <a:ext uri="{9D8B030D-6E8A-4147-A177-3AD203B41FA5}">
                      <a16:colId xmlns:a16="http://schemas.microsoft.com/office/drawing/2014/main" val="2096884507"/>
                    </a:ext>
                  </a:extLst>
                </a:gridCol>
                <a:gridCol w="576072">
                  <a:extLst>
                    <a:ext uri="{9D8B030D-6E8A-4147-A177-3AD203B41FA5}">
                      <a16:colId xmlns:a16="http://schemas.microsoft.com/office/drawing/2014/main" val="1732303654"/>
                    </a:ext>
                  </a:extLst>
                </a:gridCol>
                <a:gridCol w="576072">
                  <a:extLst>
                    <a:ext uri="{9D8B030D-6E8A-4147-A177-3AD203B41FA5}">
                      <a16:colId xmlns:a16="http://schemas.microsoft.com/office/drawing/2014/main" val="3509099002"/>
                    </a:ext>
                  </a:extLst>
                </a:gridCol>
                <a:gridCol w="576072">
                  <a:extLst>
                    <a:ext uri="{9D8B030D-6E8A-4147-A177-3AD203B41FA5}">
                      <a16:colId xmlns:a16="http://schemas.microsoft.com/office/drawing/2014/main" val="2276218803"/>
                    </a:ext>
                  </a:extLst>
                </a:gridCol>
                <a:gridCol w="576072">
                  <a:extLst>
                    <a:ext uri="{9D8B030D-6E8A-4147-A177-3AD203B41FA5}">
                      <a16:colId xmlns:a16="http://schemas.microsoft.com/office/drawing/2014/main" val="2237450126"/>
                    </a:ext>
                  </a:extLst>
                </a:gridCol>
                <a:gridCol w="576072">
                  <a:extLst>
                    <a:ext uri="{9D8B030D-6E8A-4147-A177-3AD203B41FA5}">
                      <a16:colId xmlns:a16="http://schemas.microsoft.com/office/drawing/2014/main" val="3602379500"/>
                    </a:ext>
                  </a:extLst>
                </a:gridCol>
                <a:gridCol w="576072">
                  <a:extLst>
                    <a:ext uri="{9D8B030D-6E8A-4147-A177-3AD203B41FA5}">
                      <a16:colId xmlns:a16="http://schemas.microsoft.com/office/drawing/2014/main" val="236477893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856643045"/>
                  </a:ext>
                </a:extLst>
              </a:tr>
              <a:tr h="370840">
                <a:tc>
                  <a:txBody>
                    <a:bodyPr/>
                    <a:lstStyle/>
                    <a:p>
                      <a:r>
                        <a:rPr lang="en-US" sz="1000"/>
                        <a:t>222</a:t>
                      </a:r>
                    </a:p>
                  </a:txBody>
                  <a:tcPr/>
                </a:tc>
                <a:tc>
                  <a:txBody>
                    <a:bodyPr/>
                    <a:lstStyle/>
                    <a:p>
                      <a:r>
                        <a:rPr lang="en-US" sz="1000"/>
                        <a:t>3</a:t>
                      </a:r>
                    </a:p>
                  </a:txBody>
                  <a:tcPr/>
                </a:tc>
                <a:tc>
                  <a:txBody>
                    <a:bodyPr/>
                    <a:lstStyle/>
                    <a:p>
                      <a:r>
                        <a:rPr lang="en-US" sz="1000"/>
                        <a:t>14</a:t>
                      </a:r>
                    </a:p>
                  </a:txBody>
                  <a:tcPr/>
                </a:tc>
                <a:tc>
                  <a:txBody>
                    <a:bodyPr/>
                    <a:lstStyle/>
                    <a:p>
                      <a:r>
                        <a:rPr lang="en-US" sz="1000"/>
                        <a:t>13</a:t>
                      </a:r>
                    </a:p>
                  </a:txBody>
                  <a:tcPr/>
                </a:tc>
                <a:tc>
                  <a:txBody>
                    <a:bodyPr/>
                    <a:lstStyle/>
                    <a:p>
                      <a:r>
                        <a:rPr lang="en-US" sz="1000"/>
                        <a:t>0</a:t>
                      </a:r>
                    </a:p>
                  </a:txBody>
                  <a:tcPr/>
                </a:tc>
                <a:tc>
                  <a:txBody>
                    <a:bodyPr/>
                    <a:lstStyle/>
                    <a:p>
                      <a:r>
                        <a:rPr lang="en-US" sz="1000"/>
                        <a:t>1</a:t>
                      </a:r>
                    </a:p>
                  </a:txBody>
                  <a:tcPr/>
                </a:tc>
                <a:tc>
                  <a:txBody>
                    <a:bodyPr/>
                    <a:lstStyle/>
                    <a:p>
                      <a:r>
                        <a:rPr lang="en-US" sz="1000"/>
                        <a:t>20</a:t>
                      </a:r>
                    </a:p>
                  </a:txBody>
                  <a:tcPr/>
                </a:tc>
                <a:tc>
                  <a:txBody>
                    <a:bodyPr/>
                    <a:lstStyle/>
                    <a:p>
                      <a:r>
                        <a:rPr lang="en-US" sz="1000"/>
                        <a:t>20</a:t>
                      </a:r>
                    </a:p>
                  </a:txBody>
                  <a:tcPr/>
                </a:tc>
                <a:tc>
                  <a:txBody>
                    <a:bodyPr/>
                    <a:lstStyle/>
                    <a:p>
                      <a:r>
                        <a:rPr lang="en-US" sz="1000"/>
                        <a:t>120</a:t>
                      </a:r>
                    </a:p>
                  </a:txBody>
                  <a:tcPr/>
                </a:tc>
                <a:tc>
                  <a:txBody>
                    <a:bodyPr/>
                    <a:lstStyle/>
                    <a:p>
                      <a:r>
                        <a:rPr lang="en-US" sz="1000"/>
                        <a:t>1</a:t>
                      </a:r>
                    </a:p>
                  </a:txBody>
                  <a:tcPr/>
                </a:tc>
                <a:tc>
                  <a:txBody>
                    <a:bodyPr/>
                    <a:lstStyle/>
                    <a:p>
                      <a:r>
                        <a:rPr lang="en-US" sz="1000"/>
                        <a:t>1</a:t>
                      </a:r>
                    </a:p>
                  </a:txBody>
                  <a:tcPr/>
                </a:tc>
                <a:tc>
                  <a:txBody>
                    <a:bodyPr/>
                    <a:lstStyle/>
                    <a:p>
                      <a:r>
                        <a:rPr lang="en-US" sz="1000"/>
                        <a:t>4.9301 %</a:t>
                      </a:r>
                    </a:p>
                  </a:txBody>
                  <a:tcPr/>
                </a:tc>
                <a:tc>
                  <a:txBody>
                    <a:bodyPr/>
                    <a:lstStyle/>
                    <a:p>
                      <a:r>
                        <a:rPr lang="en-US" sz="1000"/>
                        <a:t>0.0 %</a:t>
                      </a:r>
                    </a:p>
                  </a:txBody>
                  <a:tcPr/>
                </a:tc>
                <a:extLst>
                  <a:ext uri="{0D108BD9-81ED-4DB2-BD59-A6C34878D82A}">
                    <a16:rowId xmlns:a16="http://schemas.microsoft.com/office/drawing/2014/main" val="2816861258"/>
                  </a:ext>
                </a:extLst>
              </a:tr>
            </a:tbl>
          </a:graphicData>
        </a:graphic>
      </p:graphicFrame>
      <p:sp>
        <p:nvSpPr>
          <p:cNvPr id="4" name="Text Placeholder 3">
            <a:extLst>
              <a:ext uri="{FF2B5EF4-FFF2-40B4-BE49-F238E27FC236}">
                <a16:creationId xmlns:a16="http://schemas.microsoft.com/office/drawing/2014/main" id="{7199581A-2AAD-481A-AB00-81B4F8FBE28D}"/>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3862879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90B0F-1FF8-45CA-8624-AF6A1ADA4E8E}"/>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0100E941-EC96-445F-AFEA-6082632A9074}"/>
              </a:ext>
            </a:extLst>
          </p:cNvPr>
          <p:cNvGraphicFramePr>
            <a:graphicFrameLocks noGrp="1"/>
          </p:cNvGraphicFramePr>
          <p:nvPr>
            <p:ph type="chart" sz="quarter" idx="13"/>
            <p:extLst>
              <p:ext uri="{D42A27DB-BD31-4B8C-83A1-F6EECF244321}">
                <p14:modId xmlns:p14="http://schemas.microsoft.com/office/powerpoint/2010/main" val="8607448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B3E255-8D37-438B-AA51-E732E1EE199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ACEA062A-E4C6-48DF-AD61-30E4966110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18381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CBF9A-28CF-472D-AF58-45ED0E02430F}"/>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11CA7D01-00C6-4E1C-8FD8-D92C2CCF38C8}"/>
              </a:ext>
            </a:extLst>
          </p:cNvPr>
          <p:cNvGraphicFramePr>
            <a:graphicFrameLocks noGrp="1"/>
          </p:cNvGraphicFramePr>
          <p:nvPr>
            <p:ph type="chart" sz="quarter" idx="13"/>
            <p:extLst>
              <p:ext uri="{D42A27DB-BD31-4B8C-83A1-F6EECF244321}">
                <p14:modId xmlns:p14="http://schemas.microsoft.com/office/powerpoint/2010/main" val="42890661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22B2DA-CFD2-4C88-887D-D1A12F97F090}"/>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A086FA64-C254-4996-B7CE-3906EEC66E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38064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FB539-5B0C-4B62-8B80-1BD8CCA185ED}"/>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78351E0B-AFBA-4723-925B-FA70EC84C009}"/>
              </a:ext>
            </a:extLst>
          </p:cNvPr>
          <p:cNvGraphicFramePr>
            <a:graphicFrameLocks noGrp="1"/>
          </p:cNvGraphicFramePr>
          <p:nvPr>
            <p:ph type="chart" sz="quarter" idx="13"/>
            <p:extLst>
              <p:ext uri="{D42A27DB-BD31-4B8C-83A1-F6EECF244321}">
                <p14:modId xmlns:p14="http://schemas.microsoft.com/office/powerpoint/2010/main" val="1439663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76AE91-CFB4-423C-B71D-617ABD0E80C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5C4BA05-6F0E-4EDB-8695-DBD0459314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90473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94C75-A486-4D27-B529-BFF62610FD60}"/>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CA515657-03AD-4E7D-A1E7-E4A3D2A228C5}"/>
              </a:ext>
            </a:extLst>
          </p:cNvPr>
          <p:cNvGraphicFramePr>
            <a:graphicFrameLocks noGrp="1"/>
          </p:cNvGraphicFramePr>
          <p:nvPr>
            <p:ph type="tbl" sz="quarter" idx="13"/>
            <p:extLst>
              <p:ext uri="{D42A27DB-BD31-4B8C-83A1-F6EECF244321}">
                <p14:modId xmlns:p14="http://schemas.microsoft.com/office/powerpoint/2010/main" val="3526753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350236630"/>
                    </a:ext>
                  </a:extLst>
                </a:gridCol>
                <a:gridCol w="493776">
                  <a:extLst>
                    <a:ext uri="{9D8B030D-6E8A-4147-A177-3AD203B41FA5}">
                      <a16:colId xmlns:a16="http://schemas.microsoft.com/office/drawing/2014/main" val="1250914468"/>
                    </a:ext>
                  </a:extLst>
                </a:gridCol>
                <a:gridCol w="1069848">
                  <a:extLst>
                    <a:ext uri="{9D8B030D-6E8A-4147-A177-3AD203B41FA5}">
                      <a16:colId xmlns:a16="http://schemas.microsoft.com/office/drawing/2014/main" val="3619856564"/>
                    </a:ext>
                  </a:extLst>
                </a:gridCol>
                <a:gridCol w="1069848">
                  <a:extLst>
                    <a:ext uri="{9D8B030D-6E8A-4147-A177-3AD203B41FA5}">
                      <a16:colId xmlns:a16="http://schemas.microsoft.com/office/drawing/2014/main" val="2388028526"/>
                    </a:ext>
                  </a:extLst>
                </a:gridCol>
                <a:gridCol w="1069848">
                  <a:extLst>
                    <a:ext uri="{9D8B030D-6E8A-4147-A177-3AD203B41FA5}">
                      <a16:colId xmlns:a16="http://schemas.microsoft.com/office/drawing/2014/main" val="3368336723"/>
                    </a:ext>
                  </a:extLst>
                </a:gridCol>
                <a:gridCol w="1069848">
                  <a:extLst>
                    <a:ext uri="{9D8B030D-6E8A-4147-A177-3AD203B41FA5}">
                      <a16:colId xmlns:a16="http://schemas.microsoft.com/office/drawing/2014/main" val="987599210"/>
                    </a:ext>
                  </a:extLst>
                </a:gridCol>
                <a:gridCol w="1069848">
                  <a:extLst>
                    <a:ext uri="{9D8B030D-6E8A-4147-A177-3AD203B41FA5}">
                      <a16:colId xmlns:a16="http://schemas.microsoft.com/office/drawing/2014/main" val="1166014330"/>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460420951"/>
                  </a:ext>
                </a:extLst>
              </a:tr>
              <a:tr h="370840">
                <a:tc>
                  <a:txBody>
                    <a:bodyPr/>
                    <a:lstStyle/>
                    <a:p>
                      <a:r>
                        <a:rPr lang="en-US" sz="1000" b="1"/>
                        <a:t>@TokioMAmerica - 2021-07-26 16:22:11</a:t>
                      </a:r>
                      <a:r>
                        <a:rPr lang="en-US" sz="1000"/>
                        <a:t>
 Introducing Andrew Lucas, one of TMA's new recruits for our #summerinternship program! Andrew is a rising senior in Business Administration with a focus on Economic Consulting and minor in Political Science at @ElonUniversity. Welcome to the team, Andrew! https://t.co/nPxreZ6kzz</a:t>
                      </a:r>
                    </a:p>
                  </a:txBody>
                  <a:tcPr/>
                </a:tc>
                <a:tc>
                  <a:txBody>
                    <a:bodyPr/>
                    <a:lstStyle/>
                    <a:p>
                      <a:r>
                        <a:rPr lang="en-US" sz="1000"/>
                        <a:t>07/30/2021 14:09:26</a:t>
                      </a:r>
                    </a:p>
                  </a:txBody>
                  <a:tcPr/>
                </a:tc>
                <a:tc>
                  <a:txBody>
                    <a:bodyPr/>
                    <a:lstStyle/>
                    <a:p>
                      <a:r>
                        <a:rPr lang="en-US" sz="1000"/>
                        <a:t>10</a:t>
                      </a:r>
                    </a:p>
                  </a:txBody>
                  <a:tcPr/>
                </a:tc>
                <a:tc>
                  <a:txBody>
                    <a:bodyPr/>
                    <a:lstStyle/>
                    <a:p>
                      <a:r>
                        <a:rPr lang="en-US" sz="1000"/>
                        <a:t>104</a:t>
                      </a:r>
                    </a:p>
                  </a:txBody>
                  <a:tcPr/>
                </a:tc>
                <a:tc>
                  <a:txBody>
                    <a:bodyPr/>
                    <a:lstStyle/>
                    <a:p>
                      <a:r>
                        <a:rPr lang="en-US" sz="1000"/>
                        <a:t>0</a:t>
                      </a:r>
                    </a:p>
                  </a:txBody>
                  <a:tcPr/>
                </a:tc>
                <a:tc>
                  <a:txBody>
                    <a:bodyPr/>
                    <a:lstStyle/>
                    <a:p>
                      <a:r>
                        <a:rPr lang="en-US" sz="1000"/>
                        <a:t>114</a:t>
                      </a:r>
                    </a:p>
                  </a:txBody>
                  <a:tcPr/>
                </a:tc>
                <a:tc>
                  <a:txBody>
                    <a:bodyPr/>
                    <a:lstStyle/>
                    <a:p>
                      <a:r>
                        <a:rPr lang="en-US" sz="1000"/>
                        <a:t>51.3514 %</a:t>
                      </a:r>
                    </a:p>
                  </a:txBody>
                  <a:tcPr/>
                </a:tc>
                <a:extLst>
                  <a:ext uri="{0D108BD9-81ED-4DB2-BD59-A6C34878D82A}">
                    <a16:rowId xmlns:a16="http://schemas.microsoft.com/office/drawing/2014/main" val="3311096131"/>
                  </a:ext>
                </a:extLst>
              </a:tr>
              <a:tr h="370840">
                <a:tc>
                  <a:txBody>
                    <a:bodyPr/>
                    <a:lstStyle/>
                    <a:p>
                      <a:r>
                        <a:rPr lang="en-US" sz="1000" b="1"/>
                        <a:t>@TokioMAmerica - 2021-07-07 16:15:03</a:t>
                      </a:r>
                      <a:r>
                        <a:rPr lang="en-US" sz="1000"/>
                        <a:t>
 Share this career opportunity with your insurance industry connections! TMA is looking for a Senior Technology Underwriter - capable of #underwriting large property and casualty accounts. Check out our job listing: https://t.co/TMsL7JsNOk https://t.co/7x66xjgAzN</a:t>
                      </a:r>
                    </a:p>
                  </a:txBody>
                  <a:tcPr/>
                </a:tc>
                <a:tc>
                  <a:txBody>
                    <a:bodyPr/>
                    <a:lstStyle/>
                    <a:p>
                      <a:r>
                        <a:rPr lang="en-US" sz="1000"/>
                        <a:t>07/15/2021 14:11:22</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1.8100 %</a:t>
                      </a:r>
                    </a:p>
                  </a:txBody>
                  <a:tcPr/>
                </a:tc>
                <a:extLst>
                  <a:ext uri="{0D108BD9-81ED-4DB2-BD59-A6C34878D82A}">
                    <a16:rowId xmlns:a16="http://schemas.microsoft.com/office/drawing/2014/main" val="4240724157"/>
                  </a:ext>
                </a:extLst>
              </a:tr>
              <a:tr h="370840">
                <a:tc>
                  <a:txBody>
                    <a:bodyPr/>
                    <a:lstStyle/>
                    <a:p>
                      <a:r>
                        <a:rPr lang="en-US" sz="1000" b="1"/>
                        <a:t>@TokioMAmerica - 2021-07-14 15:55:02</a:t>
                      </a:r>
                      <a:r>
                        <a:rPr lang="en-US" sz="1000"/>
                        <a:t>
 Quick and professional are two words we like to hear! At TMA, our goal is to provide peace of mind to our customers with quick feedback from capable adjusters like Adam. Experience #AnshinInAction with TMA. https://t.co/H9HDsnhfho</a:t>
                      </a:r>
                    </a:p>
                  </a:txBody>
                  <a:tcPr/>
                </a:tc>
                <a:tc>
                  <a:txBody>
                    <a:bodyPr/>
                    <a:lstStyle/>
                    <a:p>
                      <a:r>
                        <a:rPr lang="en-US" sz="1000"/>
                        <a:t>07/15/2021 14:11:22</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1.8100 %</a:t>
                      </a:r>
                    </a:p>
                  </a:txBody>
                  <a:tcPr/>
                </a:tc>
                <a:extLst>
                  <a:ext uri="{0D108BD9-81ED-4DB2-BD59-A6C34878D82A}">
                    <a16:rowId xmlns:a16="http://schemas.microsoft.com/office/drawing/2014/main" val="2310724363"/>
                  </a:ext>
                </a:extLst>
              </a:tr>
            </a:tbl>
          </a:graphicData>
        </a:graphic>
      </p:graphicFrame>
      <p:sp>
        <p:nvSpPr>
          <p:cNvPr id="4" name="Text Placeholder 3">
            <a:extLst>
              <a:ext uri="{FF2B5EF4-FFF2-40B4-BE49-F238E27FC236}">
                <a16:creationId xmlns:a16="http://schemas.microsoft.com/office/drawing/2014/main" id="{D67705CF-67E9-4521-8936-43C23FE9840B}"/>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5481778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4B291-94C2-4648-987A-85A0C6A3F2D5}"/>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AEB10109-8E1D-42B2-98AA-E2264E84CDF0}"/>
              </a:ext>
            </a:extLst>
          </p:cNvPr>
          <p:cNvGraphicFramePr>
            <a:graphicFrameLocks noGrp="1"/>
          </p:cNvGraphicFramePr>
          <p:nvPr>
            <p:ph type="tbl" sz="quarter" idx="13"/>
            <p:extLst>
              <p:ext uri="{D42A27DB-BD31-4B8C-83A1-F6EECF244321}">
                <p14:modId xmlns:p14="http://schemas.microsoft.com/office/powerpoint/2010/main" val="744342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568835035"/>
                    </a:ext>
                  </a:extLst>
                </a:gridCol>
                <a:gridCol w="658368">
                  <a:extLst>
                    <a:ext uri="{9D8B030D-6E8A-4147-A177-3AD203B41FA5}">
                      <a16:colId xmlns:a16="http://schemas.microsoft.com/office/drawing/2014/main" val="2092321989"/>
                    </a:ext>
                  </a:extLst>
                </a:gridCol>
                <a:gridCol w="658368">
                  <a:extLst>
                    <a:ext uri="{9D8B030D-6E8A-4147-A177-3AD203B41FA5}">
                      <a16:colId xmlns:a16="http://schemas.microsoft.com/office/drawing/2014/main" val="1370810954"/>
                    </a:ext>
                  </a:extLst>
                </a:gridCol>
                <a:gridCol w="658368">
                  <a:extLst>
                    <a:ext uri="{9D8B030D-6E8A-4147-A177-3AD203B41FA5}">
                      <a16:colId xmlns:a16="http://schemas.microsoft.com/office/drawing/2014/main" val="2043379534"/>
                    </a:ext>
                  </a:extLst>
                </a:gridCol>
                <a:gridCol w="658368">
                  <a:extLst>
                    <a:ext uri="{9D8B030D-6E8A-4147-A177-3AD203B41FA5}">
                      <a16:colId xmlns:a16="http://schemas.microsoft.com/office/drawing/2014/main" val="601575728"/>
                    </a:ext>
                  </a:extLst>
                </a:gridCol>
                <a:gridCol w="658368">
                  <a:extLst>
                    <a:ext uri="{9D8B030D-6E8A-4147-A177-3AD203B41FA5}">
                      <a16:colId xmlns:a16="http://schemas.microsoft.com/office/drawing/2014/main" val="460921641"/>
                    </a:ext>
                  </a:extLst>
                </a:gridCol>
                <a:gridCol w="658368">
                  <a:extLst>
                    <a:ext uri="{9D8B030D-6E8A-4147-A177-3AD203B41FA5}">
                      <a16:colId xmlns:a16="http://schemas.microsoft.com/office/drawing/2014/main" val="2828900965"/>
                    </a:ext>
                  </a:extLst>
                </a:gridCol>
                <a:gridCol w="658368">
                  <a:extLst>
                    <a:ext uri="{9D8B030D-6E8A-4147-A177-3AD203B41FA5}">
                      <a16:colId xmlns:a16="http://schemas.microsoft.com/office/drawing/2014/main" val="1558153029"/>
                    </a:ext>
                  </a:extLst>
                </a:gridCol>
                <a:gridCol w="658368">
                  <a:extLst>
                    <a:ext uri="{9D8B030D-6E8A-4147-A177-3AD203B41FA5}">
                      <a16:colId xmlns:a16="http://schemas.microsoft.com/office/drawing/2014/main" val="2469970306"/>
                    </a:ext>
                  </a:extLst>
                </a:gridCol>
                <a:gridCol w="658368">
                  <a:extLst>
                    <a:ext uri="{9D8B030D-6E8A-4147-A177-3AD203B41FA5}">
                      <a16:colId xmlns:a16="http://schemas.microsoft.com/office/drawing/2014/main" val="3167324510"/>
                    </a:ext>
                  </a:extLst>
                </a:gridCol>
                <a:gridCol w="658368">
                  <a:extLst>
                    <a:ext uri="{9D8B030D-6E8A-4147-A177-3AD203B41FA5}">
                      <a16:colId xmlns:a16="http://schemas.microsoft.com/office/drawing/2014/main" val="3718763584"/>
                    </a:ext>
                  </a:extLst>
                </a:gridCol>
                <a:gridCol w="658368">
                  <a:extLst>
                    <a:ext uri="{9D8B030D-6E8A-4147-A177-3AD203B41FA5}">
                      <a16:colId xmlns:a16="http://schemas.microsoft.com/office/drawing/2014/main" val="189421425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2187117246"/>
                  </a:ext>
                </a:extLst>
              </a:tr>
              <a:tr h="370840">
                <a:tc>
                  <a:txBody>
                    <a:bodyPr/>
                    <a:lstStyle/>
                    <a:p>
                      <a:r>
                        <a:rPr lang="en-US" sz="1000"/>
                        <a:t>18009</a:t>
                      </a:r>
                    </a:p>
                  </a:txBody>
                  <a:tcPr/>
                </a:tc>
                <a:tc>
                  <a:txBody>
                    <a:bodyPr/>
                    <a:lstStyle/>
                    <a:p>
                      <a:r>
                        <a:rPr lang="en-US" sz="1000"/>
                        <a:t>62</a:t>
                      </a:r>
                    </a:p>
                  </a:txBody>
                  <a:tcPr/>
                </a:tc>
                <a:tc>
                  <a:txBody>
                    <a:bodyPr/>
                    <a:lstStyle/>
                    <a:p>
                      <a:r>
                        <a:rPr lang="en-US" sz="1000"/>
                        <a:t>14</a:t>
                      </a:r>
                    </a:p>
                  </a:txBody>
                  <a:tcPr/>
                </a:tc>
                <a:tc>
                  <a:txBody>
                    <a:bodyPr/>
                    <a:lstStyle/>
                    <a:p>
                      <a:r>
                        <a:rPr lang="en-US" sz="1000"/>
                        <a:t>373</a:t>
                      </a:r>
                    </a:p>
                  </a:txBody>
                  <a:tcPr/>
                </a:tc>
                <a:tc>
                  <a:txBody>
                    <a:bodyPr/>
                    <a:lstStyle/>
                    <a:p>
                      <a:r>
                        <a:rPr lang="en-US" sz="1000"/>
                        <a:t>26.642857142857</a:t>
                      </a:r>
                    </a:p>
                  </a:txBody>
                  <a:tcPr/>
                </a:tc>
                <a:tc>
                  <a:txBody>
                    <a:bodyPr/>
                    <a:lstStyle/>
                    <a:p>
                      <a:r>
                        <a:rPr lang="en-US" sz="1000"/>
                        <a:t>18</a:t>
                      </a:r>
                    </a:p>
                  </a:txBody>
                  <a:tcPr/>
                </a:tc>
                <a:tc>
                  <a:txBody>
                    <a:bodyPr/>
                    <a:lstStyle/>
                    <a:p>
                      <a:r>
                        <a:rPr lang="en-US" sz="1000"/>
                        <a:t>15</a:t>
                      </a:r>
                    </a:p>
                  </a:txBody>
                  <a:tcPr/>
                </a:tc>
                <a:tc>
                  <a:txBody>
                    <a:bodyPr/>
                    <a:lstStyle/>
                    <a:p>
                      <a:r>
                        <a:rPr lang="en-US" sz="1000"/>
                        <a:t>381</a:t>
                      </a:r>
                    </a:p>
                  </a:txBody>
                  <a:tcPr/>
                </a:tc>
                <a:tc>
                  <a:txBody>
                    <a:bodyPr/>
                    <a:lstStyle/>
                    <a:p>
                      <a:r>
                        <a:rPr lang="en-US" sz="1000"/>
                        <a:t>19272</a:t>
                      </a:r>
                    </a:p>
                  </a:txBody>
                  <a:tcPr/>
                </a:tc>
                <a:tc>
                  <a:txBody>
                    <a:bodyPr/>
                    <a:lstStyle/>
                    <a:p>
                      <a:r>
                        <a:rPr lang="en-US" sz="1000"/>
                        <a:t>1376.5714285714</a:t>
                      </a:r>
                    </a:p>
                  </a:txBody>
                  <a:tcPr/>
                </a:tc>
                <a:tc>
                  <a:txBody>
                    <a:bodyPr/>
                    <a:lstStyle/>
                    <a:p>
                      <a:r>
                        <a:rPr lang="en-US" sz="1000"/>
                        <a:t>3.6280518786241 %</a:t>
                      </a:r>
                    </a:p>
                  </a:txBody>
                  <a:tcPr/>
                </a:tc>
                <a:tc>
                  <a:txBody>
                    <a:bodyPr/>
                    <a:lstStyle/>
                    <a:p>
                      <a:r>
                        <a:rPr lang="en-US" sz="1000"/>
                        <a:t>0</a:t>
                      </a:r>
                    </a:p>
                  </a:txBody>
                  <a:tcPr/>
                </a:tc>
                <a:extLst>
                  <a:ext uri="{0D108BD9-81ED-4DB2-BD59-A6C34878D82A}">
                    <a16:rowId xmlns:a16="http://schemas.microsoft.com/office/drawing/2014/main" val="434059"/>
                  </a:ext>
                </a:extLst>
              </a:tr>
            </a:tbl>
          </a:graphicData>
        </a:graphic>
      </p:graphicFrame>
      <p:sp>
        <p:nvSpPr>
          <p:cNvPr id="4" name="Text Placeholder 3">
            <a:extLst>
              <a:ext uri="{FF2B5EF4-FFF2-40B4-BE49-F238E27FC236}">
                <a16:creationId xmlns:a16="http://schemas.microsoft.com/office/drawing/2014/main" id="{9E172740-A32A-4D27-81D7-322C088421CB}"/>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6463324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68832-1142-4334-B281-4ADBC6DC2642}"/>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CA9AC74A-E08D-42FA-87EF-290163703FE4}"/>
              </a:ext>
            </a:extLst>
          </p:cNvPr>
          <p:cNvGraphicFramePr>
            <a:graphicFrameLocks noGrp="1"/>
          </p:cNvGraphicFramePr>
          <p:nvPr>
            <p:ph type="chart" sz="quarter" idx="13"/>
            <p:extLst>
              <p:ext uri="{D42A27DB-BD31-4B8C-83A1-F6EECF244321}">
                <p14:modId xmlns:p14="http://schemas.microsoft.com/office/powerpoint/2010/main" val="21960272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BDE862-54CE-45E0-94F8-C47118AE304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BF7EAF1-635B-453C-B189-3322D21BD4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0303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F1235-4D77-46AD-BDF2-CF6627EF6111}"/>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4013488E-EB3A-40CD-8345-B46C4E26A1BC}"/>
              </a:ext>
            </a:extLst>
          </p:cNvPr>
          <p:cNvGraphicFramePr>
            <a:graphicFrameLocks noGrp="1"/>
          </p:cNvGraphicFramePr>
          <p:nvPr>
            <p:ph type="chart" sz="quarter" idx="13"/>
            <p:extLst>
              <p:ext uri="{D42A27DB-BD31-4B8C-83A1-F6EECF244321}">
                <p14:modId xmlns:p14="http://schemas.microsoft.com/office/powerpoint/2010/main" val="14705008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E1F808-95C2-4FFB-8022-0EDAF903F821}"/>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EAC8656-F908-43C0-8D05-376C779B7E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4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71C0B-8A44-4D56-8A15-50BDE84BA726}"/>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ECFB6AF7-E38E-4CE7-9BE6-806F4EFAD500}"/>
              </a:ext>
            </a:extLst>
          </p:cNvPr>
          <p:cNvGraphicFramePr>
            <a:graphicFrameLocks noGrp="1"/>
          </p:cNvGraphicFramePr>
          <p:nvPr>
            <p:ph type="chart" sz="quarter" idx="13"/>
            <p:extLst>
              <p:ext uri="{D42A27DB-BD31-4B8C-83A1-F6EECF244321}">
                <p14:modId xmlns:p14="http://schemas.microsoft.com/office/powerpoint/2010/main" val="27695964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C8B9EC-A2B8-45E8-A22B-94FECB23E2FF}"/>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87D85FF-E339-48D7-872D-6AE003BC5F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63820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86961-E901-42D3-A4E6-242EA79382A1}"/>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644EA16A-5B13-40C2-ACE0-6537DED21575}"/>
              </a:ext>
            </a:extLst>
          </p:cNvPr>
          <p:cNvGraphicFramePr>
            <a:graphicFrameLocks noGrp="1"/>
          </p:cNvGraphicFramePr>
          <p:nvPr>
            <p:ph type="chart" sz="quarter" idx="13"/>
            <p:extLst>
              <p:ext uri="{D42A27DB-BD31-4B8C-83A1-F6EECF244321}">
                <p14:modId xmlns:p14="http://schemas.microsoft.com/office/powerpoint/2010/main" val="3391914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406449-C7C8-47C0-9B22-BF49FB574A9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1A721D3C-E021-4108-8B43-F946B429D8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97710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091CC-7CF5-45C5-8685-85B0987872A2}"/>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7D7E7C21-5A34-4E37-B8BA-38CB3F5A6891}"/>
              </a:ext>
            </a:extLst>
          </p:cNvPr>
          <p:cNvGraphicFramePr>
            <a:graphicFrameLocks noGrp="1"/>
          </p:cNvGraphicFramePr>
          <p:nvPr>
            <p:ph type="tbl" sz="quarter" idx="13"/>
            <p:extLst>
              <p:ext uri="{D42A27DB-BD31-4B8C-83A1-F6EECF244321}">
                <p14:modId xmlns:p14="http://schemas.microsoft.com/office/powerpoint/2010/main" val="1251938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991136588"/>
                    </a:ext>
                  </a:extLst>
                </a:gridCol>
                <a:gridCol w="740664">
                  <a:extLst>
                    <a:ext uri="{9D8B030D-6E8A-4147-A177-3AD203B41FA5}">
                      <a16:colId xmlns:a16="http://schemas.microsoft.com/office/drawing/2014/main" val="1175771645"/>
                    </a:ext>
                  </a:extLst>
                </a:gridCol>
                <a:gridCol w="740664">
                  <a:extLst>
                    <a:ext uri="{9D8B030D-6E8A-4147-A177-3AD203B41FA5}">
                      <a16:colId xmlns:a16="http://schemas.microsoft.com/office/drawing/2014/main" val="3943068216"/>
                    </a:ext>
                  </a:extLst>
                </a:gridCol>
                <a:gridCol w="740664">
                  <a:extLst>
                    <a:ext uri="{9D8B030D-6E8A-4147-A177-3AD203B41FA5}">
                      <a16:colId xmlns:a16="http://schemas.microsoft.com/office/drawing/2014/main" val="107917924"/>
                    </a:ext>
                  </a:extLst>
                </a:gridCol>
                <a:gridCol w="740664">
                  <a:extLst>
                    <a:ext uri="{9D8B030D-6E8A-4147-A177-3AD203B41FA5}">
                      <a16:colId xmlns:a16="http://schemas.microsoft.com/office/drawing/2014/main" val="3609404651"/>
                    </a:ext>
                  </a:extLst>
                </a:gridCol>
                <a:gridCol w="740664">
                  <a:extLst>
                    <a:ext uri="{9D8B030D-6E8A-4147-A177-3AD203B41FA5}">
                      <a16:colId xmlns:a16="http://schemas.microsoft.com/office/drawing/2014/main" val="4212937318"/>
                    </a:ext>
                  </a:extLst>
                </a:gridCol>
                <a:gridCol w="740664">
                  <a:extLst>
                    <a:ext uri="{9D8B030D-6E8A-4147-A177-3AD203B41FA5}">
                      <a16:colId xmlns:a16="http://schemas.microsoft.com/office/drawing/2014/main" val="2405669941"/>
                    </a:ext>
                  </a:extLst>
                </a:gridCol>
                <a:gridCol w="740664">
                  <a:extLst>
                    <a:ext uri="{9D8B030D-6E8A-4147-A177-3AD203B41FA5}">
                      <a16:colId xmlns:a16="http://schemas.microsoft.com/office/drawing/2014/main" val="2684059813"/>
                    </a:ext>
                  </a:extLst>
                </a:gridCol>
                <a:gridCol w="740664">
                  <a:extLst>
                    <a:ext uri="{9D8B030D-6E8A-4147-A177-3AD203B41FA5}">
                      <a16:colId xmlns:a16="http://schemas.microsoft.com/office/drawing/2014/main" val="1576096904"/>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833202333"/>
                  </a:ext>
                </a:extLst>
              </a:tr>
              <a:tr h="370840">
                <a:tc>
                  <a:txBody>
                    <a:bodyPr/>
                    <a:lstStyle/>
                    <a:p>
                      <a:r>
                        <a:rPr lang="en-US" sz="1000" b="1"/>
                        <a:t>Tokio Marine America - 2021-07-06 15:12:48</a:t>
                      </a:r>
                      <a:r>
                        <a:rPr lang="en-US" sz="1000"/>
                        <a:t>
 Part of Tokio Marine's purpose is to "protect our customers and society in their time of need." With that in mind, the Tokio Marine Group has set a new target to reduce green house gasses emitted from Group business activities by 60% by FY2030.
Read more: https://bit.ly/3xsdhWQ</a:t>
                      </a:r>
                    </a:p>
                  </a:txBody>
                  <a:tcPr/>
                </a:tc>
                <a:tc>
                  <a:txBody>
                    <a:bodyPr/>
                    <a:lstStyle/>
                    <a:p>
                      <a:r>
                        <a:rPr lang="en-US" sz="1000"/>
                        <a:t>Image</a:t>
                      </a:r>
                    </a:p>
                  </a:txBody>
                  <a:tcPr/>
                </a:tc>
                <a:tc>
                  <a:txBody>
                    <a:bodyPr/>
                    <a:lstStyle/>
                    <a:p>
                      <a:r>
                        <a:rPr lang="en-US" sz="1000"/>
                        <a:t>72</a:t>
                      </a:r>
                    </a:p>
                  </a:txBody>
                  <a:tcPr/>
                </a:tc>
                <a:tc>
                  <a:txBody>
                    <a:bodyPr/>
                    <a:lstStyle/>
                    <a:p>
                      <a:r>
                        <a:rPr lang="en-US" sz="1000"/>
                        <a:t>0</a:t>
                      </a:r>
                    </a:p>
                  </a:txBody>
                  <a:tcPr/>
                </a:tc>
                <a:tc>
                  <a:txBody>
                    <a:bodyPr/>
                    <a:lstStyle/>
                    <a:p>
                      <a:r>
                        <a:rPr lang="en-US" sz="1000"/>
                        <a:t>2</a:t>
                      </a:r>
                    </a:p>
                  </a:txBody>
                  <a:tcPr/>
                </a:tc>
                <a:tc>
                  <a:txBody>
                    <a:bodyPr/>
                    <a:lstStyle/>
                    <a:p>
                      <a:r>
                        <a:rPr lang="en-US" sz="1000"/>
                        <a:t>27</a:t>
                      </a:r>
                    </a:p>
                  </a:txBody>
                  <a:tcPr/>
                </a:tc>
                <a:tc>
                  <a:txBody>
                    <a:bodyPr/>
                    <a:lstStyle/>
                    <a:p>
                      <a:r>
                        <a:rPr lang="en-US" sz="1000"/>
                        <a:t>4.279982166741</a:t>
                      </a:r>
                    </a:p>
                  </a:txBody>
                  <a:tcPr/>
                </a:tc>
                <a:tc>
                  <a:txBody>
                    <a:bodyPr/>
                    <a:lstStyle/>
                    <a:p>
                      <a:r>
                        <a:rPr lang="en-US" sz="1000"/>
                        <a:t>2243</a:t>
                      </a:r>
                    </a:p>
                  </a:txBody>
                  <a:tcPr/>
                </a:tc>
                <a:tc>
                  <a:txBody>
                    <a:bodyPr/>
                    <a:lstStyle/>
                    <a:p>
                      <a:r>
                        <a:rPr lang="en-US" sz="1000"/>
                        <a:t>n/a</a:t>
                      </a:r>
                    </a:p>
                  </a:txBody>
                  <a:tcPr/>
                </a:tc>
                <a:extLst>
                  <a:ext uri="{0D108BD9-81ED-4DB2-BD59-A6C34878D82A}">
                    <a16:rowId xmlns:a16="http://schemas.microsoft.com/office/drawing/2014/main" val="1879242664"/>
                  </a:ext>
                </a:extLst>
              </a:tr>
              <a:tr h="370840">
                <a:tc>
                  <a:txBody>
                    <a:bodyPr/>
                    <a:lstStyle/>
                    <a:p>
                      <a:r>
                        <a:rPr lang="en-US" sz="1000" b="1"/>
                        <a:t>Tokio Marine America - 2021-07-19 15:58:07</a:t>
                      </a:r>
                      <a:r>
                        <a:rPr lang="en-US" sz="1000"/>
                        <a:t>
 Meet one of our #summerinterns, Ainsley! Ainsley recently completed her undergraduate degree in Risk Management and Insurance and is currently in the process of obtaining her MBA in Strategic Management, both from St. John's University in Queens, New York. We're excited to see where her career takes her. #insurancecareers</a:t>
                      </a:r>
                    </a:p>
                  </a:txBody>
                  <a:tcPr/>
                </a:tc>
                <a:tc>
                  <a:txBody>
                    <a:bodyPr/>
                    <a:lstStyle/>
                    <a:p>
                      <a:r>
                        <a:rPr lang="en-US" sz="1000"/>
                        <a:t>Image</a:t>
                      </a:r>
                    </a:p>
                  </a:txBody>
                  <a:tcPr/>
                </a:tc>
                <a:tc>
                  <a:txBody>
                    <a:bodyPr/>
                    <a:lstStyle/>
                    <a:p>
                      <a:r>
                        <a:rPr lang="en-US" sz="1000"/>
                        <a:t>66</a:t>
                      </a:r>
                    </a:p>
                  </a:txBody>
                  <a:tcPr/>
                </a:tc>
                <a:tc>
                  <a:txBody>
                    <a:bodyPr/>
                    <a:lstStyle/>
                    <a:p>
                      <a:r>
                        <a:rPr lang="en-US" sz="1000"/>
                        <a:t>3</a:t>
                      </a:r>
                    </a:p>
                  </a:txBody>
                  <a:tcPr/>
                </a:tc>
                <a:tc>
                  <a:txBody>
                    <a:bodyPr/>
                    <a:lstStyle/>
                    <a:p>
                      <a:r>
                        <a:rPr lang="en-US" sz="1000"/>
                        <a:t>2</a:t>
                      </a:r>
                    </a:p>
                  </a:txBody>
                  <a:tcPr/>
                </a:tc>
                <a:tc>
                  <a:txBody>
                    <a:bodyPr/>
                    <a:lstStyle/>
                    <a:p>
                      <a:r>
                        <a:rPr lang="en-US" sz="1000"/>
                        <a:t>88</a:t>
                      </a:r>
                    </a:p>
                  </a:txBody>
                  <a:tcPr/>
                </a:tc>
                <a:tc>
                  <a:txBody>
                    <a:bodyPr/>
                    <a:lstStyle/>
                    <a:p>
                      <a:r>
                        <a:rPr lang="en-US" sz="1000"/>
                        <a:t>4.2019027484144</a:t>
                      </a:r>
                    </a:p>
                  </a:txBody>
                  <a:tcPr/>
                </a:tc>
                <a:tc>
                  <a:txBody>
                    <a:bodyPr/>
                    <a:lstStyle/>
                    <a:p>
                      <a:r>
                        <a:rPr lang="en-US" sz="1000"/>
                        <a:t>3784</a:t>
                      </a:r>
                    </a:p>
                  </a:txBody>
                  <a:tcPr/>
                </a:tc>
                <a:tc>
                  <a:txBody>
                    <a:bodyPr/>
                    <a:lstStyle/>
                    <a:p>
                      <a:r>
                        <a:rPr lang="en-US" sz="1000"/>
                        <a:t>n/a</a:t>
                      </a:r>
                    </a:p>
                  </a:txBody>
                  <a:tcPr/>
                </a:tc>
                <a:extLst>
                  <a:ext uri="{0D108BD9-81ED-4DB2-BD59-A6C34878D82A}">
                    <a16:rowId xmlns:a16="http://schemas.microsoft.com/office/drawing/2014/main" val="1191256225"/>
                  </a:ext>
                </a:extLst>
              </a:tr>
              <a:tr h="370840">
                <a:tc>
                  <a:txBody>
                    <a:bodyPr/>
                    <a:lstStyle/>
                    <a:p>
                      <a:r>
                        <a:rPr lang="en-US" sz="1000" b="1"/>
                        <a:t>Tokio Marine America - 2021-07-12 16:55:02</a:t>
                      </a:r>
                      <a:r>
                        <a:rPr lang="en-US" sz="1000"/>
                        <a:t>
 TMA's summer internship program is in full swing, and we're excited to introduce four young professionals to the insurance industry. 
Meet Adefemi - a graduate from California State University, Fullerton. Adefemi has a Bachelor's in Finance, and will be attending California State University, Long Beach for his Master's degree this fall. We look forward to working with you, Adefemi!</a:t>
                      </a:r>
                    </a:p>
                  </a:txBody>
                  <a:tcPr/>
                </a:tc>
                <a:tc>
                  <a:txBody>
                    <a:bodyPr/>
                    <a:lstStyle/>
                    <a:p>
                      <a:r>
                        <a:rPr lang="en-US" sz="1000"/>
                        <a:t>Image</a:t>
                      </a:r>
                    </a:p>
                  </a:txBody>
                  <a:tcPr/>
                </a:tc>
                <a:tc>
                  <a:txBody>
                    <a:bodyPr/>
                    <a:lstStyle/>
                    <a:p>
                      <a:r>
                        <a:rPr lang="en-US" sz="1000"/>
                        <a:t>56</a:t>
                      </a:r>
                    </a:p>
                  </a:txBody>
                  <a:tcPr/>
                </a:tc>
                <a:tc>
                  <a:txBody>
                    <a:bodyPr/>
                    <a:lstStyle/>
                    <a:p>
                      <a:r>
                        <a:rPr lang="en-US" sz="1000"/>
                        <a:t>5</a:t>
                      </a:r>
                    </a:p>
                  </a:txBody>
                  <a:tcPr/>
                </a:tc>
                <a:tc>
                  <a:txBody>
                    <a:bodyPr/>
                    <a:lstStyle/>
                    <a:p>
                      <a:r>
                        <a:rPr lang="en-US" sz="1000"/>
                        <a:t>1</a:t>
                      </a:r>
                    </a:p>
                  </a:txBody>
                  <a:tcPr/>
                </a:tc>
                <a:tc>
                  <a:txBody>
                    <a:bodyPr/>
                    <a:lstStyle/>
                    <a:p>
                      <a:r>
                        <a:rPr lang="en-US" sz="1000"/>
                        <a:t>77</a:t>
                      </a:r>
                    </a:p>
                  </a:txBody>
                  <a:tcPr/>
                </a:tc>
                <a:tc>
                  <a:txBody>
                    <a:bodyPr/>
                    <a:lstStyle/>
                    <a:p>
                      <a:r>
                        <a:rPr lang="en-US" sz="1000"/>
                        <a:t>4.5395166557805</a:t>
                      </a:r>
                    </a:p>
                  </a:txBody>
                  <a:tcPr/>
                </a:tc>
                <a:tc>
                  <a:txBody>
                    <a:bodyPr/>
                    <a:lstStyle/>
                    <a:p>
                      <a:r>
                        <a:rPr lang="en-US" sz="1000"/>
                        <a:t>3062</a:t>
                      </a:r>
                    </a:p>
                  </a:txBody>
                  <a:tcPr/>
                </a:tc>
                <a:tc>
                  <a:txBody>
                    <a:bodyPr/>
                    <a:lstStyle/>
                    <a:p>
                      <a:r>
                        <a:rPr lang="en-US" sz="1000"/>
                        <a:t>n/a</a:t>
                      </a:r>
                    </a:p>
                  </a:txBody>
                  <a:tcPr/>
                </a:tc>
                <a:extLst>
                  <a:ext uri="{0D108BD9-81ED-4DB2-BD59-A6C34878D82A}">
                    <a16:rowId xmlns:a16="http://schemas.microsoft.com/office/drawing/2014/main" val="4211116135"/>
                  </a:ext>
                </a:extLst>
              </a:tr>
            </a:tbl>
          </a:graphicData>
        </a:graphic>
      </p:graphicFrame>
      <p:sp>
        <p:nvSpPr>
          <p:cNvPr id="4" name="Text Placeholder 3">
            <a:extLst>
              <a:ext uri="{FF2B5EF4-FFF2-40B4-BE49-F238E27FC236}">
                <a16:creationId xmlns:a16="http://schemas.microsoft.com/office/drawing/2014/main" id="{3C528B36-E4B6-4488-9B05-D2BC394DDCE7}"/>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6314818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D065B-7A70-42EB-8F64-5ABCF8BB443C}"/>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5157AF3C-56D1-41E3-A5BD-CD3638880252}"/>
              </a:ext>
            </a:extLst>
          </p:cNvPr>
          <p:cNvGraphicFramePr>
            <a:graphicFrameLocks noGrp="1"/>
          </p:cNvGraphicFramePr>
          <p:nvPr>
            <p:ph type="tbl" sz="quarter" idx="13"/>
            <p:extLst>
              <p:ext uri="{D42A27DB-BD31-4B8C-83A1-F6EECF244321}">
                <p14:modId xmlns:p14="http://schemas.microsoft.com/office/powerpoint/2010/main" val="2234570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1177182"/>
                    </a:ext>
                  </a:extLst>
                </a:gridCol>
                <a:gridCol w="658368">
                  <a:extLst>
                    <a:ext uri="{9D8B030D-6E8A-4147-A177-3AD203B41FA5}">
                      <a16:colId xmlns:a16="http://schemas.microsoft.com/office/drawing/2014/main" val="3104166895"/>
                    </a:ext>
                  </a:extLst>
                </a:gridCol>
                <a:gridCol w="658368">
                  <a:extLst>
                    <a:ext uri="{9D8B030D-6E8A-4147-A177-3AD203B41FA5}">
                      <a16:colId xmlns:a16="http://schemas.microsoft.com/office/drawing/2014/main" val="3750052505"/>
                    </a:ext>
                  </a:extLst>
                </a:gridCol>
                <a:gridCol w="658368">
                  <a:extLst>
                    <a:ext uri="{9D8B030D-6E8A-4147-A177-3AD203B41FA5}">
                      <a16:colId xmlns:a16="http://schemas.microsoft.com/office/drawing/2014/main" val="2325538263"/>
                    </a:ext>
                  </a:extLst>
                </a:gridCol>
                <a:gridCol w="658368">
                  <a:extLst>
                    <a:ext uri="{9D8B030D-6E8A-4147-A177-3AD203B41FA5}">
                      <a16:colId xmlns:a16="http://schemas.microsoft.com/office/drawing/2014/main" val="3042403142"/>
                    </a:ext>
                  </a:extLst>
                </a:gridCol>
                <a:gridCol w="658368">
                  <a:extLst>
                    <a:ext uri="{9D8B030D-6E8A-4147-A177-3AD203B41FA5}">
                      <a16:colId xmlns:a16="http://schemas.microsoft.com/office/drawing/2014/main" val="906001876"/>
                    </a:ext>
                  </a:extLst>
                </a:gridCol>
                <a:gridCol w="658368">
                  <a:extLst>
                    <a:ext uri="{9D8B030D-6E8A-4147-A177-3AD203B41FA5}">
                      <a16:colId xmlns:a16="http://schemas.microsoft.com/office/drawing/2014/main" val="771561068"/>
                    </a:ext>
                  </a:extLst>
                </a:gridCol>
                <a:gridCol w="658368">
                  <a:extLst>
                    <a:ext uri="{9D8B030D-6E8A-4147-A177-3AD203B41FA5}">
                      <a16:colId xmlns:a16="http://schemas.microsoft.com/office/drawing/2014/main" val="4008080698"/>
                    </a:ext>
                  </a:extLst>
                </a:gridCol>
                <a:gridCol w="658368">
                  <a:extLst>
                    <a:ext uri="{9D8B030D-6E8A-4147-A177-3AD203B41FA5}">
                      <a16:colId xmlns:a16="http://schemas.microsoft.com/office/drawing/2014/main" val="3712948945"/>
                    </a:ext>
                  </a:extLst>
                </a:gridCol>
                <a:gridCol w="658368">
                  <a:extLst>
                    <a:ext uri="{9D8B030D-6E8A-4147-A177-3AD203B41FA5}">
                      <a16:colId xmlns:a16="http://schemas.microsoft.com/office/drawing/2014/main" val="411310602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55390988"/>
                  </a:ext>
                </a:extLst>
              </a:tr>
              <a:tr h="370840">
                <a:tc>
                  <a:txBody>
                    <a:bodyPr/>
                    <a:lstStyle/>
                    <a:p>
                      <a:r>
                        <a:rPr lang="en-US" sz="1000"/>
                        <a:t>tmamerica</a:t>
                      </a:r>
                    </a:p>
                  </a:txBody>
                  <a:tcPr/>
                </a:tc>
                <a:tc>
                  <a:txBody>
                    <a:bodyPr/>
                    <a:lstStyle/>
                    <a:p>
                      <a:r>
                        <a:rPr lang="en-US" sz="1000"/>
                        <a:t>438</a:t>
                      </a:r>
                    </a:p>
                  </a:txBody>
                  <a:tcPr/>
                </a:tc>
                <a:tc>
                  <a:txBody>
                    <a:bodyPr/>
                    <a:lstStyle/>
                    <a:p>
                      <a:r>
                        <a:rPr lang="en-US" sz="1000"/>
                        <a:t>4</a:t>
                      </a:r>
                    </a:p>
                  </a:txBody>
                  <a:tcPr/>
                </a:tc>
                <a:tc>
                  <a:txBody>
                    <a:bodyPr/>
                    <a:lstStyle/>
                    <a:p>
                      <a:r>
                        <a:rPr lang="en-US" sz="1000"/>
                        <a:t>14</a:t>
                      </a:r>
                    </a:p>
                  </a:txBody>
                  <a:tcPr/>
                </a:tc>
                <a:tc>
                  <a:txBody>
                    <a:bodyPr/>
                    <a:lstStyle/>
                    <a:p>
                      <a:r>
                        <a:rPr lang="en-US" sz="1000"/>
                        <a:t>0</a:t>
                      </a:r>
                    </a:p>
                  </a:txBody>
                  <a:tcPr/>
                </a:tc>
                <a:tc>
                  <a:txBody>
                    <a:bodyPr/>
                    <a:lstStyle/>
                    <a:p>
                      <a:r>
                        <a:rPr lang="en-US" sz="1000"/>
                        <a:t>0</a:t>
                      </a:r>
                    </a:p>
                  </a:txBody>
                  <a:tcPr/>
                </a:tc>
                <a:tc>
                  <a:txBody>
                    <a:bodyPr/>
                    <a:lstStyle/>
                    <a:p>
                      <a:r>
                        <a:rPr lang="en-US" sz="1000"/>
                        <a:t>14</a:t>
                      </a:r>
                    </a:p>
                  </a:txBody>
                  <a:tcPr/>
                </a:tc>
                <a:tc>
                  <a:txBody>
                    <a:bodyPr/>
                    <a:lstStyle/>
                    <a:p>
                      <a:r>
                        <a:rPr lang="en-US" sz="1000"/>
                        <a:t>117</a:t>
                      </a:r>
                    </a:p>
                  </a:txBody>
                  <a:tcPr/>
                </a:tc>
                <a:tc>
                  <a:txBody>
                    <a:bodyPr/>
                    <a:lstStyle/>
                    <a:p>
                      <a:r>
                        <a:rPr lang="en-US" sz="1000"/>
                        <a:t>1</a:t>
                      </a:r>
                    </a:p>
                  </a:txBody>
                  <a:tcPr/>
                </a:tc>
                <a:tc>
                  <a:txBody>
                    <a:bodyPr/>
                    <a:lstStyle/>
                    <a:p>
                      <a:r>
                        <a:rPr lang="en-US" sz="1000"/>
                        <a:t>1.9332 %</a:t>
                      </a:r>
                    </a:p>
                  </a:txBody>
                  <a:tcPr/>
                </a:tc>
                <a:extLst>
                  <a:ext uri="{0D108BD9-81ED-4DB2-BD59-A6C34878D82A}">
                    <a16:rowId xmlns:a16="http://schemas.microsoft.com/office/drawing/2014/main" val="3394033318"/>
                  </a:ext>
                </a:extLst>
              </a:tr>
            </a:tbl>
          </a:graphicData>
        </a:graphic>
      </p:graphicFrame>
      <p:sp>
        <p:nvSpPr>
          <p:cNvPr id="4" name="Text Placeholder 3">
            <a:extLst>
              <a:ext uri="{FF2B5EF4-FFF2-40B4-BE49-F238E27FC236}">
                <a16:creationId xmlns:a16="http://schemas.microsoft.com/office/drawing/2014/main" id="{DE8ACE45-5948-4EE3-A295-427B6B4331DC}"/>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893945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FE65A-E1BF-4D1D-A3A7-2A2F838D11B6}"/>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BAFB6B4B-48A5-4A3E-ACD4-B49C86DD9C06}"/>
              </a:ext>
            </a:extLst>
          </p:cNvPr>
          <p:cNvGraphicFramePr>
            <a:graphicFrameLocks noGrp="1"/>
          </p:cNvGraphicFramePr>
          <p:nvPr>
            <p:ph type="chart" sz="quarter" idx="13"/>
            <p:extLst>
              <p:ext uri="{D42A27DB-BD31-4B8C-83A1-F6EECF244321}">
                <p14:modId xmlns:p14="http://schemas.microsoft.com/office/powerpoint/2010/main" val="37772385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3770C0-3299-4F2D-A4D9-70BFBD80E3E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9E894BB-B8C3-4E26-BAB6-9DB4728D84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89641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5F373-650E-4EC5-A969-9FC488CBF843}"/>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40BE1523-7E11-46C0-9A8D-EBFB0D81B70C}"/>
              </a:ext>
            </a:extLst>
          </p:cNvPr>
          <p:cNvGraphicFramePr>
            <a:graphicFrameLocks noGrp="1"/>
          </p:cNvGraphicFramePr>
          <p:nvPr>
            <p:ph type="chart" sz="quarter" idx="13"/>
            <p:extLst>
              <p:ext uri="{D42A27DB-BD31-4B8C-83A1-F6EECF244321}">
                <p14:modId xmlns:p14="http://schemas.microsoft.com/office/powerpoint/2010/main" val="15924427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6B2DAE-30DC-48D2-9ECA-11BE952005C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2F38C68-852F-46E2-BA36-C48C880CCB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66783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64253-C916-4367-B165-DFFCC4AA7A1C}"/>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FAD9FB44-F2F5-4F17-B9B0-B50521892220}"/>
              </a:ext>
            </a:extLst>
          </p:cNvPr>
          <p:cNvGraphicFramePr>
            <a:graphicFrameLocks noGrp="1"/>
          </p:cNvGraphicFramePr>
          <p:nvPr>
            <p:ph type="chart" sz="quarter" idx="13"/>
            <p:extLst>
              <p:ext uri="{D42A27DB-BD31-4B8C-83A1-F6EECF244321}">
                <p14:modId xmlns:p14="http://schemas.microsoft.com/office/powerpoint/2010/main" val="9799913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612FC9-70B3-4B91-9521-548D5B04A2D0}"/>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82C1E43D-3EF5-4ED1-BACE-590C384AFD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63959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211A4-83FA-41A0-9F78-CB6AD6944670}"/>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12F3A14F-84D6-4787-B09D-EE1A7BD42C56}"/>
              </a:ext>
            </a:extLst>
          </p:cNvPr>
          <p:cNvGraphicFramePr>
            <a:graphicFrameLocks noGrp="1"/>
          </p:cNvGraphicFramePr>
          <p:nvPr>
            <p:ph type="tbl" sz="quarter" idx="13"/>
            <p:extLst>
              <p:ext uri="{D42A27DB-BD31-4B8C-83A1-F6EECF244321}">
                <p14:modId xmlns:p14="http://schemas.microsoft.com/office/powerpoint/2010/main" val="714538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4966856"/>
                    </a:ext>
                  </a:extLst>
                </a:gridCol>
                <a:gridCol w="1810512">
                  <a:extLst>
                    <a:ext uri="{9D8B030D-6E8A-4147-A177-3AD203B41FA5}">
                      <a16:colId xmlns:a16="http://schemas.microsoft.com/office/drawing/2014/main" val="3383807334"/>
                    </a:ext>
                  </a:extLst>
                </a:gridCol>
                <a:gridCol w="822960">
                  <a:extLst>
                    <a:ext uri="{9D8B030D-6E8A-4147-A177-3AD203B41FA5}">
                      <a16:colId xmlns:a16="http://schemas.microsoft.com/office/drawing/2014/main" val="1504895114"/>
                    </a:ext>
                  </a:extLst>
                </a:gridCol>
                <a:gridCol w="822960">
                  <a:extLst>
                    <a:ext uri="{9D8B030D-6E8A-4147-A177-3AD203B41FA5}">
                      <a16:colId xmlns:a16="http://schemas.microsoft.com/office/drawing/2014/main" val="1995665439"/>
                    </a:ext>
                  </a:extLst>
                </a:gridCol>
                <a:gridCol w="822960">
                  <a:extLst>
                    <a:ext uri="{9D8B030D-6E8A-4147-A177-3AD203B41FA5}">
                      <a16:colId xmlns:a16="http://schemas.microsoft.com/office/drawing/2014/main" val="3823788826"/>
                    </a:ext>
                  </a:extLst>
                </a:gridCol>
                <a:gridCol w="822960">
                  <a:extLst>
                    <a:ext uri="{9D8B030D-6E8A-4147-A177-3AD203B41FA5}">
                      <a16:colId xmlns:a16="http://schemas.microsoft.com/office/drawing/2014/main" val="1870026303"/>
                    </a:ext>
                  </a:extLst>
                </a:gridCol>
                <a:gridCol w="822960">
                  <a:extLst>
                    <a:ext uri="{9D8B030D-6E8A-4147-A177-3AD203B41FA5}">
                      <a16:colId xmlns:a16="http://schemas.microsoft.com/office/drawing/2014/main" val="1274326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56326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- 2021-07-02 11:01:07</a:t>
                      </a:r>
                      <a:r>
                        <a:rPr kumimoji="0" lang="en-US" sz="1000" b="0" i="0" u="none" strike="noStrike" kern="1200" cap="none" spc="0" normalizeH="0" baseline="0" noProof="0">
                          <a:ln>
                            <a:noFill/>
                          </a:ln>
                          <a:solidFill>
                            <a:prstClr val="black"/>
                          </a:solidFill>
                          <a:effectLst/>
                          <a:uLnTx/>
                          <a:uFillTx/>
                          <a:latin typeface="+mn-lt"/>
                          <a:ea typeface="+mn-ea"/>
                          <a:cs typeface="+mn-cs"/>
                        </a:rPr>
                        <a:t>
 TMA offices will close early today for #FourthOfJuly weekend! We will close at 12:00 p.m. local time, and reopen on Tuesday, July 6th. Enjoy the fireworks! 
#earlyclose #holidayweekend #independenceday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209606255_372931217728585_9060137735002450163_n.jpg?_nc_cat=105&amp;ccb=1-3&amp;_nc_sid=8ae9d6&amp;_nc_ohc=KNXSLxVaCGgAX8bVhN4&amp;_nc_ht=scontent-iad3-1.cdninstagram.com&amp;oh=540304b9be3e1b08a04daff032ac83b3&amp;oe=610EE1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08/03/2021 14:06:59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89052707"/>
                  </a:ext>
                </a:extLst>
              </a:tr>
            </a:tbl>
          </a:graphicData>
        </a:graphic>
      </p:graphicFrame>
      <p:sp>
        <p:nvSpPr>
          <p:cNvPr id="4" name="Text Placeholder 3">
            <a:extLst>
              <a:ext uri="{FF2B5EF4-FFF2-40B4-BE49-F238E27FC236}">
                <a16:creationId xmlns:a16="http://schemas.microsoft.com/office/drawing/2014/main" id="{FE7F4567-7FB5-44F1-A620-7D627714E7B4}"/>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5203053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60559-0D4C-418E-82A2-1F7417F8FD02}"/>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2E78AD39-5698-4CE6-9ABD-FEBABF7F9EB2}"/>
              </a:ext>
            </a:extLst>
          </p:cNvPr>
          <p:cNvGraphicFramePr>
            <a:graphicFrameLocks noGrp="1"/>
          </p:cNvGraphicFramePr>
          <p:nvPr>
            <p:ph type="tbl" sz="quarter" idx="13"/>
            <p:extLst>
              <p:ext uri="{D42A27DB-BD31-4B8C-83A1-F6EECF244321}">
                <p14:modId xmlns:p14="http://schemas.microsoft.com/office/powerpoint/2010/main" val="4125068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10141598"/>
                    </a:ext>
                  </a:extLst>
                </a:gridCol>
                <a:gridCol w="1810512">
                  <a:extLst>
                    <a:ext uri="{9D8B030D-6E8A-4147-A177-3AD203B41FA5}">
                      <a16:colId xmlns:a16="http://schemas.microsoft.com/office/drawing/2014/main" val="3235234864"/>
                    </a:ext>
                  </a:extLst>
                </a:gridCol>
                <a:gridCol w="822960">
                  <a:extLst>
                    <a:ext uri="{9D8B030D-6E8A-4147-A177-3AD203B41FA5}">
                      <a16:colId xmlns:a16="http://schemas.microsoft.com/office/drawing/2014/main" val="1455239804"/>
                    </a:ext>
                  </a:extLst>
                </a:gridCol>
                <a:gridCol w="822960">
                  <a:extLst>
                    <a:ext uri="{9D8B030D-6E8A-4147-A177-3AD203B41FA5}">
                      <a16:colId xmlns:a16="http://schemas.microsoft.com/office/drawing/2014/main" val="2294370062"/>
                    </a:ext>
                  </a:extLst>
                </a:gridCol>
                <a:gridCol w="822960">
                  <a:extLst>
                    <a:ext uri="{9D8B030D-6E8A-4147-A177-3AD203B41FA5}">
                      <a16:colId xmlns:a16="http://schemas.microsoft.com/office/drawing/2014/main" val="2702954546"/>
                    </a:ext>
                  </a:extLst>
                </a:gridCol>
                <a:gridCol w="822960">
                  <a:extLst>
                    <a:ext uri="{9D8B030D-6E8A-4147-A177-3AD203B41FA5}">
                      <a16:colId xmlns:a16="http://schemas.microsoft.com/office/drawing/2014/main" val="3564012761"/>
                    </a:ext>
                  </a:extLst>
                </a:gridCol>
                <a:gridCol w="822960">
                  <a:extLst>
                    <a:ext uri="{9D8B030D-6E8A-4147-A177-3AD203B41FA5}">
                      <a16:colId xmlns:a16="http://schemas.microsoft.com/office/drawing/2014/main" val="259847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01392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- 2021-07-19 15:54:00</a:t>
                      </a:r>
                      <a:r>
                        <a:rPr kumimoji="0" lang="en-US" sz="1000" b="0" i="0" u="none" strike="noStrike" kern="1200" cap="none" spc="0" normalizeH="0" baseline="0" noProof="0">
                          <a:ln>
                            <a:noFill/>
                          </a:ln>
                          <a:solidFill>
                            <a:prstClr val="black"/>
                          </a:solidFill>
                          <a:effectLst/>
                          <a:uLnTx/>
                          <a:uFillTx/>
                          <a:latin typeface="+mn-lt"/>
                          <a:ea typeface="+mn-ea"/>
                          <a:cs typeface="+mn-cs"/>
                        </a:rPr>
                        <a:t>
 Meet one of our #summerinterns, Ainsley! Ainsley recently completed her undergraduate degree in Risk Management and Insurance and is currently in the process of obtaining her MBA in Strategic Management, both from stjohnsuniversity in Queens, New York. We're excited to see where her career takes her. 
#internship #internships #interns #internshipprogram #summerintern #summerinternship #summerinternships #workexperience #professionaldevelopment #insurancecareer #insurancecareers #insuranceindustry #womenininsurance #womeninfinance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219169709_312499550617022_5627994453465618635_n.jpg?_nc_cat=100&amp;ccb=1-3&amp;_nc_sid=8ae9d6&amp;_nc_ohc=gpB8s4wrml4AX-Xqtta&amp;_nc_ht=scontent-iad3-1.cdninstagram.com&amp;edm=AL-3X8kEAAAA&amp;oh=eda22baf5901276f8fbe6eac4cc043b8&amp;oe=610D8925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08/03/2021 14:06:59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95204066"/>
                  </a:ext>
                </a:extLst>
              </a:tr>
            </a:tbl>
          </a:graphicData>
        </a:graphic>
      </p:graphicFrame>
      <p:sp>
        <p:nvSpPr>
          <p:cNvPr id="4" name="Text Placeholder 3">
            <a:extLst>
              <a:ext uri="{FF2B5EF4-FFF2-40B4-BE49-F238E27FC236}">
                <a16:creationId xmlns:a16="http://schemas.microsoft.com/office/drawing/2014/main" id="{655A44CB-41FC-4596-89A7-F41838735865}"/>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4841393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DDC3C-BE30-4EDE-88D4-8FBD7F70F7FE}"/>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5B3D26CE-7FF9-4069-A761-5487F1A677F3}"/>
              </a:ext>
            </a:extLst>
          </p:cNvPr>
          <p:cNvGraphicFramePr>
            <a:graphicFrameLocks noGrp="1"/>
          </p:cNvGraphicFramePr>
          <p:nvPr>
            <p:ph type="tbl" sz="quarter" idx="13"/>
            <p:extLst>
              <p:ext uri="{D42A27DB-BD31-4B8C-83A1-F6EECF244321}">
                <p14:modId xmlns:p14="http://schemas.microsoft.com/office/powerpoint/2010/main" val="3710572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11033123"/>
                    </a:ext>
                  </a:extLst>
                </a:gridCol>
                <a:gridCol w="1810512">
                  <a:extLst>
                    <a:ext uri="{9D8B030D-6E8A-4147-A177-3AD203B41FA5}">
                      <a16:colId xmlns:a16="http://schemas.microsoft.com/office/drawing/2014/main" val="1156689122"/>
                    </a:ext>
                  </a:extLst>
                </a:gridCol>
                <a:gridCol w="822960">
                  <a:extLst>
                    <a:ext uri="{9D8B030D-6E8A-4147-A177-3AD203B41FA5}">
                      <a16:colId xmlns:a16="http://schemas.microsoft.com/office/drawing/2014/main" val="4064831052"/>
                    </a:ext>
                  </a:extLst>
                </a:gridCol>
                <a:gridCol w="822960">
                  <a:extLst>
                    <a:ext uri="{9D8B030D-6E8A-4147-A177-3AD203B41FA5}">
                      <a16:colId xmlns:a16="http://schemas.microsoft.com/office/drawing/2014/main" val="1169007015"/>
                    </a:ext>
                  </a:extLst>
                </a:gridCol>
                <a:gridCol w="822960">
                  <a:extLst>
                    <a:ext uri="{9D8B030D-6E8A-4147-A177-3AD203B41FA5}">
                      <a16:colId xmlns:a16="http://schemas.microsoft.com/office/drawing/2014/main" val="1438934184"/>
                    </a:ext>
                  </a:extLst>
                </a:gridCol>
                <a:gridCol w="822960">
                  <a:extLst>
                    <a:ext uri="{9D8B030D-6E8A-4147-A177-3AD203B41FA5}">
                      <a16:colId xmlns:a16="http://schemas.microsoft.com/office/drawing/2014/main" val="1680176172"/>
                    </a:ext>
                  </a:extLst>
                </a:gridCol>
                <a:gridCol w="822960">
                  <a:extLst>
                    <a:ext uri="{9D8B030D-6E8A-4147-A177-3AD203B41FA5}">
                      <a16:colId xmlns:a16="http://schemas.microsoft.com/office/drawing/2014/main" val="1151277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2333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- 2021-07-06 15:13:35</a:t>
                      </a:r>
                      <a:r>
                        <a:rPr kumimoji="0" lang="en-US" sz="1000" b="0" i="0" u="none" strike="noStrike" kern="1200" cap="none" spc="0" normalizeH="0" baseline="0" noProof="0">
                          <a:ln>
                            <a:noFill/>
                          </a:ln>
                          <a:solidFill>
                            <a:prstClr val="black"/>
                          </a:solidFill>
                          <a:effectLst/>
                          <a:uLnTx/>
                          <a:uFillTx/>
                          <a:latin typeface="+mn-lt"/>
                          <a:ea typeface="+mn-ea"/>
                          <a:cs typeface="+mn-cs"/>
                        </a:rPr>
                        <a:t>
 Part of Tokio Marine's purpose is to "protect our customers and society in their time of need." With that in mind, the Tokio Marine Group has set a new target to reduce green house gasses emitted from Group business activities by 60% by FY2030.
#CO2 #CO2emissions #CO2emission #carbon #carbonneutral #carbonneutrality #carbonneutralcompany #sustainability #greenhousegas #greenhousegases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212488518_109235171329292_6768134938894356063_n.jpg?_nc_cat=102&amp;ccb=1-3&amp;_nc_sid=8ae9d6&amp;_nc_ohc=bucAN2IkJ_YAX_Ux1ny&amp;_nc_ht=scontent-iad3-1.cdninstagram.com&amp;edm=AL-3X8kEAAAA&amp;oh=5e08b05b82696b26a47f4724047bed8c&amp;oe=610EEF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08/03/2021 14:06:59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30510275"/>
                  </a:ext>
                </a:extLst>
              </a:tr>
            </a:tbl>
          </a:graphicData>
        </a:graphic>
      </p:graphicFrame>
      <p:sp>
        <p:nvSpPr>
          <p:cNvPr id="4" name="Text Placeholder 3">
            <a:extLst>
              <a:ext uri="{FF2B5EF4-FFF2-40B4-BE49-F238E27FC236}">
                <a16:creationId xmlns:a16="http://schemas.microsoft.com/office/drawing/2014/main" id="{97F27B30-CA01-4D38-A69C-252B303BEEA0}"/>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41422959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877</Words>
  <Application>Microsoft Office PowerPoint</Application>
  <PresentationFormat>On-screen Show (4:3)</PresentationFormat>
  <Paragraphs>289</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TMA Social Media</vt:lpstr>
      <vt:lpstr>Overall Overall Audience | Tokio Marine America</vt:lpstr>
      <vt:lpstr>Facebook Key Metrics Table | Tokio Marine America</vt:lpstr>
      <vt:lpstr>Facebook Facebook Fans Change | Tokio Marine America</vt:lpstr>
      <vt:lpstr>Facebook Average Interactions Per Facebook Post | Tokio Marine America</vt:lpstr>
      <vt:lpstr>Facebook Total Interactions Per Month | Tokio Marine America</vt:lpstr>
      <vt:lpstr>Facebook Facebook Impressions | Tokio Marine America</vt:lpstr>
      <vt:lpstr>Facebook Own Posts Table | Tokio Marine America</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Instagram Top Posts | Tokio Marine America - 1 of 3</vt:lpstr>
      <vt:lpstr>Instagram Instagram Top Posts | Tokio Marine America - 2 of 3</vt:lpstr>
      <vt:lpstr>Instagram Instagram Top Posts | Tokio Marine America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Peiniger</dc:creator>
  <cp:lastModifiedBy>Frederik Peiniger</cp:lastModifiedBy>
  <cp:revision>1</cp:revision>
  <dcterms:created xsi:type="dcterms:W3CDTF">2021-08-03T21:43:13Z</dcterms:created>
  <dcterms:modified xsi:type="dcterms:W3CDTF">2021-08-03T21:43:50Z</dcterms:modified>
</cp:coreProperties>
</file>