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44348</c:v>
                </c:pt>
              </c:numCache>
            </c:numRef>
          </c:cat>
          <c:val>
            <c:numRef>
              <c:f>Sheet1!$B$2</c:f>
              <c:numCache>
                <c:formatCode>General</c:formatCode>
                <c:ptCount val="1"/>
                <c:pt idx="0">
                  <c:v>411</c:v>
                </c:pt>
              </c:numCache>
            </c:numRef>
          </c:val>
          <c:extLst>
            <c:ext xmlns:c16="http://schemas.microsoft.com/office/drawing/2014/chart" uri="{C3380CC4-5D6E-409C-BE32-E72D297353CC}">
              <c16:uniqueId val="{00000000-EED2-4464-8860-1367B67B3F6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44348</c:v>
                </c:pt>
              </c:numCache>
            </c:numRef>
          </c:cat>
          <c:val>
            <c:numRef>
              <c:f>Sheet1!$C$2</c:f>
              <c:numCache>
                <c:formatCode>General</c:formatCode>
                <c:ptCount val="1"/>
                <c:pt idx="0">
                  <c:v>434</c:v>
                </c:pt>
              </c:numCache>
            </c:numRef>
          </c:val>
          <c:extLst>
            <c:ext xmlns:c16="http://schemas.microsoft.com/office/drawing/2014/chart" uri="{C3380CC4-5D6E-409C-BE32-E72D297353CC}">
              <c16:uniqueId val="{00000001-EED2-4464-8860-1367B67B3F6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44348</c:v>
                </c:pt>
              </c:numCache>
            </c:numRef>
          </c:cat>
          <c:val>
            <c:numRef>
              <c:f>Sheet1!$D$2</c:f>
              <c:numCache>
                <c:formatCode>General</c:formatCode>
                <c:ptCount val="1"/>
                <c:pt idx="0">
                  <c:v>17947</c:v>
                </c:pt>
              </c:numCache>
            </c:numRef>
          </c:val>
          <c:extLst>
            <c:ext xmlns:c16="http://schemas.microsoft.com/office/drawing/2014/chart" uri="{C3380CC4-5D6E-409C-BE32-E72D297353CC}">
              <c16:uniqueId val="{00000002-EED2-4464-8860-1367B67B3F6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44348</c:v>
                </c:pt>
              </c:numCache>
            </c:numRef>
          </c:cat>
          <c:val>
            <c:numRef>
              <c:f>Sheet1!$E$2</c:f>
              <c:numCache>
                <c:formatCode>General</c:formatCode>
                <c:ptCount val="1"/>
                <c:pt idx="0">
                  <c:v>219</c:v>
                </c:pt>
              </c:numCache>
            </c:numRef>
          </c:val>
          <c:extLst>
            <c:ext xmlns:c16="http://schemas.microsoft.com/office/drawing/2014/chart" uri="{C3380CC4-5D6E-409C-BE32-E72D297353CC}">
              <c16:uniqueId val="{00000003-EED2-4464-8860-1367B67B3F60}"/>
            </c:ext>
          </c:extLst>
        </c:ser>
        <c:dLbls>
          <c:showLegendKey val="0"/>
          <c:showVal val="0"/>
          <c:showCatName val="0"/>
          <c:showSerName val="0"/>
          <c:showPercent val="0"/>
          <c:showBubbleSize val="0"/>
        </c:dLbls>
        <c:gapWidth val="219"/>
        <c:overlap val="-27"/>
        <c:axId val="390917744"/>
        <c:axId val="390922336"/>
      </c:barChart>
      <c:dateAx>
        <c:axId val="39091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22336"/>
        <c:crosses val="autoZero"/>
        <c:auto val="1"/>
        <c:lblOffset val="100"/>
        <c:baseTimeUnit val="days"/>
      </c:dateAx>
      <c:valAx>
        <c:axId val="39092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1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1</c:v>
                </c:pt>
              </c:numCache>
            </c:numRef>
          </c:val>
          <c:extLst>
            <c:ext xmlns:c16="http://schemas.microsoft.com/office/drawing/2014/chart" uri="{C3380CC4-5D6E-409C-BE32-E72D297353CC}">
              <c16:uniqueId val="{00000000-F079-4739-803C-1107169FBC4E}"/>
            </c:ext>
          </c:extLst>
        </c:ser>
        <c:dLbls>
          <c:showLegendKey val="0"/>
          <c:showVal val="0"/>
          <c:showCatName val="0"/>
          <c:showSerName val="0"/>
          <c:showPercent val="0"/>
          <c:showBubbleSize val="0"/>
        </c:dLbls>
        <c:gapWidth val="219"/>
        <c:overlap val="-27"/>
        <c:axId val="394186168"/>
        <c:axId val="394186496"/>
      </c:barChart>
      <c:dateAx>
        <c:axId val="39418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86496"/>
        <c:crosses val="autoZero"/>
        <c:auto val="1"/>
        <c:lblOffset val="100"/>
        <c:baseTimeUnit val="months"/>
      </c:dateAx>
      <c:valAx>
        <c:axId val="39418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8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0</c:v>
                </c:pt>
                <c:pt idx="8">
                  <c:v>0</c:v>
                </c:pt>
                <c:pt idx="9">
                  <c:v>0</c:v>
                </c:pt>
                <c:pt idx="10">
                  <c:v>0</c:v>
                </c:pt>
                <c:pt idx="11">
                  <c:v>0</c:v>
                </c:pt>
              </c:numCache>
            </c:numRef>
          </c:val>
          <c:extLst>
            <c:ext xmlns:c16="http://schemas.microsoft.com/office/drawing/2014/chart" uri="{C3380CC4-5D6E-409C-BE32-E72D297353CC}">
              <c16:uniqueId val="{00000000-E296-4369-A710-140A9340E5F5}"/>
            </c:ext>
          </c:extLst>
        </c:ser>
        <c:dLbls>
          <c:showLegendKey val="0"/>
          <c:showVal val="0"/>
          <c:showCatName val="0"/>
          <c:showSerName val="0"/>
          <c:showPercent val="0"/>
          <c:showBubbleSize val="0"/>
        </c:dLbls>
        <c:gapWidth val="219"/>
        <c:overlap val="-27"/>
        <c:axId val="394836984"/>
        <c:axId val="394836328"/>
      </c:barChart>
      <c:dateAx>
        <c:axId val="39483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6328"/>
        <c:crosses val="autoZero"/>
        <c:auto val="1"/>
        <c:lblOffset val="100"/>
        <c:baseTimeUnit val="months"/>
      </c:dateAx>
      <c:valAx>
        <c:axId val="39483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47</c:v>
                </c:pt>
                <c:pt idx="7">
                  <c:v>0</c:v>
                </c:pt>
                <c:pt idx="8">
                  <c:v>0</c:v>
                </c:pt>
                <c:pt idx="9">
                  <c:v>0</c:v>
                </c:pt>
                <c:pt idx="10">
                  <c:v>0</c:v>
                </c:pt>
                <c:pt idx="11">
                  <c:v>0</c:v>
                </c:pt>
              </c:numCache>
            </c:numRef>
          </c:val>
          <c:extLst>
            <c:ext xmlns:c16="http://schemas.microsoft.com/office/drawing/2014/chart" uri="{C3380CC4-5D6E-409C-BE32-E72D297353CC}">
              <c16:uniqueId val="{00000000-B4CD-4555-BF69-91080362C3D1}"/>
            </c:ext>
          </c:extLst>
        </c:ser>
        <c:dLbls>
          <c:showLegendKey val="0"/>
          <c:showVal val="0"/>
          <c:showCatName val="0"/>
          <c:showSerName val="0"/>
          <c:showPercent val="0"/>
          <c:showBubbleSize val="0"/>
        </c:dLbls>
        <c:gapWidth val="219"/>
        <c:overlap val="-27"/>
        <c:axId val="394838952"/>
        <c:axId val="394835344"/>
      </c:barChart>
      <c:catAx>
        <c:axId val="39483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5344"/>
        <c:crosses val="autoZero"/>
        <c:auto val="1"/>
        <c:lblAlgn val="ctr"/>
        <c:lblOffset val="100"/>
        <c:noMultiLvlLbl val="0"/>
      </c:catAx>
      <c:valAx>
        <c:axId val="39483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3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1042</c:v>
                </c:pt>
              </c:numCache>
            </c:numRef>
          </c:val>
          <c:extLst>
            <c:ext xmlns:c16="http://schemas.microsoft.com/office/drawing/2014/chart" uri="{C3380CC4-5D6E-409C-BE32-E72D297353CC}">
              <c16:uniqueId val="{00000000-F7F3-4894-AF35-831F2A17D5E8}"/>
            </c:ext>
          </c:extLst>
        </c:ser>
        <c:dLbls>
          <c:showLegendKey val="0"/>
          <c:showVal val="0"/>
          <c:showCatName val="0"/>
          <c:showSerName val="0"/>
          <c:showPercent val="0"/>
          <c:showBubbleSize val="0"/>
        </c:dLbls>
        <c:gapWidth val="219"/>
        <c:overlap val="-27"/>
        <c:axId val="395565400"/>
        <c:axId val="395561792"/>
      </c:barChart>
      <c:dateAx>
        <c:axId val="39556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1792"/>
        <c:crosses val="autoZero"/>
        <c:auto val="1"/>
        <c:lblOffset val="100"/>
        <c:baseTimeUnit val="months"/>
      </c:dateAx>
      <c:valAx>
        <c:axId val="39556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2</c:v>
                </c:pt>
              </c:numCache>
            </c:numRef>
          </c:val>
          <c:extLst>
            <c:ext xmlns:c16="http://schemas.microsoft.com/office/drawing/2014/chart" uri="{C3380CC4-5D6E-409C-BE32-E72D297353CC}">
              <c16:uniqueId val="{00000000-DA89-4771-B605-100768D54D7C}"/>
            </c:ext>
          </c:extLst>
        </c:ser>
        <c:dLbls>
          <c:showLegendKey val="0"/>
          <c:showVal val="0"/>
          <c:showCatName val="0"/>
          <c:showSerName val="0"/>
          <c:showPercent val="0"/>
          <c:showBubbleSize val="0"/>
        </c:dLbls>
        <c:gapWidth val="219"/>
        <c:overlap val="-27"/>
        <c:axId val="398620208"/>
        <c:axId val="398614304"/>
      </c:barChart>
      <c:dateAx>
        <c:axId val="39862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4304"/>
        <c:crosses val="autoZero"/>
        <c:auto val="1"/>
        <c:lblOffset val="100"/>
        <c:baseTimeUnit val="months"/>
      </c:dateAx>
      <c:valAx>
        <c:axId val="39861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2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2</c:v>
                </c:pt>
                <c:pt idx="7">
                  <c:v>0</c:v>
                </c:pt>
                <c:pt idx="8">
                  <c:v>0</c:v>
                </c:pt>
                <c:pt idx="9">
                  <c:v>0</c:v>
                </c:pt>
                <c:pt idx="10">
                  <c:v>0</c:v>
                </c:pt>
                <c:pt idx="11">
                  <c:v>0</c:v>
                </c:pt>
              </c:numCache>
            </c:numRef>
          </c:val>
          <c:extLst>
            <c:ext xmlns:c16="http://schemas.microsoft.com/office/drawing/2014/chart" uri="{C3380CC4-5D6E-409C-BE32-E72D297353CC}">
              <c16:uniqueId val="{00000000-B457-4ACC-AC92-89B3A62DB6CD}"/>
            </c:ext>
          </c:extLst>
        </c:ser>
        <c:dLbls>
          <c:showLegendKey val="0"/>
          <c:showVal val="0"/>
          <c:showCatName val="0"/>
          <c:showSerName val="0"/>
          <c:showPercent val="0"/>
          <c:showBubbleSize val="0"/>
        </c:dLbls>
        <c:gapWidth val="219"/>
        <c:overlap val="-27"/>
        <c:axId val="398612664"/>
        <c:axId val="398616272"/>
      </c:barChart>
      <c:dateAx>
        <c:axId val="39861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6272"/>
        <c:crosses val="autoZero"/>
        <c:auto val="1"/>
        <c:lblOffset val="100"/>
        <c:baseTimeUnit val="months"/>
      </c:dateAx>
      <c:valAx>
        <c:axId val="39861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18</c:v>
                </c:pt>
                <c:pt idx="7">
                  <c:v>0</c:v>
                </c:pt>
                <c:pt idx="8">
                  <c:v>0</c:v>
                </c:pt>
                <c:pt idx="9">
                  <c:v>0</c:v>
                </c:pt>
                <c:pt idx="10">
                  <c:v>0</c:v>
                </c:pt>
                <c:pt idx="11">
                  <c:v>0</c:v>
                </c:pt>
              </c:numCache>
            </c:numRef>
          </c:val>
          <c:extLst>
            <c:ext xmlns:c16="http://schemas.microsoft.com/office/drawing/2014/chart" uri="{C3380CC4-5D6E-409C-BE32-E72D297353CC}">
              <c16:uniqueId val="{00000000-51CD-48F6-BE0F-17B985B744C9}"/>
            </c:ext>
          </c:extLst>
        </c:ser>
        <c:dLbls>
          <c:showLegendKey val="0"/>
          <c:showVal val="0"/>
          <c:showCatName val="0"/>
          <c:showSerName val="0"/>
          <c:showPercent val="0"/>
          <c:showBubbleSize val="0"/>
        </c:dLbls>
        <c:gapWidth val="219"/>
        <c:overlap val="-27"/>
        <c:axId val="398614960"/>
        <c:axId val="398617256"/>
      </c:barChart>
      <c:catAx>
        <c:axId val="39861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7256"/>
        <c:crosses val="autoZero"/>
        <c:auto val="1"/>
        <c:lblAlgn val="ctr"/>
        <c:lblOffset val="100"/>
        <c:noMultiLvlLbl val="0"/>
      </c:catAx>
      <c:valAx>
        <c:axId val="39861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38</c:v>
                </c:pt>
              </c:numCache>
            </c:numRef>
          </c:val>
          <c:extLst>
            <c:ext xmlns:c16="http://schemas.microsoft.com/office/drawing/2014/chart" uri="{C3380CC4-5D6E-409C-BE32-E72D297353CC}">
              <c16:uniqueId val="{00000000-A69E-463B-B364-740B0B44DBB8}"/>
            </c:ext>
          </c:extLst>
        </c:ser>
        <c:dLbls>
          <c:showLegendKey val="0"/>
          <c:showVal val="0"/>
          <c:showCatName val="0"/>
          <c:showSerName val="0"/>
          <c:showPercent val="0"/>
          <c:showBubbleSize val="0"/>
        </c:dLbls>
        <c:gapWidth val="219"/>
        <c:overlap val="-27"/>
        <c:axId val="403651976"/>
        <c:axId val="403654600"/>
      </c:barChart>
      <c:dateAx>
        <c:axId val="40365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4600"/>
        <c:crosses val="autoZero"/>
        <c:auto val="1"/>
        <c:lblOffset val="100"/>
        <c:baseTimeUnit val="months"/>
      </c:dateAx>
      <c:valAx>
        <c:axId val="40365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2021-01</c:v>
                </c:pt>
                <c:pt idx="1">
                  <c:v>2021-02</c:v>
                </c:pt>
                <c:pt idx="2">
                  <c:v>2021-03</c:v>
                </c:pt>
                <c:pt idx="3">
                  <c:v>2021-04</c:v>
                </c:pt>
                <c:pt idx="4">
                  <c:v>2021-05</c:v>
                </c:pt>
                <c:pt idx="5">
                  <c:v>2021-06</c:v>
                </c:pt>
                <c:pt idx="6">
                  <c:v>2021-07</c:v>
                </c:pt>
              </c:strCache>
            </c:strRef>
          </c:cat>
          <c:val>
            <c:numRef>
              <c:f>Sheet1!$B$2:$B$8</c:f>
              <c:numCache>
                <c:formatCode>General</c:formatCode>
                <c:ptCount val="7"/>
                <c:pt idx="0">
                  <c:v>23</c:v>
                </c:pt>
                <c:pt idx="1">
                  <c:v>31</c:v>
                </c:pt>
                <c:pt idx="2">
                  <c:v>31</c:v>
                </c:pt>
                <c:pt idx="3">
                  <c:v>44</c:v>
                </c:pt>
                <c:pt idx="4">
                  <c:v>16</c:v>
                </c:pt>
                <c:pt idx="5">
                  <c:v>19</c:v>
                </c:pt>
                <c:pt idx="6">
                  <c:v>24</c:v>
                </c:pt>
              </c:numCache>
            </c:numRef>
          </c:val>
          <c:extLst>
            <c:ext xmlns:c16="http://schemas.microsoft.com/office/drawing/2014/chart" uri="{C3380CC4-5D6E-409C-BE32-E72D297353CC}">
              <c16:uniqueId val="{00000000-73D0-486D-BEA8-1D2CA3F7CC34}"/>
            </c:ext>
          </c:extLst>
        </c:ser>
        <c:dLbls>
          <c:showLegendKey val="0"/>
          <c:showVal val="0"/>
          <c:showCatName val="0"/>
          <c:showSerName val="0"/>
          <c:showPercent val="0"/>
          <c:showBubbleSize val="0"/>
        </c:dLbls>
        <c:gapWidth val="219"/>
        <c:overlap val="-27"/>
        <c:axId val="403650008"/>
        <c:axId val="403647056"/>
      </c:barChart>
      <c:catAx>
        <c:axId val="40365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47056"/>
        <c:crosses val="autoZero"/>
        <c:auto val="1"/>
        <c:lblAlgn val="ctr"/>
        <c:lblOffset val="100"/>
        <c:noMultiLvlLbl val="0"/>
      </c:catAx>
      <c:valAx>
        <c:axId val="40364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2021-01</c:v>
                </c:pt>
                <c:pt idx="1">
                  <c:v>2021-02</c:v>
                </c:pt>
                <c:pt idx="2">
                  <c:v>2021-03</c:v>
                </c:pt>
                <c:pt idx="3">
                  <c:v>2021-04</c:v>
                </c:pt>
                <c:pt idx="4">
                  <c:v>2021-05</c:v>
                </c:pt>
                <c:pt idx="5">
                  <c:v>2021-06</c:v>
                </c:pt>
                <c:pt idx="6">
                  <c:v>2021-07</c:v>
                </c:pt>
              </c:strCache>
            </c:strRef>
          </c:cat>
          <c:val>
            <c:numRef>
              <c:f>Sheet1!$B$2:$B$8</c:f>
              <c:numCache>
                <c:formatCode>General</c:formatCode>
                <c:ptCount val="7"/>
                <c:pt idx="0">
                  <c:v>258</c:v>
                </c:pt>
                <c:pt idx="1">
                  <c:v>382</c:v>
                </c:pt>
                <c:pt idx="2">
                  <c:v>415</c:v>
                </c:pt>
                <c:pt idx="3">
                  <c:v>662</c:v>
                </c:pt>
                <c:pt idx="4">
                  <c:v>212</c:v>
                </c:pt>
                <c:pt idx="5">
                  <c:v>286</c:v>
                </c:pt>
                <c:pt idx="6">
                  <c:v>196</c:v>
                </c:pt>
              </c:numCache>
            </c:numRef>
          </c:val>
          <c:extLst>
            <c:ext xmlns:c16="http://schemas.microsoft.com/office/drawing/2014/chart" uri="{C3380CC4-5D6E-409C-BE32-E72D297353CC}">
              <c16:uniqueId val="{00000000-B4ED-4944-9BE2-DB2EBB93FF32}"/>
            </c:ext>
          </c:extLst>
        </c:ser>
        <c:dLbls>
          <c:showLegendKey val="0"/>
          <c:showVal val="0"/>
          <c:showCatName val="0"/>
          <c:showSerName val="0"/>
          <c:showPercent val="0"/>
          <c:showBubbleSize val="0"/>
        </c:dLbls>
        <c:gapWidth val="219"/>
        <c:overlap val="-27"/>
        <c:axId val="403656896"/>
        <c:axId val="403659848"/>
      </c:barChart>
      <c:catAx>
        <c:axId val="40365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9848"/>
        <c:crosses val="autoZero"/>
        <c:auto val="1"/>
        <c:lblAlgn val="ctr"/>
        <c:lblOffset val="100"/>
        <c:noMultiLvlLbl val="0"/>
      </c:catAx>
      <c:valAx>
        <c:axId val="40365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11233</c:v>
                </c:pt>
              </c:numCache>
            </c:numRef>
          </c:val>
          <c:extLst>
            <c:ext xmlns:c16="http://schemas.microsoft.com/office/drawing/2014/chart" uri="{C3380CC4-5D6E-409C-BE32-E72D297353CC}">
              <c16:uniqueId val="{00000000-A26F-48B2-A954-A87B2C436EAF}"/>
            </c:ext>
          </c:extLst>
        </c:ser>
        <c:dLbls>
          <c:showLegendKey val="0"/>
          <c:showVal val="0"/>
          <c:showCatName val="0"/>
          <c:showSerName val="0"/>
          <c:showPercent val="0"/>
          <c:showBubbleSize val="0"/>
        </c:dLbls>
        <c:gapWidth val="219"/>
        <c:overlap val="-27"/>
        <c:axId val="403660504"/>
        <c:axId val="403650336"/>
      </c:barChart>
      <c:catAx>
        <c:axId val="40366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50336"/>
        <c:crosses val="autoZero"/>
        <c:auto val="1"/>
        <c:lblAlgn val="ctr"/>
        <c:lblOffset val="100"/>
        <c:noMultiLvlLbl val="0"/>
      </c:catAx>
      <c:valAx>
        <c:axId val="40365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3</c:v>
                </c:pt>
              </c:numCache>
            </c:numRef>
          </c:val>
          <c:extLst>
            <c:ext xmlns:c16="http://schemas.microsoft.com/office/drawing/2014/chart" uri="{C3380CC4-5D6E-409C-BE32-E72D297353CC}">
              <c16:uniqueId val="{00000000-EE31-4D00-BAEF-24257DCA01D0}"/>
            </c:ext>
          </c:extLst>
        </c:ser>
        <c:dLbls>
          <c:showLegendKey val="0"/>
          <c:showVal val="0"/>
          <c:showCatName val="0"/>
          <c:showSerName val="0"/>
          <c:showPercent val="0"/>
          <c:showBubbleSize val="0"/>
        </c:dLbls>
        <c:gapWidth val="219"/>
        <c:overlap val="-27"/>
        <c:axId val="397326920"/>
        <c:axId val="397299368"/>
      </c:barChart>
      <c:dateAx>
        <c:axId val="39732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9368"/>
        <c:crosses val="autoZero"/>
        <c:auto val="1"/>
        <c:lblOffset val="100"/>
        <c:baseTimeUnit val="months"/>
      </c:dateAx>
      <c:valAx>
        <c:axId val="39729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0</c:v>
                </c:pt>
                <c:pt idx="8">
                  <c:v>0</c:v>
                </c:pt>
                <c:pt idx="9">
                  <c:v>0</c:v>
                </c:pt>
                <c:pt idx="10">
                  <c:v>0</c:v>
                </c:pt>
                <c:pt idx="11">
                  <c:v>0</c:v>
                </c:pt>
              </c:numCache>
            </c:numRef>
          </c:val>
          <c:extLst>
            <c:ext xmlns:c16="http://schemas.microsoft.com/office/drawing/2014/chart" uri="{C3380CC4-5D6E-409C-BE32-E72D297353CC}">
              <c16:uniqueId val="{00000000-7C99-4B84-95E3-66D55A2EADD2}"/>
            </c:ext>
          </c:extLst>
        </c:ser>
        <c:dLbls>
          <c:showLegendKey val="0"/>
          <c:showVal val="0"/>
          <c:showCatName val="0"/>
          <c:showSerName val="0"/>
          <c:showPercent val="0"/>
          <c:showBubbleSize val="0"/>
        </c:dLbls>
        <c:gapWidth val="219"/>
        <c:overlap val="-27"/>
        <c:axId val="397295432"/>
        <c:axId val="397296088"/>
      </c:barChart>
      <c:dateAx>
        <c:axId val="39729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6088"/>
        <c:crosses val="autoZero"/>
        <c:auto val="1"/>
        <c:lblOffset val="100"/>
        <c:baseTimeUnit val="months"/>
      </c:dateAx>
      <c:valAx>
        <c:axId val="39729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67</c:v>
                </c:pt>
                <c:pt idx="7">
                  <c:v>0</c:v>
                </c:pt>
                <c:pt idx="8">
                  <c:v>0</c:v>
                </c:pt>
                <c:pt idx="9">
                  <c:v>0</c:v>
                </c:pt>
                <c:pt idx="10">
                  <c:v>0</c:v>
                </c:pt>
                <c:pt idx="11">
                  <c:v>0</c:v>
                </c:pt>
              </c:numCache>
            </c:numRef>
          </c:val>
          <c:extLst>
            <c:ext xmlns:c16="http://schemas.microsoft.com/office/drawing/2014/chart" uri="{C3380CC4-5D6E-409C-BE32-E72D297353CC}">
              <c16:uniqueId val="{00000000-27CF-422B-ADB2-F323D419591F}"/>
            </c:ext>
          </c:extLst>
        </c:ser>
        <c:dLbls>
          <c:showLegendKey val="0"/>
          <c:showVal val="0"/>
          <c:showCatName val="0"/>
          <c:showSerName val="0"/>
          <c:showPercent val="0"/>
          <c:showBubbleSize val="0"/>
        </c:dLbls>
        <c:gapWidth val="219"/>
        <c:overlap val="-27"/>
        <c:axId val="397299040"/>
        <c:axId val="397300024"/>
      </c:barChart>
      <c:catAx>
        <c:axId val="39729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00024"/>
        <c:crosses val="autoZero"/>
        <c:auto val="1"/>
        <c:lblAlgn val="ctr"/>
        <c:lblOffset val="100"/>
        <c:noMultiLvlLbl val="0"/>
      </c:catAx>
      <c:valAx>
        <c:axId val="39730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99FB4-B82F-488D-9F75-F1E54A3599B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6BA49D82-E3E3-4A96-B714-F98F31413CE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72611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AD0DC-8AA7-4591-82F0-52A21938597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AE69C127-8DB3-4DD8-ACD7-878897647937}"/>
              </a:ext>
            </a:extLst>
          </p:cNvPr>
          <p:cNvGraphicFramePr>
            <a:graphicFrameLocks noGrp="1"/>
          </p:cNvGraphicFramePr>
          <p:nvPr>
            <p:ph type="chart" sz="quarter" idx="13"/>
            <p:extLst>
              <p:ext uri="{D42A27DB-BD31-4B8C-83A1-F6EECF244321}">
                <p14:modId xmlns:p14="http://schemas.microsoft.com/office/powerpoint/2010/main" val="2960804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11DE8-6A31-4A59-AECE-763C799BA45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081E35D-00A4-4D34-9D0C-6FB338968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158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F256-584D-4F84-A124-59A4ACC93F0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834B328-DC4F-46CD-A2CF-F123B3835A77}"/>
              </a:ext>
            </a:extLst>
          </p:cNvPr>
          <p:cNvGraphicFramePr>
            <a:graphicFrameLocks noGrp="1"/>
          </p:cNvGraphicFramePr>
          <p:nvPr>
            <p:ph type="tbl" sz="quarter" idx="13"/>
            <p:extLst>
              <p:ext uri="{D42A27DB-BD31-4B8C-83A1-F6EECF244321}">
                <p14:modId xmlns:p14="http://schemas.microsoft.com/office/powerpoint/2010/main" val="400580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22656356"/>
                    </a:ext>
                  </a:extLst>
                </a:gridCol>
                <a:gridCol w="905256">
                  <a:extLst>
                    <a:ext uri="{9D8B030D-6E8A-4147-A177-3AD203B41FA5}">
                      <a16:colId xmlns:a16="http://schemas.microsoft.com/office/drawing/2014/main" val="40540194"/>
                    </a:ext>
                  </a:extLst>
                </a:gridCol>
                <a:gridCol w="905256">
                  <a:extLst>
                    <a:ext uri="{9D8B030D-6E8A-4147-A177-3AD203B41FA5}">
                      <a16:colId xmlns:a16="http://schemas.microsoft.com/office/drawing/2014/main" val="2324348448"/>
                    </a:ext>
                  </a:extLst>
                </a:gridCol>
                <a:gridCol w="905256">
                  <a:extLst>
                    <a:ext uri="{9D8B030D-6E8A-4147-A177-3AD203B41FA5}">
                      <a16:colId xmlns:a16="http://schemas.microsoft.com/office/drawing/2014/main" val="2169641080"/>
                    </a:ext>
                  </a:extLst>
                </a:gridCol>
                <a:gridCol w="905256">
                  <a:extLst>
                    <a:ext uri="{9D8B030D-6E8A-4147-A177-3AD203B41FA5}">
                      <a16:colId xmlns:a16="http://schemas.microsoft.com/office/drawing/2014/main" val="540151021"/>
                    </a:ext>
                  </a:extLst>
                </a:gridCol>
                <a:gridCol w="905256">
                  <a:extLst>
                    <a:ext uri="{9D8B030D-6E8A-4147-A177-3AD203B41FA5}">
                      <a16:colId xmlns:a16="http://schemas.microsoft.com/office/drawing/2014/main" val="3893665954"/>
                    </a:ext>
                  </a:extLst>
                </a:gridCol>
                <a:gridCol w="905256">
                  <a:extLst>
                    <a:ext uri="{9D8B030D-6E8A-4147-A177-3AD203B41FA5}">
                      <a16:colId xmlns:a16="http://schemas.microsoft.com/office/drawing/2014/main" val="3081194607"/>
                    </a:ext>
                  </a:extLst>
                </a:gridCol>
                <a:gridCol w="905256">
                  <a:extLst>
                    <a:ext uri="{9D8B030D-6E8A-4147-A177-3AD203B41FA5}">
                      <a16:colId xmlns:a16="http://schemas.microsoft.com/office/drawing/2014/main" val="3772578629"/>
                    </a:ext>
                  </a:extLst>
                </a:gridCol>
                <a:gridCol w="905256">
                  <a:extLst>
                    <a:ext uri="{9D8B030D-6E8A-4147-A177-3AD203B41FA5}">
                      <a16:colId xmlns:a16="http://schemas.microsoft.com/office/drawing/2014/main" val="37092887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1368128"/>
                  </a:ext>
                </a:extLst>
              </a:tr>
              <a:tr h="370840">
                <a:tc>
                  <a:txBody>
                    <a:bodyPr/>
                    <a:lstStyle/>
                    <a:p>
                      <a:r>
                        <a:rPr lang="en-US" sz="1000"/>
                        <a:t>411</a:t>
                      </a:r>
                    </a:p>
                  </a:txBody>
                  <a:tcPr/>
                </a:tc>
                <a:tc>
                  <a:txBody>
                    <a:bodyPr/>
                    <a:lstStyle/>
                    <a:p>
                      <a:r>
                        <a:rPr lang="en-US" sz="1000"/>
                        <a:t>2</a:t>
                      </a:r>
                    </a:p>
                  </a:txBody>
                  <a:tcPr/>
                </a:tc>
                <a:tc>
                  <a:txBody>
                    <a:bodyPr/>
                    <a:lstStyle/>
                    <a:p>
                      <a:r>
                        <a:rPr lang="en-US" sz="1000"/>
                        <a:t>15</a:t>
                      </a:r>
                    </a:p>
                  </a:txBody>
                  <a:tcPr/>
                </a:tc>
                <a:tc>
                  <a:txBody>
                    <a:bodyPr/>
                    <a:lstStyle/>
                    <a:p>
                      <a:r>
                        <a:rPr lang="en-US" sz="1000"/>
                        <a:t>481</a:t>
                      </a:r>
                    </a:p>
                  </a:txBody>
                  <a:tcPr/>
                </a:tc>
                <a:tc>
                  <a:txBody>
                    <a:bodyPr/>
                    <a:lstStyle/>
                    <a:p>
                      <a:r>
                        <a:rPr lang="en-US" sz="1000"/>
                        <a:t>18</a:t>
                      </a:r>
                    </a:p>
                  </a:txBody>
                  <a:tcPr/>
                </a:tc>
                <a:tc>
                  <a:txBody>
                    <a:bodyPr/>
                    <a:lstStyle/>
                    <a:p>
                      <a:r>
                        <a:rPr lang="en-US" sz="1000"/>
                        <a:t>24</a:t>
                      </a:r>
                    </a:p>
                  </a:txBody>
                  <a:tcPr/>
                </a:tc>
                <a:tc>
                  <a:txBody>
                    <a:bodyPr/>
                    <a:lstStyle/>
                    <a:p>
                      <a:r>
                        <a:rPr lang="en-US" sz="1000"/>
                        <a:t>0</a:t>
                      </a:r>
                    </a:p>
                  </a:txBody>
                  <a:tcPr/>
                </a:tc>
                <a:tc>
                  <a:txBody>
                    <a:bodyPr/>
                    <a:lstStyle/>
                    <a:p>
                      <a:r>
                        <a:rPr lang="en-US" sz="1000"/>
                        <a:t>8.5041 %</a:t>
                      </a:r>
                    </a:p>
                  </a:txBody>
                  <a:tcPr/>
                </a:tc>
                <a:tc>
                  <a:txBody>
                    <a:bodyPr/>
                    <a:lstStyle/>
                    <a:p>
                      <a:r>
                        <a:rPr lang="en-US" sz="1000"/>
                        <a:t>0.0 %</a:t>
                      </a:r>
                    </a:p>
                  </a:txBody>
                  <a:tcPr/>
                </a:tc>
                <a:extLst>
                  <a:ext uri="{0D108BD9-81ED-4DB2-BD59-A6C34878D82A}">
                    <a16:rowId xmlns:a16="http://schemas.microsoft.com/office/drawing/2014/main" val="2584272753"/>
                  </a:ext>
                </a:extLst>
              </a:tr>
            </a:tbl>
          </a:graphicData>
        </a:graphic>
      </p:graphicFrame>
      <p:sp>
        <p:nvSpPr>
          <p:cNvPr id="4" name="Text Placeholder 3">
            <a:extLst>
              <a:ext uri="{FF2B5EF4-FFF2-40B4-BE49-F238E27FC236}">
                <a16:creationId xmlns:a16="http://schemas.microsoft.com/office/drawing/2014/main" id="{4BDA0290-0FA7-4402-9513-C1BD625493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85514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9211-4FC0-4C82-920C-478E97922342}"/>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C0199CB0-E8AB-464E-BCFE-C10CC29311F5}"/>
              </a:ext>
            </a:extLst>
          </p:cNvPr>
          <p:cNvGraphicFramePr>
            <a:graphicFrameLocks noGrp="1"/>
          </p:cNvGraphicFramePr>
          <p:nvPr>
            <p:ph type="chart" sz="quarter" idx="13"/>
            <p:extLst>
              <p:ext uri="{D42A27DB-BD31-4B8C-83A1-F6EECF244321}">
                <p14:modId xmlns:p14="http://schemas.microsoft.com/office/powerpoint/2010/main" val="540225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1FE2D-735D-402B-8AEC-7AABBC2B3D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C47BB9A-5696-4359-81C3-D885BFF6E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7285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B590-0E78-4F4E-9625-F7E94138349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290C291C-F38D-49D7-B6EC-0BA42FDDF33C}"/>
              </a:ext>
            </a:extLst>
          </p:cNvPr>
          <p:cNvGraphicFramePr>
            <a:graphicFrameLocks noGrp="1"/>
          </p:cNvGraphicFramePr>
          <p:nvPr>
            <p:ph type="chart" sz="quarter" idx="13"/>
            <p:extLst>
              <p:ext uri="{D42A27DB-BD31-4B8C-83A1-F6EECF244321}">
                <p14:modId xmlns:p14="http://schemas.microsoft.com/office/powerpoint/2010/main" val="1747386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C319D-000A-49CD-B1E0-B66775FD6E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67653FC-1324-499D-B791-C8867EA005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6294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0DE0-3AEC-4286-B715-A7084237831E}"/>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8545D3A-CA79-4BAF-ACE4-CE8D44402ECC}"/>
              </a:ext>
            </a:extLst>
          </p:cNvPr>
          <p:cNvGraphicFramePr>
            <a:graphicFrameLocks noGrp="1"/>
          </p:cNvGraphicFramePr>
          <p:nvPr>
            <p:ph type="chart" sz="quarter" idx="13"/>
            <p:extLst>
              <p:ext uri="{D42A27DB-BD31-4B8C-83A1-F6EECF244321}">
                <p14:modId xmlns:p14="http://schemas.microsoft.com/office/powerpoint/2010/main" val="1267357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73B78-9E37-42B0-81CB-049CF748BB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F7BC079-8A29-45E9-921A-435DFC91F8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3944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7FAA2-405B-4439-821E-4C5D31AB81E3}"/>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2E75DE2-8F41-41BB-A23A-98B8CFBCFDDE}"/>
              </a:ext>
            </a:extLst>
          </p:cNvPr>
          <p:cNvGraphicFramePr>
            <a:graphicFrameLocks noGrp="1"/>
          </p:cNvGraphicFramePr>
          <p:nvPr>
            <p:ph type="chart" sz="quarter" idx="13"/>
            <p:extLst>
              <p:ext uri="{D42A27DB-BD31-4B8C-83A1-F6EECF244321}">
                <p14:modId xmlns:p14="http://schemas.microsoft.com/office/powerpoint/2010/main" val="3093875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CD15B4-001C-4352-B2F1-1A94BB9269A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F97910C-61AC-4BF3-98B4-EDC5628B6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320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AD36-8BE0-4B8C-98AE-996A8A63E66C}"/>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6DA6AF96-7538-4248-BEF5-38ABB9F176A0}"/>
              </a:ext>
            </a:extLst>
          </p:cNvPr>
          <p:cNvGraphicFramePr>
            <a:graphicFrameLocks noGrp="1"/>
          </p:cNvGraphicFramePr>
          <p:nvPr>
            <p:ph type="tbl" sz="quarter" idx="13"/>
            <p:extLst>
              <p:ext uri="{D42A27DB-BD31-4B8C-83A1-F6EECF244321}">
                <p14:modId xmlns:p14="http://schemas.microsoft.com/office/powerpoint/2010/main" val="130951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1224088"/>
                    </a:ext>
                  </a:extLst>
                </a:gridCol>
                <a:gridCol w="822960">
                  <a:extLst>
                    <a:ext uri="{9D8B030D-6E8A-4147-A177-3AD203B41FA5}">
                      <a16:colId xmlns:a16="http://schemas.microsoft.com/office/drawing/2014/main" val="2936763698"/>
                    </a:ext>
                  </a:extLst>
                </a:gridCol>
                <a:gridCol w="822960">
                  <a:extLst>
                    <a:ext uri="{9D8B030D-6E8A-4147-A177-3AD203B41FA5}">
                      <a16:colId xmlns:a16="http://schemas.microsoft.com/office/drawing/2014/main" val="2150892448"/>
                    </a:ext>
                  </a:extLst>
                </a:gridCol>
                <a:gridCol w="822960">
                  <a:extLst>
                    <a:ext uri="{9D8B030D-6E8A-4147-A177-3AD203B41FA5}">
                      <a16:colId xmlns:a16="http://schemas.microsoft.com/office/drawing/2014/main" val="1729319898"/>
                    </a:ext>
                  </a:extLst>
                </a:gridCol>
                <a:gridCol w="822960">
                  <a:extLst>
                    <a:ext uri="{9D8B030D-6E8A-4147-A177-3AD203B41FA5}">
                      <a16:colId xmlns:a16="http://schemas.microsoft.com/office/drawing/2014/main" val="728580628"/>
                    </a:ext>
                  </a:extLst>
                </a:gridCol>
                <a:gridCol w="822960">
                  <a:extLst>
                    <a:ext uri="{9D8B030D-6E8A-4147-A177-3AD203B41FA5}">
                      <a16:colId xmlns:a16="http://schemas.microsoft.com/office/drawing/2014/main" val="3291304550"/>
                    </a:ext>
                  </a:extLst>
                </a:gridCol>
                <a:gridCol w="822960">
                  <a:extLst>
                    <a:ext uri="{9D8B030D-6E8A-4147-A177-3AD203B41FA5}">
                      <a16:colId xmlns:a16="http://schemas.microsoft.com/office/drawing/2014/main" val="38752011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07761663"/>
                  </a:ext>
                </a:extLst>
              </a:tr>
              <a:tr h="370840">
                <a:tc>
                  <a:txBody>
                    <a:bodyPr/>
                    <a:lstStyle/>
                    <a:p>
                      <a:r>
                        <a:rPr lang="en-US" sz="1000" b="1"/>
                        <a:t>Tokio Marine America - 2021-06-25 16:05:07</a:t>
                      </a:r>
                      <a:r>
                        <a:rPr lang="en-US" sz="1000"/>
                        <a:t>
 Remember this little guy? Shelby shared a photo of her nephew Logan last June to spread hope at the start of the pandemic. Now look how big he's grown! #EmployeeUpdate</a:t>
                      </a:r>
                    </a:p>
                  </a:txBody>
                  <a:tcPr/>
                </a:tc>
                <a:tc>
                  <a:txBody>
                    <a:bodyPr/>
                    <a:lstStyle/>
                    <a:p>
                      <a:r>
                        <a:rPr lang="en-US" sz="1000"/>
                        <a:t>454</a:t>
                      </a:r>
                    </a:p>
                  </a:txBody>
                  <a:tcPr/>
                </a:tc>
                <a:tc>
                  <a:txBody>
                    <a:bodyPr/>
                    <a:lstStyle/>
                    <a:p>
                      <a:r>
                        <a:rPr lang="en-US" sz="1000"/>
                        <a:t>431</a:t>
                      </a:r>
                    </a:p>
                  </a:txBody>
                  <a:tcPr/>
                </a:tc>
                <a:tc>
                  <a:txBody>
                    <a:bodyPr/>
                    <a:lstStyle/>
                    <a:p>
                      <a:r>
                        <a:rPr lang="en-US" sz="1000"/>
                        <a:t>17</a:t>
                      </a:r>
                    </a:p>
                  </a:txBody>
                  <a:tcPr/>
                </a:tc>
                <a:tc>
                  <a:txBody>
                    <a:bodyPr/>
                    <a:lstStyle/>
                    <a:p>
                      <a:r>
                        <a:rPr lang="en-US" sz="1000"/>
                        <a:t>6</a:t>
                      </a:r>
                    </a:p>
                  </a:txBody>
                  <a:tcPr/>
                </a:tc>
                <a:tc>
                  <a:txBody>
                    <a:bodyPr/>
                    <a:lstStyle/>
                    <a:p>
                      <a:r>
                        <a:rPr lang="en-US" sz="1000"/>
                        <a:t>110.7317 %</a:t>
                      </a:r>
                    </a:p>
                  </a:txBody>
                  <a:tcPr/>
                </a:tc>
                <a:tc>
                  <a:txBody>
                    <a:bodyPr/>
                    <a:lstStyle/>
                    <a:p>
                      <a:r>
                        <a:rPr lang="en-US" sz="1000"/>
                        <a:t>Photo</a:t>
                      </a:r>
                    </a:p>
                  </a:txBody>
                  <a:tcPr/>
                </a:tc>
                <a:extLst>
                  <a:ext uri="{0D108BD9-81ED-4DB2-BD59-A6C34878D82A}">
                    <a16:rowId xmlns:a16="http://schemas.microsoft.com/office/drawing/2014/main" val="2086552477"/>
                  </a:ext>
                </a:extLst>
              </a:tr>
              <a:tr h="370840">
                <a:tc>
                  <a:txBody>
                    <a:bodyPr/>
                    <a:lstStyle/>
                    <a:p>
                      <a:r>
                        <a:rPr lang="en-US" sz="1000" b="1"/>
                        <a:t>Tokio Marine America - 2021-06-01 16:37:37</a:t>
                      </a:r>
                      <a:r>
                        <a:rPr lang="en-US" sz="1000"/>
                        <a:t>
 TMA didn't miss out on celebrating Asian Pacific American Heritage Month! Last week, we hosted an origami event where participants learned about Japanese culture and how to fold shapes like cicadas, boats, and frogs.</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2.2005 %</a:t>
                      </a:r>
                    </a:p>
                  </a:txBody>
                  <a:tcPr/>
                </a:tc>
                <a:tc>
                  <a:txBody>
                    <a:bodyPr/>
                    <a:lstStyle/>
                    <a:p>
                      <a:r>
                        <a:rPr lang="en-US" sz="1000"/>
                        <a:t>Photo</a:t>
                      </a:r>
                    </a:p>
                  </a:txBody>
                  <a:tcPr/>
                </a:tc>
                <a:extLst>
                  <a:ext uri="{0D108BD9-81ED-4DB2-BD59-A6C34878D82A}">
                    <a16:rowId xmlns:a16="http://schemas.microsoft.com/office/drawing/2014/main" val="1579052647"/>
                  </a:ext>
                </a:extLst>
              </a:tr>
              <a:tr h="370840">
                <a:tc>
                  <a:txBody>
                    <a:bodyPr/>
                    <a:lstStyle/>
                    <a:p>
                      <a:r>
                        <a:rPr lang="en-US" sz="1000" b="1"/>
                        <a:t>Tokio Marine America - 2021-06-02 16:31:01</a:t>
                      </a:r>
                      <a:r>
                        <a:rPr lang="en-US" sz="1000"/>
                        <a:t>
 Our Jersey City, NJ office has an opening for an Auto and Casualty Product Manager. We're looking for an experienced individual who can help  manage and achieve profit for Commercial and Personal Auto lines. Apply today: https://bit.ly/3bwGqqI</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1.7115 %</a:t>
                      </a:r>
                    </a:p>
                  </a:txBody>
                  <a:tcPr/>
                </a:tc>
                <a:tc>
                  <a:txBody>
                    <a:bodyPr/>
                    <a:lstStyle/>
                    <a:p>
                      <a:r>
                        <a:rPr lang="en-US" sz="1000"/>
                        <a:t>Photo</a:t>
                      </a:r>
                    </a:p>
                  </a:txBody>
                  <a:tcPr/>
                </a:tc>
                <a:extLst>
                  <a:ext uri="{0D108BD9-81ED-4DB2-BD59-A6C34878D82A}">
                    <a16:rowId xmlns:a16="http://schemas.microsoft.com/office/drawing/2014/main" val="2570047535"/>
                  </a:ext>
                </a:extLst>
              </a:tr>
            </a:tbl>
          </a:graphicData>
        </a:graphic>
      </p:graphicFrame>
      <p:sp>
        <p:nvSpPr>
          <p:cNvPr id="4" name="Text Placeholder 3">
            <a:extLst>
              <a:ext uri="{FF2B5EF4-FFF2-40B4-BE49-F238E27FC236}">
                <a16:creationId xmlns:a16="http://schemas.microsoft.com/office/drawing/2014/main" id="{BFCF1384-942C-455A-9455-194F940DC31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4491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B7CB9-EBEB-4477-B13C-9A8B93A3810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260C8F3-2E53-4023-8D51-9977A3B9572D}"/>
              </a:ext>
            </a:extLst>
          </p:cNvPr>
          <p:cNvGraphicFramePr>
            <a:graphicFrameLocks noGrp="1"/>
          </p:cNvGraphicFramePr>
          <p:nvPr>
            <p:ph type="tbl" sz="quarter" idx="13"/>
            <p:extLst>
              <p:ext uri="{D42A27DB-BD31-4B8C-83A1-F6EECF244321}">
                <p14:modId xmlns:p14="http://schemas.microsoft.com/office/powerpoint/2010/main" val="101163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60042420"/>
                    </a:ext>
                  </a:extLst>
                </a:gridCol>
                <a:gridCol w="576072">
                  <a:extLst>
                    <a:ext uri="{9D8B030D-6E8A-4147-A177-3AD203B41FA5}">
                      <a16:colId xmlns:a16="http://schemas.microsoft.com/office/drawing/2014/main" val="975340383"/>
                    </a:ext>
                  </a:extLst>
                </a:gridCol>
                <a:gridCol w="576072">
                  <a:extLst>
                    <a:ext uri="{9D8B030D-6E8A-4147-A177-3AD203B41FA5}">
                      <a16:colId xmlns:a16="http://schemas.microsoft.com/office/drawing/2014/main" val="1559206517"/>
                    </a:ext>
                  </a:extLst>
                </a:gridCol>
                <a:gridCol w="576072">
                  <a:extLst>
                    <a:ext uri="{9D8B030D-6E8A-4147-A177-3AD203B41FA5}">
                      <a16:colId xmlns:a16="http://schemas.microsoft.com/office/drawing/2014/main" val="3015399593"/>
                    </a:ext>
                  </a:extLst>
                </a:gridCol>
                <a:gridCol w="576072">
                  <a:extLst>
                    <a:ext uri="{9D8B030D-6E8A-4147-A177-3AD203B41FA5}">
                      <a16:colId xmlns:a16="http://schemas.microsoft.com/office/drawing/2014/main" val="3206832234"/>
                    </a:ext>
                  </a:extLst>
                </a:gridCol>
                <a:gridCol w="576072">
                  <a:extLst>
                    <a:ext uri="{9D8B030D-6E8A-4147-A177-3AD203B41FA5}">
                      <a16:colId xmlns:a16="http://schemas.microsoft.com/office/drawing/2014/main" val="3352418060"/>
                    </a:ext>
                  </a:extLst>
                </a:gridCol>
                <a:gridCol w="576072">
                  <a:extLst>
                    <a:ext uri="{9D8B030D-6E8A-4147-A177-3AD203B41FA5}">
                      <a16:colId xmlns:a16="http://schemas.microsoft.com/office/drawing/2014/main" val="39887214"/>
                    </a:ext>
                  </a:extLst>
                </a:gridCol>
                <a:gridCol w="576072">
                  <a:extLst>
                    <a:ext uri="{9D8B030D-6E8A-4147-A177-3AD203B41FA5}">
                      <a16:colId xmlns:a16="http://schemas.microsoft.com/office/drawing/2014/main" val="2333495654"/>
                    </a:ext>
                  </a:extLst>
                </a:gridCol>
                <a:gridCol w="576072">
                  <a:extLst>
                    <a:ext uri="{9D8B030D-6E8A-4147-A177-3AD203B41FA5}">
                      <a16:colId xmlns:a16="http://schemas.microsoft.com/office/drawing/2014/main" val="3044048041"/>
                    </a:ext>
                  </a:extLst>
                </a:gridCol>
                <a:gridCol w="576072">
                  <a:extLst>
                    <a:ext uri="{9D8B030D-6E8A-4147-A177-3AD203B41FA5}">
                      <a16:colId xmlns:a16="http://schemas.microsoft.com/office/drawing/2014/main" val="1818949983"/>
                    </a:ext>
                  </a:extLst>
                </a:gridCol>
                <a:gridCol w="576072">
                  <a:extLst>
                    <a:ext uri="{9D8B030D-6E8A-4147-A177-3AD203B41FA5}">
                      <a16:colId xmlns:a16="http://schemas.microsoft.com/office/drawing/2014/main" val="793060682"/>
                    </a:ext>
                  </a:extLst>
                </a:gridCol>
                <a:gridCol w="576072">
                  <a:extLst>
                    <a:ext uri="{9D8B030D-6E8A-4147-A177-3AD203B41FA5}">
                      <a16:colId xmlns:a16="http://schemas.microsoft.com/office/drawing/2014/main" val="721936196"/>
                    </a:ext>
                  </a:extLst>
                </a:gridCol>
                <a:gridCol w="576072">
                  <a:extLst>
                    <a:ext uri="{9D8B030D-6E8A-4147-A177-3AD203B41FA5}">
                      <a16:colId xmlns:a16="http://schemas.microsoft.com/office/drawing/2014/main" val="19306190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3131314"/>
                  </a:ext>
                </a:extLst>
              </a:tr>
              <a:tr h="370840">
                <a:tc>
                  <a:txBody>
                    <a:bodyPr/>
                    <a:lstStyle/>
                    <a:p>
                      <a:r>
                        <a:rPr lang="en-US" sz="1000"/>
                        <a:t>219</a:t>
                      </a:r>
                    </a:p>
                  </a:txBody>
                  <a:tcPr/>
                </a:tc>
                <a:tc>
                  <a:txBody>
                    <a:bodyPr/>
                    <a:lstStyle/>
                    <a:p>
                      <a:r>
                        <a:rPr lang="en-US" sz="1000"/>
                        <a:t>1</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0.7034 %</a:t>
                      </a:r>
                    </a:p>
                  </a:txBody>
                  <a:tcPr/>
                </a:tc>
                <a:tc>
                  <a:txBody>
                    <a:bodyPr/>
                    <a:lstStyle/>
                    <a:p>
                      <a:r>
                        <a:rPr lang="en-US" sz="1000"/>
                        <a:t>0.0 %</a:t>
                      </a:r>
                    </a:p>
                  </a:txBody>
                  <a:tcPr/>
                </a:tc>
                <a:extLst>
                  <a:ext uri="{0D108BD9-81ED-4DB2-BD59-A6C34878D82A}">
                    <a16:rowId xmlns:a16="http://schemas.microsoft.com/office/drawing/2014/main" val="338325666"/>
                  </a:ext>
                </a:extLst>
              </a:tr>
            </a:tbl>
          </a:graphicData>
        </a:graphic>
      </p:graphicFrame>
      <p:sp>
        <p:nvSpPr>
          <p:cNvPr id="4" name="Text Placeholder 3">
            <a:extLst>
              <a:ext uri="{FF2B5EF4-FFF2-40B4-BE49-F238E27FC236}">
                <a16:creationId xmlns:a16="http://schemas.microsoft.com/office/drawing/2014/main" id="{90F69E11-7E9B-405E-B4CA-6A2F49418A1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89996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3D5F-7E2B-4BBB-9E7D-D11201C329B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76EFAD5-F861-4914-838B-87EC833D53AD}"/>
              </a:ext>
            </a:extLst>
          </p:cNvPr>
          <p:cNvGraphicFramePr>
            <a:graphicFrameLocks noGrp="1"/>
          </p:cNvGraphicFramePr>
          <p:nvPr>
            <p:ph type="chart" sz="quarter" idx="13"/>
            <p:extLst>
              <p:ext uri="{D42A27DB-BD31-4B8C-83A1-F6EECF244321}">
                <p14:modId xmlns:p14="http://schemas.microsoft.com/office/powerpoint/2010/main" val="2476970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29735-5546-42D2-8992-0AE0EA05664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B0985F8-27D4-4DBF-91EE-3DC942FD03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11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4340-7302-4EF6-BE21-F8C6447B63F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4A9A2A7-6D86-4875-9B40-F2923EE78099}"/>
              </a:ext>
            </a:extLst>
          </p:cNvPr>
          <p:cNvGraphicFramePr>
            <a:graphicFrameLocks noGrp="1"/>
          </p:cNvGraphicFramePr>
          <p:nvPr>
            <p:ph type="chart" sz="quarter" idx="13"/>
            <p:extLst>
              <p:ext uri="{D42A27DB-BD31-4B8C-83A1-F6EECF244321}">
                <p14:modId xmlns:p14="http://schemas.microsoft.com/office/powerpoint/2010/main" val="3801795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73DF2-AACD-461E-8315-80AA1FBBEA9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1CE5E83-02A4-45FF-B334-E1BD83FBC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56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CD03A-DDFF-44C6-B747-1C425D391C9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1C1E243-647B-4A69-B07F-3C417B6849B5}"/>
              </a:ext>
            </a:extLst>
          </p:cNvPr>
          <p:cNvGraphicFramePr>
            <a:graphicFrameLocks noGrp="1"/>
          </p:cNvGraphicFramePr>
          <p:nvPr>
            <p:ph type="chart" sz="quarter" idx="13"/>
            <p:extLst>
              <p:ext uri="{D42A27DB-BD31-4B8C-83A1-F6EECF244321}">
                <p14:modId xmlns:p14="http://schemas.microsoft.com/office/powerpoint/2010/main" val="3973020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082B90-AC01-4EBC-8077-EE39BA6246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14A093E-FFA1-42E4-BE98-82B3EAF7D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5828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0005A-5928-4C0B-84D5-FDD850390DF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3FD08060-350C-4CB2-95A8-A4E6CA0EA3E2}"/>
              </a:ext>
            </a:extLst>
          </p:cNvPr>
          <p:cNvGraphicFramePr>
            <a:graphicFrameLocks noGrp="1"/>
          </p:cNvGraphicFramePr>
          <p:nvPr>
            <p:ph type="tbl" sz="quarter" idx="13"/>
            <p:extLst>
              <p:ext uri="{D42A27DB-BD31-4B8C-83A1-F6EECF244321}">
                <p14:modId xmlns:p14="http://schemas.microsoft.com/office/powerpoint/2010/main" val="383220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57727476"/>
                    </a:ext>
                  </a:extLst>
                </a:gridCol>
                <a:gridCol w="493776">
                  <a:extLst>
                    <a:ext uri="{9D8B030D-6E8A-4147-A177-3AD203B41FA5}">
                      <a16:colId xmlns:a16="http://schemas.microsoft.com/office/drawing/2014/main" val="537233044"/>
                    </a:ext>
                  </a:extLst>
                </a:gridCol>
                <a:gridCol w="1069848">
                  <a:extLst>
                    <a:ext uri="{9D8B030D-6E8A-4147-A177-3AD203B41FA5}">
                      <a16:colId xmlns:a16="http://schemas.microsoft.com/office/drawing/2014/main" val="1373684076"/>
                    </a:ext>
                  </a:extLst>
                </a:gridCol>
                <a:gridCol w="1069848">
                  <a:extLst>
                    <a:ext uri="{9D8B030D-6E8A-4147-A177-3AD203B41FA5}">
                      <a16:colId xmlns:a16="http://schemas.microsoft.com/office/drawing/2014/main" val="680100735"/>
                    </a:ext>
                  </a:extLst>
                </a:gridCol>
                <a:gridCol w="1069848">
                  <a:extLst>
                    <a:ext uri="{9D8B030D-6E8A-4147-A177-3AD203B41FA5}">
                      <a16:colId xmlns:a16="http://schemas.microsoft.com/office/drawing/2014/main" val="1757828654"/>
                    </a:ext>
                  </a:extLst>
                </a:gridCol>
                <a:gridCol w="1069848">
                  <a:extLst>
                    <a:ext uri="{9D8B030D-6E8A-4147-A177-3AD203B41FA5}">
                      <a16:colId xmlns:a16="http://schemas.microsoft.com/office/drawing/2014/main" val="4143856504"/>
                    </a:ext>
                  </a:extLst>
                </a:gridCol>
                <a:gridCol w="1069848">
                  <a:extLst>
                    <a:ext uri="{9D8B030D-6E8A-4147-A177-3AD203B41FA5}">
                      <a16:colId xmlns:a16="http://schemas.microsoft.com/office/drawing/2014/main" val="267661442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51382056"/>
                  </a:ext>
                </a:extLst>
              </a:tr>
              <a:tr h="370840">
                <a:tc>
                  <a:txBody>
                    <a:bodyPr/>
                    <a:lstStyle/>
                    <a:p>
                      <a:r>
                        <a:rPr lang="en-US" sz="1000" b="1"/>
                        <a:t>@TokioMAmerica - 2021-06-01 16:36:50</a:t>
                      </a:r>
                      <a:r>
                        <a:rPr lang="en-US" sz="1000"/>
                        <a:t>
 TMA didn't miss out on celebrating #APAHM2021. Last week, we hosted an origami event where participants learned about Japanese culture and how to fold shapes like cicadas, boats, and frogs. https://t.co/V3R2f1BP9W</a:t>
                      </a:r>
                    </a:p>
                  </a:txBody>
                  <a:tcPr/>
                </a:tc>
                <a:tc>
                  <a:txBody>
                    <a:bodyPr/>
                    <a:lstStyle/>
                    <a:p>
                      <a:r>
                        <a:rPr lang="en-US" sz="1000"/>
                        <a:t>06/02/2021 02:10:40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1.8349 %</a:t>
                      </a:r>
                    </a:p>
                  </a:txBody>
                  <a:tcPr/>
                </a:tc>
                <a:extLst>
                  <a:ext uri="{0D108BD9-81ED-4DB2-BD59-A6C34878D82A}">
                    <a16:rowId xmlns:a16="http://schemas.microsoft.com/office/drawing/2014/main" val="4173507831"/>
                  </a:ext>
                </a:extLst>
              </a:tr>
              <a:tr h="370840">
                <a:tc>
                  <a:txBody>
                    <a:bodyPr/>
                    <a:lstStyle/>
                    <a:p>
                      <a:r>
                        <a:rPr lang="en-US" sz="1000" b="1"/>
                        <a:t>@TokioMAmerica - 2021-06-25 16:05:49</a:t>
                      </a:r>
                      <a:r>
                        <a:rPr lang="en-US" sz="1000"/>
                        <a:t>
 Remember this little guy? Shelby shared a photo of her nephew Logan last June to spread hope at the start of the pandemic. Now look how big he's grown! #EmployeeUpdate https://t.co/Jl74ByPMnO</a:t>
                      </a:r>
                    </a:p>
                  </a:txBody>
                  <a:tcPr/>
                </a:tc>
                <a:tc>
                  <a:txBody>
                    <a:bodyPr/>
                    <a:lstStyle/>
                    <a:p>
                      <a:r>
                        <a:rPr lang="en-US" sz="1000"/>
                        <a:t>07/04/2021 20:09:40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1.8265 %</a:t>
                      </a:r>
                    </a:p>
                  </a:txBody>
                  <a:tcPr/>
                </a:tc>
                <a:extLst>
                  <a:ext uri="{0D108BD9-81ED-4DB2-BD59-A6C34878D82A}">
                    <a16:rowId xmlns:a16="http://schemas.microsoft.com/office/drawing/2014/main" val="1487690569"/>
                  </a:ext>
                </a:extLst>
              </a:tr>
              <a:tr h="370840">
                <a:tc>
                  <a:txBody>
                    <a:bodyPr/>
                    <a:lstStyle/>
                    <a:p>
                      <a:r>
                        <a:rPr lang="en-US" sz="1000" b="1"/>
                        <a:t>@TokioMAmerica - 2021-06-28 16:00:48</a:t>
                      </a:r>
                      <a:r>
                        <a:rPr lang="en-US" sz="1000"/>
                        <a:t>
 Today is #InsuranceAwarenessDay – and now is a great time to make sure you’re in the know about #MarineCargo risks. Expert Julie Vogele answers the top FAQs on #OceanMarineInsurance. Make sure you’re in the know: https://t.co/gRh4WNIFaO https://t.co/XC5QykpQ1j</a:t>
                      </a:r>
                    </a:p>
                  </a:txBody>
                  <a:tcPr/>
                </a:tc>
                <a:tc>
                  <a:txBody>
                    <a:bodyPr/>
                    <a:lstStyle/>
                    <a:p>
                      <a:r>
                        <a:rPr lang="en-US" sz="1000"/>
                        <a:t>07/04/2021 20:09:40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1.3761 %</a:t>
                      </a:r>
                    </a:p>
                  </a:txBody>
                  <a:tcPr/>
                </a:tc>
                <a:extLst>
                  <a:ext uri="{0D108BD9-81ED-4DB2-BD59-A6C34878D82A}">
                    <a16:rowId xmlns:a16="http://schemas.microsoft.com/office/drawing/2014/main" val="3345277082"/>
                  </a:ext>
                </a:extLst>
              </a:tr>
            </a:tbl>
          </a:graphicData>
        </a:graphic>
      </p:graphicFrame>
      <p:sp>
        <p:nvSpPr>
          <p:cNvPr id="4" name="Text Placeholder 3">
            <a:extLst>
              <a:ext uri="{FF2B5EF4-FFF2-40B4-BE49-F238E27FC236}">
                <a16:creationId xmlns:a16="http://schemas.microsoft.com/office/drawing/2014/main" id="{6B473109-5D8E-47F4-8789-F48E073F9DE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42006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AE21-141A-4F88-B162-75702B127DF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D6470D83-5B2D-4C19-A0C2-A2327BC47A57}"/>
              </a:ext>
            </a:extLst>
          </p:cNvPr>
          <p:cNvGraphicFramePr>
            <a:graphicFrameLocks noGrp="1"/>
          </p:cNvGraphicFramePr>
          <p:nvPr>
            <p:ph type="tbl" sz="quarter" idx="13"/>
            <p:extLst>
              <p:ext uri="{D42A27DB-BD31-4B8C-83A1-F6EECF244321}">
                <p14:modId xmlns:p14="http://schemas.microsoft.com/office/powerpoint/2010/main" val="243417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16467586"/>
                    </a:ext>
                  </a:extLst>
                </a:gridCol>
                <a:gridCol w="658368">
                  <a:extLst>
                    <a:ext uri="{9D8B030D-6E8A-4147-A177-3AD203B41FA5}">
                      <a16:colId xmlns:a16="http://schemas.microsoft.com/office/drawing/2014/main" val="3416640279"/>
                    </a:ext>
                  </a:extLst>
                </a:gridCol>
                <a:gridCol w="658368">
                  <a:extLst>
                    <a:ext uri="{9D8B030D-6E8A-4147-A177-3AD203B41FA5}">
                      <a16:colId xmlns:a16="http://schemas.microsoft.com/office/drawing/2014/main" val="3032833575"/>
                    </a:ext>
                  </a:extLst>
                </a:gridCol>
                <a:gridCol w="658368">
                  <a:extLst>
                    <a:ext uri="{9D8B030D-6E8A-4147-A177-3AD203B41FA5}">
                      <a16:colId xmlns:a16="http://schemas.microsoft.com/office/drawing/2014/main" val="764289597"/>
                    </a:ext>
                  </a:extLst>
                </a:gridCol>
                <a:gridCol w="658368">
                  <a:extLst>
                    <a:ext uri="{9D8B030D-6E8A-4147-A177-3AD203B41FA5}">
                      <a16:colId xmlns:a16="http://schemas.microsoft.com/office/drawing/2014/main" val="3282680592"/>
                    </a:ext>
                  </a:extLst>
                </a:gridCol>
                <a:gridCol w="658368">
                  <a:extLst>
                    <a:ext uri="{9D8B030D-6E8A-4147-A177-3AD203B41FA5}">
                      <a16:colId xmlns:a16="http://schemas.microsoft.com/office/drawing/2014/main" val="3656611577"/>
                    </a:ext>
                  </a:extLst>
                </a:gridCol>
                <a:gridCol w="658368">
                  <a:extLst>
                    <a:ext uri="{9D8B030D-6E8A-4147-A177-3AD203B41FA5}">
                      <a16:colId xmlns:a16="http://schemas.microsoft.com/office/drawing/2014/main" val="3415694836"/>
                    </a:ext>
                  </a:extLst>
                </a:gridCol>
                <a:gridCol w="658368">
                  <a:extLst>
                    <a:ext uri="{9D8B030D-6E8A-4147-A177-3AD203B41FA5}">
                      <a16:colId xmlns:a16="http://schemas.microsoft.com/office/drawing/2014/main" val="3073444688"/>
                    </a:ext>
                  </a:extLst>
                </a:gridCol>
                <a:gridCol w="658368">
                  <a:extLst>
                    <a:ext uri="{9D8B030D-6E8A-4147-A177-3AD203B41FA5}">
                      <a16:colId xmlns:a16="http://schemas.microsoft.com/office/drawing/2014/main" val="221256531"/>
                    </a:ext>
                  </a:extLst>
                </a:gridCol>
                <a:gridCol w="658368">
                  <a:extLst>
                    <a:ext uri="{9D8B030D-6E8A-4147-A177-3AD203B41FA5}">
                      <a16:colId xmlns:a16="http://schemas.microsoft.com/office/drawing/2014/main" val="137019610"/>
                    </a:ext>
                  </a:extLst>
                </a:gridCol>
                <a:gridCol w="658368">
                  <a:extLst>
                    <a:ext uri="{9D8B030D-6E8A-4147-A177-3AD203B41FA5}">
                      <a16:colId xmlns:a16="http://schemas.microsoft.com/office/drawing/2014/main" val="42213272"/>
                    </a:ext>
                  </a:extLst>
                </a:gridCol>
                <a:gridCol w="658368">
                  <a:extLst>
                    <a:ext uri="{9D8B030D-6E8A-4147-A177-3AD203B41FA5}">
                      <a16:colId xmlns:a16="http://schemas.microsoft.com/office/drawing/2014/main" val="319165377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56858022"/>
                  </a:ext>
                </a:extLst>
              </a:tr>
              <a:tr h="370840">
                <a:tc>
                  <a:txBody>
                    <a:bodyPr/>
                    <a:lstStyle/>
                    <a:p>
                      <a:r>
                        <a:rPr lang="en-US" sz="1000"/>
                        <a:t>17947</a:t>
                      </a:r>
                    </a:p>
                  </a:txBody>
                  <a:tcPr/>
                </a:tc>
                <a:tc>
                  <a:txBody>
                    <a:bodyPr/>
                    <a:lstStyle/>
                    <a:p>
                      <a:r>
                        <a:rPr lang="en-US" sz="1000"/>
                        <a:t>29</a:t>
                      </a:r>
                    </a:p>
                  </a:txBody>
                  <a:tcPr/>
                </a:tc>
                <a:tc>
                  <a:txBody>
                    <a:bodyPr/>
                    <a:lstStyle/>
                    <a:p>
                      <a:r>
                        <a:rPr lang="en-US" sz="1000"/>
                        <a:t>15</a:t>
                      </a:r>
                    </a:p>
                  </a:txBody>
                  <a:tcPr/>
                </a:tc>
                <a:tc>
                  <a:txBody>
                    <a:bodyPr/>
                    <a:lstStyle/>
                    <a:p>
                      <a:r>
                        <a:rPr lang="en-US" sz="1000"/>
                        <a:t>264</a:t>
                      </a:r>
                    </a:p>
                  </a:txBody>
                  <a:tcPr/>
                </a:tc>
                <a:tc>
                  <a:txBody>
                    <a:bodyPr/>
                    <a:lstStyle/>
                    <a:p>
                      <a:r>
                        <a:rPr lang="en-US" sz="1000"/>
                        <a:t>17.6</a:t>
                      </a:r>
                    </a:p>
                  </a:txBody>
                  <a:tcPr/>
                </a:tc>
                <a:tc>
                  <a:txBody>
                    <a:bodyPr/>
                    <a:lstStyle/>
                    <a:p>
                      <a:r>
                        <a:rPr lang="en-US" sz="1000"/>
                        <a:t>12</a:t>
                      </a:r>
                    </a:p>
                  </a:txBody>
                  <a:tcPr/>
                </a:tc>
                <a:tc>
                  <a:txBody>
                    <a:bodyPr/>
                    <a:lstStyle/>
                    <a:p>
                      <a:r>
                        <a:rPr lang="en-US" sz="1000"/>
                        <a:t>10</a:t>
                      </a:r>
                    </a:p>
                  </a:txBody>
                  <a:tcPr/>
                </a:tc>
                <a:tc>
                  <a:txBody>
                    <a:bodyPr/>
                    <a:lstStyle/>
                    <a:p>
                      <a:r>
                        <a:rPr lang="en-US" sz="1000"/>
                        <a:t>368</a:t>
                      </a:r>
                    </a:p>
                  </a:txBody>
                  <a:tcPr/>
                </a:tc>
                <a:tc>
                  <a:txBody>
                    <a:bodyPr/>
                    <a:lstStyle/>
                    <a:p>
                      <a:r>
                        <a:rPr lang="en-US" sz="1000"/>
                        <a:t>16654</a:t>
                      </a:r>
                    </a:p>
                  </a:txBody>
                  <a:tcPr/>
                </a:tc>
                <a:tc>
                  <a:txBody>
                    <a:bodyPr/>
                    <a:lstStyle/>
                    <a:p>
                      <a:r>
                        <a:rPr lang="en-US" sz="1000"/>
                        <a:t>1110.2666666667</a:t>
                      </a:r>
                    </a:p>
                  </a:txBody>
                  <a:tcPr/>
                </a:tc>
                <a:tc>
                  <a:txBody>
                    <a:bodyPr/>
                    <a:lstStyle/>
                    <a:p>
                      <a:r>
                        <a:rPr lang="en-US" sz="1000"/>
                        <a:t>3.4972578710425 %</a:t>
                      </a:r>
                    </a:p>
                  </a:txBody>
                  <a:tcPr/>
                </a:tc>
                <a:tc>
                  <a:txBody>
                    <a:bodyPr/>
                    <a:lstStyle/>
                    <a:p>
                      <a:r>
                        <a:rPr lang="en-US" sz="1000"/>
                        <a:t>0</a:t>
                      </a:r>
                    </a:p>
                  </a:txBody>
                  <a:tcPr/>
                </a:tc>
                <a:extLst>
                  <a:ext uri="{0D108BD9-81ED-4DB2-BD59-A6C34878D82A}">
                    <a16:rowId xmlns:a16="http://schemas.microsoft.com/office/drawing/2014/main" val="1373856891"/>
                  </a:ext>
                </a:extLst>
              </a:tr>
            </a:tbl>
          </a:graphicData>
        </a:graphic>
      </p:graphicFrame>
      <p:sp>
        <p:nvSpPr>
          <p:cNvPr id="4" name="Text Placeholder 3">
            <a:extLst>
              <a:ext uri="{FF2B5EF4-FFF2-40B4-BE49-F238E27FC236}">
                <a16:creationId xmlns:a16="http://schemas.microsoft.com/office/drawing/2014/main" id="{0596B3CA-42FF-4930-BBA0-1307311A81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47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E65A-EFA7-4172-856E-D79E62902C5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AD69F77-208D-423C-9163-0D618A6DD78D}"/>
              </a:ext>
            </a:extLst>
          </p:cNvPr>
          <p:cNvGraphicFramePr>
            <a:graphicFrameLocks noGrp="1"/>
          </p:cNvGraphicFramePr>
          <p:nvPr>
            <p:ph type="chart" sz="quarter" idx="13"/>
            <p:extLst>
              <p:ext uri="{D42A27DB-BD31-4B8C-83A1-F6EECF244321}">
                <p14:modId xmlns:p14="http://schemas.microsoft.com/office/powerpoint/2010/main" val="2196146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D0B82-3531-4E5D-A69E-FE04005CA76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3F2CA5-8AA3-4C0F-9D82-26DCDFBE5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9364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A2ED6-3F8A-4DB7-A674-D5E1AE381D3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330F5DE-12F9-4A90-9258-6F6F8BA011E5}"/>
              </a:ext>
            </a:extLst>
          </p:cNvPr>
          <p:cNvGraphicFramePr>
            <a:graphicFrameLocks noGrp="1"/>
          </p:cNvGraphicFramePr>
          <p:nvPr>
            <p:ph type="chart" sz="quarter" idx="13"/>
            <p:extLst>
              <p:ext uri="{D42A27DB-BD31-4B8C-83A1-F6EECF244321}">
                <p14:modId xmlns:p14="http://schemas.microsoft.com/office/powerpoint/2010/main" val="278064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9FAD7-6838-4B89-9919-AFC2055F70D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AE4172C-C2CF-432C-A24E-357A9D66D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816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B470-6644-418B-B1E0-B7C1093981C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EE7EE407-2B87-47E5-8F24-9375933FA796}"/>
              </a:ext>
            </a:extLst>
          </p:cNvPr>
          <p:cNvGraphicFramePr>
            <a:graphicFrameLocks noGrp="1"/>
          </p:cNvGraphicFramePr>
          <p:nvPr>
            <p:ph type="chart" sz="quarter" idx="13"/>
            <p:extLst>
              <p:ext uri="{D42A27DB-BD31-4B8C-83A1-F6EECF244321}">
                <p14:modId xmlns:p14="http://schemas.microsoft.com/office/powerpoint/2010/main" val="1602711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26A0C-26A0-4589-BDCC-0E9FC37A319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DD4D7D-3F5E-4604-B1FA-57472AF3B9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538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EDC9C-390B-4B70-A673-3F5DFF1274F1}"/>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5147D546-731C-435C-9D27-CF0B61134ED5}"/>
              </a:ext>
            </a:extLst>
          </p:cNvPr>
          <p:cNvGraphicFramePr>
            <a:graphicFrameLocks noGrp="1"/>
          </p:cNvGraphicFramePr>
          <p:nvPr>
            <p:ph type="chart" sz="quarter" idx="13"/>
            <p:extLst>
              <p:ext uri="{D42A27DB-BD31-4B8C-83A1-F6EECF244321}">
                <p14:modId xmlns:p14="http://schemas.microsoft.com/office/powerpoint/2010/main" val="2942568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9FFA62-81BD-4804-84A2-6FE9F769C62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0004E5D-1CFB-48E9-9494-86C2D0D8A1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544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BE03-03FD-4543-87D5-845FF449DB32}"/>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648F9A11-3972-4B1D-BE2F-1EEFE168CD15}"/>
              </a:ext>
            </a:extLst>
          </p:cNvPr>
          <p:cNvGraphicFramePr>
            <a:graphicFrameLocks noGrp="1"/>
          </p:cNvGraphicFramePr>
          <p:nvPr>
            <p:ph type="tbl" sz="quarter" idx="13"/>
            <p:extLst>
              <p:ext uri="{D42A27DB-BD31-4B8C-83A1-F6EECF244321}">
                <p14:modId xmlns:p14="http://schemas.microsoft.com/office/powerpoint/2010/main" val="213781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11605657"/>
                    </a:ext>
                  </a:extLst>
                </a:gridCol>
                <a:gridCol w="740664">
                  <a:extLst>
                    <a:ext uri="{9D8B030D-6E8A-4147-A177-3AD203B41FA5}">
                      <a16:colId xmlns:a16="http://schemas.microsoft.com/office/drawing/2014/main" val="726681044"/>
                    </a:ext>
                  </a:extLst>
                </a:gridCol>
                <a:gridCol w="740664">
                  <a:extLst>
                    <a:ext uri="{9D8B030D-6E8A-4147-A177-3AD203B41FA5}">
                      <a16:colId xmlns:a16="http://schemas.microsoft.com/office/drawing/2014/main" val="2705732905"/>
                    </a:ext>
                  </a:extLst>
                </a:gridCol>
                <a:gridCol w="740664">
                  <a:extLst>
                    <a:ext uri="{9D8B030D-6E8A-4147-A177-3AD203B41FA5}">
                      <a16:colId xmlns:a16="http://schemas.microsoft.com/office/drawing/2014/main" val="3065354057"/>
                    </a:ext>
                  </a:extLst>
                </a:gridCol>
                <a:gridCol w="740664">
                  <a:extLst>
                    <a:ext uri="{9D8B030D-6E8A-4147-A177-3AD203B41FA5}">
                      <a16:colId xmlns:a16="http://schemas.microsoft.com/office/drawing/2014/main" val="1588043433"/>
                    </a:ext>
                  </a:extLst>
                </a:gridCol>
                <a:gridCol w="740664">
                  <a:extLst>
                    <a:ext uri="{9D8B030D-6E8A-4147-A177-3AD203B41FA5}">
                      <a16:colId xmlns:a16="http://schemas.microsoft.com/office/drawing/2014/main" val="1488790214"/>
                    </a:ext>
                  </a:extLst>
                </a:gridCol>
                <a:gridCol w="740664">
                  <a:extLst>
                    <a:ext uri="{9D8B030D-6E8A-4147-A177-3AD203B41FA5}">
                      <a16:colId xmlns:a16="http://schemas.microsoft.com/office/drawing/2014/main" val="1700239749"/>
                    </a:ext>
                  </a:extLst>
                </a:gridCol>
                <a:gridCol w="740664">
                  <a:extLst>
                    <a:ext uri="{9D8B030D-6E8A-4147-A177-3AD203B41FA5}">
                      <a16:colId xmlns:a16="http://schemas.microsoft.com/office/drawing/2014/main" val="2171739925"/>
                    </a:ext>
                  </a:extLst>
                </a:gridCol>
                <a:gridCol w="740664">
                  <a:extLst>
                    <a:ext uri="{9D8B030D-6E8A-4147-A177-3AD203B41FA5}">
                      <a16:colId xmlns:a16="http://schemas.microsoft.com/office/drawing/2014/main" val="126774527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184128785"/>
                  </a:ext>
                </a:extLst>
              </a:tr>
              <a:tr h="370840">
                <a:tc>
                  <a:txBody>
                    <a:bodyPr/>
                    <a:lstStyle/>
                    <a:p>
                      <a:r>
                        <a:rPr lang="en-US" sz="1000" b="1"/>
                        <a:t>Tokio Marine America - 2021-06-14 16:50:02</a:t>
                      </a:r>
                      <a:r>
                        <a:rPr lang="en-US" sz="1000"/>
                        <a:t>
 Every other month, TMA highlights an employee that exemplifies our values. This month, we're pleased to feature Travis P. from our Plano, TX office.</a:t>
                      </a:r>
                    </a:p>
                  </a:txBody>
                  <a:tcPr/>
                </a:tc>
                <a:tc>
                  <a:txBody>
                    <a:bodyPr/>
                    <a:lstStyle/>
                    <a:p>
                      <a:r>
                        <a:rPr lang="en-US" sz="1000"/>
                        <a:t>Image</a:t>
                      </a:r>
                    </a:p>
                  </a:txBody>
                  <a:tcPr/>
                </a:tc>
                <a:tc>
                  <a:txBody>
                    <a:bodyPr/>
                    <a:lstStyle/>
                    <a:p>
                      <a:r>
                        <a:rPr lang="en-US" sz="1000"/>
                        <a:t>54</a:t>
                      </a:r>
                    </a:p>
                  </a:txBody>
                  <a:tcPr/>
                </a:tc>
                <a:tc>
                  <a:txBody>
                    <a:bodyPr/>
                    <a:lstStyle/>
                    <a:p>
                      <a:r>
                        <a:rPr lang="en-US" sz="1000"/>
                        <a:t>10</a:t>
                      </a:r>
                    </a:p>
                  </a:txBody>
                  <a:tcPr/>
                </a:tc>
                <a:tc>
                  <a:txBody>
                    <a:bodyPr/>
                    <a:lstStyle/>
                    <a:p>
                      <a:r>
                        <a:rPr lang="en-US" sz="1000"/>
                        <a:t>0</a:t>
                      </a:r>
                    </a:p>
                  </a:txBody>
                  <a:tcPr/>
                </a:tc>
                <a:tc>
                  <a:txBody>
                    <a:bodyPr/>
                    <a:lstStyle/>
                    <a:p>
                      <a:r>
                        <a:rPr lang="en-US" sz="1000"/>
                        <a:t>118</a:t>
                      </a:r>
                    </a:p>
                  </a:txBody>
                  <a:tcPr/>
                </a:tc>
                <a:tc>
                  <a:txBody>
                    <a:bodyPr/>
                    <a:lstStyle/>
                    <a:p>
                      <a:r>
                        <a:rPr lang="en-US" sz="1000"/>
                        <a:t>7.0542635658915</a:t>
                      </a:r>
                    </a:p>
                  </a:txBody>
                  <a:tcPr/>
                </a:tc>
                <a:tc>
                  <a:txBody>
                    <a:bodyPr/>
                    <a:lstStyle/>
                    <a:p>
                      <a:r>
                        <a:rPr lang="en-US" sz="1000"/>
                        <a:t>2580</a:t>
                      </a:r>
                    </a:p>
                  </a:txBody>
                  <a:tcPr/>
                </a:tc>
                <a:tc>
                  <a:txBody>
                    <a:bodyPr/>
                    <a:lstStyle/>
                    <a:p>
                      <a:r>
                        <a:rPr lang="en-US" sz="1000"/>
                        <a:t>n/a</a:t>
                      </a:r>
                    </a:p>
                  </a:txBody>
                  <a:tcPr/>
                </a:tc>
                <a:extLst>
                  <a:ext uri="{0D108BD9-81ED-4DB2-BD59-A6C34878D82A}">
                    <a16:rowId xmlns:a16="http://schemas.microsoft.com/office/drawing/2014/main" val="4167481398"/>
                  </a:ext>
                </a:extLst>
              </a:tr>
              <a:tr h="370840">
                <a:tc>
                  <a:txBody>
                    <a:bodyPr/>
                    <a:lstStyle/>
                    <a:p>
                      <a:r>
                        <a:rPr lang="en-US" sz="1000" b="1"/>
                        <a:t>Tokio Marine America - 2021-06-28 15:59:52</a:t>
                      </a:r>
                      <a:r>
                        <a:rPr lang="en-US" sz="1000"/>
                        <a:t>
 Today is #InsuranceAwarenessDay – and now is a great time to make sure you’re in the know about #MarineCargo risks. Expert Julie Vogele answers the top FAQs on #OceanMarineInsurance. Make sure you’re in the know: https://bit.ly/MarineCargoFAQ
#MarineCargoInsurance #MarineInsurance </a:t>
                      </a:r>
                    </a:p>
                  </a:txBody>
                  <a:tcPr/>
                </a:tc>
                <a:tc>
                  <a:txBody>
                    <a:bodyPr/>
                    <a:lstStyle/>
                    <a:p>
                      <a:r>
                        <a:rPr lang="en-US" sz="1000"/>
                        <a:t>Link</a:t>
                      </a:r>
                    </a:p>
                  </a:txBody>
                  <a:tcPr/>
                </a:tc>
                <a:tc>
                  <a:txBody>
                    <a:bodyPr/>
                    <a:lstStyle/>
                    <a:p>
                      <a:r>
                        <a:rPr lang="en-US" sz="1000"/>
                        <a:t>25</a:t>
                      </a:r>
                    </a:p>
                  </a:txBody>
                  <a:tcPr/>
                </a:tc>
                <a:tc>
                  <a:txBody>
                    <a:bodyPr/>
                    <a:lstStyle/>
                    <a:p>
                      <a:r>
                        <a:rPr lang="en-US" sz="1000"/>
                        <a:t>0</a:t>
                      </a:r>
                    </a:p>
                  </a:txBody>
                  <a:tcPr/>
                </a:tc>
                <a:tc>
                  <a:txBody>
                    <a:bodyPr/>
                    <a:lstStyle/>
                    <a:p>
                      <a:r>
                        <a:rPr lang="en-US" sz="1000"/>
                        <a:t>4</a:t>
                      </a:r>
                    </a:p>
                  </a:txBody>
                  <a:tcPr/>
                </a:tc>
                <a:tc>
                  <a:txBody>
                    <a:bodyPr/>
                    <a:lstStyle/>
                    <a:p>
                      <a:r>
                        <a:rPr lang="en-US" sz="1000"/>
                        <a:t>15</a:t>
                      </a:r>
                    </a:p>
                  </a:txBody>
                  <a:tcPr/>
                </a:tc>
                <a:tc>
                  <a:txBody>
                    <a:bodyPr/>
                    <a:lstStyle/>
                    <a:p>
                      <a:r>
                        <a:rPr lang="en-US" sz="1000"/>
                        <a:t>4.309500489716</a:t>
                      </a:r>
                    </a:p>
                  </a:txBody>
                  <a:tcPr/>
                </a:tc>
                <a:tc>
                  <a:txBody>
                    <a:bodyPr/>
                    <a:lstStyle/>
                    <a:p>
                      <a:r>
                        <a:rPr lang="en-US" sz="1000"/>
                        <a:t>1021</a:t>
                      </a:r>
                    </a:p>
                  </a:txBody>
                  <a:tcPr/>
                </a:tc>
                <a:tc>
                  <a:txBody>
                    <a:bodyPr/>
                    <a:lstStyle/>
                    <a:p>
                      <a:r>
                        <a:rPr lang="en-US" sz="1000"/>
                        <a:t>n/a</a:t>
                      </a:r>
                    </a:p>
                  </a:txBody>
                  <a:tcPr/>
                </a:tc>
                <a:extLst>
                  <a:ext uri="{0D108BD9-81ED-4DB2-BD59-A6C34878D82A}">
                    <a16:rowId xmlns:a16="http://schemas.microsoft.com/office/drawing/2014/main" val="392177394"/>
                  </a:ext>
                </a:extLst>
              </a:tr>
              <a:tr h="370840">
                <a:tc>
                  <a:txBody>
                    <a:bodyPr/>
                    <a:lstStyle/>
                    <a:p>
                      <a:r>
                        <a:rPr lang="en-US" sz="1000" b="1"/>
                        <a:t>Tokio Marine America - 2021-06-11 16:40:03</a:t>
                      </a:r>
                      <a:r>
                        <a:rPr lang="en-US" sz="1000"/>
                        <a:t>
 Tomorrow is #NationalGetOutdoorsDay. TMA employees have a lot of ways they like get outside and take in the fresh air. How are you enjoying the warm weather?</a:t>
                      </a:r>
                    </a:p>
                  </a:txBody>
                  <a:tcPr/>
                </a:tc>
                <a:tc>
                  <a:txBody>
                    <a:bodyPr/>
                    <a:lstStyle/>
                    <a:p>
                      <a:r>
                        <a:rPr lang="en-US" sz="1000"/>
                        <a:t>Image</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4.3297252289759</a:t>
                      </a:r>
                    </a:p>
                  </a:txBody>
                  <a:tcPr/>
                </a:tc>
                <a:tc>
                  <a:txBody>
                    <a:bodyPr/>
                    <a:lstStyle/>
                    <a:p>
                      <a:r>
                        <a:rPr lang="en-US" sz="1000"/>
                        <a:t>1201</a:t>
                      </a:r>
                    </a:p>
                  </a:txBody>
                  <a:tcPr/>
                </a:tc>
                <a:tc>
                  <a:txBody>
                    <a:bodyPr/>
                    <a:lstStyle/>
                    <a:p>
                      <a:r>
                        <a:rPr lang="en-US" sz="1000"/>
                        <a:t>n/a</a:t>
                      </a:r>
                    </a:p>
                  </a:txBody>
                  <a:tcPr/>
                </a:tc>
                <a:extLst>
                  <a:ext uri="{0D108BD9-81ED-4DB2-BD59-A6C34878D82A}">
                    <a16:rowId xmlns:a16="http://schemas.microsoft.com/office/drawing/2014/main" val="385555945"/>
                  </a:ext>
                </a:extLst>
              </a:tr>
            </a:tbl>
          </a:graphicData>
        </a:graphic>
      </p:graphicFrame>
      <p:sp>
        <p:nvSpPr>
          <p:cNvPr id="4" name="Text Placeholder 3">
            <a:extLst>
              <a:ext uri="{FF2B5EF4-FFF2-40B4-BE49-F238E27FC236}">
                <a16:creationId xmlns:a16="http://schemas.microsoft.com/office/drawing/2014/main" id="{598649BB-8276-4CEE-A26D-0FBFA60AA41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13697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51B80-C6A8-43FA-A353-ECC8542C196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8DA928B1-5F72-44E0-B760-51E0D8237665}"/>
              </a:ext>
            </a:extLst>
          </p:cNvPr>
          <p:cNvGraphicFramePr>
            <a:graphicFrameLocks noGrp="1"/>
          </p:cNvGraphicFramePr>
          <p:nvPr>
            <p:ph type="tbl" sz="quarter" idx="13"/>
            <p:extLst>
              <p:ext uri="{D42A27DB-BD31-4B8C-83A1-F6EECF244321}">
                <p14:modId xmlns:p14="http://schemas.microsoft.com/office/powerpoint/2010/main" val="3365083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5256449"/>
                    </a:ext>
                  </a:extLst>
                </a:gridCol>
                <a:gridCol w="658368">
                  <a:extLst>
                    <a:ext uri="{9D8B030D-6E8A-4147-A177-3AD203B41FA5}">
                      <a16:colId xmlns:a16="http://schemas.microsoft.com/office/drawing/2014/main" val="3693578635"/>
                    </a:ext>
                  </a:extLst>
                </a:gridCol>
                <a:gridCol w="658368">
                  <a:extLst>
                    <a:ext uri="{9D8B030D-6E8A-4147-A177-3AD203B41FA5}">
                      <a16:colId xmlns:a16="http://schemas.microsoft.com/office/drawing/2014/main" val="1546939747"/>
                    </a:ext>
                  </a:extLst>
                </a:gridCol>
                <a:gridCol w="658368">
                  <a:extLst>
                    <a:ext uri="{9D8B030D-6E8A-4147-A177-3AD203B41FA5}">
                      <a16:colId xmlns:a16="http://schemas.microsoft.com/office/drawing/2014/main" val="2924505591"/>
                    </a:ext>
                  </a:extLst>
                </a:gridCol>
                <a:gridCol w="658368">
                  <a:extLst>
                    <a:ext uri="{9D8B030D-6E8A-4147-A177-3AD203B41FA5}">
                      <a16:colId xmlns:a16="http://schemas.microsoft.com/office/drawing/2014/main" val="3562219834"/>
                    </a:ext>
                  </a:extLst>
                </a:gridCol>
                <a:gridCol w="658368">
                  <a:extLst>
                    <a:ext uri="{9D8B030D-6E8A-4147-A177-3AD203B41FA5}">
                      <a16:colId xmlns:a16="http://schemas.microsoft.com/office/drawing/2014/main" val="789787759"/>
                    </a:ext>
                  </a:extLst>
                </a:gridCol>
                <a:gridCol w="658368">
                  <a:extLst>
                    <a:ext uri="{9D8B030D-6E8A-4147-A177-3AD203B41FA5}">
                      <a16:colId xmlns:a16="http://schemas.microsoft.com/office/drawing/2014/main" val="3609462495"/>
                    </a:ext>
                  </a:extLst>
                </a:gridCol>
                <a:gridCol w="658368">
                  <a:extLst>
                    <a:ext uri="{9D8B030D-6E8A-4147-A177-3AD203B41FA5}">
                      <a16:colId xmlns:a16="http://schemas.microsoft.com/office/drawing/2014/main" val="3814439091"/>
                    </a:ext>
                  </a:extLst>
                </a:gridCol>
                <a:gridCol w="658368">
                  <a:extLst>
                    <a:ext uri="{9D8B030D-6E8A-4147-A177-3AD203B41FA5}">
                      <a16:colId xmlns:a16="http://schemas.microsoft.com/office/drawing/2014/main" val="1286649087"/>
                    </a:ext>
                  </a:extLst>
                </a:gridCol>
                <a:gridCol w="658368">
                  <a:extLst>
                    <a:ext uri="{9D8B030D-6E8A-4147-A177-3AD203B41FA5}">
                      <a16:colId xmlns:a16="http://schemas.microsoft.com/office/drawing/2014/main" val="25923149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96037253"/>
                  </a:ext>
                </a:extLst>
              </a:tr>
              <a:tr h="370840">
                <a:tc>
                  <a:txBody>
                    <a:bodyPr/>
                    <a:lstStyle/>
                    <a:p>
                      <a:r>
                        <a:rPr lang="en-US" sz="1000"/>
                        <a:t>tmamerica</a:t>
                      </a:r>
                    </a:p>
                  </a:txBody>
                  <a:tcPr/>
                </a:tc>
                <a:tc>
                  <a:txBody>
                    <a:bodyPr/>
                    <a:lstStyle/>
                    <a:p>
                      <a:r>
                        <a:rPr lang="en-US" sz="1000"/>
                        <a:t>434</a:t>
                      </a:r>
                    </a:p>
                  </a:txBody>
                  <a:tcPr/>
                </a:tc>
                <a:tc>
                  <a:txBody>
                    <a:bodyPr/>
                    <a:lstStyle/>
                    <a:p>
                      <a:r>
                        <a:rPr lang="en-US" sz="1000"/>
                        <a:t>10</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104</a:t>
                      </a:r>
                    </a:p>
                  </a:txBody>
                  <a:tcPr/>
                </a:tc>
                <a:tc>
                  <a:txBody>
                    <a:bodyPr/>
                    <a:lstStyle/>
                    <a:p>
                      <a:r>
                        <a:rPr lang="en-US" sz="1000"/>
                        <a:t>0</a:t>
                      </a:r>
                    </a:p>
                  </a:txBody>
                  <a:tcPr/>
                </a:tc>
                <a:tc>
                  <a:txBody>
                    <a:bodyPr/>
                    <a:lstStyle/>
                    <a:p>
                      <a:r>
                        <a:rPr lang="en-US" sz="1000"/>
                        <a:t>1.6162 %</a:t>
                      </a:r>
                    </a:p>
                  </a:txBody>
                  <a:tcPr/>
                </a:tc>
                <a:extLst>
                  <a:ext uri="{0D108BD9-81ED-4DB2-BD59-A6C34878D82A}">
                    <a16:rowId xmlns:a16="http://schemas.microsoft.com/office/drawing/2014/main" val="2617509505"/>
                  </a:ext>
                </a:extLst>
              </a:tr>
            </a:tbl>
          </a:graphicData>
        </a:graphic>
      </p:graphicFrame>
      <p:sp>
        <p:nvSpPr>
          <p:cNvPr id="4" name="Text Placeholder 3">
            <a:extLst>
              <a:ext uri="{FF2B5EF4-FFF2-40B4-BE49-F238E27FC236}">
                <a16:creationId xmlns:a16="http://schemas.microsoft.com/office/drawing/2014/main" id="{5FDE8E1B-8384-4E67-8BFE-3F22BF8EBD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81072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6FD2-1FAA-4892-A9B0-ADE73FE469E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D78F068-F166-4FE8-A05F-ADA0C0C3BE16}"/>
              </a:ext>
            </a:extLst>
          </p:cNvPr>
          <p:cNvGraphicFramePr>
            <a:graphicFrameLocks noGrp="1"/>
          </p:cNvGraphicFramePr>
          <p:nvPr>
            <p:ph type="chart" sz="quarter" idx="13"/>
            <p:extLst>
              <p:ext uri="{D42A27DB-BD31-4B8C-83A1-F6EECF244321}">
                <p14:modId xmlns:p14="http://schemas.microsoft.com/office/powerpoint/2010/main" val="290314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AAB91-138B-4027-B556-3B6574D94F1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172D74-1425-438D-A853-CB94A9FDD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86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15199-DA8A-4ECE-BA33-5B8CEC125A9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15EA824-C36B-4C18-9E23-BF4469C6F1C5}"/>
              </a:ext>
            </a:extLst>
          </p:cNvPr>
          <p:cNvGraphicFramePr>
            <a:graphicFrameLocks noGrp="1"/>
          </p:cNvGraphicFramePr>
          <p:nvPr>
            <p:ph type="chart" sz="quarter" idx="13"/>
            <p:extLst>
              <p:ext uri="{D42A27DB-BD31-4B8C-83A1-F6EECF244321}">
                <p14:modId xmlns:p14="http://schemas.microsoft.com/office/powerpoint/2010/main" val="3721070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9E314-A04C-4C9E-97D0-3EE93FD2DF7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7390E1D-DCE2-4951-86D0-90686EF47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308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083D-15CC-4806-9E02-11F0CEE3F8F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86E6207-60C8-43C9-92B3-6172C6E6D311}"/>
              </a:ext>
            </a:extLst>
          </p:cNvPr>
          <p:cNvGraphicFramePr>
            <a:graphicFrameLocks noGrp="1"/>
          </p:cNvGraphicFramePr>
          <p:nvPr>
            <p:ph type="chart" sz="quarter" idx="13"/>
            <p:extLst>
              <p:ext uri="{D42A27DB-BD31-4B8C-83A1-F6EECF244321}">
                <p14:modId xmlns:p14="http://schemas.microsoft.com/office/powerpoint/2010/main" val="3659935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652F2-15A1-436B-8387-3A7AA7E7DB4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D328FF9-3F9D-4F35-AF34-6D2B3FF33B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478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65D4D-B70A-4805-B7DE-7571E52E62A9}"/>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D875B810-40DA-4818-ADFC-6A0D6FB2E20F}"/>
              </a:ext>
            </a:extLst>
          </p:cNvPr>
          <p:cNvGraphicFramePr>
            <a:graphicFrameLocks noGrp="1"/>
          </p:cNvGraphicFramePr>
          <p:nvPr>
            <p:ph type="tbl" sz="quarter" idx="13"/>
            <p:extLst>
              <p:ext uri="{D42A27DB-BD31-4B8C-83A1-F6EECF244321}">
                <p14:modId xmlns:p14="http://schemas.microsoft.com/office/powerpoint/2010/main" val="246189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2448502"/>
                    </a:ext>
                  </a:extLst>
                </a:gridCol>
                <a:gridCol w="1810512">
                  <a:extLst>
                    <a:ext uri="{9D8B030D-6E8A-4147-A177-3AD203B41FA5}">
                      <a16:colId xmlns:a16="http://schemas.microsoft.com/office/drawing/2014/main" val="3968857961"/>
                    </a:ext>
                  </a:extLst>
                </a:gridCol>
                <a:gridCol w="822960">
                  <a:extLst>
                    <a:ext uri="{9D8B030D-6E8A-4147-A177-3AD203B41FA5}">
                      <a16:colId xmlns:a16="http://schemas.microsoft.com/office/drawing/2014/main" val="2764035110"/>
                    </a:ext>
                  </a:extLst>
                </a:gridCol>
                <a:gridCol w="822960">
                  <a:extLst>
                    <a:ext uri="{9D8B030D-6E8A-4147-A177-3AD203B41FA5}">
                      <a16:colId xmlns:a16="http://schemas.microsoft.com/office/drawing/2014/main" val="1988007838"/>
                    </a:ext>
                  </a:extLst>
                </a:gridCol>
                <a:gridCol w="822960">
                  <a:extLst>
                    <a:ext uri="{9D8B030D-6E8A-4147-A177-3AD203B41FA5}">
                      <a16:colId xmlns:a16="http://schemas.microsoft.com/office/drawing/2014/main" val="2760595547"/>
                    </a:ext>
                  </a:extLst>
                </a:gridCol>
                <a:gridCol w="822960">
                  <a:extLst>
                    <a:ext uri="{9D8B030D-6E8A-4147-A177-3AD203B41FA5}">
                      <a16:colId xmlns:a16="http://schemas.microsoft.com/office/drawing/2014/main" val="3834615345"/>
                    </a:ext>
                  </a:extLst>
                </a:gridCol>
                <a:gridCol w="822960">
                  <a:extLst>
                    <a:ext uri="{9D8B030D-6E8A-4147-A177-3AD203B41FA5}">
                      <a16:colId xmlns:a16="http://schemas.microsoft.com/office/drawing/2014/main" val="406909475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1963300285"/>
                  </a:ext>
                </a:extLst>
              </a:tr>
              <a:tr h="370840">
                <a:tc>
                  <a:txBody>
                    <a:bodyPr/>
                    <a:lstStyle/>
                    <a:p>
                      <a:r>
                        <a:rPr lang="en-US" sz="1000" b="1"/>
                        <a:t>tmamerica - 2021-06-01 16:34:03</a:t>
                      </a:r>
                      <a:r>
                        <a:rPr lang="en-US" sz="1000"/>
                        <a:t>
 TMA didn't miss out on celebrating Asian Pacific American Heritage Month! Last week, we hosted an origami event where participants learned about Japanese culture and how to fold shapes like cicadas, boats, and frogs.
#origami #APAHM #APAHM2021 #asianpacificamericanheritagemonth #asianpacificheritagemonth</a:t>
                      </a:r>
                    </a:p>
                  </a:txBody>
                  <a:tcPr/>
                </a:tc>
                <a:tc>
                  <a:txBody>
                    <a:bodyPr/>
                    <a:lstStyle/>
                    <a:p>
                      <a:r>
                        <a:rPr lang="en-US" sz="1000"/>
                        <a:t>https://scontent.cdninstagram.com/v/t51.2885-15/195631213_4124381427642879_2562943190204508578_n.jpg?_nc_cat=105&amp;ccb=1-3&amp;_nc_sid=8ae9d6&amp;_nc_ohc=gCKiOFGCQfQAX8MnL4p&amp;_nc_ht=scontent.cdninstagram.com&amp;oh=7e10c85f1249b4eb4dcfdca1018a3a09&amp;oe=60FBD8FD</a:t>
                      </a:r>
                    </a:p>
                  </a:txBody>
                  <a:tcPr/>
                </a:tc>
                <a:tc>
                  <a:txBody>
                    <a:bodyPr/>
                    <a:lstStyle/>
                    <a:p>
                      <a:r>
                        <a:rPr lang="en-US" sz="1000"/>
                        <a:t>07/20/2021 14:06:58</a:t>
                      </a:r>
                    </a:p>
                  </a:txBody>
                  <a:tcPr/>
                </a:tc>
                <a:tc>
                  <a:txBody>
                    <a:bodyPr/>
                    <a:lstStyle/>
                    <a:p>
                      <a:r>
                        <a:rPr lang="en-US" sz="1000"/>
                        <a:t>15</a:t>
                      </a:r>
                    </a:p>
                  </a:txBody>
                  <a:tcPr/>
                </a:tc>
                <a:tc>
                  <a:txBody>
                    <a:bodyPr/>
                    <a:lstStyle/>
                    <a:p>
                      <a:r>
                        <a:rPr lang="en-US" sz="1000"/>
                        <a:t>0</a:t>
                      </a:r>
                    </a:p>
                  </a:txBody>
                  <a:tcPr/>
                </a:tc>
                <a:tc>
                  <a:txBody>
                    <a:bodyPr/>
                    <a:lstStyle/>
                    <a:p>
                      <a:r>
                        <a:rPr lang="en-US" sz="1000"/>
                        <a:t>3.5377 %</a:t>
                      </a:r>
                    </a:p>
                  </a:txBody>
                  <a:tcPr/>
                </a:tc>
                <a:tc>
                  <a:txBody>
                    <a:bodyPr/>
                    <a:lstStyle/>
                    <a:p>
                      <a:r>
                        <a:rPr lang="en-US" sz="1000"/>
                        <a:t>Image</a:t>
                      </a:r>
                    </a:p>
                  </a:txBody>
                  <a:tcPr/>
                </a:tc>
                <a:extLst>
                  <a:ext uri="{0D108BD9-81ED-4DB2-BD59-A6C34878D82A}">
                    <a16:rowId xmlns:a16="http://schemas.microsoft.com/office/drawing/2014/main" val="3547220728"/>
                  </a:ext>
                </a:extLst>
              </a:tr>
              <a:tr h="370840">
                <a:tc>
                  <a:txBody>
                    <a:bodyPr/>
                    <a:lstStyle/>
                    <a:p>
                      <a:r>
                        <a:rPr lang="en-US" sz="1000" b="1"/>
                        <a:t>tmamerica - 2021-06-11 16:39:29</a:t>
                      </a:r>
                      <a:r>
                        <a:rPr lang="en-US" sz="1000"/>
                        <a:t>
 Tomorrow is #NationalGetOutdoorsDay. TMA employees have a lot of ways they like get outside and take in the fresh air. How are you enjoying the warm weather?
#getoutdoors #getoutdoorsmore #gooutside #gooutsideandplay #gooutsideandexplore #gooutsidetoday</a:t>
                      </a:r>
                    </a:p>
                  </a:txBody>
                  <a:tcPr/>
                </a:tc>
                <a:tc>
                  <a:txBody>
                    <a:bodyPr/>
                    <a:lstStyle/>
                    <a:p>
                      <a:r>
                        <a:rPr lang="en-US" sz="1000"/>
                        <a:t>https://scontent.cdninstagram.com/v/t51.2885-15/199505996_1187075261754888_3454640467222584690_n.jpg?_nc_cat=103&amp;ccb=1-3&amp;_nc_sid=8ae9d6&amp;_nc_ohc=ZBkH04BmtSQAX_rnol2&amp;_nc_ht=scontent.cdninstagram.com&amp;oh=a9e57eb10f739138fe5a714b1bcf2e5d&amp;oe=60FB9213</a:t>
                      </a:r>
                    </a:p>
                  </a:txBody>
                  <a:tcPr/>
                </a:tc>
                <a:tc>
                  <a:txBody>
                    <a:bodyPr/>
                    <a:lstStyle/>
                    <a:p>
                      <a:r>
                        <a:rPr lang="en-US" sz="1000"/>
                        <a:t>07/20/2021 14:06:58</a:t>
                      </a:r>
                    </a:p>
                  </a:txBody>
                  <a:tcPr/>
                </a:tc>
                <a:tc>
                  <a:txBody>
                    <a:bodyPr/>
                    <a:lstStyle/>
                    <a:p>
                      <a:r>
                        <a:rPr lang="en-US" sz="1000"/>
                        <a:t>14</a:t>
                      </a:r>
                    </a:p>
                  </a:txBody>
                  <a:tcPr/>
                </a:tc>
                <a:tc>
                  <a:txBody>
                    <a:bodyPr/>
                    <a:lstStyle/>
                    <a:p>
                      <a:r>
                        <a:rPr lang="en-US" sz="1000"/>
                        <a:t>0</a:t>
                      </a:r>
                    </a:p>
                  </a:txBody>
                  <a:tcPr/>
                </a:tc>
                <a:tc>
                  <a:txBody>
                    <a:bodyPr/>
                    <a:lstStyle/>
                    <a:p>
                      <a:r>
                        <a:rPr lang="en-US" sz="1000"/>
                        <a:t>3.2710 %</a:t>
                      </a:r>
                    </a:p>
                  </a:txBody>
                  <a:tcPr/>
                </a:tc>
                <a:tc>
                  <a:txBody>
                    <a:bodyPr/>
                    <a:lstStyle/>
                    <a:p>
                      <a:r>
                        <a:rPr lang="en-US" sz="1000"/>
                        <a:t>Image</a:t>
                      </a:r>
                    </a:p>
                  </a:txBody>
                  <a:tcPr/>
                </a:tc>
                <a:extLst>
                  <a:ext uri="{0D108BD9-81ED-4DB2-BD59-A6C34878D82A}">
                    <a16:rowId xmlns:a16="http://schemas.microsoft.com/office/drawing/2014/main" val="2593504981"/>
                  </a:ext>
                </a:extLst>
              </a:tr>
              <a:tr h="370840">
                <a:tc>
                  <a:txBody>
                    <a:bodyPr/>
                    <a:lstStyle/>
                    <a:p>
                      <a:r>
                        <a:rPr lang="en-US" sz="1000" b="1"/>
                        <a:t>tmamerica - 2021-06-04 16:35:08</a:t>
                      </a:r>
                      <a:r>
                        <a:rPr lang="en-US" sz="1000"/>
                        <a:t>
 On April 23, 2021, DoctorsWithoutBorders restarted it's emergency response in India due to a surge in COVID-19 cases. Essential medical supplies are scarce and beds are limited. To help, TMA will be supporting Doctors Without Borders for the month of June. As this vital #NGO picks up the pace, consider donating to the cause at doctorswithoutborders.org
#secondwave #India #covidemergency #frontlineheroes #emergencyresponse #emergencyresponders #doctorswithoutborders #ngo</a:t>
                      </a:r>
                    </a:p>
                  </a:txBody>
                  <a:tcPr/>
                </a:tc>
                <a:tc>
                  <a:txBody>
                    <a:bodyPr/>
                    <a:lstStyle/>
                    <a:p>
                      <a:r>
                        <a:rPr lang="en-US" sz="1000"/>
                        <a:t>https://scontent.cdninstagram.com/v/t51.2885-15/196608804_469187927501507_7251797684177790801_n.jpg?_nc_cat=108&amp;ccb=1-3&amp;_nc_sid=8ae9d6&amp;_nc_ohc=DBSg2xKgMwMAX9kR_hT&amp;_nc_ht=scontent.cdninstagram.com&amp;oh=a7c7b0ce84a0e749d23fbdaacb97c733&amp;oe=60FCEEFB</a:t>
                      </a:r>
                    </a:p>
                  </a:txBody>
                  <a:tcPr/>
                </a:tc>
                <a:tc>
                  <a:txBody>
                    <a:bodyPr/>
                    <a:lstStyle/>
                    <a:p>
                      <a:r>
                        <a:rPr lang="en-US" sz="1000"/>
                        <a:t>07/20/2021 14:06:58</a:t>
                      </a:r>
                    </a:p>
                  </a:txBody>
                  <a:tcPr/>
                </a:tc>
                <a:tc>
                  <a:txBody>
                    <a:bodyPr/>
                    <a:lstStyle/>
                    <a:p>
                      <a:r>
                        <a:rPr lang="en-US" sz="1000"/>
                        <a:t>11</a:t>
                      </a:r>
                    </a:p>
                  </a:txBody>
                  <a:tcPr/>
                </a:tc>
                <a:tc>
                  <a:txBody>
                    <a:bodyPr/>
                    <a:lstStyle/>
                    <a:p>
                      <a:r>
                        <a:rPr lang="en-US" sz="1000"/>
                        <a:t>0</a:t>
                      </a:r>
                    </a:p>
                  </a:txBody>
                  <a:tcPr/>
                </a:tc>
                <a:tc>
                  <a:txBody>
                    <a:bodyPr/>
                    <a:lstStyle/>
                    <a:p>
                      <a:r>
                        <a:rPr lang="en-US" sz="1000"/>
                        <a:t>2.5822 %</a:t>
                      </a:r>
                    </a:p>
                  </a:txBody>
                  <a:tcPr/>
                </a:tc>
                <a:tc>
                  <a:txBody>
                    <a:bodyPr/>
                    <a:lstStyle/>
                    <a:p>
                      <a:r>
                        <a:rPr lang="en-US" sz="1000"/>
                        <a:t>Image</a:t>
                      </a:r>
                    </a:p>
                  </a:txBody>
                  <a:tcPr/>
                </a:tc>
                <a:extLst>
                  <a:ext uri="{0D108BD9-81ED-4DB2-BD59-A6C34878D82A}">
                    <a16:rowId xmlns:a16="http://schemas.microsoft.com/office/drawing/2014/main" val="2105744027"/>
                  </a:ext>
                </a:extLst>
              </a:tr>
            </a:tbl>
          </a:graphicData>
        </a:graphic>
      </p:graphicFrame>
      <p:sp>
        <p:nvSpPr>
          <p:cNvPr id="4" name="Text Placeholder 3">
            <a:extLst>
              <a:ext uri="{FF2B5EF4-FFF2-40B4-BE49-F238E27FC236}">
                <a16:creationId xmlns:a16="http://schemas.microsoft.com/office/drawing/2014/main" id="{2A14ACB4-F758-4D1B-8EC5-A14E9776B24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927875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801</Words>
  <Application>Microsoft Office PowerPoint</Application>
  <PresentationFormat>On-screen Show (4:3)</PresentationFormat>
  <Paragraphs>271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2021-07-20T18:15:54Z</dcterms:created>
  <dcterms:modified xsi:type="dcterms:W3CDTF">2021-07-20T18:16:31Z</dcterms:modified>
</cp:coreProperties>
</file>