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44348</c:v>
                </c:pt>
              </c:numCache>
            </c:numRef>
          </c:cat>
          <c:val>
            <c:numRef>
              <c:f>Sheet1!$B$2</c:f>
              <c:numCache>
                <c:formatCode>General</c:formatCode>
                <c:ptCount val="1"/>
                <c:pt idx="0">
                  <c:v>133</c:v>
                </c:pt>
              </c:numCache>
            </c:numRef>
          </c:val>
          <c:extLst>
            <c:ext xmlns:c16="http://schemas.microsoft.com/office/drawing/2014/chart" uri="{C3380CC4-5D6E-409C-BE32-E72D297353CC}">
              <c16:uniqueId val="{00000000-FDC1-42E4-9458-6C9592BA81D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44348</c:v>
                </c:pt>
              </c:numCache>
            </c:numRef>
          </c:cat>
          <c:val>
            <c:numRef>
              <c:f>Sheet1!$C$2</c:f>
              <c:numCache>
                <c:formatCode>General</c:formatCode>
                <c:ptCount val="1"/>
                <c:pt idx="0">
                  <c:v>475</c:v>
                </c:pt>
              </c:numCache>
            </c:numRef>
          </c:val>
          <c:extLst>
            <c:ext xmlns:c16="http://schemas.microsoft.com/office/drawing/2014/chart" uri="{C3380CC4-5D6E-409C-BE32-E72D297353CC}">
              <c16:uniqueId val="{00000001-FDC1-42E4-9458-6C9592BA81D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44348</c:v>
                </c:pt>
              </c:numCache>
            </c:numRef>
          </c:cat>
          <c:val>
            <c:numRef>
              <c:f>Sheet1!$D$2</c:f>
              <c:numCache>
                <c:formatCode>General</c:formatCode>
                <c:ptCount val="1"/>
                <c:pt idx="0">
                  <c:v>6239</c:v>
                </c:pt>
              </c:numCache>
            </c:numRef>
          </c:val>
          <c:extLst>
            <c:ext xmlns:c16="http://schemas.microsoft.com/office/drawing/2014/chart" uri="{C3380CC4-5D6E-409C-BE32-E72D297353CC}">
              <c16:uniqueId val="{00000002-FDC1-42E4-9458-6C9592BA81D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44348</c:v>
                </c:pt>
              </c:numCache>
            </c:numRef>
          </c:cat>
          <c:val>
            <c:numRef>
              <c:f>Sheet1!$E$2</c:f>
              <c:numCache>
                <c:formatCode>General</c:formatCode>
                <c:ptCount val="1"/>
                <c:pt idx="0">
                  <c:v>180</c:v>
                </c:pt>
              </c:numCache>
            </c:numRef>
          </c:val>
          <c:extLst>
            <c:ext xmlns:c16="http://schemas.microsoft.com/office/drawing/2014/chart" uri="{C3380CC4-5D6E-409C-BE32-E72D297353CC}">
              <c16:uniqueId val="{00000003-FDC1-42E4-9458-6C9592BA81DB}"/>
            </c:ext>
          </c:extLst>
        </c:ser>
        <c:dLbls>
          <c:showLegendKey val="0"/>
          <c:showVal val="0"/>
          <c:showCatName val="0"/>
          <c:showSerName val="0"/>
          <c:showPercent val="0"/>
          <c:showBubbleSize val="0"/>
        </c:dLbls>
        <c:gapWidth val="219"/>
        <c:overlap val="-27"/>
        <c:axId val="323709528"/>
        <c:axId val="317585136"/>
      </c:barChart>
      <c:dateAx>
        <c:axId val="32370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585136"/>
        <c:crosses val="autoZero"/>
        <c:auto val="1"/>
        <c:lblOffset val="100"/>
        <c:baseTimeUnit val="days"/>
      </c:dateAx>
      <c:valAx>
        <c:axId val="31758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0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7</c:v>
                </c:pt>
                <c:pt idx="1">
                  <c:v>5</c:v>
                </c:pt>
                <c:pt idx="2">
                  <c:v>6</c:v>
                </c:pt>
                <c:pt idx="3">
                  <c:v>3</c:v>
                </c:pt>
                <c:pt idx="4">
                  <c:v>3</c:v>
                </c:pt>
                <c:pt idx="5">
                  <c:v>4</c:v>
                </c:pt>
              </c:numCache>
            </c:numRef>
          </c:val>
          <c:extLst>
            <c:ext xmlns:c16="http://schemas.microsoft.com/office/drawing/2014/chart" uri="{C3380CC4-5D6E-409C-BE32-E72D297353CC}">
              <c16:uniqueId val="{00000000-DD40-49FF-8999-40BF7C9CAD1D}"/>
            </c:ext>
          </c:extLst>
        </c:ser>
        <c:dLbls>
          <c:showLegendKey val="0"/>
          <c:showVal val="0"/>
          <c:showCatName val="0"/>
          <c:showSerName val="0"/>
          <c:showPercent val="0"/>
          <c:showBubbleSize val="0"/>
        </c:dLbls>
        <c:gapWidth val="219"/>
        <c:overlap val="-27"/>
        <c:axId val="377027320"/>
        <c:axId val="377025680"/>
      </c:barChart>
      <c:dateAx>
        <c:axId val="37702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25680"/>
        <c:crosses val="autoZero"/>
        <c:auto val="1"/>
        <c:lblOffset val="100"/>
        <c:baseTimeUnit val="months"/>
      </c:dateAx>
      <c:valAx>
        <c:axId val="37702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02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6</c:v>
                </c:pt>
                <c:pt idx="1">
                  <c:v>5</c:v>
                </c:pt>
                <c:pt idx="2">
                  <c:v>9</c:v>
                </c:pt>
                <c:pt idx="3">
                  <c:v>7</c:v>
                </c:pt>
                <c:pt idx="4">
                  <c:v>7</c:v>
                </c:pt>
                <c:pt idx="5">
                  <c:v>14</c:v>
                </c:pt>
              </c:numCache>
            </c:numRef>
          </c:val>
          <c:extLst>
            <c:ext xmlns:c16="http://schemas.microsoft.com/office/drawing/2014/chart" uri="{C3380CC4-5D6E-409C-BE32-E72D297353CC}">
              <c16:uniqueId val="{00000000-7313-4AD6-9C0E-2D2EE39817CE}"/>
            </c:ext>
          </c:extLst>
        </c:ser>
        <c:dLbls>
          <c:showLegendKey val="0"/>
          <c:showVal val="0"/>
          <c:showCatName val="0"/>
          <c:showSerName val="0"/>
          <c:showPercent val="0"/>
          <c:showBubbleSize val="0"/>
        </c:dLbls>
        <c:gapWidth val="219"/>
        <c:overlap val="-27"/>
        <c:axId val="378288416"/>
        <c:axId val="378286776"/>
      </c:barChart>
      <c:dateAx>
        <c:axId val="37828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86776"/>
        <c:crosses val="autoZero"/>
        <c:auto val="1"/>
        <c:lblOffset val="100"/>
        <c:baseTimeUnit val="months"/>
      </c:dateAx>
      <c:valAx>
        <c:axId val="37828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8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26</c:v>
                </c:pt>
                <c:pt idx="1">
                  <c:v>20</c:v>
                </c:pt>
                <c:pt idx="2">
                  <c:v>65</c:v>
                </c:pt>
                <c:pt idx="3">
                  <c:v>14</c:v>
                </c:pt>
                <c:pt idx="4">
                  <c:v>53</c:v>
                </c:pt>
                <c:pt idx="5">
                  <c:v>14</c:v>
                </c:pt>
              </c:numCache>
            </c:numRef>
          </c:val>
          <c:extLst>
            <c:ext xmlns:c16="http://schemas.microsoft.com/office/drawing/2014/chart" uri="{C3380CC4-5D6E-409C-BE32-E72D297353CC}">
              <c16:uniqueId val="{00000000-7C27-4403-B14E-8506BABE8E85}"/>
            </c:ext>
          </c:extLst>
        </c:ser>
        <c:dLbls>
          <c:showLegendKey val="0"/>
          <c:showVal val="0"/>
          <c:showCatName val="0"/>
          <c:showSerName val="0"/>
          <c:showPercent val="0"/>
          <c:showBubbleSize val="0"/>
        </c:dLbls>
        <c:gapWidth val="219"/>
        <c:overlap val="-27"/>
        <c:axId val="375737472"/>
        <c:axId val="375738456"/>
      </c:barChart>
      <c:catAx>
        <c:axId val="37573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38456"/>
        <c:crosses val="autoZero"/>
        <c:auto val="1"/>
        <c:lblAlgn val="ctr"/>
        <c:lblOffset val="100"/>
        <c:noMultiLvlLbl val="0"/>
      </c:catAx>
      <c:valAx>
        <c:axId val="37573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3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-2</c:v>
                </c:pt>
                <c:pt idx="1">
                  <c:v>0</c:v>
                </c:pt>
                <c:pt idx="2">
                  <c:v>1</c:v>
                </c:pt>
                <c:pt idx="3">
                  <c:v>-1</c:v>
                </c:pt>
                <c:pt idx="4">
                  <c:v>0</c:v>
                </c:pt>
                <c:pt idx="5">
                  <c:v>-4</c:v>
                </c:pt>
              </c:numCache>
            </c:numRef>
          </c:val>
          <c:extLst>
            <c:ext xmlns:c16="http://schemas.microsoft.com/office/drawing/2014/chart" uri="{C3380CC4-5D6E-409C-BE32-E72D297353CC}">
              <c16:uniqueId val="{00000000-2454-41F3-B03F-1A32166F5A48}"/>
            </c:ext>
          </c:extLst>
        </c:ser>
        <c:dLbls>
          <c:showLegendKey val="0"/>
          <c:showVal val="0"/>
          <c:showCatName val="0"/>
          <c:showSerName val="0"/>
          <c:showPercent val="0"/>
          <c:showBubbleSize val="0"/>
        </c:dLbls>
        <c:gapWidth val="219"/>
        <c:overlap val="-27"/>
        <c:axId val="386779912"/>
        <c:axId val="386784176"/>
      </c:barChart>
      <c:dateAx>
        <c:axId val="38677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84176"/>
        <c:crosses val="autoZero"/>
        <c:auto val="1"/>
        <c:lblOffset val="100"/>
        <c:baseTimeUnit val="months"/>
      </c:dateAx>
      <c:valAx>
        <c:axId val="38678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7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1</c:v>
                </c:pt>
                <c:pt idx="1">
                  <c:v>1</c:v>
                </c:pt>
                <c:pt idx="2">
                  <c:v>2</c:v>
                </c:pt>
                <c:pt idx="3">
                  <c:v>3</c:v>
                </c:pt>
                <c:pt idx="4">
                  <c:v>1</c:v>
                </c:pt>
                <c:pt idx="5">
                  <c:v>0</c:v>
                </c:pt>
              </c:numCache>
            </c:numRef>
          </c:val>
          <c:extLst>
            <c:ext xmlns:c16="http://schemas.microsoft.com/office/drawing/2014/chart" uri="{C3380CC4-5D6E-409C-BE32-E72D297353CC}">
              <c16:uniqueId val="{00000000-3D45-4496-97B3-B4793BD313CB}"/>
            </c:ext>
          </c:extLst>
        </c:ser>
        <c:dLbls>
          <c:showLegendKey val="0"/>
          <c:showVal val="0"/>
          <c:showCatName val="0"/>
          <c:showSerName val="0"/>
          <c:showPercent val="0"/>
          <c:showBubbleSize val="0"/>
        </c:dLbls>
        <c:gapWidth val="219"/>
        <c:overlap val="-27"/>
        <c:axId val="378288744"/>
        <c:axId val="378289072"/>
      </c:barChart>
      <c:dateAx>
        <c:axId val="37828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89072"/>
        <c:crosses val="autoZero"/>
        <c:auto val="1"/>
        <c:lblOffset val="100"/>
        <c:baseTimeUnit val="months"/>
      </c:dateAx>
      <c:valAx>
        <c:axId val="37828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28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c:v>
                </c:pt>
                <c:pt idx="1">
                  <c:v>3</c:v>
                </c:pt>
                <c:pt idx="2">
                  <c:v>12</c:v>
                </c:pt>
                <c:pt idx="3">
                  <c:v>3</c:v>
                </c:pt>
                <c:pt idx="4">
                  <c:v>11</c:v>
                </c:pt>
                <c:pt idx="5">
                  <c:v>0</c:v>
                </c:pt>
              </c:numCache>
            </c:numRef>
          </c:val>
          <c:extLst>
            <c:ext xmlns:c16="http://schemas.microsoft.com/office/drawing/2014/chart" uri="{C3380CC4-5D6E-409C-BE32-E72D297353CC}">
              <c16:uniqueId val="{00000000-D58A-482B-B8AE-C2B8128406F6}"/>
            </c:ext>
          </c:extLst>
        </c:ser>
        <c:dLbls>
          <c:showLegendKey val="0"/>
          <c:showVal val="0"/>
          <c:showCatName val="0"/>
          <c:showSerName val="0"/>
          <c:showPercent val="0"/>
          <c:showBubbleSize val="0"/>
        </c:dLbls>
        <c:gapWidth val="219"/>
        <c:overlap val="-27"/>
        <c:axId val="437280808"/>
        <c:axId val="437275888"/>
      </c:barChart>
      <c:catAx>
        <c:axId val="43728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75888"/>
        <c:crosses val="autoZero"/>
        <c:auto val="1"/>
        <c:lblAlgn val="ctr"/>
        <c:lblOffset val="100"/>
        <c:noMultiLvlLbl val="0"/>
      </c:catAx>
      <c:valAx>
        <c:axId val="43727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28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84</c:v>
                </c:pt>
                <c:pt idx="1">
                  <c:v>107</c:v>
                </c:pt>
                <c:pt idx="2">
                  <c:v>108</c:v>
                </c:pt>
                <c:pt idx="3">
                  <c:v>120</c:v>
                </c:pt>
                <c:pt idx="4">
                  <c:v>106</c:v>
                </c:pt>
                <c:pt idx="5">
                  <c:v>121</c:v>
                </c:pt>
              </c:numCache>
            </c:numRef>
          </c:val>
          <c:extLst>
            <c:ext xmlns:c16="http://schemas.microsoft.com/office/drawing/2014/chart" uri="{C3380CC4-5D6E-409C-BE32-E72D297353CC}">
              <c16:uniqueId val="{00000000-2B5B-45EF-90D1-51D146816A18}"/>
            </c:ext>
          </c:extLst>
        </c:ser>
        <c:dLbls>
          <c:showLegendKey val="0"/>
          <c:showVal val="0"/>
          <c:showCatName val="0"/>
          <c:showSerName val="0"/>
          <c:showPercent val="0"/>
          <c:showBubbleSize val="0"/>
        </c:dLbls>
        <c:gapWidth val="219"/>
        <c:overlap val="-27"/>
        <c:axId val="446257568"/>
        <c:axId val="446255272"/>
      </c:barChart>
      <c:dateAx>
        <c:axId val="446257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55272"/>
        <c:crosses val="autoZero"/>
        <c:auto val="1"/>
        <c:lblOffset val="100"/>
        <c:baseTimeUnit val="months"/>
      </c:dateAx>
      <c:valAx>
        <c:axId val="44625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5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39</c:v>
                </c:pt>
                <c:pt idx="1">
                  <c:v>29</c:v>
                </c:pt>
                <c:pt idx="2">
                  <c:v>60</c:v>
                </c:pt>
                <c:pt idx="3">
                  <c:v>44</c:v>
                </c:pt>
                <c:pt idx="4">
                  <c:v>35</c:v>
                </c:pt>
                <c:pt idx="5">
                  <c:v>44</c:v>
                </c:pt>
              </c:numCache>
            </c:numRef>
          </c:val>
          <c:extLst>
            <c:ext xmlns:c16="http://schemas.microsoft.com/office/drawing/2014/chart" uri="{C3380CC4-5D6E-409C-BE32-E72D297353CC}">
              <c16:uniqueId val="{00000000-2D2E-4FC1-BE45-287AB135976E}"/>
            </c:ext>
          </c:extLst>
        </c:ser>
        <c:dLbls>
          <c:showLegendKey val="0"/>
          <c:showVal val="0"/>
          <c:showCatName val="0"/>
          <c:showSerName val="0"/>
          <c:showPercent val="0"/>
          <c:showBubbleSize val="0"/>
        </c:dLbls>
        <c:gapWidth val="219"/>
        <c:overlap val="-27"/>
        <c:axId val="446262488"/>
        <c:axId val="446259864"/>
      </c:barChart>
      <c:catAx>
        <c:axId val="44626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59864"/>
        <c:crosses val="autoZero"/>
        <c:auto val="1"/>
        <c:lblAlgn val="ctr"/>
        <c:lblOffset val="100"/>
        <c:noMultiLvlLbl val="0"/>
      </c:catAx>
      <c:valAx>
        <c:axId val="44625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6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236</c:v>
                </c:pt>
                <c:pt idx="1">
                  <c:v>148</c:v>
                </c:pt>
                <c:pt idx="2">
                  <c:v>543</c:v>
                </c:pt>
                <c:pt idx="3">
                  <c:v>179</c:v>
                </c:pt>
                <c:pt idx="4">
                  <c:v>284</c:v>
                </c:pt>
                <c:pt idx="5">
                  <c:v>88</c:v>
                </c:pt>
              </c:numCache>
            </c:numRef>
          </c:val>
          <c:extLst>
            <c:ext xmlns:c16="http://schemas.microsoft.com/office/drawing/2014/chart" uri="{C3380CC4-5D6E-409C-BE32-E72D297353CC}">
              <c16:uniqueId val="{00000000-6587-450B-ABC9-B093688DB19D}"/>
            </c:ext>
          </c:extLst>
        </c:ser>
        <c:dLbls>
          <c:showLegendKey val="0"/>
          <c:showVal val="0"/>
          <c:showCatName val="0"/>
          <c:showSerName val="0"/>
          <c:showPercent val="0"/>
          <c:showBubbleSize val="0"/>
        </c:dLbls>
        <c:gapWidth val="219"/>
        <c:overlap val="-27"/>
        <c:axId val="446265440"/>
        <c:axId val="446267408"/>
      </c:barChart>
      <c:catAx>
        <c:axId val="44626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67408"/>
        <c:crosses val="autoZero"/>
        <c:auto val="1"/>
        <c:lblAlgn val="ctr"/>
        <c:lblOffset val="100"/>
        <c:noMultiLvlLbl val="0"/>
      </c:catAx>
      <c:valAx>
        <c:axId val="44626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6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Sheet1!$A$2:$A$8</c:f>
              <c:strCache>
                <c:ptCount val="7"/>
                <c:pt idx="0">
                  <c:v>2020-12</c:v>
                </c:pt>
                <c:pt idx="1">
                  <c:v>2021-01</c:v>
                </c:pt>
                <c:pt idx="2">
                  <c:v>2021-02</c:v>
                </c:pt>
                <c:pt idx="3">
                  <c:v>2021-03</c:v>
                </c:pt>
                <c:pt idx="4">
                  <c:v>2021-04</c:v>
                </c:pt>
                <c:pt idx="5">
                  <c:v>2021-05</c:v>
                </c:pt>
                <c:pt idx="6">
                  <c:v>2021-06</c:v>
                </c:pt>
              </c:strCache>
            </c:strRef>
          </c:cat>
          <c:val>
            <c:numRef>
              <c:f>Sheet1!$B$2:$B$8</c:f>
              <c:numCache>
                <c:formatCode>General</c:formatCode>
                <c:ptCount val="7"/>
                <c:pt idx="0">
                  <c:v>637</c:v>
                </c:pt>
                <c:pt idx="1">
                  <c:v>14237</c:v>
                </c:pt>
                <c:pt idx="2">
                  <c:v>8052</c:v>
                </c:pt>
                <c:pt idx="3">
                  <c:v>17358</c:v>
                </c:pt>
                <c:pt idx="4">
                  <c:v>7979</c:v>
                </c:pt>
                <c:pt idx="5">
                  <c:v>13257</c:v>
                </c:pt>
                <c:pt idx="6">
                  <c:v>4814</c:v>
                </c:pt>
              </c:numCache>
            </c:numRef>
          </c:val>
          <c:extLst>
            <c:ext xmlns:c16="http://schemas.microsoft.com/office/drawing/2014/chart" uri="{C3380CC4-5D6E-409C-BE32-E72D297353CC}">
              <c16:uniqueId val="{00000000-3308-4B94-976B-670707A9729A}"/>
            </c:ext>
          </c:extLst>
        </c:ser>
        <c:dLbls>
          <c:showLegendKey val="0"/>
          <c:showVal val="0"/>
          <c:showCatName val="0"/>
          <c:showSerName val="0"/>
          <c:showPercent val="0"/>
          <c:showBubbleSize val="0"/>
        </c:dLbls>
        <c:gapWidth val="219"/>
        <c:overlap val="-27"/>
        <c:axId val="446271672"/>
        <c:axId val="446268720"/>
      </c:barChart>
      <c:catAx>
        <c:axId val="44627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68720"/>
        <c:crosses val="autoZero"/>
        <c:auto val="1"/>
        <c:lblAlgn val="ctr"/>
        <c:lblOffset val="100"/>
        <c:noMultiLvlLbl val="0"/>
      </c:catAx>
      <c:valAx>
        <c:axId val="44626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27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-6</c:v>
                </c:pt>
                <c:pt idx="1">
                  <c:v>-2</c:v>
                </c:pt>
                <c:pt idx="2">
                  <c:v>5</c:v>
                </c:pt>
                <c:pt idx="3">
                  <c:v>0</c:v>
                </c:pt>
                <c:pt idx="4">
                  <c:v>-5</c:v>
                </c:pt>
                <c:pt idx="5">
                  <c:v>8</c:v>
                </c:pt>
              </c:numCache>
            </c:numRef>
          </c:val>
          <c:extLst>
            <c:ext xmlns:c16="http://schemas.microsoft.com/office/drawing/2014/chart" uri="{C3380CC4-5D6E-409C-BE32-E72D297353CC}">
              <c16:uniqueId val="{00000000-7CD5-41AF-B389-653B542B671B}"/>
            </c:ext>
          </c:extLst>
        </c:ser>
        <c:dLbls>
          <c:showLegendKey val="0"/>
          <c:showVal val="0"/>
          <c:showCatName val="0"/>
          <c:showSerName val="0"/>
          <c:showPercent val="0"/>
          <c:showBubbleSize val="0"/>
        </c:dLbls>
        <c:gapWidth val="219"/>
        <c:overlap val="-27"/>
        <c:axId val="379574280"/>
        <c:axId val="379575920"/>
      </c:barChart>
      <c:dateAx>
        <c:axId val="37957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75920"/>
        <c:crosses val="autoZero"/>
        <c:auto val="1"/>
        <c:lblOffset val="100"/>
        <c:baseTimeUnit val="months"/>
      </c:dateAx>
      <c:valAx>
        <c:axId val="37957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7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44197</c:v>
                </c:pt>
                <c:pt idx="1">
                  <c:v>44228</c:v>
                </c:pt>
                <c:pt idx="2">
                  <c:v>44256</c:v>
                </c:pt>
                <c:pt idx="3">
                  <c:v>44287</c:v>
                </c:pt>
                <c:pt idx="4">
                  <c:v>44317</c:v>
                </c:pt>
                <c:pt idx="5">
                  <c:v>44348</c:v>
                </c:pt>
              </c:numCache>
            </c:numRef>
          </c:cat>
          <c:val>
            <c:numRef>
              <c:f>Sheet1!$B$2:$B$7</c:f>
              <c:numCache>
                <c:formatCode>General</c:formatCode>
                <c:ptCount val="6"/>
                <c:pt idx="0">
                  <c:v>19</c:v>
                </c:pt>
                <c:pt idx="1">
                  <c:v>20</c:v>
                </c:pt>
                <c:pt idx="2">
                  <c:v>27</c:v>
                </c:pt>
                <c:pt idx="3">
                  <c:v>28</c:v>
                </c:pt>
                <c:pt idx="4">
                  <c:v>19</c:v>
                </c:pt>
                <c:pt idx="5">
                  <c:v>77</c:v>
                </c:pt>
              </c:numCache>
            </c:numRef>
          </c:val>
          <c:extLst>
            <c:ext xmlns:c16="http://schemas.microsoft.com/office/drawing/2014/chart" uri="{C3380CC4-5D6E-409C-BE32-E72D297353CC}">
              <c16:uniqueId val="{00000000-81E3-42D0-9E9C-9A97AAF4A2E9}"/>
            </c:ext>
          </c:extLst>
        </c:ser>
        <c:dLbls>
          <c:showLegendKey val="0"/>
          <c:showVal val="0"/>
          <c:showCatName val="0"/>
          <c:showSerName val="0"/>
          <c:showPercent val="0"/>
          <c:showBubbleSize val="0"/>
        </c:dLbls>
        <c:gapWidth val="219"/>
        <c:overlap val="-27"/>
        <c:axId val="379577888"/>
        <c:axId val="379570344"/>
      </c:barChart>
      <c:dateAx>
        <c:axId val="37957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70344"/>
        <c:crosses val="autoZero"/>
        <c:auto val="1"/>
        <c:lblOffset val="100"/>
        <c:baseTimeUnit val="months"/>
      </c:dateAx>
      <c:valAx>
        <c:axId val="37957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7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57</c:v>
                </c:pt>
                <c:pt idx="1">
                  <c:v>102</c:v>
                </c:pt>
                <c:pt idx="2">
                  <c:v>219</c:v>
                </c:pt>
                <c:pt idx="3">
                  <c:v>86</c:v>
                </c:pt>
                <c:pt idx="4">
                  <c:v>139</c:v>
                </c:pt>
                <c:pt idx="5">
                  <c:v>155</c:v>
                </c:pt>
              </c:numCache>
            </c:numRef>
          </c:val>
          <c:extLst>
            <c:ext xmlns:c16="http://schemas.microsoft.com/office/drawing/2014/chart" uri="{C3380CC4-5D6E-409C-BE32-E72D297353CC}">
              <c16:uniqueId val="{00000000-615A-4E48-93F7-5FB036D63C99}"/>
            </c:ext>
          </c:extLst>
        </c:ser>
        <c:dLbls>
          <c:showLegendKey val="0"/>
          <c:showVal val="0"/>
          <c:showCatName val="0"/>
          <c:showSerName val="0"/>
          <c:showPercent val="0"/>
          <c:showBubbleSize val="0"/>
        </c:dLbls>
        <c:gapWidth val="219"/>
        <c:overlap val="-27"/>
        <c:axId val="379571984"/>
        <c:axId val="379572312"/>
      </c:barChart>
      <c:catAx>
        <c:axId val="37957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72312"/>
        <c:crosses val="autoZero"/>
        <c:auto val="1"/>
        <c:lblAlgn val="ctr"/>
        <c:lblOffset val="100"/>
        <c:noMultiLvlLbl val="0"/>
      </c:catAx>
      <c:valAx>
        <c:axId val="37957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57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1FDDB-5355-459F-A9F6-E6E2A1E12E0B}"/>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C4739998-72C8-41C2-AEC0-99890149ED6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22457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0AA7B-BFAE-40A3-B9B1-A871AEB91348}"/>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9FD09A06-6C96-4D28-85CA-19BCD37F6D17}"/>
              </a:ext>
            </a:extLst>
          </p:cNvPr>
          <p:cNvGraphicFramePr>
            <a:graphicFrameLocks noGrp="1"/>
          </p:cNvGraphicFramePr>
          <p:nvPr>
            <p:ph type="chart" sz="quarter" idx="13"/>
            <p:extLst>
              <p:ext uri="{D42A27DB-BD31-4B8C-83A1-F6EECF244321}">
                <p14:modId xmlns:p14="http://schemas.microsoft.com/office/powerpoint/2010/main" val="1005482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5928F2-A32F-4E54-8B9C-8714442B1E1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3A57624-7647-44C8-853B-034246585F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82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F740D-30EA-48BF-8735-64E331E8B2EE}"/>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7EB097C2-0663-4FC2-AA65-A55D9CDCB8E9}"/>
              </a:ext>
            </a:extLst>
          </p:cNvPr>
          <p:cNvGraphicFramePr>
            <a:graphicFrameLocks noGrp="1"/>
          </p:cNvGraphicFramePr>
          <p:nvPr>
            <p:ph type="tbl" sz="quarter" idx="13"/>
            <p:extLst>
              <p:ext uri="{D42A27DB-BD31-4B8C-83A1-F6EECF244321}">
                <p14:modId xmlns:p14="http://schemas.microsoft.com/office/powerpoint/2010/main" val="1285118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48111127"/>
                    </a:ext>
                  </a:extLst>
                </a:gridCol>
                <a:gridCol w="905256">
                  <a:extLst>
                    <a:ext uri="{9D8B030D-6E8A-4147-A177-3AD203B41FA5}">
                      <a16:colId xmlns:a16="http://schemas.microsoft.com/office/drawing/2014/main" val="3347565931"/>
                    </a:ext>
                  </a:extLst>
                </a:gridCol>
                <a:gridCol w="905256">
                  <a:extLst>
                    <a:ext uri="{9D8B030D-6E8A-4147-A177-3AD203B41FA5}">
                      <a16:colId xmlns:a16="http://schemas.microsoft.com/office/drawing/2014/main" val="2825917641"/>
                    </a:ext>
                  </a:extLst>
                </a:gridCol>
                <a:gridCol w="905256">
                  <a:extLst>
                    <a:ext uri="{9D8B030D-6E8A-4147-A177-3AD203B41FA5}">
                      <a16:colId xmlns:a16="http://schemas.microsoft.com/office/drawing/2014/main" val="2810128714"/>
                    </a:ext>
                  </a:extLst>
                </a:gridCol>
                <a:gridCol w="905256">
                  <a:extLst>
                    <a:ext uri="{9D8B030D-6E8A-4147-A177-3AD203B41FA5}">
                      <a16:colId xmlns:a16="http://schemas.microsoft.com/office/drawing/2014/main" val="1606713879"/>
                    </a:ext>
                  </a:extLst>
                </a:gridCol>
                <a:gridCol w="905256">
                  <a:extLst>
                    <a:ext uri="{9D8B030D-6E8A-4147-A177-3AD203B41FA5}">
                      <a16:colId xmlns:a16="http://schemas.microsoft.com/office/drawing/2014/main" val="2674930226"/>
                    </a:ext>
                  </a:extLst>
                </a:gridCol>
                <a:gridCol w="905256">
                  <a:extLst>
                    <a:ext uri="{9D8B030D-6E8A-4147-A177-3AD203B41FA5}">
                      <a16:colId xmlns:a16="http://schemas.microsoft.com/office/drawing/2014/main" val="2112175860"/>
                    </a:ext>
                  </a:extLst>
                </a:gridCol>
                <a:gridCol w="905256">
                  <a:extLst>
                    <a:ext uri="{9D8B030D-6E8A-4147-A177-3AD203B41FA5}">
                      <a16:colId xmlns:a16="http://schemas.microsoft.com/office/drawing/2014/main" val="3063773261"/>
                    </a:ext>
                  </a:extLst>
                </a:gridCol>
                <a:gridCol w="905256">
                  <a:extLst>
                    <a:ext uri="{9D8B030D-6E8A-4147-A177-3AD203B41FA5}">
                      <a16:colId xmlns:a16="http://schemas.microsoft.com/office/drawing/2014/main" val="212722629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65407134"/>
                  </a:ext>
                </a:extLst>
              </a:tr>
              <a:tr h="370840">
                <a:tc>
                  <a:txBody>
                    <a:bodyPr/>
                    <a:lstStyle/>
                    <a:p>
                      <a:r>
                        <a:rPr lang="en-US" sz="1000"/>
                        <a:t>133</a:t>
                      </a:r>
                    </a:p>
                  </a:txBody>
                  <a:tcPr/>
                </a:tc>
                <a:tc>
                  <a:txBody>
                    <a:bodyPr/>
                    <a:lstStyle/>
                    <a:p>
                      <a:r>
                        <a:rPr lang="en-US" sz="1000"/>
                        <a:t>28</a:t>
                      </a:r>
                    </a:p>
                  </a:txBody>
                  <a:tcPr/>
                </a:tc>
                <a:tc>
                  <a:txBody>
                    <a:bodyPr/>
                    <a:lstStyle/>
                    <a:p>
                      <a:r>
                        <a:rPr lang="en-US" sz="1000"/>
                        <a:t>25</a:t>
                      </a:r>
                    </a:p>
                  </a:txBody>
                  <a:tcPr/>
                </a:tc>
                <a:tc>
                  <a:txBody>
                    <a:bodyPr/>
                    <a:lstStyle/>
                    <a:p>
                      <a:r>
                        <a:rPr lang="en-US" sz="1000"/>
                        <a:t>190</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6.4538 %</a:t>
                      </a:r>
                    </a:p>
                  </a:txBody>
                  <a:tcPr/>
                </a:tc>
                <a:tc>
                  <a:txBody>
                    <a:bodyPr/>
                    <a:lstStyle/>
                    <a:p>
                      <a:r>
                        <a:rPr lang="en-US" sz="1000"/>
                        <a:t>0.0 %</a:t>
                      </a:r>
                    </a:p>
                  </a:txBody>
                  <a:tcPr/>
                </a:tc>
                <a:extLst>
                  <a:ext uri="{0D108BD9-81ED-4DB2-BD59-A6C34878D82A}">
                    <a16:rowId xmlns:a16="http://schemas.microsoft.com/office/drawing/2014/main" val="1922477677"/>
                  </a:ext>
                </a:extLst>
              </a:tr>
            </a:tbl>
          </a:graphicData>
        </a:graphic>
      </p:graphicFrame>
      <p:sp>
        <p:nvSpPr>
          <p:cNvPr id="4" name="Text Placeholder 3">
            <a:extLst>
              <a:ext uri="{FF2B5EF4-FFF2-40B4-BE49-F238E27FC236}">
                <a16:creationId xmlns:a16="http://schemas.microsoft.com/office/drawing/2014/main" id="{9CB66775-FEE1-4041-A31A-E18C0303957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376698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162B9-9C9E-4470-B8C1-C7CD86859692}"/>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A781E8B3-76F2-4123-8E2D-441D6D251BBD}"/>
              </a:ext>
            </a:extLst>
          </p:cNvPr>
          <p:cNvGraphicFramePr>
            <a:graphicFrameLocks noGrp="1"/>
          </p:cNvGraphicFramePr>
          <p:nvPr>
            <p:ph type="chart" sz="quarter" idx="13"/>
            <p:extLst>
              <p:ext uri="{D42A27DB-BD31-4B8C-83A1-F6EECF244321}">
                <p14:modId xmlns:p14="http://schemas.microsoft.com/office/powerpoint/2010/main" val="2000556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E0361-1ED8-49A0-B5FF-6A8842F56790}"/>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1CCD5C85-4F6B-431D-9D1D-01B2DF0E6E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1563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EC3AB-8FD0-4413-8937-C80759B36A43}"/>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282E0DBC-37F3-44FA-818D-3DF3635AFF96}"/>
              </a:ext>
            </a:extLst>
          </p:cNvPr>
          <p:cNvGraphicFramePr>
            <a:graphicFrameLocks noGrp="1"/>
          </p:cNvGraphicFramePr>
          <p:nvPr>
            <p:ph type="chart" sz="quarter" idx="13"/>
            <p:extLst>
              <p:ext uri="{D42A27DB-BD31-4B8C-83A1-F6EECF244321}">
                <p14:modId xmlns:p14="http://schemas.microsoft.com/office/powerpoint/2010/main" val="1039547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93DFCC-98AB-4553-A766-3D2CC8999A82}"/>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0E951BEA-2A70-4655-B34E-ADF49AF3C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2520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E3C5E-85B4-438C-AF4C-D7ACD085A9DC}"/>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E225069A-20C6-473C-A878-1FC53034D409}"/>
              </a:ext>
            </a:extLst>
          </p:cNvPr>
          <p:cNvGraphicFramePr>
            <a:graphicFrameLocks noGrp="1"/>
          </p:cNvGraphicFramePr>
          <p:nvPr>
            <p:ph type="chart" sz="quarter" idx="13"/>
            <p:extLst>
              <p:ext uri="{D42A27DB-BD31-4B8C-83A1-F6EECF244321}">
                <p14:modId xmlns:p14="http://schemas.microsoft.com/office/powerpoint/2010/main" val="243512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214817-992B-46FB-8A44-8D9F966884C2}"/>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8BEA3EE9-AFD5-48C9-988B-7FFCB13C49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9326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0A84C-A294-43E9-96C1-E73A1DA95925}"/>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B4753B4B-DEB6-4952-A77E-4D0124CDCB34}"/>
              </a:ext>
            </a:extLst>
          </p:cNvPr>
          <p:cNvGraphicFramePr>
            <a:graphicFrameLocks noGrp="1"/>
          </p:cNvGraphicFramePr>
          <p:nvPr>
            <p:ph type="tbl" sz="quarter" idx="13"/>
            <p:extLst>
              <p:ext uri="{D42A27DB-BD31-4B8C-83A1-F6EECF244321}">
                <p14:modId xmlns:p14="http://schemas.microsoft.com/office/powerpoint/2010/main" val="425722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3999931"/>
                    </a:ext>
                  </a:extLst>
                </a:gridCol>
                <a:gridCol w="822960">
                  <a:extLst>
                    <a:ext uri="{9D8B030D-6E8A-4147-A177-3AD203B41FA5}">
                      <a16:colId xmlns:a16="http://schemas.microsoft.com/office/drawing/2014/main" val="893912211"/>
                    </a:ext>
                  </a:extLst>
                </a:gridCol>
                <a:gridCol w="822960">
                  <a:extLst>
                    <a:ext uri="{9D8B030D-6E8A-4147-A177-3AD203B41FA5}">
                      <a16:colId xmlns:a16="http://schemas.microsoft.com/office/drawing/2014/main" val="2790913227"/>
                    </a:ext>
                  </a:extLst>
                </a:gridCol>
                <a:gridCol w="822960">
                  <a:extLst>
                    <a:ext uri="{9D8B030D-6E8A-4147-A177-3AD203B41FA5}">
                      <a16:colId xmlns:a16="http://schemas.microsoft.com/office/drawing/2014/main" val="3530615398"/>
                    </a:ext>
                  </a:extLst>
                </a:gridCol>
                <a:gridCol w="822960">
                  <a:extLst>
                    <a:ext uri="{9D8B030D-6E8A-4147-A177-3AD203B41FA5}">
                      <a16:colId xmlns:a16="http://schemas.microsoft.com/office/drawing/2014/main" val="3665633171"/>
                    </a:ext>
                  </a:extLst>
                </a:gridCol>
                <a:gridCol w="822960">
                  <a:extLst>
                    <a:ext uri="{9D8B030D-6E8A-4147-A177-3AD203B41FA5}">
                      <a16:colId xmlns:a16="http://schemas.microsoft.com/office/drawing/2014/main" val="3579635855"/>
                    </a:ext>
                  </a:extLst>
                </a:gridCol>
                <a:gridCol w="822960">
                  <a:extLst>
                    <a:ext uri="{9D8B030D-6E8A-4147-A177-3AD203B41FA5}">
                      <a16:colId xmlns:a16="http://schemas.microsoft.com/office/drawing/2014/main" val="193517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432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- 2021-05-07 14:45:11</a:t>
                      </a:r>
                      <a:r>
                        <a:rPr kumimoji="0" lang="en-US" sz="1000" b="0" i="0" u="none" strike="noStrike" kern="1200" cap="none" spc="0" normalizeH="0" baseline="0" noProof="0">
                          <a:ln>
                            <a:noFill/>
                          </a:ln>
                          <a:solidFill>
                            <a:prstClr val="black"/>
                          </a:solidFill>
                          <a:effectLst/>
                          <a:uLnTx/>
                          <a:uFillTx/>
                          <a:latin typeface="+mn-lt"/>
                          <a:ea typeface="+mn-ea"/>
                          <a:cs typeface="+mn-cs"/>
                        </a:rPr>
                        <a:t>
 For Asian Pacific American Heritage Month, TMNAS is highlighting several employees as cultural ambassadors. To start - meet Rexon! As a fan of Indian cinema, Rexon has provided some quick links to watch Bollywood films online.
If you're a Netflix subscriber, go here: https://bit.ly/3baJclc
If you have Amazon Prime, go here: https://amzn.to/3eprMmV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203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- 2021-05-14 13:24:51</a:t>
                      </a:r>
                      <a:r>
                        <a:rPr kumimoji="0" lang="en-US" sz="1000" b="0" i="0" u="none" strike="noStrike" kern="1200" cap="none" spc="0" normalizeH="0" baseline="0" noProof="0">
                          <a:ln>
                            <a:noFill/>
                          </a:ln>
                          <a:solidFill>
                            <a:prstClr val="black"/>
                          </a:solidFill>
                          <a:effectLst/>
                          <a:uLnTx/>
                          <a:uFillTx/>
                          <a:latin typeface="+mn-lt"/>
                          <a:ea typeface="+mn-ea"/>
                          <a:cs typeface="+mn-cs"/>
                        </a:rPr>
                        <a:t>
 Meet this week’s #APAHM2021 cultural ambassador, Anindita! Having majored in Architecture as an undergraduate, Anindita has immense interest in architectural edifices. She provided some quick links to share India’s treasure. See below!
Sanchi: http://www.sanchi.org/
Taj Mahal: https://www.tajmahal.gov.in/
Konark: http://konark.nic.in/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912474"/>
                  </a:ext>
                </a:extLst>
              </a:tr>
            </a:tbl>
          </a:graphicData>
        </a:graphic>
      </p:graphicFrame>
      <p:sp>
        <p:nvSpPr>
          <p:cNvPr id="4" name="Text Placeholder 3">
            <a:extLst>
              <a:ext uri="{FF2B5EF4-FFF2-40B4-BE49-F238E27FC236}">
                <a16:creationId xmlns:a16="http://schemas.microsoft.com/office/drawing/2014/main" id="{8BFD8553-5102-4314-A3CF-8622705A38A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799218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8D781-ED25-44AA-8F32-5E4819E4B82C}"/>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C30CD743-1736-44D1-AD67-35F8DBB81C9C}"/>
              </a:ext>
            </a:extLst>
          </p:cNvPr>
          <p:cNvGraphicFramePr>
            <a:graphicFrameLocks noGrp="1"/>
          </p:cNvGraphicFramePr>
          <p:nvPr>
            <p:ph type="tbl" sz="quarter" idx="13"/>
            <p:extLst>
              <p:ext uri="{D42A27DB-BD31-4B8C-83A1-F6EECF244321}">
                <p14:modId xmlns:p14="http://schemas.microsoft.com/office/powerpoint/2010/main" val="2740843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6673701"/>
                    </a:ext>
                  </a:extLst>
                </a:gridCol>
                <a:gridCol w="822960">
                  <a:extLst>
                    <a:ext uri="{9D8B030D-6E8A-4147-A177-3AD203B41FA5}">
                      <a16:colId xmlns:a16="http://schemas.microsoft.com/office/drawing/2014/main" val="2648956635"/>
                    </a:ext>
                  </a:extLst>
                </a:gridCol>
                <a:gridCol w="822960">
                  <a:extLst>
                    <a:ext uri="{9D8B030D-6E8A-4147-A177-3AD203B41FA5}">
                      <a16:colId xmlns:a16="http://schemas.microsoft.com/office/drawing/2014/main" val="3071625775"/>
                    </a:ext>
                  </a:extLst>
                </a:gridCol>
                <a:gridCol w="822960">
                  <a:extLst>
                    <a:ext uri="{9D8B030D-6E8A-4147-A177-3AD203B41FA5}">
                      <a16:colId xmlns:a16="http://schemas.microsoft.com/office/drawing/2014/main" val="1690869927"/>
                    </a:ext>
                  </a:extLst>
                </a:gridCol>
                <a:gridCol w="822960">
                  <a:extLst>
                    <a:ext uri="{9D8B030D-6E8A-4147-A177-3AD203B41FA5}">
                      <a16:colId xmlns:a16="http://schemas.microsoft.com/office/drawing/2014/main" val="147003645"/>
                    </a:ext>
                  </a:extLst>
                </a:gridCol>
                <a:gridCol w="822960">
                  <a:extLst>
                    <a:ext uri="{9D8B030D-6E8A-4147-A177-3AD203B41FA5}">
                      <a16:colId xmlns:a16="http://schemas.microsoft.com/office/drawing/2014/main" val="3811018669"/>
                    </a:ext>
                  </a:extLst>
                </a:gridCol>
                <a:gridCol w="822960">
                  <a:extLst>
                    <a:ext uri="{9D8B030D-6E8A-4147-A177-3AD203B41FA5}">
                      <a16:colId xmlns:a16="http://schemas.microsoft.com/office/drawing/2014/main" val="2596654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2088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- 2021-03-16 13:13:33</a:t>
                      </a:r>
                      <a:r>
                        <a:rPr kumimoji="0" lang="en-US" sz="1000" b="0" i="0" u="none" strike="noStrike" kern="1200" cap="none" spc="0" normalizeH="0" baseline="0" noProof="0">
                          <a:ln>
                            <a:noFill/>
                          </a:ln>
                          <a:solidFill>
                            <a:prstClr val="black"/>
                          </a:solidFill>
                          <a:effectLst/>
                          <a:uLnTx/>
                          <a:uFillTx/>
                          <a:latin typeface="+mn-lt"/>
                          <a:ea typeface="+mn-ea"/>
                          <a:cs typeface="+mn-cs"/>
                        </a:rPr>
                        <a:t>
 Today marks one year since most TMNAS employees began working from home due to the COVID-19 pandemic. We’re proud of how our team adjusted to a remote working environment and our “new normal.” Although this year has been full of ups and downs, TMNAS employees and their families have tried to make the most of the situation. We’ve gotten to know our coworkers’ families and pets, learned how to do origami, created terrariums, and virtually fed a giraffe at a local zoo! Many lessons learned, especially that we can do more with less. We’re looking forward to good days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028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- 2021-06-23 17:03:57</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TMNAS has been selected as one of Philadelphia Business Journal’s 2021 Healthiest Employers! TMNAS is #1 on the list of the Healthiest Employers in the small business category.
This national award acknowledges the great work TMNAS is doing to keep our employees healthy through THE GOOD LIFE program and recognizes that we strive to operate as a Good Company. Thank you for your continued participation in THE GOOD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9082974"/>
                  </a:ext>
                </a:extLst>
              </a:tr>
            </a:tbl>
          </a:graphicData>
        </a:graphic>
      </p:graphicFrame>
      <p:sp>
        <p:nvSpPr>
          <p:cNvPr id="4" name="Text Placeholder 3">
            <a:extLst>
              <a:ext uri="{FF2B5EF4-FFF2-40B4-BE49-F238E27FC236}">
                <a16:creationId xmlns:a16="http://schemas.microsoft.com/office/drawing/2014/main" id="{8BCA65D3-B076-41F0-A76E-4D402211BB1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480577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6403-3CC4-422F-9FF7-818908D04A41}"/>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DC55A234-22D1-457D-A5C4-C26D747A5B3F}"/>
              </a:ext>
            </a:extLst>
          </p:cNvPr>
          <p:cNvGraphicFramePr>
            <a:graphicFrameLocks noGrp="1"/>
          </p:cNvGraphicFramePr>
          <p:nvPr>
            <p:ph type="tbl" sz="quarter" idx="13"/>
            <p:extLst>
              <p:ext uri="{D42A27DB-BD31-4B8C-83A1-F6EECF244321}">
                <p14:modId xmlns:p14="http://schemas.microsoft.com/office/powerpoint/2010/main" val="386866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4041794"/>
                    </a:ext>
                  </a:extLst>
                </a:gridCol>
                <a:gridCol w="822960">
                  <a:extLst>
                    <a:ext uri="{9D8B030D-6E8A-4147-A177-3AD203B41FA5}">
                      <a16:colId xmlns:a16="http://schemas.microsoft.com/office/drawing/2014/main" val="847486753"/>
                    </a:ext>
                  </a:extLst>
                </a:gridCol>
                <a:gridCol w="822960">
                  <a:extLst>
                    <a:ext uri="{9D8B030D-6E8A-4147-A177-3AD203B41FA5}">
                      <a16:colId xmlns:a16="http://schemas.microsoft.com/office/drawing/2014/main" val="336012691"/>
                    </a:ext>
                  </a:extLst>
                </a:gridCol>
                <a:gridCol w="822960">
                  <a:extLst>
                    <a:ext uri="{9D8B030D-6E8A-4147-A177-3AD203B41FA5}">
                      <a16:colId xmlns:a16="http://schemas.microsoft.com/office/drawing/2014/main" val="3512329116"/>
                    </a:ext>
                  </a:extLst>
                </a:gridCol>
                <a:gridCol w="822960">
                  <a:extLst>
                    <a:ext uri="{9D8B030D-6E8A-4147-A177-3AD203B41FA5}">
                      <a16:colId xmlns:a16="http://schemas.microsoft.com/office/drawing/2014/main" val="2880602212"/>
                    </a:ext>
                  </a:extLst>
                </a:gridCol>
                <a:gridCol w="822960">
                  <a:extLst>
                    <a:ext uri="{9D8B030D-6E8A-4147-A177-3AD203B41FA5}">
                      <a16:colId xmlns:a16="http://schemas.microsoft.com/office/drawing/2014/main" val="1492796401"/>
                    </a:ext>
                  </a:extLst>
                </a:gridCol>
                <a:gridCol w="822960">
                  <a:extLst>
                    <a:ext uri="{9D8B030D-6E8A-4147-A177-3AD203B41FA5}">
                      <a16:colId xmlns:a16="http://schemas.microsoft.com/office/drawing/2014/main" val="3819377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132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- 2021-05-04 18:37:43</a:t>
                      </a:r>
                      <a:r>
                        <a:rPr kumimoji="0" lang="en-US" sz="1000" b="0" i="0" u="none" strike="noStrike" kern="1200" cap="none" spc="0" normalizeH="0" baseline="0" noProof="0">
                          <a:ln>
                            <a:noFill/>
                          </a:ln>
                          <a:solidFill>
                            <a:prstClr val="black"/>
                          </a:solidFill>
                          <a:effectLst/>
                          <a:uLnTx/>
                          <a:uFillTx/>
                          <a:latin typeface="+mn-lt"/>
                          <a:ea typeface="+mn-ea"/>
                          <a:cs typeface="+mn-cs"/>
                        </a:rPr>
                        <a:t>
 Throw back to our 2016 May the 4th Be With You day at TMNAS, when we drank Force Fuel and ate Hans Solo Rolos and Wookie Cookies! #maythefourthbewithyou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61297039"/>
                  </a:ext>
                </a:extLst>
              </a:tr>
            </a:tbl>
          </a:graphicData>
        </a:graphic>
      </p:graphicFrame>
      <p:sp>
        <p:nvSpPr>
          <p:cNvPr id="4" name="Text Placeholder 3">
            <a:extLst>
              <a:ext uri="{FF2B5EF4-FFF2-40B4-BE49-F238E27FC236}">
                <a16:creationId xmlns:a16="http://schemas.microsoft.com/office/drawing/2014/main" id="{74E7751E-51E7-4A24-91E3-79060B65908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63243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1CD8-C9E4-471A-AB93-18B1522F7636}"/>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2BB9A900-FF27-46A2-BF42-55F8CC26E41B}"/>
              </a:ext>
            </a:extLst>
          </p:cNvPr>
          <p:cNvGraphicFramePr>
            <a:graphicFrameLocks noGrp="1"/>
          </p:cNvGraphicFramePr>
          <p:nvPr>
            <p:ph type="tbl" sz="quarter" idx="13"/>
            <p:extLst>
              <p:ext uri="{D42A27DB-BD31-4B8C-83A1-F6EECF244321}">
                <p14:modId xmlns:p14="http://schemas.microsoft.com/office/powerpoint/2010/main" val="216594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71838151"/>
                    </a:ext>
                  </a:extLst>
                </a:gridCol>
                <a:gridCol w="576072">
                  <a:extLst>
                    <a:ext uri="{9D8B030D-6E8A-4147-A177-3AD203B41FA5}">
                      <a16:colId xmlns:a16="http://schemas.microsoft.com/office/drawing/2014/main" val="3072734686"/>
                    </a:ext>
                  </a:extLst>
                </a:gridCol>
                <a:gridCol w="576072">
                  <a:extLst>
                    <a:ext uri="{9D8B030D-6E8A-4147-A177-3AD203B41FA5}">
                      <a16:colId xmlns:a16="http://schemas.microsoft.com/office/drawing/2014/main" val="1516457096"/>
                    </a:ext>
                  </a:extLst>
                </a:gridCol>
                <a:gridCol w="576072">
                  <a:extLst>
                    <a:ext uri="{9D8B030D-6E8A-4147-A177-3AD203B41FA5}">
                      <a16:colId xmlns:a16="http://schemas.microsoft.com/office/drawing/2014/main" val="4140100350"/>
                    </a:ext>
                  </a:extLst>
                </a:gridCol>
                <a:gridCol w="576072">
                  <a:extLst>
                    <a:ext uri="{9D8B030D-6E8A-4147-A177-3AD203B41FA5}">
                      <a16:colId xmlns:a16="http://schemas.microsoft.com/office/drawing/2014/main" val="2949461116"/>
                    </a:ext>
                  </a:extLst>
                </a:gridCol>
                <a:gridCol w="576072">
                  <a:extLst>
                    <a:ext uri="{9D8B030D-6E8A-4147-A177-3AD203B41FA5}">
                      <a16:colId xmlns:a16="http://schemas.microsoft.com/office/drawing/2014/main" val="1750100569"/>
                    </a:ext>
                  </a:extLst>
                </a:gridCol>
                <a:gridCol w="576072">
                  <a:extLst>
                    <a:ext uri="{9D8B030D-6E8A-4147-A177-3AD203B41FA5}">
                      <a16:colId xmlns:a16="http://schemas.microsoft.com/office/drawing/2014/main" val="3651285335"/>
                    </a:ext>
                  </a:extLst>
                </a:gridCol>
                <a:gridCol w="576072">
                  <a:extLst>
                    <a:ext uri="{9D8B030D-6E8A-4147-A177-3AD203B41FA5}">
                      <a16:colId xmlns:a16="http://schemas.microsoft.com/office/drawing/2014/main" val="2850983010"/>
                    </a:ext>
                  </a:extLst>
                </a:gridCol>
                <a:gridCol w="576072">
                  <a:extLst>
                    <a:ext uri="{9D8B030D-6E8A-4147-A177-3AD203B41FA5}">
                      <a16:colId xmlns:a16="http://schemas.microsoft.com/office/drawing/2014/main" val="3727251544"/>
                    </a:ext>
                  </a:extLst>
                </a:gridCol>
                <a:gridCol w="576072">
                  <a:extLst>
                    <a:ext uri="{9D8B030D-6E8A-4147-A177-3AD203B41FA5}">
                      <a16:colId xmlns:a16="http://schemas.microsoft.com/office/drawing/2014/main" val="3655497007"/>
                    </a:ext>
                  </a:extLst>
                </a:gridCol>
                <a:gridCol w="576072">
                  <a:extLst>
                    <a:ext uri="{9D8B030D-6E8A-4147-A177-3AD203B41FA5}">
                      <a16:colId xmlns:a16="http://schemas.microsoft.com/office/drawing/2014/main" val="1305976604"/>
                    </a:ext>
                  </a:extLst>
                </a:gridCol>
                <a:gridCol w="576072">
                  <a:extLst>
                    <a:ext uri="{9D8B030D-6E8A-4147-A177-3AD203B41FA5}">
                      <a16:colId xmlns:a16="http://schemas.microsoft.com/office/drawing/2014/main" val="1502591962"/>
                    </a:ext>
                  </a:extLst>
                </a:gridCol>
                <a:gridCol w="576072">
                  <a:extLst>
                    <a:ext uri="{9D8B030D-6E8A-4147-A177-3AD203B41FA5}">
                      <a16:colId xmlns:a16="http://schemas.microsoft.com/office/drawing/2014/main" val="334597272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19805440"/>
                  </a:ext>
                </a:extLst>
              </a:tr>
              <a:tr h="370840">
                <a:tc>
                  <a:txBody>
                    <a:bodyPr/>
                    <a:lstStyle/>
                    <a:p>
                      <a:r>
                        <a:rPr lang="en-US" sz="1000"/>
                        <a:t>180</a:t>
                      </a:r>
                    </a:p>
                  </a:txBody>
                  <a:tcPr/>
                </a:tc>
                <a:tc>
                  <a:txBody>
                    <a:bodyPr/>
                    <a:lstStyle/>
                    <a:p>
                      <a:r>
                        <a:rPr lang="en-US" sz="1000"/>
                        <a:t>-6</a:t>
                      </a:r>
                    </a:p>
                  </a:txBody>
                  <a:tcPr/>
                </a:tc>
                <a:tc>
                  <a:txBody>
                    <a:bodyPr/>
                    <a:lstStyle/>
                    <a:p>
                      <a:r>
                        <a:rPr lang="en-US" sz="1000"/>
                        <a:t>21</a:t>
                      </a:r>
                    </a:p>
                  </a:txBody>
                  <a:tcPr/>
                </a:tc>
                <a:tc>
                  <a:txBody>
                    <a:bodyPr/>
                    <a:lstStyle/>
                    <a:p>
                      <a:r>
                        <a:rPr lang="en-US" sz="1000"/>
                        <a:t>19</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a:t>
                      </a:r>
                    </a:p>
                  </a:txBody>
                  <a:tcPr/>
                </a:tc>
                <a:tc>
                  <a:txBody>
                    <a:bodyPr/>
                    <a:lstStyle/>
                    <a:p>
                      <a:r>
                        <a:rPr lang="en-US" sz="1000"/>
                        <a:t>0</a:t>
                      </a:r>
                    </a:p>
                  </a:txBody>
                  <a:tcPr/>
                </a:tc>
                <a:tc>
                  <a:txBody>
                    <a:bodyPr/>
                    <a:lstStyle/>
                    <a:p>
                      <a:r>
                        <a:rPr lang="en-US" sz="1000"/>
                        <a:t>10</a:t>
                      </a:r>
                    </a:p>
                  </a:txBody>
                  <a:tcPr/>
                </a:tc>
                <a:tc>
                  <a:txBody>
                    <a:bodyPr/>
                    <a:lstStyle/>
                    <a:p>
                      <a:r>
                        <a:rPr lang="en-US" sz="1000"/>
                        <a:t>0.8916 %</a:t>
                      </a:r>
                    </a:p>
                  </a:txBody>
                  <a:tcPr/>
                </a:tc>
                <a:tc>
                  <a:txBody>
                    <a:bodyPr/>
                    <a:lstStyle/>
                    <a:p>
                      <a:r>
                        <a:rPr lang="en-US" sz="1000"/>
                        <a:t>0.0 %</a:t>
                      </a:r>
                    </a:p>
                  </a:txBody>
                  <a:tcPr/>
                </a:tc>
                <a:extLst>
                  <a:ext uri="{0D108BD9-81ED-4DB2-BD59-A6C34878D82A}">
                    <a16:rowId xmlns:a16="http://schemas.microsoft.com/office/drawing/2014/main" val="3067026988"/>
                  </a:ext>
                </a:extLst>
              </a:tr>
            </a:tbl>
          </a:graphicData>
        </a:graphic>
      </p:graphicFrame>
      <p:sp>
        <p:nvSpPr>
          <p:cNvPr id="4" name="Text Placeholder 3">
            <a:extLst>
              <a:ext uri="{FF2B5EF4-FFF2-40B4-BE49-F238E27FC236}">
                <a16:creationId xmlns:a16="http://schemas.microsoft.com/office/drawing/2014/main" id="{EE11FD66-2B10-4627-AE83-0C4C8F9A358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216528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9A9A-FCE9-4967-9BC5-5D69C1A060EB}"/>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12A29B00-C299-4FAC-BDD8-DA2B440EEA28}"/>
              </a:ext>
            </a:extLst>
          </p:cNvPr>
          <p:cNvGraphicFramePr>
            <a:graphicFrameLocks noGrp="1"/>
          </p:cNvGraphicFramePr>
          <p:nvPr>
            <p:ph type="chart" sz="quarter" idx="13"/>
            <p:extLst>
              <p:ext uri="{D42A27DB-BD31-4B8C-83A1-F6EECF244321}">
                <p14:modId xmlns:p14="http://schemas.microsoft.com/office/powerpoint/2010/main" val="1618326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D749D-918B-4A56-A43F-13434D9714DE}"/>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78B37AB5-10E5-4395-8B7E-26C2D0896E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5711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DDEE9-2E7C-4B1A-A597-01FCB4F552D9}"/>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BE53731F-D24E-4E46-A7D9-0203CB867815}"/>
              </a:ext>
            </a:extLst>
          </p:cNvPr>
          <p:cNvGraphicFramePr>
            <a:graphicFrameLocks noGrp="1"/>
          </p:cNvGraphicFramePr>
          <p:nvPr>
            <p:ph type="chart" sz="quarter" idx="13"/>
            <p:extLst>
              <p:ext uri="{D42A27DB-BD31-4B8C-83A1-F6EECF244321}">
                <p14:modId xmlns:p14="http://schemas.microsoft.com/office/powerpoint/2010/main" val="2623703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B1F225-CB11-4EC7-A802-9DD619D19312}"/>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B5F3FB16-63FF-409E-9AC5-7BCD79E6C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125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11D53-ABB7-4B8F-9160-B6D38ACAA479}"/>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74B6FE53-3088-4F02-A448-8FF42EA905E5}"/>
              </a:ext>
            </a:extLst>
          </p:cNvPr>
          <p:cNvGraphicFramePr>
            <a:graphicFrameLocks noGrp="1"/>
          </p:cNvGraphicFramePr>
          <p:nvPr>
            <p:ph type="chart" sz="quarter" idx="13"/>
            <p:extLst>
              <p:ext uri="{D42A27DB-BD31-4B8C-83A1-F6EECF244321}">
                <p14:modId xmlns:p14="http://schemas.microsoft.com/office/powerpoint/2010/main" val="3915438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89C60B-B834-4D0F-9303-5A47DF7C4A43}"/>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E1E36BEE-3966-42ED-80C8-637D953491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1860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EEC67-F9CA-4C93-BB80-214083EA2A4F}"/>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1C00C121-97FF-44E8-897A-4D60693D9402}"/>
              </a:ext>
            </a:extLst>
          </p:cNvPr>
          <p:cNvGraphicFramePr>
            <a:graphicFrameLocks noGrp="1"/>
          </p:cNvGraphicFramePr>
          <p:nvPr>
            <p:ph type="tbl" sz="quarter" idx="13"/>
            <p:extLst>
              <p:ext uri="{D42A27DB-BD31-4B8C-83A1-F6EECF244321}">
                <p14:modId xmlns:p14="http://schemas.microsoft.com/office/powerpoint/2010/main" val="2847619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58754282"/>
                    </a:ext>
                  </a:extLst>
                </a:gridCol>
                <a:gridCol w="493776">
                  <a:extLst>
                    <a:ext uri="{9D8B030D-6E8A-4147-A177-3AD203B41FA5}">
                      <a16:colId xmlns:a16="http://schemas.microsoft.com/office/drawing/2014/main" val="1328116203"/>
                    </a:ext>
                  </a:extLst>
                </a:gridCol>
                <a:gridCol w="1069848">
                  <a:extLst>
                    <a:ext uri="{9D8B030D-6E8A-4147-A177-3AD203B41FA5}">
                      <a16:colId xmlns:a16="http://schemas.microsoft.com/office/drawing/2014/main" val="2454781819"/>
                    </a:ext>
                  </a:extLst>
                </a:gridCol>
                <a:gridCol w="1069848">
                  <a:extLst>
                    <a:ext uri="{9D8B030D-6E8A-4147-A177-3AD203B41FA5}">
                      <a16:colId xmlns:a16="http://schemas.microsoft.com/office/drawing/2014/main" val="4007677327"/>
                    </a:ext>
                  </a:extLst>
                </a:gridCol>
                <a:gridCol w="1069848">
                  <a:extLst>
                    <a:ext uri="{9D8B030D-6E8A-4147-A177-3AD203B41FA5}">
                      <a16:colId xmlns:a16="http://schemas.microsoft.com/office/drawing/2014/main" val="3988322089"/>
                    </a:ext>
                  </a:extLst>
                </a:gridCol>
                <a:gridCol w="1069848">
                  <a:extLst>
                    <a:ext uri="{9D8B030D-6E8A-4147-A177-3AD203B41FA5}">
                      <a16:colId xmlns:a16="http://schemas.microsoft.com/office/drawing/2014/main" val="674668498"/>
                    </a:ext>
                  </a:extLst>
                </a:gridCol>
                <a:gridCol w="1069848">
                  <a:extLst>
                    <a:ext uri="{9D8B030D-6E8A-4147-A177-3AD203B41FA5}">
                      <a16:colId xmlns:a16="http://schemas.microsoft.com/office/drawing/2014/main" val="3032054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7190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- 2021-05-04 18:33:26</a:t>
                      </a:r>
                      <a:r>
                        <a:rPr kumimoji="0" lang="en-US" sz="1000" b="0" i="0" u="none" strike="noStrike" kern="1200" cap="none" spc="0" normalizeH="0" baseline="0" noProof="0">
                          <a:ln>
                            <a:noFill/>
                          </a:ln>
                          <a:solidFill>
                            <a:prstClr val="black"/>
                          </a:solidFill>
                          <a:effectLst/>
                          <a:uLnTx/>
                          <a:uFillTx/>
                          <a:latin typeface="+mn-lt"/>
                          <a:ea typeface="+mn-ea"/>
                          <a:cs typeface="+mn-cs"/>
                        </a:rPr>
                        <a:t>
 Throw back to our 2016 May the 4th Be With You day at TMNAS, when we drank Force Fuel and ate Hans Solo Rolos and Wookie Cookies! #maythefourthbewithyou #experiencetmnas https://t.co/kuRgETRFRp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2.1622 %</a:t>
                      </a:r>
                    </a:p>
                  </a:txBody>
                  <a:tcPr/>
                </a:tc>
                <a:extLst>
                  <a:ext uri="{0D108BD9-81ED-4DB2-BD59-A6C34878D82A}">
                    <a16:rowId xmlns:a16="http://schemas.microsoft.com/office/drawing/2014/main" val="206499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- 2021-04-27 15:46:09</a:t>
                      </a:r>
                      <a:r>
                        <a:rPr kumimoji="0" lang="en-US" sz="1000" b="0" i="0" u="none" strike="noStrike" kern="1200" cap="none" spc="0" normalizeH="0" baseline="0" noProof="0">
                          <a:ln>
                            <a:noFill/>
                          </a:ln>
                          <a:solidFill>
                            <a:prstClr val="black"/>
                          </a:solidFill>
                          <a:effectLst/>
                          <a:uLnTx/>
                          <a:uFillTx/>
                          <a:latin typeface="+mn-lt"/>
                          <a:ea typeface="+mn-ea"/>
                          <a:cs typeface="+mn-cs"/>
                        </a:rPr>
                        <a:t>
 Last week, TMNAS hosted our first ever virtual Take Your Child to Work Day. Parents and children joined in on a Zoo-M with Barn Hill Reserve. After, TMNAS kids took part in a teambuilding activity with Kindness Quest. Thanks to all that participated! https://t.co/8eraBp8OFx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1.6304 %</a:t>
                      </a:r>
                    </a:p>
                  </a:txBody>
                  <a:tcPr/>
                </a:tc>
                <a:extLst>
                  <a:ext uri="{0D108BD9-81ED-4DB2-BD59-A6C34878D82A}">
                    <a16:rowId xmlns:a16="http://schemas.microsoft.com/office/drawing/2014/main" val="3352042941"/>
                  </a:ext>
                </a:extLst>
              </a:tr>
            </a:tbl>
          </a:graphicData>
        </a:graphic>
      </p:graphicFrame>
      <p:sp>
        <p:nvSpPr>
          <p:cNvPr id="4" name="Text Placeholder 3">
            <a:extLst>
              <a:ext uri="{FF2B5EF4-FFF2-40B4-BE49-F238E27FC236}">
                <a16:creationId xmlns:a16="http://schemas.microsoft.com/office/drawing/2014/main" id="{53CDF37D-91DC-4DA6-AF4C-FF338ABC67FF}"/>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68895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021F0-772F-48BD-BC4B-5D8FBA93A993}"/>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0FAA6E0A-0D5C-476A-8C43-B22B704593EF}"/>
              </a:ext>
            </a:extLst>
          </p:cNvPr>
          <p:cNvGraphicFramePr>
            <a:graphicFrameLocks noGrp="1"/>
          </p:cNvGraphicFramePr>
          <p:nvPr>
            <p:ph type="tbl" sz="quarter" idx="13"/>
            <p:extLst>
              <p:ext uri="{D42A27DB-BD31-4B8C-83A1-F6EECF244321}">
                <p14:modId xmlns:p14="http://schemas.microsoft.com/office/powerpoint/2010/main" val="3480125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69057195"/>
                    </a:ext>
                  </a:extLst>
                </a:gridCol>
                <a:gridCol w="493776">
                  <a:extLst>
                    <a:ext uri="{9D8B030D-6E8A-4147-A177-3AD203B41FA5}">
                      <a16:colId xmlns:a16="http://schemas.microsoft.com/office/drawing/2014/main" val="4252140521"/>
                    </a:ext>
                  </a:extLst>
                </a:gridCol>
                <a:gridCol w="1069848">
                  <a:extLst>
                    <a:ext uri="{9D8B030D-6E8A-4147-A177-3AD203B41FA5}">
                      <a16:colId xmlns:a16="http://schemas.microsoft.com/office/drawing/2014/main" val="1429914144"/>
                    </a:ext>
                  </a:extLst>
                </a:gridCol>
                <a:gridCol w="1069848">
                  <a:extLst>
                    <a:ext uri="{9D8B030D-6E8A-4147-A177-3AD203B41FA5}">
                      <a16:colId xmlns:a16="http://schemas.microsoft.com/office/drawing/2014/main" val="2044922462"/>
                    </a:ext>
                  </a:extLst>
                </a:gridCol>
                <a:gridCol w="1069848">
                  <a:extLst>
                    <a:ext uri="{9D8B030D-6E8A-4147-A177-3AD203B41FA5}">
                      <a16:colId xmlns:a16="http://schemas.microsoft.com/office/drawing/2014/main" val="68826696"/>
                    </a:ext>
                  </a:extLst>
                </a:gridCol>
                <a:gridCol w="1069848">
                  <a:extLst>
                    <a:ext uri="{9D8B030D-6E8A-4147-A177-3AD203B41FA5}">
                      <a16:colId xmlns:a16="http://schemas.microsoft.com/office/drawing/2014/main" val="2889099657"/>
                    </a:ext>
                  </a:extLst>
                </a:gridCol>
                <a:gridCol w="1069848">
                  <a:extLst>
                    <a:ext uri="{9D8B030D-6E8A-4147-A177-3AD203B41FA5}">
                      <a16:colId xmlns:a16="http://schemas.microsoft.com/office/drawing/2014/main" val="861349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7674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- 2021-03-19 17:07:54</a:t>
                      </a:r>
                      <a:r>
                        <a:rPr kumimoji="0" lang="en-US" sz="1000" b="0" i="0" u="none" strike="noStrike" kern="1200" cap="none" spc="0" normalizeH="0" baseline="0" noProof="0">
                          <a:ln>
                            <a:noFill/>
                          </a:ln>
                          <a:solidFill>
                            <a:prstClr val="black"/>
                          </a:solidFill>
                          <a:effectLst/>
                          <a:uLnTx/>
                          <a:uFillTx/>
                          <a:latin typeface="+mn-lt"/>
                          <a:ea typeface="+mn-ea"/>
                          <a:cs typeface="+mn-cs"/>
                        </a:rPr>
                        <a:t>
 Today, TMNAS attended a virtual celebration of the 2020 Top 101 Best and Brightest Companies to Work For in the Nation!  We are so proud to be on the Best and Brightest list and earning a spot in the top 101 companies is truly an honor! #THEBB https://t.co/J5u5uI7HmR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02:10:06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73751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- 2021-05-05 11:15:34</a:t>
                      </a:r>
                      <a:r>
                        <a:rPr kumimoji="0" lang="en-US" sz="1000" b="0" i="0" u="none" strike="noStrike" kern="1200" cap="none" spc="0" normalizeH="0" baseline="0" noProof="0">
                          <a:ln>
                            <a:noFill/>
                          </a:ln>
                          <a:solidFill>
                            <a:prstClr val="black"/>
                          </a:solidFill>
                          <a:effectLst/>
                          <a:uLnTx/>
                          <a:uFillTx/>
                          <a:latin typeface="+mn-lt"/>
                          <a:ea typeface="+mn-ea"/>
                          <a:cs typeface="+mn-cs"/>
                        </a:rPr>
                        <a:t>
 Last week was National Walk at Lunch Day. Employees that participate in our TMNA Benefits and Wellness “The Good Life” program were encouraged to get outside and snap some photos for a Treasure Hunt. It’s nice to see our employees are getting some fresh air and stay connected! https://t.co/EA7QgPvJrC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3475174239"/>
                  </a:ext>
                </a:extLst>
              </a:tr>
            </a:tbl>
          </a:graphicData>
        </a:graphic>
      </p:graphicFrame>
      <p:sp>
        <p:nvSpPr>
          <p:cNvPr id="4" name="Text Placeholder 3">
            <a:extLst>
              <a:ext uri="{FF2B5EF4-FFF2-40B4-BE49-F238E27FC236}">
                <a16:creationId xmlns:a16="http://schemas.microsoft.com/office/drawing/2014/main" id="{B88B5E16-BA86-4F02-B6F4-AFE0A39935F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138626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872A-1522-4C9B-B989-D4A59599750C}"/>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9C7CEF91-6686-4D9B-B6D1-49FA60280DDD}"/>
              </a:ext>
            </a:extLst>
          </p:cNvPr>
          <p:cNvGraphicFramePr>
            <a:graphicFrameLocks noGrp="1"/>
          </p:cNvGraphicFramePr>
          <p:nvPr>
            <p:ph type="tbl" sz="quarter" idx="13"/>
            <p:extLst>
              <p:ext uri="{D42A27DB-BD31-4B8C-83A1-F6EECF244321}">
                <p14:modId xmlns:p14="http://schemas.microsoft.com/office/powerpoint/2010/main" val="289979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6022095"/>
                    </a:ext>
                  </a:extLst>
                </a:gridCol>
                <a:gridCol w="493776">
                  <a:extLst>
                    <a:ext uri="{9D8B030D-6E8A-4147-A177-3AD203B41FA5}">
                      <a16:colId xmlns:a16="http://schemas.microsoft.com/office/drawing/2014/main" val="49939952"/>
                    </a:ext>
                  </a:extLst>
                </a:gridCol>
                <a:gridCol w="1069848">
                  <a:extLst>
                    <a:ext uri="{9D8B030D-6E8A-4147-A177-3AD203B41FA5}">
                      <a16:colId xmlns:a16="http://schemas.microsoft.com/office/drawing/2014/main" val="986341058"/>
                    </a:ext>
                  </a:extLst>
                </a:gridCol>
                <a:gridCol w="1069848">
                  <a:extLst>
                    <a:ext uri="{9D8B030D-6E8A-4147-A177-3AD203B41FA5}">
                      <a16:colId xmlns:a16="http://schemas.microsoft.com/office/drawing/2014/main" val="3786165952"/>
                    </a:ext>
                  </a:extLst>
                </a:gridCol>
                <a:gridCol w="1069848">
                  <a:extLst>
                    <a:ext uri="{9D8B030D-6E8A-4147-A177-3AD203B41FA5}">
                      <a16:colId xmlns:a16="http://schemas.microsoft.com/office/drawing/2014/main" val="3553212155"/>
                    </a:ext>
                  </a:extLst>
                </a:gridCol>
                <a:gridCol w="1069848">
                  <a:extLst>
                    <a:ext uri="{9D8B030D-6E8A-4147-A177-3AD203B41FA5}">
                      <a16:colId xmlns:a16="http://schemas.microsoft.com/office/drawing/2014/main" val="2298813485"/>
                    </a:ext>
                  </a:extLst>
                </a:gridCol>
                <a:gridCol w="1069848">
                  <a:extLst>
                    <a:ext uri="{9D8B030D-6E8A-4147-A177-3AD203B41FA5}">
                      <a16:colId xmlns:a16="http://schemas.microsoft.com/office/drawing/2014/main" val="393947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8271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- 2021-05-28 12:24:01</a:t>
                      </a:r>
                      <a:r>
                        <a:rPr kumimoji="0" lang="en-US" sz="1000" b="0" i="0" u="none" strike="noStrike" kern="1200" cap="none" spc="0" normalizeH="0" baseline="0" noProof="0">
                          <a:ln>
                            <a:noFill/>
                          </a:ln>
                          <a:solidFill>
                            <a:prstClr val="black"/>
                          </a:solidFill>
                          <a:effectLst/>
                          <a:uLnTx/>
                          <a:uFillTx/>
                          <a:latin typeface="+mn-lt"/>
                          <a:ea typeface="+mn-ea"/>
                          <a:cs typeface="+mn-cs"/>
                        </a:rPr>
                        <a:t>
 Our EVP &amp;amp; CIO @BobPick was featured on the @sellingtothecio podcast. Check it out! https://t.co/3i1EmrP2nW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05/28/2021 20:10:01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1.0870 %</a:t>
                      </a:r>
                    </a:p>
                  </a:txBody>
                  <a:tcPr/>
                </a:tc>
                <a:extLst>
                  <a:ext uri="{0D108BD9-81ED-4DB2-BD59-A6C34878D82A}">
                    <a16:rowId xmlns:a16="http://schemas.microsoft.com/office/drawing/2014/main" val="509516907"/>
                  </a:ext>
                </a:extLst>
              </a:tr>
            </a:tbl>
          </a:graphicData>
        </a:graphic>
      </p:graphicFrame>
      <p:sp>
        <p:nvSpPr>
          <p:cNvPr id="4" name="Text Placeholder 3">
            <a:extLst>
              <a:ext uri="{FF2B5EF4-FFF2-40B4-BE49-F238E27FC236}">
                <a16:creationId xmlns:a16="http://schemas.microsoft.com/office/drawing/2014/main" id="{0AF38D31-01F6-4C53-910F-17938143211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447355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C6DF-3E39-4416-9A48-842BC16C7EAF}"/>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547B22DC-DFBA-4709-B30C-DC94BC703919}"/>
              </a:ext>
            </a:extLst>
          </p:cNvPr>
          <p:cNvGraphicFramePr>
            <a:graphicFrameLocks noGrp="1"/>
          </p:cNvGraphicFramePr>
          <p:nvPr>
            <p:ph type="tbl" sz="quarter" idx="13"/>
            <p:extLst>
              <p:ext uri="{D42A27DB-BD31-4B8C-83A1-F6EECF244321}">
                <p14:modId xmlns:p14="http://schemas.microsoft.com/office/powerpoint/2010/main" val="450595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78734679"/>
                    </a:ext>
                  </a:extLst>
                </a:gridCol>
                <a:gridCol w="411480">
                  <a:extLst>
                    <a:ext uri="{9D8B030D-6E8A-4147-A177-3AD203B41FA5}">
                      <a16:colId xmlns:a16="http://schemas.microsoft.com/office/drawing/2014/main" val="328185193"/>
                    </a:ext>
                  </a:extLst>
                </a:gridCol>
                <a:gridCol w="411480">
                  <a:extLst>
                    <a:ext uri="{9D8B030D-6E8A-4147-A177-3AD203B41FA5}">
                      <a16:colId xmlns:a16="http://schemas.microsoft.com/office/drawing/2014/main" val="831832215"/>
                    </a:ext>
                  </a:extLst>
                </a:gridCol>
                <a:gridCol w="411480">
                  <a:extLst>
                    <a:ext uri="{9D8B030D-6E8A-4147-A177-3AD203B41FA5}">
                      <a16:colId xmlns:a16="http://schemas.microsoft.com/office/drawing/2014/main" val="431680682"/>
                    </a:ext>
                  </a:extLst>
                </a:gridCol>
                <a:gridCol w="411480">
                  <a:extLst>
                    <a:ext uri="{9D8B030D-6E8A-4147-A177-3AD203B41FA5}">
                      <a16:colId xmlns:a16="http://schemas.microsoft.com/office/drawing/2014/main" val="1451107839"/>
                    </a:ext>
                  </a:extLst>
                </a:gridCol>
                <a:gridCol w="411480">
                  <a:extLst>
                    <a:ext uri="{9D8B030D-6E8A-4147-A177-3AD203B41FA5}">
                      <a16:colId xmlns:a16="http://schemas.microsoft.com/office/drawing/2014/main" val="2924805461"/>
                    </a:ext>
                  </a:extLst>
                </a:gridCol>
                <a:gridCol w="411480">
                  <a:extLst>
                    <a:ext uri="{9D8B030D-6E8A-4147-A177-3AD203B41FA5}">
                      <a16:colId xmlns:a16="http://schemas.microsoft.com/office/drawing/2014/main" val="2668982310"/>
                    </a:ext>
                  </a:extLst>
                </a:gridCol>
                <a:gridCol w="411480">
                  <a:extLst>
                    <a:ext uri="{9D8B030D-6E8A-4147-A177-3AD203B41FA5}">
                      <a16:colId xmlns:a16="http://schemas.microsoft.com/office/drawing/2014/main" val="4049084125"/>
                    </a:ext>
                  </a:extLst>
                </a:gridCol>
                <a:gridCol w="411480">
                  <a:extLst>
                    <a:ext uri="{9D8B030D-6E8A-4147-A177-3AD203B41FA5}">
                      <a16:colId xmlns:a16="http://schemas.microsoft.com/office/drawing/2014/main" val="1149497876"/>
                    </a:ext>
                  </a:extLst>
                </a:gridCol>
                <a:gridCol w="411480">
                  <a:extLst>
                    <a:ext uri="{9D8B030D-6E8A-4147-A177-3AD203B41FA5}">
                      <a16:colId xmlns:a16="http://schemas.microsoft.com/office/drawing/2014/main" val="323456465"/>
                    </a:ext>
                  </a:extLst>
                </a:gridCol>
                <a:gridCol w="411480">
                  <a:extLst>
                    <a:ext uri="{9D8B030D-6E8A-4147-A177-3AD203B41FA5}">
                      <a16:colId xmlns:a16="http://schemas.microsoft.com/office/drawing/2014/main" val="1039497723"/>
                    </a:ext>
                  </a:extLst>
                </a:gridCol>
                <a:gridCol w="411480">
                  <a:extLst>
                    <a:ext uri="{9D8B030D-6E8A-4147-A177-3AD203B41FA5}">
                      <a16:colId xmlns:a16="http://schemas.microsoft.com/office/drawing/2014/main" val="4187721269"/>
                    </a:ext>
                  </a:extLst>
                </a:gridCol>
                <a:gridCol w="411480">
                  <a:extLst>
                    <a:ext uri="{9D8B030D-6E8A-4147-A177-3AD203B41FA5}">
                      <a16:colId xmlns:a16="http://schemas.microsoft.com/office/drawing/2014/main" val="1902491391"/>
                    </a:ext>
                  </a:extLst>
                </a:gridCol>
                <a:gridCol w="411480">
                  <a:extLst>
                    <a:ext uri="{9D8B030D-6E8A-4147-A177-3AD203B41FA5}">
                      <a16:colId xmlns:a16="http://schemas.microsoft.com/office/drawing/2014/main" val="3368193925"/>
                    </a:ext>
                  </a:extLst>
                </a:gridCol>
                <a:gridCol w="411480">
                  <a:extLst>
                    <a:ext uri="{9D8B030D-6E8A-4147-A177-3AD203B41FA5}">
                      <a16:colId xmlns:a16="http://schemas.microsoft.com/office/drawing/2014/main" val="3085948099"/>
                    </a:ext>
                  </a:extLst>
                </a:gridCol>
                <a:gridCol w="411480">
                  <a:extLst>
                    <a:ext uri="{9D8B030D-6E8A-4147-A177-3AD203B41FA5}">
                      <a16:colId xmlns:a16="http://schemas.microsoft.com/office/drawing/2014/main" val="3637363842"/>
                    </a:ext>
                  </a:extLst>
                </a:gridCol>
                <a:gridCol w="411480">
                  <a:extLst>
                    <a:ext uri="{9D8B030D-6E8A-4147-A177-3AD203B41FA5}">
                      <a16:colId xmlns:a16="http://schemas.microsoft.com/office/drawing/2014/main" val="12753426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1099059647"/>
                  </a:ext>
                </a:extLst>
              </a:tr>
              <a:tr h="370840">
                <a:tc>
                  <a:txBody>
                    <a:bodyPr/>
                    <a:lstStyle/>
                    <a:p>
                      <a:r>
                        <a:rPr lang="en-US" sz="1000"/>
                        <a:t>TMNA Services</a:t>
                      </a:r>
                    </a:p>
                  </a:txBody>
                  <a:tcPr/>
                </a:tc>
                <a:tc>
                  <a:txBody>
                    <a:bodyPr/>
                    <a:lstStyle/>
                    <a:p>
                      <a:r>
                        <a:rPr lang="en-US" sz="1000"/>
                        <a:t>6239</a:t>
                      </a:r>
                    </a:p>
                  </a:txBody>
                  <a:tcPr/>
                </a:tc>
                <a:tc>
                  <a:txBody>
                    <a:bodyPr/>
                    <a:lstStyle/>
                    <a:p>
                      <a:r>
                        <a:rPr lang="en-US" sz="1000"/>
                        <a:t>646</a:t>
                      </a:r>
                    </a:p>
                  </a:txBody>
                  <a:tcPr/>
                </a:tc>
                <a:tc>
                  <a:txBody>
                    <a:bodyPr/>
                    <a:lstStyle/>
                    <a:p>
                      <a:r>
                        <a:rPr lang="en-US" sz="1000"/>
                        <a:t>34</a:t>
                      </a:r>
                    </a:p>
                  </a:txBody>
                  <a:tcPr/>
                </a:tc>
                <a:tc>
                  <a:txBody>
                    <a:bodyPr/>
                    <a:lstStyle/>
                    <a:p>
                      <a:r>
                        <a:rPr lang="en-US" sz="1000"/>
                        <a:t>1418</a:t>
                      </a:r>
                    </a:p>
                  </a:txBody>
                  <a:tcPr/>
                </a:tc>
                <a:tc>
                  <a:txBody>
                    <a:bodyPr/>
                    <a:lstStyle/>
                    <a:p>
                      <a:r>
                        <a:rPr lang="en-US" sz="1000"/>
                        <a:t>41.705882352941</a:t>
                      </a:r>
                    </a:p>
                  </a:txBody>
                  <a:tcPr/>
                </a:tc>
                <a:tc>
                  <a:txBody>
                    <a:bodyPr/>
                    <a:lstStyle/>
                    <a:p>
                      <a:r>
                        <a:rPr lang="en-US" sz="1000"/>
                        <a:t>44</a:t>
                      </a:r>
                    </a:p>
                  </a:txBody>
                  <a:tcPr/>
                </a:tc>
                <a:tc>
                  <a:txBody>
                    <a:bodyPr/>
                    <a:lstStyle/>
                    <a:p>
                      <a:r>
                        <a:rPr lang="en-US" sz="1000"/>
                        <a:t>1.2941176470588</a:t>
                      </a:r>
                    </a:p>
                  </a:txBody>
                  <a:tcPr/>
                </a:tc>
                <a:tc>
                  <a:txBody>
                    <a:bodyPr/>
                    <a:lstStyle/>
                    <a:p>
                      <a:r>
                        <a:rPr lang="en-US" sz="1000"/>
                        <a:t>16</a:t>
                      </a:r>
                    </a:p>
                  </a:txBody>
                  <a:tcPr/>
                </a:tc>
                <a:tc>
                  <a:txBody>
                    <a:bodyPr/>
                    <a:lstStyle/>
                    <a:p>
                      <a:r>
                        <a:rPr lang="en-US" sz="1000"/>
                        <a:t>0.47058823529412</a:t>
                      </a:r>
                    </a:p>
                  </a:txBody>
                  <a:tcPr/>
                </a:tc>
                <a:tc>
                  <a:txBody>
                    <a:bodyPr/>
                    <a:lstStyle/>
                    <a:p>
                      <a:r>
                        <a:rPr lang="en-US" sz="1000"/>
                        <a:t>2361</a:t>
                      </a:r>
                    </a:p>
                  </a:txBody>
                  <a:tcPr/>
                </a:tc>
                <a:tc>
                  <a:txBody>
                    <a:bodyPr/>
                    <a:lstStyle/>
                    <a:p>
                      <a:r>
                        <a:rPr lang="en-US" sz="1000"/>
                        <a:t>69.441176470588</a:t>
                      </a:r>
                    </a:p>
                  </a:txBody>
                  <a:tcPr/>
                </a:tc>
                <a:tc>
                  <a:txBody>
                    <a:bodyPr/>
                    <a:lstStyle/>
                    <a:p>
                      <a:r>
                        <a:rPr lang="en-US" sz="1000"/>
                        <a:t>59559</a:t>
                      </a:r>
                    </a:p>
                  </a:txBody>
                  <a:tcPr/>
                </a:tc>
                <a:tc>
                  <a:txBody>
                    <a:bodyPr/>
                    <a:lstStyle/>
                    <a:p>
                      <a:r>
                        <a:rPr lang="en-US" sz="1000"/>
                        <a:t>1751.7352941176</a:t>
                      </a:r>
                    </a:p>
                  </a:txBody>
                  <a:tcPr/>
                </a:tc>
                <a:tc>
                  <a:txBody>
                    <a:bodyPr/>
                    <a:lstStyle/>
                    <a:p>
                      <a:r>
                        <a:rPr lang="en-US" sz="1000"/>
                        <a:t>6.1202304369012 %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866278132"/>
                  </a:ext>
                </a:extLst>
              </a:tr>
            </a:tbl>
          </a:graphicData>
        </a:graphic>
      </p:graphicFrame>
      <p:sp>
        <p:nvSpPr>
          <p:cNvPr id="4" name="Text Placeholder 3">
            <a:extLst>
              <a:ext uri="{FF2B5EF4-FFF2-40B4-BE49-F238E27FC236}">
                <a16:creationId xmlns:a16="http://schemas.microsoft.com/office/drawing/2014/main" id="{FF8F05C0-5535-492F-8B7C-22FA3D207518}"/>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654909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C48D2-483A-436E-9817-4D8F7B6EDD82}"/>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C9752B66-F9C4-404E-94FA-DF3EF9E8F481}"/>
              </a:ext>
            </a:extLst>
          </p:cNvPr>
          <p:cNvGraphicFramePr>
            <a:graphicFrameLocks noGrp="1"/>
          </p:cNvGraphicFramePr>
          <p:nvPr>
            <p:ph type="chart" sz="quarter" idx="13"/>
            <p:extLst>
              <p:ext uri="{D42A27DB-BD31-4B8C-83A1-F6EECF244321}">
                <p14:modId xmlns:p14="http://schemas.microsoft.com/office/powerpoint/2010/main" val="393986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52E7CA-9A55-4572-A6EF-9AB2485C0C23}"/>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B4013C56-BE3D-4D5D-9140-DE26D966C9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855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230D1-E4C8-4C6D-AB9E-421A39D5B815}"/>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3C284621-0695-4D96-8309-3AE8DDEFB771}"/>
              </a:ext>
            </a:extLst>
          </p:cNvPr>
          <p:cNvGraphicFramePr>
            <a:graphicFrameLocks noGrp="1"/>
          </p:cNvGraphicFramePr>
          <p:nvPr>
            <p:ph type="chart" sz="quarter" idx="13"/>
            <p:extLst>
              <p:ext uri="{D42A27DB-BD31-4B8C-83A1-F6EECF244321}">
                <p14:modId xmlns:p14="http://schemas.microsoft.com/office/powerpoint/2010/main" val="1434157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8AECF9-3FAC-4189-A2BB-08EE8E2EB4CD}"/>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4284FFF4-527F-4DF1-9748-19D0F90FBA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7435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F3C68-BD47-49EE-A5AA-DED9CED9CEAD}"/>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AA51CB50-2881-4A7A-9327-0C447D29EFDC}"/>
              </a:ext>
            </a:extLst>
          </p:cNvPr>
          <p:cNvGraphicFramePr>
            <a:graphicFrameLocks noGrp="1"/>
          </p:cNvGraphicFramePr>
          <p:nvPr>
            <p:ph type="chart" sz="quarter" idx="13"/>
            <p:extLst>
              <p:ext uri="{D42A27DB-BD31-4B8C-83A1-F6EECF244321}">
                <p14:modId xmlns:p14="http://schemas.microsoft.com/office/powerpoint/2010/main" val="4275464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AB92B4-2A5F-451C-A380-C40F6A3A305E}"/>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33491676-71A3-440F-9C1D-944AB08AA9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8048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61171-C471-4116-811F-989D6365319A}"/>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A277DD42-BF92-468C-A8F8-674DFE8CBCCB}"/>
              </a:ext>
            </a:extLst>
          </p:cNvPr>
          <p:cNvGraphicFramePr>
            <a:graphicFrameLocks noGrp="1"/>
          </p:cNvGraphicFramePr>
          <p:nvPr>
            <p:ph type="chart" sz="quarter" idx="13"/>
            <p:extLst>
              <p:ext uri="{D42A27DB-BD31-4B8C-83A1-F6EECF244321}">
                <p14:modId xmlns:p14="http://schemas.microsoft.com/office/powerpoint/2010/main" val="702238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558EC0-AF04-4ADF-BF2E-071DEE3B6584}"/>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2DC2AC11-4A21-48AB-9934-D8C8EAD45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0140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DD6A5-DAAB-46A1-A313-F405401356BD}"/>
              </a:ext>
            </a:extLst>
          </p:cNvPr>
          <p:cNvSpPr>
            <a:spLocks noGrp="1"/>
          </p:cNvSpPr>
          <p:nvPr>
            <p:ph type="title"/>
          </p:nvPr>
        </p:nvSpPr>
        <p:spPr/>
        <p:txBody>
          <a:bodyPr/>
          <a:lstStyle/>
          <a:p>
            <a:r>
              <a:rPr lang="en-US"/>
              <a:t>LinkedIn Posts Table | TMNAS - 1 of 5</a:t>
            </a:r>
          </a:p>
        </p:txBody>
      </p:sp>
      <p:graphicFrame>
        <p:nvGraphicFramePr>
          <p:cNvPr id="5" name="Table Placeholder 4">
            <a:extLst>
              <a:ext uri="{FF2B5EF4-FFF2-40B4-BE49-F238E27FC236}">
                <a16:creationId xmlns:a16="http://schemas.microsoft.com/office/drawing/2014/main" id="{41E89D89-F91A-48F7-9494-652182E9175D}"/>
              </a:ext>
            </a:extLst>
          </p:cNvPr>
          <p:cNvGraphicFramePr>
            <a:graphicFrameLocks noGrp="1"/>
          </p:cNvGraphicFramePr>
          <p:nvPr>
            <p:ph type="tbl" sz="quarter" idx="13"/>
            <p:extLst>
              <p:ext uri="{D42A27DB-BD31-4B8C-83A1-F6EECF244321}">
                <p14:modId xmlns:p14="http://schemas.microsoft.com/office/powerpoint/2010/main" val="254039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18135026"/>
                    </a:ext>
                  </a:extLst>
                </a:gridCol>
                <a:gridCol w="905256">
                  <a:extLst>
                    <a:ext uri="{9D8B030D-6E8A-4147-A177-3AD203B41FA5}">
                      <a16:colId xmlns:a16="http://schemas.microsoft.com/office/drawing/2014/main" val="2117126064"/>
                    </a:ext>
                  </a:extLst>
                </a:gridCol>
                <a:gridCol w="658368">
                  <a:extLst>
                    <a:ext uri="{9D8B030D-6E8A-4147-A177-3AD203B41FA5}">
                      <a16:colId xmlns:a16="http://schemas.microsoft.com/office/drawing/2014/main" val="2574881770"/>
                    </a:ext>
                  </a:extLst>
                </a:gridCol>
                <a:gridCol w="658368">
                  <a:extLst>
                    <a:ext uri="{9D8B030D-6E8A-4147-A177-3AD203B41FA5}">
                      <a16:colId xmlns:a16="http://schemas.microsoft.com/office/drawing/2014/main" val="3995773196"/>
                    </a:ext>
                  </a:extLst>
                </a:gridCol>
                <a:gridCol w="658368">
                  <a:extLst>
                    <a:ext uri="{9D8B030D-6E8A-4147-A177-3AD203B41FA5}">
                      <a16:colId xmlns:a16="http://schemas.microsoft.com/office/drawing/2014/main" val="2646868784"/>
                    </a:ext>
                  </a:extLst>
                </a:gridCol>
                <a:gridCol w="658368">
                  <a:extLst>
                    <a:ext uri="{9D8B030D-6E8A-4147-A177-3AD203B41FA5}">
                      <a16:colId xmlns:a16="http://schemas.microsoft.com/office/drawing/2014/main" val="1200941559"/>
                    </a:ext>
                  </a:extLst>
                </a:gridCol>
                <a:gridCol w="658368">
                  <a:extLst>
                    <a:ext uri="{9D8B030D-6E8A-4147-A177-3AD203B41FA5}">
                      <a16:colId xmlns:a16="http://schemas.microsoft.com/office/drawing/2014/main" val="3218027"/>
                    </a:ext>
                  </a:extLst>
                </a:gridCol>
                <a:gridCol w="658368">
                  <a:extLst>
                    <a:ext uri="{9D8B030D-6E8A-4147-A177-3AD203B41FA5}">
                      <a16:colId xmlns:a16="http://schemas.microsoft.com/office/drawing/2014/main" val="62223186"/>
                    </a:ext>
                  </a:extLst>
                </a:gridCol>
                <a:gridCol w="658368">
                  <a:extLst>
                    <a:ext uri="{9D8B030D-6E8A-4147-A177-3AD203B41FA5}">
                      <a16:colId xmlns:a16="http://schemas.microsoft.com/office/drawing/2014/main" val="1202140055"/>
                    </a:ext>
                  </a:extLst>
                </a:gridCol>
                <a:gridCol w="658368">
                  <a:extLst>
                    <a:ext uri="{9D8B030D-6E8A-4147-A177-3AD203B41FA5}">
                      <a16:colId xmlns:a16="http://schemas.microsoft.com/office/drawing/2014/main" val="992926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7599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- 2021-06-29 14:34:20</a:t>
                      </a:r>
                      <a:r>
                        <a:rPr kumimoji="0" lang="en-US" sz="1000" b="0" i="0" u="none" strike="noStrike" kern="1200" cap="none" spc="0" normalizeH="0" baseline="0" noProof="0">
                          <a:ln>
                            <a:noFill/>
                          </a:ln>
                          <a:solidFill>
                            <a:prstClr val="black"/>
                          </a:solidFill>
                          <a:effectLst/>
                          <a:uLnTx/>
                          <a:uFillTx/>
                          <a:latin typeface="+mn-lt"/>
                          <a:ea typeface="+mn-ea"/>
                          <a:cs typeface="+mn-cs"/>
                        </a:rPr>
                        <a:t>
 Today's HR Team Meeting where we welcomed Sarah Andzulis, SPHR, GPHR, SHRM-SCP new addition, Edie, to the team! #adoptdontshop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14:07:32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9.4488188976378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3726041"/>
                  </a:ext>
                </a:extLst>
              </a:tr>
            </a:tbl>
          </a:graphicData>
        </a:graphic>
      </p:graphicFrame>
      <p:sp>
        <p:nvSpPr>
          <p:cNvPr id="4" name="Text Placeholder 3">
            <a:extLst>
              <a:ext uri="{FF2B5EF4-FFF2-40B4-BE49-F238E27FC236}">
                <a16:creationId xmlns:a16="http://schemas.microsoft.com/office/drawing/2014/main" id="{EB213ABB-0413-459E-A278-5B4323CEC3FD}"/>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596576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043C1-32F3-464C-B3A5-BAAB63F1E5F0}"/>
              </a:ext>
            </a:extLst>
          </p:cNvPr>
          <p:cNvSpPr>
            <a:spLocks noGrp="1"/>
          </p:cNvSpPr>
          <p:nvPr>
            <p:ph type="title"/>
          </p:nvPr>
        </p:nvSpPr>
        <p:spPr/>
        <p:txBody>
          <a:bodyPr/>
          <a:lstStyle/>
          <a:p>
            <a:r>
              <a:rPr lang="en-US"/>
              <a:t>LinkedIn Posts Table | TMNAS - 2 of 5</a:t>
            </a:r>
          </a:p>
        </p:txBody>
      </p:sp>
      <p:graphicFrame>
        <p:nvGraphicFramePr>
          <p:cNvPr id="5" name="Table Placeholder 4">
            <a:extLst>
              <a:ext uri="{FF2B5EF4-FFF2-40B4-BE49-F238E27FC236}">
                <a16:creationId xmlns:a16="http://schemas.microsoft.com/office/drawing/2014/main" id="{19B4AC24-8EDB-4DAD-9F43-98ABE9055C81}"/>
              </a:ext>
            </a:extLst>
          </p:cNvPr>
          <p:cNvGraphicFramePr>
            <a:graphicFrameLocks noGrp="1"/>
          </p:cNvGraphicFramePr>
          <p:nvPr>
            <p:ph type="tbl" sz="quarter" idx="13"/>
            <p:extLst>
              <p:ext uri="{D42A27DB-BD31-4B8C-83A1-F6EECF244321}">
                <p14:modId xmlns:p14="http://schemas.microsoft.com/office/powerpoint/2010/main" val="233852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69736313"/>
                    </a:ext>
                  </a:extLst>
                </a:gridCol>
                <a:gridCol w="905256">
                  <a:extLst>
                    <a:ext uri="{9D8B030D-6E8A-4147-A177-3AD203B41FA5}">
                      <a16:colId xmlns:a16="http://schemas.microsoft.com/office/drawing/2014/main" val="2381150334"/>
                    </a:ext>
                  </a:extLst>
                </a:gridCol>
                <a:gridCol w="658368">
                  <a:extLst>
                    <a:ext uri="{9D8B030D-6E8A-4147-A177-3AD203B41FA5}">
                      <a16:colId xmlns:a16="http://schemas.microsoft.com/office/drawing/2014/main" val="1621838006"/>
                    </a:ext>
                  </a:extLst>
                </a:gridCol>
                <a:gridCol w="658368">
                  <a:extLst>
                    <a:ext uri="{9D8B030D-6E8A-4147-A177-3AD203B41FA5}">
                      <a16:colId xmlns:a16="http://schemas.microsoft.com/office/drawing/2014/main" val="2917249556"/>
                    </a:ext>
                  </a:extLst>
                </a:gridCol>
                <a:gridCol w="658368">
                  <a:extLst>
                    <a:ext uri="{9D8B030D-6E8A-4147-A177-3AD203B41FA5}">
                      <a16:colId xmlns:a16="http://schemas.microsoft.com/office/drawing/2014/main" val="2707842060"/>
                    </a:ext>
                  </a:extLst>
                </a:gridCol>
                <a:gridCol w="658368">
                  <a:extLst>
                    <a:ext uri="{9D8B030D-6E8A-4147-A177-3AD203B41FA5}">
                      <a16:colId xmlns:a16="http://schemas.microsoft.com/office/drawing/2014/main" val="968562677"/>
                    </a:ext>
                  </a:extLst>
                </a:gridCol>
                <a:gridCol w="658368">
                  <a:extLst>
                    <a:ext uri="{9D8B030D-6E8A-4147-A177-3AD203B41FA5}">
                      <a16:colId xmlns:a16="http://schemas.microsoft.com/office/drawing/2014/main" val="3991149377"/>
                    </a:ext>
                  </a:extLst>
                </a:gridCol>
                <a:gridCol w="658368">
                  <a:extLst>
                    <a:ext uri="{9D8B030D-6E8A-4147-A177-3AD203B41FA5}">
                      <a16:colId xmlns:a16="http://schemas.microsoft.com/office/drawing/2014/main" val="2652202730"/>
                    </a:ext>
                  </a:extLst>
                </a:gridCol>
                <a:gridCol w="658368">
                  <a:extLst>
                    <a:ext uri="{9D8B030D-6E8A-4147-A177-3AD203B41FA5}">
                      <a16:colId xmlns:a16="http://schemas.microsoft.com/office/drawing/2014/main" val="3124850975"/>
                    </a:ext>
                  </a:extLst>
                </a:gridCol>
                <a:gridCol w="658368">
                  <a:extLst>
                    <a:ext uri="{9D8B030D-6E8A-4147-A177-3AD203B41FA5}">
                      <a16:colId xmlns:a16="http://schemas.microsoft.com/office/drawing/2014/main" val="1513877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5143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- 2021-06-23 16:36:05</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TMNAS has been selected as one of Philadelphia Business Journal’s 2021 Healthiest Employers! TMNAS is #1 on the list of the Healthiest Employers in the small business category.
This national award acknowledges the great work TMNAS is doing to keep our employees healthy through THE GOOD LIFE program and recognizes that we strive to operate as a Good Company. Thank you for your continued participation in THE GOOD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4.1303350160624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3773613"/>
                  </a:ext>
                </a:extLst>
              </a:tr>
            </a:tbl>
          </a:graphicData>
        </a:graphic>
      </p:graphicFrame>
      <p:sp>
        <p:nvSpPr>
          <p:cNvPr id="4" name="Text Placeholder 3">
            <a:extLst>
              <a:ext uri="{FF2B5EF4-FFF2-40B4-BE49-F238E27FC236}">
                <a16:creationId xmlns:a16="http://schemas.microsoft.com/office/drawing/2014/main" id="{249B53CE-4521-437F-908C-CC52DB3FB337}"/>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192776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67BA2-ADF1-4638-8EC3-7BA476A821E8}"/>
              </a:ext>
            </a:extLst>
          </p:cNvPr>
          <p:cNvSpPr>
            <a:spLocks noGrp="1"/>
          </p:cNvSpPr>
          <p:nvPr>
            <p:ph type="title"/>
          </p:nvPr>
        </p:nvSpPr>
        <p:spPr/>
        <p:txBody>
          <a:bodyPr/>
          <a:lstStyle/>
          <a:p>
            <a:r>
              <a:rPr lang="en-US"/>
              <a:t>LinkedIn Posts Table | TMNAS - 3 of 5</a:t>
            </a:r>
          </a:p>
        </p:txBody>
      </p:sp>
      <p:graphicFrame>
        <p:nvGraphicFramePr>
          <p:cNvPr id="5" name="Table Placeholder 4">
            <a:extLst>
              <a:ext uri="{FF2B5EF4-FFF2-40B4-BE49-F238E27FC236}">
                <a16:creationId xmlns:a16="http://schemas.microsoft.com/office/drawing/2014/main" id="{B37CCF21-F71D-4821-BED5-352EC0CF6E73}"/>
              </a:ext>
            </a:extLst>
          </p:cNvPr>
          <p:cNvGraphicFramePr>
            <a:graphicFrameLocks noGrp="1"/>
          </p:cNvGraphicFramePr>
          <p:nvPr>
            <p:ph type="tbl" sz="quarter" idx="13"/>
            <p:extLst>
              <p:ext uri="{D42A27DB-BD31-4B8C-83A1-F6EECF244321}">
                <p14:modId xmlns:p14="http://schemas.microsoft.com/office/powerpoint/2010/main" val="3559527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11914655"/>
                    </a:ext>
                  </a:extLst>
                </a:gridCol>
                <a:gridCol w="905256">
                  <a:extLst>
                    <a:ext uri="{9D8B030D-6E8A-4147-A177-3AD203B41FA5}">
                      <a16:colId xmlns:a16="http://schemas.microsoft.com/office/drawing/2014/main" val="871196935"/>
                    </a:ext>
                  </a:extLst>
                </a:gridCol>
                <a:gridCol w="658368">
                  <a:extLst>
                    <a:ext uri="{9D8B030D-6E8A-4147-A177-3AD203B41FA5}">
                      <a16:colId xmlns:a16="http://schemas.microsoft.com/office/drawing/2014/main" val="3318096795"/>
                    </a:ext>
                  </a:extLst>
                </a:gridCol>
                <a:gridCol w="658368">
                  <a:extLst>
                    <a:ext uri="{9D8B030D-6E8A-4147-A177-3AD203B41FA5}">
                      <a16:colId xmlns:a16="http://schemas.microsoft.com/office/drawing/2014/main" val="159838613"/>
                    </a:ext>
                  </a:extLst>
                </a:gridCol>
                <a:gridCol w="658368">
                  <a:extLst>
                    <a:ext uri="{9D8B030D-6E8A-4147-A177-3AD203B41FA5}">
                      <a16:colId xmlns:a16="http://schemas.microsoft.com/office/drawing/2014/main" val="987788066"/>
                    </a:ext>
                  </a:extLst>
                </a:gridCol>
                <a:gridCol w="658368">
                  <a:extLst>
                    <a:ext uri="{9D8B030D-6E8A-4147-A177-3AD203B41FA5}">
                      <a16:colId xmlns:a16="http://schemas.microsoft.com/office/drawing/2014/main" val="3633826180"/>
                    </a:ext>
                  </a:extLst>
                </a:gridCol>
                <a:gridCol w="658368">
                  <a:extLst>
                    <a:ext uri="{9D8B030D-6E8A-4147-A177-3AD203B41FA5}">
                      <a16:colId xmlns:a16="http://schemas.microsoft.com/office/drawing/2014/main" val="2170334310"/>
                    </a:ext>
                  </a:extLst>
                </a:gridCol>
                <a:gridCol w="658368">
                  <a:extLst>
                    <a:ext uri="{9D8B030D-6E8A-4147-A177-3AD203B41FA5}">
                      <a16:colId xmlns:a16="http://schemas.microsoft.com/office/drawing/2014/main" val="1979808931"/>
                    </a:ext>
                  </a:extLst>
                </a:gridCol>
                <a:gridCol w="658368">
                  <a:extLst>
                    <a:ext uri="{9D8B030D-6E8A-4147-A177-3AD203B41FA5}">
                      <a16:colId xmlns:a16="http://schemas.microsoft.com/office/drawing/2014/main" val="2497610887"/>
                    </a:ext>
                  </a:extLst>
                </a:gridCol>
                <a:gridCol w="658368">
                  <a:extLst>
                    <a:ext uri="{9D8B030D-6E8A-4147-A177-3AD203B41FA5}">
                      <a16:colId xmlns:a16="http://schemas.microsoft.com/office/drawing/2014/main" val="162132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9900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- 2021-05-28 12:32:02</a:t>
                      </a:r>
                      <a:r>
                        <a:rPr kumimoji="0" lang="en-US" sz="1000" b="0" i="0" u="none" strike="noStrike" kern="1200" cap="none" spc="0" normalizeH="0" baseline="0" noProof="0">
                          <a:ln>
                            <a:noFill/>
                          </a:ln>
                          <a:solidFill>
                            <a:prstClr val="black"/>
                          </a:solidFill>
                          <a:effectLst/>
                          <a:uLnTx/>
                          <a:uFillTx/>
                          <a:latin typeface="+mn-lt"/>
                          <a:ea typeface="+mn-ea"/>
                          <a:cs typeface="+mn-cs"/>
                        </a:rPr>
                        <a:t>
 Last but not least, Amandeep is our final cultural ambassador for #APAHM2021! Amandeep’s favorite part of Indian/Punjabi weddings is the choreographed dances put together by the bride, groom, and guests. Check out one of the videos she’s using as inspiration for an upcoming wedding she’ll be attending in June: 
https://www.youtube.com/watch?v=y99Tor5RwLo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02:09:14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6.241426611797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5135637"/>
                  </a:ext>
                </a:extLst>
              </a:tr>
            </a:tbl>
          </a:graphicData>
        </a:graphic>
      </p:graphicFrame>
      <p:sp>
        <p:nvSpPr>
          <p:cNvPr id="4" name="Text Placeholder 3">
            <a:extLst>
              <a:ext uri="{FF2B5EF4-FFF2-40B4-BE49-F238E27FC236}">
                <a16:creationId xmlns:a16="http://schemas.microsoft.com/office/drawing/2014/main" id="{9A73FC61-E18D-478D-A730-8E3238CBDE69}"/>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847082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7A448-A625-4F54-B6DD-F4126D386E75}"/>
              </a:ext>
            </a:extLst>
          </p:cNvPr>
          <p:cNvSpPr>
            <a:spLocks noGrp="1"/>
          </p:cNvSpPr>
          <p:nvPr>
            <p:ph type="title"/>
          </p:nvPr>
        </p:nvSpPr>
        <p:spPr/>
        <p:txBody>
          <a:bodyPr/>
          <a:lstStyle/>
          <a:p>
            <a:r>
              <a:rPr lang="en-US"/>
              <a:t>LinkedIn Posts Table | TMNAS - 4 of 5</a:t>
            </a:r>
          </a:p>
        </p:txBody>
      </p:sp>
      <p:graphicFrame>
        <p:nvGraphicFramePr>
          <p:cNvPr id="5" name="Table Placeholder 4">
            <a:extLst>
              <a:ext uri="{FF2B5EF4-FFF2-40B4-BE49-F238E27FC236}">
                <a16:creationId xmlns:a16="http://schemas.microsoft.com/office/drawing/2014/main" id="{7D97D92D-340D-4CEA-B612-E31316049BAD}"/>
              </a:ext>
            </a:extLst>
          </p:cNvPr>
          <p:cNvGraphicFramePr>
            <a:graphicFrameLocks noGrp="1"/>
          </p:cNvGraphicFramePr>
          <p:nvPr>
            <p:ph type="tbl" sz="quarter" idx="13"/>
            <p:extLst>
              <p:ext uri="{D42A27DB-BD31-4B8C-83A1-F6EECF244321}">
                <p14:modId xmlns:p14="http://schemas.microsoft.com/office/powerpoint/2010/main" val="3372338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73535872"/>
                    </a:ext>
                  </a:extLst>
                </a:gridCol>
                <a:gridCol w="905256">
                  <a:extLst>
                    <a:ext uri="{9D8B030D-6E8A-4147-A177-3AD203B41FA5}">
                      <a16:colId xmlns:a16="http://schemas.microsoft.com/office/drawing/2014/main" val="2307874133"/>
                    </a:ext>
                  </a:extLst>
                </a:gridCol>
                <a:gridCol w="658368">
                  <a:extLst>
                    <a:ext uri="{9D8B030D-6E8A-4147-A177-3AD203B41FA5}">
                      <a16:colId xmlns:a16="http://schemas.microsoft.com/office/drawing/2014/main" val="1665396266"/>
                    </a:ext>
                  </a:extLst>
                </a:gridCol>
                <a:gridCol w="658368">
                  <a:extLst>
                    <a:ext uri="{9D8B030D-6E8A-4147-A177-3AD203B41FA5}">
                      <a16:colId xmlns:a16="http://schemas.microsoft.com/office/drawing/2014/main" val="281604398"/>
                    </a:ext>
                  </a:extLst>
                </a:gridCol>
                <a:gridCol w="658368">
                  <a:extLst>
                    <a:ext uri="{9D8B030D-6E8A-4147-A177-3AD203B41FA5}">
                      <a16:colId xmlns:a16="http://schemas.microsoft.com/office/drawing/2014/main" val="848165732"/>
                    </a:ext>
                  </a:extLst>
                </a:gridCol>
                <a:gridCol w="658368">
                  <a:extLst>
                    <a:ext uri="{9D8B030D-6E8A-4147-A177-3AD203B41FA5}">
                      <a16:colId xmlns:a16="http://schemas.microsoft.com/office/drawing/2014/main" val="3012336733"/>
                    </a:ext>
                  </a:extLst>
                </a:gridCol>
                <a:gridCol w="658368">
                  <a:extLst>
                    <a:ext uri="{9D8B030D-6E8A-4147-A177-3AD203B41FA5}">
                      <a16:colId xmlns:a16="http://schemas.microsoft.com/office/drawing/2014/main" val="2331444177"/>
                    </a:ext>
                  </a:extLst>
                </a:gridCol>
                <a:gridCol w="658368">
                  <a:extLst>
                    <a:ext uri="{9D8B030D-6E8A-4147-A177-3AD203B41FA5}">
                      <a16:colId xmlns:a16="http://schemas.microsoft.com/office/drawing/2014/main" val="2821185430"/>
                    </a:ext>
                  </a:extLst>
                </a:gridCol>
                <a:gridCol w="658368">
                  <a:extLst>
                    <a:ext uri="{9D8B030D-6E8A-4147-A177-3AD203B41FA5}">
                      <a16:colId xmlns:a16="http://schemas.microsoft.com/office/drawing/2014/main" val="1215433554"/>
                    </a:ext>
                  </a:extLst>
                </a:gridCol>
                <a:gridCol w="658368">
                  <a:extLst>
                    <a:ext uri="{9D8B030D-6E8A-4147-A177-3AD203B41FA5}">
                      <a16:colId xmlns:a16="http://schemas.microsoft.com/office/drawing/2014/main" val="166946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5082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- 2021-05-21 16:06:23</a:t>
                      </a:r>
                      <a:r>
                        <a:rPr kumimoji="0" lang="en-US" sz="1000" b="0" i="0" u="none" strike="noStrike" kern="1200" cap="none" spc="0" normalizeH="0" baseline="0" noProof="0">
                          <a:ln>
                            <a:noFill/>
                          </a:ln>
                          <a:solidFill>
                            <a:prstClr val="black"/>
                          </a:solidFill>
                          <a:effectLst/>
                          <a:uLnTx/>
                          <a:uFillTx/>
                          <a:latin typeface="+mn-lt"/>
                          <a:ea typeface="+mn-ea"/>
                          <a:cs typeface="+mn-cs"/>
                        </a:rPr>
                        <a:t>
 Meet Hiro, our #APAHM2021 Cultural Ambassador of the week! Hiro chose to share about Japanese anime and manga! While he talks about Demon Slayer in his quote, his favorite show is Gintama, a story based on a samurai who’s nation is attacked by aliens. He describes it as a nice blend of humor, drama, and Japanese Bushido history!
Watch anime on www.crunchyroll.com or on www.funimation.com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07/06/2021 02:09:21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2.835332606325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5023991"/>
                  </a:ext>
                </a:extLst>
              </a:tr>
            </a:tbl>
          </a:graphicData>
        </a:graphic>
      </p:graphicFrame>
      <p:sp>
        <p:nvSpPr>
          <p:cNvPr id="4" name="Text Placeholder 3">
            <a:extLst>
              <a:ext uri="{FF2B5EF4-FFF2-40B4-BE49-F238E27FC236}">
                <a16:creationId xmlns:a16="http://schemas.microsoft.com/office/drawing/2014/main" id="{01C6F2FD-0A55-469A-8384-815D2BE5897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378701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45B9A-8DC6-4F7D-B7D9-97FE9CE7413D}"/>
              </a:ext>
            </a:extLst>
          </p:cNvPr>
          <p:cNvSpPr>
            <a:spLocks noGrp="1"/>
          </p:cNvSpPr>
          <p:nvPr>
            <p:ph type="title"/>
          </p:nvPr>
        </p:nvSpPr>
        <p:spPr/>
        <p:txBody>
          <a:bodyPr/>
          <a:lstStyle/>
          <a:p>
            <a:r>
              <a:rPr lang="en-US"/>
              <a:t>LinkedIn Posts Table | TMNAS - 5 of 5</a:t>
            </a:r>
          </a:p>
        </p:txBody>
      </p:sp>
      <p:graphicFrame>
        <p:nvGraphicFramePr>
          <p:cNvPr id="5" name="Table Placeholder 4">
            <a:extLst>
              <a:ext uri="{FF2B5EF4-FFF2-40B4-BE49-F238E27FC236}">
                <a16:creationId xmlns:a16="http://schemas.microsoft.com/office/drawing/2014/main" id="{8F7DAFC9-46E3-4353-8B10-080EBCAC2B47}"/>
              </a:ext>
            </a:extLst>
          </p:cNvPr>
          <p:cNvGraphicFramePr>
            <a:graphicFrameLocks noGrp="1"/>
          </p:cNvGraphicFramePr>
          <p:nvPr>
            <p:ph type="tbl" sz="quarter" idx="13"/>
            <p:extLst>
              <p:ext uri="{D42A27DB-BD31-4B8C-83A1-F6EECF244321}">
                <p14:modId xmlns:p14="http://schemas.microsoft.com/office/powerpoint/2010/main" val="2971214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25363962"/>
                    </a:ext>
                  </a:extLst>
                </a:gridCol>
                <a:gridCol w="905256">
                  <a:extLst>
                    <a:ext uri="{9D8B030D-6E8A-4147-A177-3AD203B41FA5}">
                      <a16:colId xmlns:a16="http://schemas.microsoft.com/office/drawing/2014/main" val="1758446399"/>
                    </a:ext>
                  </a:extLst>
                </a:gridCol>
                <a:gridCol w="658368">
                  <a:extLst>
                    <a:ext uri="{9D8B030D-6E8A-4147-A177-3AD203B41FA5}">
                      <a16:colId xmlns:a16="http://schemas.microsoft.com/office/drawing/2014/main" val="1913900867"/>
                    </a:ext>
                  </a:extLst>
                </a:gridCol>
                <a:gridCol w="658368">
                  <a:extLst>
                    <a:ext uri="{9D8B030D-6E8A-4147-A177-3AD203B41FA5}">
                      <a16:colId xmlns:a16="http://schemas.microsoft.com/office/drawing/2014/main" val="1867424397"/>
                    </a:ext>
                  </a:extLst>
                </a:gridCol>
                <a:gridCol w="658368">
                  <a:extLst>
                    <a:ext uri="{9D8B030D-6E8A-4147-A177-3AD203B41FA5}">
                      <a16:colId xmlns:a16="http://schemas.microsoft.com/office/drawing/2014/main" val="990613246"/>
                    </a:ext>
                  </a:extLst>
                </a:gridCol>
                <a:gridCol w="658368">
                  <a:extLst>
                    <a:ext uri="{9D8B030D-6E8A-4147-A177-3AD203B41FA5}">
                      <a16:colId xmlns:a16="http://schemas.microsoft.com/office/drawing/2014/main" val="825281574"/>
                    </a:ext>
                  </a:extLst>
                </a:gridCol>
                <a:gridCol w="658368">
                  <a:extLst>
                    <a:ext uri="{9D8B030D-6E8A-4147-A177-3AD203B41FA5}">
                      <a16:colId xmlns:a16="http://schemas.microsoft.com/office/drawing/2014/main" val="3338609015"/>
                    </a:ext>
                  </a:extLst>
                </a:gridCol>
                <a:gridCol w="658368">
                  <a:extLst>
                    <a:ext uri="{9D8B030D-6E8A-4147-A177-3AD203B41FA5}">
                      <a16:colId xmlns:a16="http://schemas.microsoft.com/office/drawing/2014/main" val="2457936131"/>
                    </a:ext>
                  </a:extLst>
                </a:gridCol>
                <a:gridCol w="658368">
                  <a:extLst>
                    <a:ext uri="{9D8B030D-6E8A-4147-A177-3AD203B41FA5}">
                      <a16:colId xmlns:a16="http://schemas.microsoft.com/office/drawing/2014/main" val="2274652833"/>
                    </a:ext>
                  </a:extLst>
                </a:gridCol>
                <a:gridCol w="658368">
                  <a:extLst>
                    <a:ext uri="{9D8B030D-6E8A-4147-A177-3AD203B41FA5}">
                      <a16:colId xmlns:a16="http://schemas.microsoft.com/office/drawing/2014/main" val="2712675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9938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- 2021-05-20 19:54:34</a:t>
                      </a:r>
                      <a:r>
                        <a:rPr kumimoji="0" lang="en-US" sz="1000" b="0" i="0" u="none" strike="noStrike" kern="1200" cap="none" spc="0" normalizeH="0" baseline="0" noProof="0">
                          <a:ln>
                            <a:noFill/>
                          </a:ln>
                          <a:solidFill>
                            <a:prstClr val="black"/>
                          </a:solidFill>
                          <a:effectLst/>
                          <a:uLnTx/>
                          <a:uFillTx/>
                          <a:latin typeface="+mn-lt"/>
                          <a:ea typeface="+mn-ea"/>
                          <a:cs typeface="+mn-cs"/>
                        </a:rPr>
                        <a:t>
 Last week, TMNAS celebrated Asian Pacific American Heritage Month with a virtual tour of the Metropolitan Museum of Art on Asian Art. Our employees were invited to explore a selection of ancient and modern works, from sculpted Buddhas to ceramics and painted handscrolls and screens, encompassing the diverse cultures and religions of Asia. #APAHM #APAHM2021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07/05/2021 20:10:28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5.8056872037915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0399693"/>
                  </a:ext>
                </a:extLst>
              </a:tr>
            </a:tbl>
          </a:graphicData>
        </a:graphic>
      </p:graphicFrame>
      <p:sp>
        <p:nvSpPr>
          <p:cNvPr id="4" name="Text Placeholder 3">
            <a:extLst>
              <a:ext uri="{FF2B5EF4-FFF2-40B4-BE49-F238E27FC236}">
                <a16:creationId xmlns:a16="http://schemas.microsoft.com/office/drawing/2014/main" id="{40121F65-FDF9-4D39-A0FD-CD4F2C3A94F5}"/>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4041306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1890-E861-4442-BE48-A40C2359E246}"/>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1A6E1109-ED0C-4EC9-A284-2B25E356D0DF}"/>
              </a:ext>
            </a:extLst>
          </p:cNvPr>
          <p:cNvGraphicFramePr>
            <a:graphicFrameLocks noGrp="1"/>
          </p:cNvGraphicFramePr>
          <p:nvPr>
            <p:ph type="tbl" sz="quarter" idx="13"/>
            <p:extLst>
              <p:ext uri="{D42A27DB-BD31-4B8C-83A1-F6EECF244321}">
                <p14:modId xmlns:p14="http://schemas.microsoft.com/office/powerpoint/2010/main" val="4075466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7293647"/>
                    </a:ext>
                  </a:extLst>
                </a:gridCol>
                <a:gridCol w="658368">
                  <a:extLst>
                    <a:ext uri="{9D8B030D-6E8A-4147-A177-3AD203B41FA5}">
                      <a16:colId xmlns:a16="http://schemas.microsoft.com/office/drawing/2014/main" val="544879972"/>
                    </a:ext>
                  </a:extLst>
                </a:gridCol>
                <a:gridCol w="658368">
                  <a:extLst>
                    <a:ext uri="{9D8B030D-6E8A-4147-A177-3AD203B41FA5}">
                      <a16:colId xmlns:a16="http://schemas.microsoft.com/office/drawing/2014/main" val="602651707"/>
                    </a:ext>
                  </a:extLst>
                </a:gridCol>
                <a:gridCol w="658368">
                  <a:extLst>
                    <a:ext uri="{9D8B030D-6E8A-4147-A177-3AD203B41FA5}">
                      <a16:colId xmlns:a16="http://schemas.microsoft.com/office/drawing/2014/main" val="2375857427"/>
                    </a:ext>
                  </a:extLst>
                </a:gridCol>
                <a:gridCol w="658368">
                  <a:extLst>
                    <a:ext uri="{9D8B030D-6E8A-4147-A177-3AD203B41FA5}">
                      <a16:colId xmlns:a16="http://schemas.microsoft.com/office/drawing/2014/main" val="2738067766"/>
                    </a:ext>
                  </a:extLst>
                </a:gridCol>
                <a:gridCol w="658368">
                  <a:extLst>
                    <a:ext uri="{9D8B030D-6E8A-4147-A177-3AD203B41FA5}">
                      <a16:colId xmlns:a16="http://schemas.microsoft.com/office/drawing/2014/main" val="2005181424"/>
                    </a:ext>
                  </a:extLst>
                </a:gridCol>
                <a:gridCol w="658368">
                  <a:extLst>
                    <a:ext uri="{9D8B030D-6E8A-4147-A177-3AD203B41FA5}">
                      <a16:colId xmlns:a16="http://schemas.microsoft.com/office/drawing/2014/main" val="470083648"/>
                    </a:ext>
                  </a:extLst>
                </a:gridCol>
                <a:gridCol w="658368">
                  <a:extLst>
                    <a:ext uri="{9D8B030D-6E8A-4147-A177-3AD203B41FA5}">
                      <a16:colId xmlns:a16="http://schemas.microsoft.com/office/drawing/2014/main" val="671451504"/>
                    </a:ext>
                  </a:extLst>
                </a:gridCol>
                <a:gridCol w="658368">
                  <a:extLst>
                    <a:ext uri="{9D8B030D-6E8A-4147-A177-3AD203B41FA5}">
                      <a16:colId xmlns:a16="http://schemas.microsoft.com/office/drawing/2014/main" val="4011052362"/>
                    </a:ext>
                  </a:extLst>
                </a:gridCol>
                <a:gridCol w="658368">
                  <a:extLst>
                    <a:ext uri="{9D8B030D-6E8A-4147-A177-3AD203B41FA5}">
                      <a16:colId xmlns:a16="http://schemas.microsoft.com/office/drawing/2014/main" val="16258178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03202895"/>
                  </a:ext>
                </a:extLst>
              </a:tr>
              <a:tr h="370840">
                <a:tc>
                  <a:txBody>
                    <a:bodyPr/>
                    <a:lstStyle/>
                    <a:p>
                      <a:r>
                        <a:rPr lang="en-US" sz="1000"/>
                        <a:t>tmna_services</a:t>
                      </a:r>
                    </a:p>
                  </a:txBody>
                  <a:tcPr/>
                </a:tc>
                <a:tc>
                  <a:txBody>
                    <a:bodyPr/>
                    <a:lstStyle/>
                    <a:p>
                      <a:r>
                        <a:rPr lang="en-US" sz="1000"/>
                        <a:t>475</a:t>
                      </a:r>
                    </a:p>
                  </a:txBody>
                  <a:tcPr/>
                </a:tc>
                <a:tc>
                  <a:txBody>
                    <a:bodyPr/>
                    <a:lstStyle/>
                    <a:p>
                      <a:r>
                        <a:rPr lang="en-US" sz="1000"/>
                        <a:t>0</a:t>
                      </a:r>
                    </a:p>
                  </a:txBody>
                  <a:tcPr/>
                </a:tc>
                <a:tc>
                  <a:txBody>
                    <a:bodyPr/>
                    <a:lstStyle/>
                    <a:p>
                      <a:r>
                        <a:rPr lang="en-US" sz="1000"/>
                        <a:t>22</a:t>
                      </a:r>
                    </a:p>
                  </a:txBody>
                  <a:tcPr/>
                </a:tc>
                <a:tc>
                  <a:txBody>
                    <a:bodyPr/>
                    <a:lstStyle/>
                    <a:p>
                      <a:r>
                        <a:rPr lang="en-US" sz="1000"/>
                        <a:t>6</a:t>
                      </a:r>
                    </a:p>
                  </a:txBody>
                  <a:tcPr/>
                </a:tc>
                <a:tc>
                  <a:txBody>
                    <a:bodyPr/>
                    <a:lstStyle/>
                    <a:p>
                      <a:r>
                        <a:rPr lang="en-US" sz="1000"/>
                        <a:t>0</a:t>
                      </a:r>
                    </a:p>
                  </a:txBody>
                  <a:tcPr/>
                </a:tc>
                <a:tc>
                  <a:txBody>
                    <a:bodyPr/>
                    <a:lstStyle/>
                    <a:p>
                      <a:r>
                        <a:rPr lang="en-US" sz="1000"/>
                        <a:t>28</a:t>
                      </a:r>
                    </a:p>
                  </a:txBody>
                  <a:tcPr/>
                </a:tc>
                <a:tc>
                  <a:txBody>
                    <a:bodyPr/>
                    <a:lstStyle/>
                    <a:p>
                      <a:r>
                        <a:rPr lang="en-US" sz="1000"/>
                        <a:t>698</a:t>
                      </a:r>
                    </a:p>
                  </a:txBody>
                  <a:tcPr/>
                </a:tc>
                <a:tc>
                  <a:txBody>
                    <a:bodyPr/>
                    <a:lstStyle/>
                    <a:p>
                      <a:r>
                        <a:rPr lang="en-US" sz="1000"/>
                        <a:t>60</a:t>
                      </a:r>
                    </a:p>
                  </a:txBody>
                  <a:tcPr/>
                </a:tc>
                <a:tc>
                  <a:txBody>
                    <a:bodyPr/>
                    <a:lstStyle/>
                    <a:p>
                      <a:r>
                        <a:rPr lang="en-US" sz="1000"/>
                        <a:t>5.6992 %</a:t>
                      </a:r>
                    </a:p>
                  </a:txBody>
                  <a:tcPr/>
                </a:tc>
                <a:extLst>
                  <a:ext uri="{0D108BD9-81ED-4DB2-BD59-A6C34878D82A}">
                    <a16:rowId xmlns:a16="http://schemas.microsoft.com/office/drawing/2014/main" val="1736994489"/>
                  </a:ext>
                </a:extLst>
              </a:tr>
            </a:tbl>
          </a:graphicData>
        </a:graphic>
      </p:graphicFrame>
      <p:sp>
        <p:nvSpPr>
          <p:cNvPr id="4" name="Text Placeholder 3">
            <a:extLst>
              <a:ext uri="{FF2B5EF4-FFF2-40B4-BE49-F238E27FC236}">
                <a16:creationId xmlns:a16="http://schemas.microsoft.com/office/drawing/2014/main" id="{96A8A736-E3ED-41B1-A4B8-121CCCE0D326}"/>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579678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6F688-EAA2-4A2A-BECD-E7831842E079}"/>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9C37744A-B377-4E6A-B1F2-0C75000F899E}"/>
              </a:ext>
            </a:extLst>
          </p:cNvPr>
          <p:cNvGraphicFramePr>
            <a:graphicFrameLocks noGrp="1"/>
          </p:cNvGraphicFramePr>
          <p:nvPr>
            <p:ph type="chart" sz="quarter" idx="13"/>
            <p:extLst>
              <p:ext uri="{D42A27DB-BD31-4B8C-83A1-F6EECF244321}">
                <p14:modId xmlns:p14="http://schemas.microsoft.com/office/powerpoint/2010/main" val="563942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0A7233-4050-45FC-B0B5-485963F2FB42}"/>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56127BA5-4F22-417D-8304-DE693A0CA7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8554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94A05-F994-43F2-967E-43C93994AE41}"/>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A2E10DCD-9EE1-47A2-AB17-F4FE232CE021}"/>
              </a:ext>
            </a:extLst>
          </p:cNvPr>
          <p:cNvGraphicFramePr>
            <a:graphicFrameLocks noGrp="1"/>
          </p:cNvGraphicFramePr>
          <p:nvPr>
            <p:ph type="chart" sz="quarter" idx="13"/>
            <p:extLst>
              <p:ext uri="{D42A27DB-BD31-4B8C-83A1-F6EECF244321}">
                <p14:modId xmlns:p14="http://schemas.microsoft.com/office/powerpoint/2010/main" val="77825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BEDB6E-38D0-4AEC-895A-137726C74EB4}"/>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B84D1583-3531-43F8-BC77-4E9D45F1D5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8315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DF6B9-74D1-4197-B462-80123A5C2C62}"/>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8CF954EC-0226-4BDA-BB50-F338D1823440}"/>
              </a:ext>
            </a:extLst>
          </p:cNvPr>
          <p:cNvGraphicFramePr>
            <a:graphicFrameLocks noGrp="1"/>
          </p:cNvGraphicFramePr>
          <p:nvPr>
            <p:ph type="chart" sz="quarter" idx="13"/>
            <p:extLst>
              <p:ext uri="{D42A27DB-BD31-4B8C-83A1-F6EECF244321}">
                <p14:modId xmlns:p14="http://schemas.microsoft.com/office/powerpoint/2010/main" val="68071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912AA1-A287-470A-AE2A-03E3F80AA093}"/>
              </a:ext>
            </a:extLst>
          </p:cNvPr>
          <p:cNvSpPr>
            <a:spLocks noGrp="1"/>
          </p:cNvSpPr>
          <p:nvPr>
            <p:ph type="body" sz="quarter" idx="14"/>
          </p:nvPr>
        </p:nvSpPr>
        <p:spPr/>
        <p:txBody>
          <a:bodyPr/>
          <a:lstStyle/>
          <a:p>
            <a:r>
              <a:rPr lang="en-US"/>
              <a:t>01/01/2021 - 06/30/2021</a:t>
            </a:r>
          </a:p>
        </p:txBody>
      </p:sp>
      <p:sp>
        <p:nvSpPr>
          <p:cNvPr id="5" name="Footer Placeholder 4">
            <a:extLst>
              <a:ext uri="{FF2B5EF4-FFF2-40B4-BE49-F238E27FC236}">
                <a16:creationId xmlns:a16="http://schemas.microsoft.com/office/drawing/2014/main" id="{4B441453-832B-47F6-87C0-4E535D5650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8803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3E49F-7307-4D6E-9809-955BAEA653A9}"/>
              </a:ext>
            </a:extLst>
          </p:cNvPr>
          <p:cNvSpPr>
            <a:spLocks noGrp="1"/>
          </p:cNvSpPr>
          <p:nvPr>
            <p:ph type="title"/>
          </p:nvPr>
        </p:nvSpPr>
        <p:spPr/>
        <p:txBody>
          <a:bodyPr/>
          <a:lstStyle/>
          <a:p>
            <a:r>
              <a:rPr lang="en-US"/>
              <a:t>Instagram Instagram Top Posts | TMNAS - 1 of 5</a:t>
            </a:r>
          </a:p>
        </p:txBody>
      </p:sp>
      <p:graphicFrame>
        <p:nvGraphicFramePr>
          <p:cNvPr id="5" name="Table Placeholder 4">
            <a:extLst>
              <a:ext uri="{FF2B5EF4-FFF2-40B4-BE49-F238E27FC236}">
                <a16:creationId xmlns:a16="http://schemas.microsoft.com/office/drawing/2014/main" id="{AA38A585-E63C-48DC-83FD-A0C4683E83B0}"/>
              </a:ext>
            </a:extLst>
          </p:cNvPr>
          <p:cNvGraphicFramePr>
            <a:graphicFrameLocks noGrp="1"/>
          </p:cNvGraphicFramePr>
          <p:nvPr>
            <p:ph type="tbl" sz="quarter" idx="13"/>
            <p:extLst>
              <p:ext uri="{D42A27DB-BD31-4B8C-83A1-F6EECF244321}">
                <p14:modId xmlns:p14="http://schemas.microsoft.com/office/powerpoint/2010/main" val="31905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00927236"/>
                    </a:ext>
                  </a:extLst>
                </a:gridCol>
                <a:gridCol w="1810512">
                  <a:extLst>
                    <a:ext uri="{9D8B030D-6E8A-4147-A177-3AD203B41FA5}">
                      <a16:colId xmlns:a16="http://schemas.microsoft.com/office/drawing/2014/main" val="3127610693"/>
                    </a:ext>
                  </a:extLst>
                </a:gridCol>
                <a:gridCol w="822960">
                  <a:extLst>
                    <a:ext uri="{9D8B030D-6E8A-4147-A177-3AD203B41FA5}">
                      <a16:colId xmlns:a16="http://schemas.microsoft.com/office/drawing/2014/main" val="3510718901"/>
                    </a:ext>
                  </a:extLst>
                </a:gridCol>
                <a:gridCol w="822960">
                  <a:extLst>
                    <a:ext uri="{9D8B030D-6E8A-4147-A177-3AD203B41FA5}">
                      <a16:colId xmlns:a16="http://schemas.microsoft.com/office/drawing/2014/main" val="1596622412"/>
                    </a:ext>
                  </a:extLst>
                </a:gridCol>
                <a:gridCol w="822960">
                  <a:extLst>
                    <a:ext uri="{9D8B030D-6E8A-4147-A177-3AD203B41FA5}">
                      <a16:colId xmlns:a16="http://schemas.microsoft.com/office/drawing/2014/main" val="2220640828"/>
                    </a:ext>
                  </a:extLst>
                </a:gridCol>
                <a:gridCol w="822960">
                  <a:extLst>
                    <a:ext uri="{9D8B030D-6E8A-4147-A177-3AD203B41FA5}">
                      <a16:colId xmlns:a16="http://schemas.microsoft.com/office/drawing/2014/main" val="2528046856"/>
                    </a:ext>
                  </a:extLst>
                </a:gridCol>
                <a:gridCol w="822960">
                  <a:extLst>
                    <a:ext uri="{9D8B030D-6E8A-4147-A177-3AD203B41FA5}">
                      <a16:colId xmlns:a16="http://schemas.microsoft.com/office/drawing/2014/main" val="71649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437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- 2021-06-23 17:20:51</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TMNAS has been selected as one of Philadelphia Business Journal’s 2021 Healthiest Employers! TMNAS is #1 on the list of the Healthiest Employers in the small business category.
This national award acknowledges the great work TMNAS is doing to keep our employees healthy through THE GOOD LIFE program and recognizes that we strive to operate as a Good Company. Thank you for your continued participation in THE GOOD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207186042_944501166399513_5597516160490311439_n.jpg?_nc_cat=108&amp;ccb=1-3&amp;_nc_sid=8ae9d6&amp;_nc_eui2=AeEy2jdSW-Y3-2TXMV4cn6CS65BMNE7ztqrrkEw0TvO2qpMPBw_laFH-wH0WLez6B978G5tEdOEZpDhSTn5N0KI5&amp;_nc_ohc=WkILeHP_PgsAX-O1rhz&amp;_nc_ht=scontent-iad3-1.cdninstagram.com&amp;oh=ae9831c043323fd73278161f18dbb927&amp;oe=60EA079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150118"/>
                  </a:ext>
                </a:extLst>
              </a:tr>
            </a:tbl>
          </a:graphicData>
        </a:graphic>
      </p:graphicFrame>
      <p:sp>
        <p:nvSpPr>
          <p:cNvPr id="4" name="Text Placeholder 3">
            <a:extLst>
              <a:ext uri="{FF2B5EF4-FFF2-40B4-BE49-F238E27FC236}">
                <a16:creationId xmlns:a16="http://schemas.microsoft.com/office/drawing/2014/main" id="{08B8D3C3-67FD-4DBC-8BBB-048A7F729B14}"/>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983811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79730-4C98-4B5E-B687-0542BD60834E}"/>
              </a:ext>
            </a:extLst>
          </p:cNvPr>
          <p:cNvSpPr>
            <a:spLocks noGrp="1"/>
          </p:cNvSpPr>
          <p:nvPr>
            <p:ph type="title"/>
          </p:nvPr>
        </p:nvSpPr>
        <p:spPr/>
        <p:txBody>
          <a:bodyPr/>
          <a:lstStyle/>
          <a:p>
            <a:r>
              <a:rPr lang="en-US"/>
              <a:t>Instagram Instagram Top Posts | TMNAS - 2 of 5</a:t>
            </a:r>
          </a:p>
        </p:txBody>
      </p:sp>
      <p:graphicFrame>
        <p:nvGraphicFramePr>
          <p:cNvPr id="5" name="Table Placeholder 4">
            <a:extLst>
              <a:ext uri="{FF2B5EF4-FFF2-40B4-BE49-F238E27FC236}">
                <a16:creationId xmlns:a16="http://schemas.microsoft.com/office/drawing/2014/main" id="{826DAFE6-DBB7-4902-AF6B-A3876B3BE5B1}"/>
              </a:ext>
            </a:extLst>
          </p:cNvPr>
          <p:cNvGraphicFramePr>
            <a:graphicFrameLocks noGrp="1"/>
          </p:cNvGraphicFramePr>
          <p:nvPr>
            <p:ph type="tbl" sz="quarter" idx="13"/>
            <p:extLst>
              <p:ext uri="{D42A27DB-BD31-4B8C-83A1-F6EECF244321}">
                <p14:modId xmlns:p14="http://schemas.microsoft.com/office/powerpoint/2010/main" val="3118964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9754092"/>
                    </a:ext>
                  </a:extLst>
                </a:gridCol>
                <a:gridCol w="1810512">
                  <a:extLst>
                    <a:ext uri="{9D8B030D-6E8A-4147-A177-3AD203B41FA5}">
                      <a16:colId xmlns:a16="http://schemas.microsoft.com/office/drawing/2014/main" val="3282272877"/>
                    </a:ext>
                  </a:extLst>
                </a:gridCol>
                <a:gridCol w="822960">
                  <a:extLst>
                    <a:ext uri="{9D8B030D-6E8A-4147-A177-3AD203B41FA5}">
                      <a16:colId xmlns:a16="http://schemas.microsoft.com/office/drawing/2014/main" val="220809479"/>
                    </a:ext>
                  </a:extLst>
                </a:gridCol>
                <a:gridCol w="822960">
                  <a:extLst>
                    <a:ext uri="{9D8B030D-6E8A-4147-A177-3AD203B41FA5}">
                      <a16:colId xmlns:a16="http://schemas.microsoft.com/office/drawing/2014/main" val="2881474045"/>
                    </a:ext>
                  </a:extLst>
                </a:gridCol>
                <a:gridCol w="822960">
                  <a:extLst>
                    <a:ext uri="{9D8B030D-6E8A-4147-A177-3AD203B41FA5}">
                      <a16:colId xmlns:a16="http://schemas.microsoft.com/office/drawing/2014/main" val="471932306"/>
                    </a:ext>
                  </a:extLst>
                </a:gridCol>
                <a:gridCol w="822960">
                  <a:extLst>
                    <a:ext uri="{9D8B030D-6E8A-4147-A177-3AD203B41FA5}">
                      <a16:colId xmlns:a16="http://schemas.microsoft.com/office/drawing/2014/main" val="236742227"/>
                    </a:ext>
                  </a:extLst>
                </a:gridCol>
                <a:gridCol w="822960">
                  <a:extLst>
                    <a:ext uri="{9D8B030D-6E8A-4147-A177-3AD203B41FA5}">
                      <a16:colId xmlns:a16="http://schemas.microsoft.com/office/drawing/2014/main" val="72107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336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- 2021-06-04 09:39:38</a:t>
                      </a:r>
                      <a:r>
                        <a:rPr kumimoji="0" lang="en-US" sz="1000" b="0" i="0" u="none" strike="noStrike" kern="1200" cap="none" spc="0" normalizeH="0" baseline="0" noProof="0">
                          <a:ln>
                            <a:noFill/>
                          </a:ln>
                          <a:solidFill>
                            <a:prstClr val="black"/>
                          </a:solidFill>
                          <a:effectLst/>
                          <a:uLnTx/>
                          <a:uFillTx/>
                          <a:latin typeface="+mn-lt"/>
                          <a:ea typeface="+mn-ea"/>
                          <a:cs typeface="+mn-cs"/>
                        </a:rPr>
                        <a:t>
 HAPPY NATIONAL DONUT DAY! 🍩 Here’s some throwbacks from when we got to enjoy these delicious treats in the office. Tell us, what’s your favorite kind of donut?! #nationaldonutday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196801892_123325726486276_3625555165247885035_n.jpg?_nc_cat=108&amp;ccb=1-3&amp;_nc_sid=8ae9d6&amp;_nc_eui2=AeGeL5sHWnkg8o9YO7oUXJOj6UX1IVbae7jpRfUhVtp7uEke9paC5Y7aTzCvfYhgW2ry8vy-3rN6_8KbtqiwMrt4&amp;_nc_ohc=Yh9p3EGTcN4AX-Jpdog&amp;_nc_ht=scontent-iad3-1.cdninstagram.com&amp;oh=617fd80fb5f8e646f528076efa6fc8a1&amp;oe=60EBA3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866970"/>
                  </a:ext>
                </a:extLst>
              </a:tr>
            </a:tbl>
          </a:graphicData>
        </a:graphic>
      </p:graphicFrame>
      <p:sp>
        <p:nvSpPr>
          <p:cNvPr id="4" name="Text Placeholder 3">
            <a:extLst>
              <a:ext uri="{FF2B5EF4-FFF2-40B4-BE49-F238E27FC236}">
                <a16:creationId xmlns:a16="http://schemas.microsoft.com/office/drawing/2014/main" id="{5A3B10BB-073F-482C-A6CA-3039609533A1}"/>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3490666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40F7A-56BA-4E47-9472-0ABF3A7E6556}"/>
              </a:ext>
            </a:extLst>
          </p:cNvPr>
          <p:cNvSpPr>
            <a:spLocks noGrp="1"/>
          </p:cNvSpPr>
          <p:nvPr>
            <p:ph type="title"/>
          </p:nvPr>
        </p:nvSpPr>
        <p:spPr/>
        <p:txBody>
          <a:bodyPr/>
          <a:lstStyle/>
          <a:p>
            <a:r>
              <a:rPr lang="en-US"/>
              <a:t>Instagram Instagram Top Posts | TMNAS - 3 of 5</a:t>
            </a:r>
          </a:p>
        </p:txBody>
      </p:sp>
      <p:graphicFrame>
        <p:nvGraphicFramePr>
          <p:cNvPr id="5" name="Table Placeholder 4">
            <a:extLst>
              <a:ext uri="{FF2B5EF4-FFF2-40B4-BE49-F238E27FC236}">
                <a16:creationId xmlns:a16="http://schemas.microsoft.com/office/drawing/2014/main" id="{EAEB342E-AB97-4181-9012-BDE5759B6484}"/>
              </a:ext>
            </a:extLst>
          </p:cNvPr>
          <p:cNvGraphicFramePr>
            <a:graphicFrameLocks noGrp="1"/>
          </p:cNvGraphicFramePr>
          <p:nvPr>
            <p:ph type="tbl" sz="quarter" idx="13"/>
            <p:extLst>
              <p:ext uri="{D42A27DB-BD31-4B8C-83A1-F6EECF244321}">
                <p14:modId xmlns:p14="http://schemas.microsoft.com/office/powerpoint/2010/main" val="898425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7192141"/>
                    </a:ext>
                  </a:extLst>
                </a:gridCol>
                <a:gridCol w="1810512">
                  <a:extLst>
                    <a:ext uri="{9D8B030D-6E8A-4147-A177-3AD203B41FA5}">
                      <a16:colId xmlns:a16="http://schemas.microsoft.com/office/drawing/2014/main" val="3806541753"/>
                    </a:ext>
                  </a:extLst>
                </a:gridCol>
                <a:gridCol w="822960">
                  <a:extLst>
                    <a:ext uri="{9D8B030D-6E8A-4147-A177-3AD203B41FA5}">
                      <a16:colId xmlns:a16="http://schemas.microsoft.com/office/drawing/2014/main" val="1001984745"/>
                    </a:ext>
                  </a:extLst>
                </a:gridCol>
                <a:gridCol w="822960">
                  <a:extLst>
                    <a:ext uri="{9D8B030D-6E8A-4147-A177-3AD203B41FA5}">
                      <a16:colId xmlns:a16="http://schemas.microsoft.com/office/drawing/2014/main" val="2738248395"/>
                    </a:ext>
                  </a:extLst>
                </a:gridCol>
                <a:gridCol w="822960">
                  <a:extLst>
                    <a:ext uri="{9D8B030D-6E8A-4147-A177-3AD203B41FA5}">
                      <a16:colId xmlns:a16="http://schemas.microsoft.com/office/drawing/2014/main" val="2396975268"/>
                    </a:ext>
                  </a:extLst>
                </a:gridCol>
                <a:gridCol w="822960">
                  <a:extLst>
                    <a:ext uri="{9D8B030D-6E8A-4147-A177-3AD203B41FA5}">
                      <a16:colId xmlns:a16="http://schemas.microsoft.com/office/drawing/2014/main" val="1282713367"/>
                    </a:ext>
                  </a:extLst>
                </a:gridCol>
                <a:gridCol w="822960">
                  <a:extLst>
                    <a:ext uri="{9D8B030D-6E8A-4147-A177-3AD203B41FA5}">
                      <a16:colId xmlns:a16="http://schemas.microsoft.com/office/drawing/2014/main" val="180469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927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- 2021-05-28 12:35:28</a:t>
                      </a:r>
                      <a:r>
                        <a:rPr kumimoji="0" lang="en-US" sz="1000" b="0" i="0" u="none" strike="noStrike" kern="1200" cap="none" spc="0" normalizeH="0" baseline="0" noProof="0">
                          <a:ln>
                            <a:noFill/>
                          </a:ln>
                          <a:solidFill>
                            <a:prstClr val="black"/>
                          </a:solidFill>
                          <a:effectLst/>
                          <a:uLnTx/>
                          <a:uFillTx/>
                          <a:latin typeface="+mn-lt"/>
                          <a:ea typeface="+mn-ea"/>
                          <a:cs typeface="+mn-cs"/>
                        </a:rPr>
                        <a:t>
 Last but not least, Amandeep is our final cultural ambassador for #APAHM2021! Amandeep’s favorite part of Indian/Punjabi weddings is the choreographed dances put together by the bride and groom and their guests.
#punjabiwedding #punjabiweddings #punjabiweddingsong #punjabiweddingsongs #punjabiweddingdance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192232702_299192021850631_469824757421980281_n.jpg?_nc_cat=100&amp;ccb=1-3&amp;_nc_sid=8ae9d6&amp;_nc_eui2=AeFzLDWcEoBXGxZi2oA5FKGNRDSZv3BuoHVENJm_cG6gdQm8xxUB5yRlbY3_J6_EEdqn-V3SMOONqzkI-WQ9Eq2s&amp;_nc_ohc=gbWkxrRayToAX_atknc&amp;_nc_ht=scontent-iad3-1.cdninstagram.com&amp;oh=6e6d167409385c185bea6f446400dc76&amp;oe=60EBB0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8625674"/>
                  </a:ext>
                </a:extLst>
              </a:tr>
            </a:tbl>
          </a:graphicData>
        </a:graphic>
      </p:graphicFrame>
      <p:sp>
        <p:nvSpPr>
          <p:cNvPr id="4" name="Text Placeholder 3">
            <a:extLst>
              <a:ext uri="{FF2B5EF4-FFF2-40B4-BE49-F238E27FC236}">
                <a16:creationId xmlns:a16="http://schemas.microsoft.com/office/drawing/2014/main" id="{E13131F4-22F4-4DFB-A55B-48455D16FCCB}"/>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84960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80410-CAC7-4B04-8DF9-D1990F6ADC44}"/>
              </a:ext>
            </a:extLst>
          </p:cNvPr>
          <p:cNvSpPr>
            <a:spLocks noGrp="1"/>
          </p:cNvSpPr>
          <p:nvPr>
            <p:ph type="title"/>
          </p:nvPr>
        </p:nvSpPr>
        <p:spPr/>
        <p:txBody>
          <a:bodyPr/>
          <a:lstStyle/>
          <a:p>
            <a:r>
              <a:rPr lang="en-US"/>
              <a:t>Instagram Instagram Top Posts | TMNAS - 4 of 5</a:t>
            </a:r>
          </a:p>
        </p:txBody>
      </p:sp>
      <p:graphicFrame>
        <p:nvGraphicFramePr>
          <p:cNvPr id="5" name="Table Placeholder 4">
            <a:extLst>
              <a:ext uri="{FF2B5EF4-FFF2-40B4-BE49-F238E27FC236}">
                <a16:creationId xmlns:a16="http://schemas.microsoft.com/office/drawing/2014/main" id="{3CC2582E-AB04-4839-9587-FCB2A2B6C131}"/>
              </a:ext>
            </a:extLst>
          </p:cNvPr>
          <p:cNvGraphicFramePr>
            <a:graphicFrameLocks noGrp="1"/>
          </p:cNvGraphicFramePr>
          <p:nvPr>
            <p:ph type="tbl" sz="quarter" idx="13"/>
            <p:extLst>
              <p:ext uri="{D42A27DB-BD31-4B8C-83A1-F6EECF244321}">
                <p14:modId xmlns:p14="http://schemas.microsoft.com/office/powerpoint/2010/main" val="298789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63294724"/>
                    </a:ext>
                  </a:extLst>
                </a:gridCol>
                <a:gridCol w="1810512">
                  <a:extLst>
                    <a:ext uri="{9D8B030D-6E8A-4147-A177-3AD203B41FA5}">
                      <a16:colId xmlns:a16="http://schemas.microsoft.com/office/drawing/2014/main" val="194369243"/>
                    </a:ext>
                  </a:extLst>
                </a:gridCol>
                <a:gridCol w="822960">
                  <a:extLst>
                    <a:ext uri="{9D8B030D-6E8A-4147-A177-3AD203B41FA5}">
                      <a16:colId xmlns:a16="http://schemas.microsoft.com/office/drawing/2014/main" val="4065058898"/>
                    </a:ext>
                  </a:extLst>
                </a:gridCol>
                <a:gridCol w="822960">
                  <a:extLst>
                    <a:ext uri="{9D8B030D-6E8A-4147-A177-3AD203B41FA5}">
                      <a16:colId xmlns:a16="http://schemas.microsoft.com/office/drawing/2014/main" val="2728441092"/>
                    </a:ext>
                  </a:extLst>
                </a:gridCol>
                <a:gridCol w="822960">
                  <a:extLst>
                    <a:ext uri="{9D8B030D-6E8A-4147-A177-3AD203B41FA5}">
                      <a16:colId xmlns:a16="http://schemas.microsoft.com/office/drawing/2014/main" val="330999920"/>
                    </a:ext>
                  </a:extLst>
                </a:gridCol>
                <a:gridCol w="822960">
                  <a:extLst>
                    <a:ext uri="{9D8B030D-6E8A-4147-A177-3AD203B41FA5}">
                      <a16:colId xmlns:a16="http://schemas.microsoft.com/office/drawing/2014/main" val="421837993"/>
                    </a:ext>
                  </a:extLst>
                </a:gridCol>
                <a:gridCol w="822960">
                  <a:extLst>
                    <a:ext uri="{9D8B030D-6E8A-4147-A177-3AD203B41FA5}">
                      <a16:colId xmlns:a16="http://schemas.microsoft.com/office/drawing/2014/main" val="183786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013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- 2021-05-21 16:15:15</a:t>
                      </a:r>
                      <a:r>
                        <a:rPr kumimoji="0" lang="en-US" sz="1000" b="0" i="0" u="none" strike="noStrike" kern="1200" cap="none" spc="0" normalizeH="0" baseline="0" noProof="0">
                          <a:ln>
                            <a:noFill/>
                          </a:ln>
                          <a:solidFill>
                            <a:prstClr val="black"/>
                          </a:solidFill>
                          <a:effectLst/>
                          <a:uLnTx/>
                          <a:uFillTx/>
                          <a:latin typeface="+mn-lt"/>
                          <a:ea typeface="+mn-ea"/>
                          <a:cs typeface="+mn-cs"/>
                        </a:rPr>
                        <a:t>
 Meet Hiro, our #APAHM2021 Cultural Ambassador of the week! Hiro chose to share about Japanese anime and manga! While he talks about Demon Slayer in his quote, his favorite show is Gintama, a story based on a samurai who’s nation is attacked by aliens. He describes it as a nice blend of humor, drama, and Japanese Bushido history!
Watch anime on Crunchyroll or Funimation!
#anime #manga #demonslayer #demonslayermovie #gintama #gintamaanime #gintamamanga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189163679_321847299444400_1452390831368979040_n.jpg?_nc_cat=109&amp;ccb=1-3&amp;_nc_sid=8ae9d6&amp;_nc_eui2=AeHRp_cSB3oThkZXL1KvdGc-7X7LjLFvZuTtfsuMsW9m5DBgCcrkEDG2q3A9vBV3zZ3nrNIEc5oCrV5Lm0iqHJKO&amp;_nc_ohc=9YldewcRh2EAX-LcorD&amp;_nc_ht=scontent-iad3-1.cdninstagram.com&amp;oh=5ea2204c5e267e58479e46cabff82443&amp;oe=60EA4F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7688409"/>
                  </a:ext>
                </a:extLst>
              </a:tr>
            </a:tbl>
          </a:graphicData>
        </a:graphic>
      </p:graphicFrame>
      <p:sp>
        <p:nvSpPr>
          <p:cNvPr id="4" name="Text Placeholder 3">
            <a:extLst>
              <a:ext uri="{FF2B5EF4-FFF2-40B4-BE49-F238E27FC236}">
                <a16:creationId xmlns:a16="http://schemas.microsoft.com/office/drawing/2014/main" id="{411CB3AD-0B37-4437-AA2D-44691B7CEA4E}"/>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1741780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196B-F2EA-4EB5-A32A-6DD51114D5CC}"/>
              </a:ext>
            </a:extLst>
          </p:cNvPr>
          <p:cNvSpPr>
            <a:spLocks noGrp="1"/>
          </p:cNvSpPr>
          <p:nvPr>
            <p:ph type="title"/>
          </p:nvPr>
        </p:nvSpPr>
        <p:spPr/>
        <p:txBody>
          <a:bodyPr/>
          <a:lstStyle/>
          <a:p>
            <a:r>
              <a:rPr lang="en-US"/>
              <a:t>Instagram Instagram Top Posts | TMNAS - 5 of 5</a:t>
            </a:r>
          </a:p>
        </p:txBody>
      </p:sp>
      <p:graphicFrame>
        <p:nvGraphicFramePr>
          <p:cNvPr id="5" name="Table Placeholder 4">
            <a:extLst>
              <a:ext uri="{FF2B5EF4-FFF2-40B4-BE49-F238E27FC236}">
                <a16:creationId xmlns:a16="http://schemas.microsoft.com/office/drawing/2014/main" id="{FAEF19D1-8BE6-482D-B921-52A0CD44C7F2}"/>
              </a:ext>
            </a:extLst>
          </p:cNvPr>
          <p:cNvGraphicFramePr>
            <a:graphicFrameLocks noGrp="1"/>
          </p:cNvGraphicFramePr>
          <p:nvPr>
            <p:ph type="tbl" sz="quarter" idx="13"/>
            <p:extLst>
              <p:ext uri="{D42A27DB-BD31-4B8C-83A1-F6EECF244321}">
                <p14:modId xmlns:p14="http://schemas.microsoft.com/office/powerpoint/2010/main" val="372639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60594804"/>
                    </a:ext>
                  </a:extLst>
                </a:gridCol>
                <a:gridCol w="1810512">
                  <a:extLst>
                    <a:ext uri="{9D8B030D-6E8A-4147-A177-3AD203B41FA5}">
                      <a16:colId xmlns:a16="http://schemas.microsoft.com/office/drawing/2014/main" val="1200242170"/>
                    </a:ext>
                  </a:extLst>
                </a:gridCol>
                <a:gridCol w="822960">
                  <a:extLst>
                    <a:ext uri="{9D8B030D-6E8A-4147-A177-3AD203B41FA5}">
                      <a16:colId xmlns:a16="http://schemas.microsoft.com/office/drawing/2014/main" val="4093546363"/>
                    </a:ext>
                  </a:extLst>
                </a:gridCol>
                <a:gridCol w="822960">
                  <a:extLst>
                    <a:ext uri="{9D8B030D-6E8A-4147-A177-3AD203B41FA5}">
                      <a16:colId xmlns:a16="http://schemas.microsoft.com/office/drawing/2014/main" val="2940568249"/>
                    </a:ext>
                  </a:extLst>
                </a:gridCol>
                <a:gridCol w="822960">
                  <a:extLst>
                    <a:ext uri="{9D8B030D-6E8A-4147-A177-3AD203B41FA5}">
                      <a16:colId xmlns:a16="http://schemas.microsoft.com/office/drawing/2014/main" val="1022582677"/>
                    </a:ext>
                  </a:extLst>
                </a:gridCol>
                <a:gridCol w="822960">
                  <a:extLst>
                    <a:ext uri="{9D8B030D-6E8A-4147-A177-3AD203B41FA5}">
                      <a16:colId xmlns:a16="http://schemas.microsoft.com/office/drawing/2014/main" val="1841560409"/>
                    </a:ext>
                  </a:extLst>
                </a:gridCol>
                <a:gridCol w="822960">
                  <a:extLst>
                    <a:ext uri="{9D8B030D-6E8A-4147-A177-3AD203B41FA5}">
                      <a16:colId xmlns:a16="http://schemas.microsoft.com/office/drawing/2014/main" val="3104837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653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- 2021-05-20 19:59:31</a:t>
                      </a:r>
                      <a:r>
                        <a:rPr kumimoji="0" lang="en-US" sz="1000" b="0" i="0" u="none" strike="noStrike" kern="1200" cap="none" spc="0" normalizeH="0" baseline="0" noProof="0">
                          <a:ln>
                            <a:noFill/>
                          </a:ln>
                          <a:solidFill>
                            <a:prstClr val="black"/>
                          </a:solidFill>
                          <a:effectLst/>
                          <a:uLnTx/>
                          <a:uFillTx/>
                          <a:latin typeface="+mn-lt"/>
                          <a:ea typeface="+mn-ea"/>
                          <a:cs typeface="+mn-cs"/>
                        </a:rPr>
                        <a:t>
 Last week, TMNAS celebrated Asian Pacific American Heritage Month with a virtual tour of the Metropolitan Museum of Art on Asian Art. Our employees were invited to explore a selection of ancient and modern works, from sculpted Buddhas to ceramics and painted handscrolls and screens, encompassing the diverse cultures and religions of Asia. #APAHM #apahm2021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188305670_256927622880633_1549358876870418351_n.jpg?_nc_cat=100&amp;ccb=1-3&amp;_nc_sid=8ae9d6&amp;_nc_eui2=AeHQss4oedU2t86C_2ipJHYh7Azb8rvr3qbsDNvyu-vepv-9_erkec5-R7fKC3mlffhlAVUlLcpr3EqEewa8_CX2&amp;_nc_ohc=rjIGSyyJ0RQAX_faoLb&amp;_nc_ht=scontent-iad3-1.cdninstagram.com&amp;oh=b3e4340d981df408bf1769bbe892ec8b&amp;oe=60EB1A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35976464"/>
                  </a:ext>
                </a:extLst>
              </a:tr>
            </a:tbl>
          </a:graphicData>
        </a:graphic>
      </p:graphicFrame>
      <p:sp>
        <p:nvSpPr>
          <p:cNvPr id="4" name="Text Placeholder 3">
            <a:extLst>
              <a:ext uri="{FF2B5EF4-FFF2-40B4-BE49-F238E27FC236}">
                <a16:creationId xmlns:a16="http://schemas.microsoft.com/office/drawing/2014/main" id="{B5FF461D-6835-4035-8778-4D276B164D8A}"/>
              </a:ext>
            </a:extLst>
          </p:cNvPr>
          <p:cNvSpPr>
            <a:spLocks noGrp="1"/>
          </p:cNvSpPr>
          <p:nvPr>
            <p:ph type="body" sz="quarter" idx="14"/>
          </p:nvPr>
        </p:nvSpPr>
        <p:spPr/>
        <p:txBody>
          <a:bodyPr/>
          <a:lstStyle/>
          <a:p>
            <a:r>
              <a:rPr lang="en-US"/>
              <a:t>01/01/2021 - 06/30/2021</a:t>
            </a:r>
          </a:p>
        </p:txBody>
      </p:sp>
    </p:spTree>
    <p:extLst>
      <p:ext uri="{BB962C8B-B14F-4D97-AF65-F5344CB8AC3E}">
        <p14:creationId xmlns:p14="http://schemas.microsoft.com/office/powerpoint/2010/main" val="20722071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1371</Words>
  <Application>Microsoft Office PowerPoint</Application>
  <PresentationFormat>On-screen Show (4:3)</PresentationFormat>
  <Paragraphs>464</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5</vt:lpstr>
      <vt:lpstr>LinkedIn Posts Table | TMNAS - 2 of 5</vt:lpstr>
      <vt:lpstr>LinkedIn Posts Table | TMNAS - 3 of 5</vt:lpstr>
      <vt:lpstr>LinkedIn Posts Table | TMNAS - 4 of 5</vt:lpstr>
      <vt:lpstr>LinkedIn Posts Table | TMNAS - 5 of 5</vt:lpstr>
      <vt:lpstr>Instagram Key Metrics Table | TMNAS</vt:lpstr>
      <vt:lpstr>Instagram Followers Change | TMNAS</vt:lpstr>
      <vt:lpstr>Instagram Average Interactions Per Post | TMNAS</vt:lpstr>
      <vt:lpstr>Instagram Total Interactions Per Month | TMNAS</vt:lpstr>
      <vt:lpstr>Instagram Instagram Top Posts | TMNAS - 1 of 5</vt:lpstr>
      <vt:lpstr>Instagram Instagram Top Posts | TMNAS - 2 of 5</vt:lpstr>
      <vt:lpstr>Instagram Instagram Top Posts | TMNAS - 3 of 5</vt:lpstr>
      <vt:lpstr>Instagram Instagram Top Posts | TMNAS - 4 of 5</vt:lpstr>
      <vt:lpstr>Instagram Instagram Top Posts | TMNAS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2021-07-07T19:42:47Z</dcterms:created>
  <dcterms:modified xsi:type="dcterms:W3CDTF">2021-07-07T19:43:35Z</dcterms:modified>
</cp:coreProperties>
</file>