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44348</c:v>
                </c:pt>
              </c:numCache>
            </c:numRef>
          </c:cat>
          <c:val>
            <c:numRef>
              <c:f>Sheet1!$B$2</c:f>
              <c:numCache>
                <c:formatCode>General</c:formatCode>
                <c:ptCount val="1"/>
                <c:pt idx="0">
                  <c:v>133</c:v>
                </c:pt>
              </c:numCache>
            </c:numRef>
          </c:val>
          <c:extLst>
            <c:ext xmlns:c16="http://schemas.microsoft.com/office/drawing/2014/chart" uri="{C3380CC4-5D6E-409C-BE32-E72D297353CC}">
              <c16:uniqueId val="{00000000-7122-4D4B-A0DC-D6E7D58BCD0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44348</c:v>
                </c:pt>
              </c:numCache>
            </c:numRef>
          </c:cat>
          <c:val>
            <c:numRef>
              <c:f>Sheet1!$C$2</c:f>
              <c:numCache>
                <c:formatCode>General</c:formatCode>
                <c:ptCount val="1"/>
                <c:pt idx="0">
                  <c:v>475</c:v>
                </c:pt>
              </c:numCache>
            </c:numRef>
          </c:val>
          <c:extLst>
            <c:ext xmlns:c16="http://schemas.microsoft.com/office/drawing/2014/chart" uri="{C3380CC4-5D6E-409C-BE32-E72D297353CC}">
              <c16:uniqueId val="{00000001-7122-4D4B-A0DC-D6E7D58BCD0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44348</c:v>
                </c:pt>
              </c:numCache>
            </c:numRef>
          </c:cat>
          <c:val>
            <c:numRef>
              <c:f>Sheet1!$D$2</c:f>
              <c:numCache>
                <c:formatCode>General</c:formatCode>
                <c:ptCount val="1"/>
                <c:pt idx="0">
                  <c:v>6239</c:v>
                </c:pt>
              </c:numCache>
            </c:numRef>
          </c:val>
          <c:extLst>
            <c:ext xmlns:c16="http://schemas.microsoft.com/office/drawing/2014/chart" uri="{C3380CC4-5D6E-409C-BE32-E72D297353CC}">
              <c16:uniqueId val="{00000002-7122-4D4B-A0DC-D6E7D58BCD0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44348</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7122-4D4B-A0DC-D6E7D58BCD06}"/>
            </c:ext>
          </c:extLst>
        </c:ser>
        <c:dLbls>
          <c:showLegendKey val="0"/>
          <c:showVal val="0"/>
          <c:showCatName val="0"/>
          <c:showSerName val="0"/>
          <c:showPercent val="0"/>
          <c:showBubbleSize val="0"/>
        </c:dLbls>
        <c:gapWidth val="219"/>
        <c:overlap val="-27"/>
        <c:axId val="311978440"/>
        <c:axId val="311980408"/>
      </c:barChart>
      <c:dateAx>
        <c:axId val="31197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0408"/>
        <c:crosses val="autoZero"/>
        <c:auto val="1"/>
        <c:lblOffset val="100"/>
        <c:baseTimeUnit val="days"/>
      </c:dateAx>
      <c:valAx>
        <c:axId val="31198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7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7</c:v>
                </c:pt>
                <c:pt idx="1">
                  <c:v>5</c:v>
                </c:pt>
                <c:pt idx="2">
                  <c:v>6</c:v>
                </c:pt>
                <c:pt idx="3">
                  <c:v>3</c:v>
                </c:pt>
                <c:pt idx="4">
                  <c:v>3</c:v>
                </c:pt>
                <c:pt idx="5">
                  <c:v>4</c:v>
                </c:pt>
              </c:numCache>
            </c:numRef>
          </c:val>
          <c:extLst>
            <c:ext xmlns:c16="http://schemas.microsoft.com/office/drawing/2014/chart" uri="{C3380CC4-5D6E-409C-BE32-E72D297353CC}">
              <c16:uniqueId val="{00000000-C199-450B-9D57-61BA60153DC4}"/>
            </c:ext>
          </c:extLst>
        </c:ser>
        <c:dLbls>
          <c:showLegendKey val="0"/>
          <c:showVal val="0"/>
          <c:showCatName val="0"/>
          <c:showSerName val="0"/>
          <c:showPercent val="0"/>
          <c:showBubbleSize val="0"/>
        </c:dLbls>
        <c:gapWidth val="219"/>
        <c:overlap val="-27"/>
        <c:axId val="377295608"/>
        <c:axId val="377296264"/>
      </c:barChart>
      <c:dateAx>
        <c:axId val="37729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96264"/>
        <c:crosses val="autoZero"/>
        <c:auto val="1"/>
        <c:lblOffset val="100"/>
        <c:baseTimeUnit val="months"/>
      </c:dateAx>
      <c:valAx>
        <c:axId val="37729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9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6</c:v>
                </c:pt>
                <c:pt idx="1">
                  <c:v>5</c:v>
                </c:pt>
                <c:pt idx="2">
                  <c:v>9</c:v>
                </c:pt>
                <c:pt idx="3">
                  <c:v>7</c:v>
                </c:pt>
                <c:pt idx="4">
                  <c:v>7</c:v>
                </c:pt>
                <c:pt idx="5">
                  <c:v>14</c:v>
                </c:pt>
              </c:numCache>
            </c:numRef>
          </c:val>
          <c:extLst>
            <c:ext xmlns:c16="http://schemas.microsoft.com/office/drawing/2014/chart" uri="{C3380CC4-5D6E-409C-BE32-E72D297353CC}">
              <c16:uniqueId val="{00000000-86D9-4B15-8839-9BD633B249EF}"/>
            </c:ext>
          </c:extLst>
        </c:ser>
        <c:dLbls>
          <c:showLegendKey val="0"/>
          <c:showVal val="0"/>
          <c:showCatName val="0"/>
          <c:showSerName val="0"/>
          <c:showPercent val="0"/>
          <c:showBubbleSize val="0"/>
        </c:dLbls>
        <c:gapWidth val="219"/>
        <c:overlap val="-27"/>
        <c:axId val="377301512"/>
        <c:axId val="377295280"/>
      </c:barChart>
      <c:dateAx>
        <c:axId val="37730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95280"/>
        <c:crosses val="autoZero"/>
        <c:auto val="1"/>
        <c:lblOffset val="100"/>
        <c:baseTimeUnit val="months"/>
      </c:dateAx>
      <c:valAx>
        <c:axId val="37729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0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924</c:v>
                </c:pt>
                <c:pt idx="1">
                  <c:v>752</c:v>
                </c:pt>
                <c:pt idx="2">
                  <c:v>502</c:v>
                </c:pt>
                <c:pt idx="3">
                  <c:v>776</c:v>
                </c:pt>
                <c:pt idx="4">
                  <c:v>616</c:v>
                </c:pt>
                <c:pt idx="5">
                  <c:v>627</c:v>
                </c:pt>
              </c:numCache>
            </c:numRef>
          </c:val>
          <c:extLst>
            <c:ext xmlns:c16="http://schemas.microsoft.com/office/drawing/2014/chart" uri="{C3380CC4-5D6E-409C-BE32-E72D297353CC}">
              <c16:uniqueId val="{00000000-D982-4101-99A4-A9898496A296}"/>
            </c:ext>
          </c:extLst>
        </c:ser>
        <c:dLbls>
          <c:showLegendKey val="0"/>
          <c:showVal val="0"/>
          <c:showCatName val="0"/>
          <c:showSerName val="0"/>
          <c:showPercent val="0"/>
          <c:showBubbleSize val="0"/>
        </c:dLbls>
        <c:gapWidth val="219"/>
        <c:overlap val="-27"/>
        <c:axId val="376864616"/>
        <c:axId val="376864944"/>
      </c:barChart>
      <c:catAx>
        <c:axId val="37686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64944"/>
        <c:crosses val="autoZero"/>
        <c:auto val="1"/>
        <c:lblAlgn val="ctr"/>
        <c:lblOffset val="100"/>
        <c:noMultiLvlLbl val="0"/>
      </c:catAx>
      <c:valAx>
        <c:axId val="37686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6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-2</c:v>
                </c:pt>
                <c:pt idx="1">
                  <c:v>0</c:v>
                </c:pt>
                <c:pt idx="2">
                  <c:v>1</c:v>
                </c:pt>
                <c:pt idx="3">
                  <c:v>-1</c:v>
                </c:pt>
                <c:pt idx="4">
                  <c:v>0</c:v>
                </c:pt>
                <c:pt idx="5">
                  <c:v>-4</c:v>
                </c:pt>
              </c:numCache>
            </c:numRef>
          </c:val>
          <c:extLst>
            <c:ext xmlns:c16="http://schemas.microsoft.com/office/drawing/2014/chart" uri="{C3380CC4-5D6E-409C-BE32-E72D297353CC}">
              <c16:uniqueId val="{00000000-43B6-4B26-9BC1-D4CA04069F8B}"/>
            </c:ext>
          </c:extLst>
        </c:ser>
        <c:dLbls>
          <c:showLegendKey val="0"/>
          <c:showVal val="0"/>
          <c:showCatName val="0"/>
          <c:showSerName val="0"/>
          <c:showPercent val="0"/>
          <c:showBubbleSize val="0"/>
        </c:dLbls>
        <c:gapWidth val="219"/>
        <c:overlap val="-27"/>
        <c:axId val="388241064"/>
        <c:axId val="388235816"/>
      </c:barChart>
      <c:dateAx>
        <c:axId val="38824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35816"/>
        <c:crosses val="autoZero"/>
        <c:auto val="1"/>
        <c:lblOffset val="100"/>
        <c:baseTimeUnit val="months"/>
      </c:dateAx>
      <c:valAx>
        <c:axId val="38823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4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c:v>
                </c:pt>
                <c:pt idx="1">
                  <c:v>1</c:v>
                </c:pt>
                <c:pt idx="2">
                  <c:v>2</c:v>
                </c:pt>
                <c:pt idx="3">
                  <c:v>3</c:v>
                </c:pt>
                <c:pt idx="4">
                  <c:v>1</c:v>
                </c:pt>
                <c:pt idx="5">
                  <c:v>0</c:v>
                </c:pt>
              </c:numCache>
            </c:numRef>
          </c:val>
          <c:extLst>
            <c:ext xmlns:c16="http://schemas.microsoft.com/office/drawing/2014/chart" uri="{C3380CC4-5D6E-409C-BE32-E72D297353CC}">
              <c16:uniqueId val="{00000000-2EAF-4C05-99ED-55C2CDC09C17}"/>
            </c:ext>
          </c:extLst>
        </c:ser>
        <c:dLbls>
          <c:showLegendKey val="0"/>
          <c:showVal val="0"/>
          <c:showCatName val="0"/>
          <c:showSerName val="0"/>
          <c:showPercent val="0"/>
          <c:showBubbleSize val="0"/>
        </c:dLbls>
        <c:gapWidth val="219"/>
        <c:overlap val="-27"/>
        <c:axId val="388236144"/>
        <c:axId val="388231552"/>
      </c:barChart>
      <c:dateAx>
        <c:axId val="38823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31552"/>
        <c:crosses val="autoZero"/>
        <c:auto val="1"/>
        <c:lblOffset val="100"/>
        <c:baseTimeUnit val="months"/>
      </c:dateAx>
      <c:valAx>
        <c:axId val="38823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3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68</c:v>
                </c:pt>
                <c:pt idx="1">
                  <c:v>139</c:v>
                </c:pt>
                <c:pt idx="2">
                  <c:v>106</c:v>
                </c:pt>
                <c:pt idx="3">
                  <c:v>127</c:v>
                </c:pt>
                <c:pt idx="4">
                  <c:v>77</c:v>
                </c:pt>
                <c:pt idx="5">
                  <c:v>69</c:v>
                </c:pt>
              </c:numCache>
            </c:numRef>
          </c:val>
          <c:extLst>
            <c:ext xmlns:c16="http://schemas.microsoft.com/office/drawing/2014/chart" uri="{C3380CC4-5D6E-409C-BE32-E72D297353CC}">
              <c16:uniqueId val="{00000000-A230-4B1E-80D0-BD957DA10857}"/>
            </c:ext>
          </c:extLst>
        </c:ser>
        <c:dLbls>
          <c:showLegendKey val="0"/>
          <c:showVal val="0"/>
          <c:showCatName val="0"/>
          <c:showSerName val="0"/>
          <c:showPercent val="0"/>
          <c:showBubbleSize val="0"/>
        </c:dLbls>
        <c:gapWidth val="219"/>
        <c:overlap val="-27"/>
        <c:axId val="388243688"/>
        <c:axId val="388241720"/>
      </c:barChart>
      <c:catAx>
        <c:axId val="38824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41720"/>
        <c:crosses val="autoZero"/>
        <c:auto val="1"/>
        <c:lblAlgn val="ctr"/>
        <c:lblOffset val="100"/>
        <c:noMultiLvlLbl val="0"/>
      </c:catAx>
      <c:valAx>
        <c:axId val="38824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4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395</c:v>
                </c:pt>
                <c:pt idx="1">
                  <c:v>297</c:v>
                </c:pt>
                <c:pt idx="2">
                  <c:v>256</c:v>
                </c:pt>
                <c:pt idx="3">
                  <c:v>237</c:v>
                </c:pt>
                <c:pt idx="4">
                  <c:v>196</c:v>
                </c:pt>
                <c:pt idx="5">
                  <c:v>239</c:v>
                </c:pt>
              </c:numCache>
            </c:numRef>
          </c:val>
          <c:extLst>
            <c:ext xmlns:c16="http://schemas.microsoft.com/office/drawing/2014/chart" uri="{C3380CC4-5D6E-409C-BE32-E72D297353CC}">
              <c16:uniqueId val="{00000000-DB63-465D-896D-05367D32A529}"/>
            </c:ext>
          </c:extLst>
        </c:ser>
        <c:dLbls>
          <c:showLegendKey val="0"/>
          <c:showVal val="0"/>
          <c:showCatName val="0"/>
          <c:showSerName val="0"/>
          <c:showPercent val="0"/>
          <c:showBubbleSize val="0"/>
        </c:dLbls>
        <c:gapWidth val="219"/>
        <c:overlap val="-27"/>
        <c:axId val="434433640"/>
        <c:axId val="434428392"/>
      </c:barChart>
      <c:dateAx>
        <c:axId val="43443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8392"/>
        <c:crosses val="autoZero"/>
        <c:auto val="1"/>
        <c:lblOffset val="100"/>
        <c:baseTimeUnit val="months"/>
      </c:dateAx>
      <c:valAx>
        <c:axId val="43442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124</c:v>
                </c:pt>
                <c:pt idx="1">
                  <c:v>91</c:v>
                </c:pt>
                <c:pt idx="2">
                  <c:v>56</c:v>
                </c:pt>
                <c:pt idx="3">
                  <c:v>66</c:v>
                </c:pt>
                <c:pt idx="4">
                  <c:v>67</c:v>
                </c:pt>
                <c:pt idx="5">
                  <c:v>62</c:v>
                </c:pt>
              </c:numCache>
            </c:numRef>
          </c:val>
          <c:extLst>
            <c:ext xmlns:c16="http://schemas.microsoft.com/office/drawing/2014/chart" uri="{C3380CC4-5D6E-409C-BE32-E72D297353CC}">
              <c16:uniqueId val="{00000000-A375-4610-BA92-464C4F897645}"/>
            </c:ext>
          </c:extLst>
        </c:ser>
        <c:dLbls>
          <c:showLegendKey val="0"/>
          <c:showVal val="0"/>
          <c:showCatName val="0"/>
          <c:showSerName val="0"/>
          <c:showPercent val="0"/>
          <c:showBubbleSize val="0"/>
        </c:dLbls>
        <c:gapWidth val="219"/>
        <c:overlap val="-27"/>
        <c:axId val="434440200"/>
        <c:axId val="434441184"/>
      </c:barChart>
      <c:catAx>
        <c:axId val="43444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1184"/>
        <c:crosses val="autoZero"/>
        <c:auto val="1"/>
        <c:lblAlgn val="ctr"/>
        <c:lblOffset val="100"/>
        <c:noMultiLvlLbl val="0"/>
      </c:catAx>
      <c:valAx>
        <c:axId val="43444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1990</c:v>
                </c:pt>
                <c:pt idx="1">
                  <c:v>1832</c:v>
                </c:pt>
                <c:pt idx="2">
                  <c:v>1411</c:v>
                </c:pt>
                <c:pt idx="3">
                  <c:v>1792</c:v>
                </c:pt>
                <c:pt idx="4">
                  <c:v>1688</c:v>
                </c:pt>
                <c:pt idx="5">
                  <c:v>1489</c:v>
                </c:pt>
              </c:numCache>
            </c:numRef>
          </c:val>
          <c:extLst>
            <c:ext xmlns:c16="http://schemas.microsoft.com/office/drawing/2014/chart" uri="{C3380CC4-5D6E-409C-BE32-E72D297353CC}">
              <c16:uniqueId val="{00000000-609F-4444-A4B8-1C389ED15C7D}"/>
            </c:ext>
          </c:extLst>
        </c:ser>
        <c:dLbls>
          <c:showLegendKey val="0"/>
          <c:showVal val="0"/>
          <c:showCatName val="0"/>
          <c:showSerName val="0"/>
          <c:showPercent val="0"/>
          <c:showBubbleSize val="0"/>
        </c:dLbls>
        <c:gapWidth val="219"/>
        <c:overlap val="-27"/>
        <c:axId val="434437576"/>
        <c:axId val="434440528"/>
      </c:barChart>
      <c:catAx>
        <c:axId val="43443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40528"/>
        <c:crosses val="autoZero"/>
        <c:auto val="1"/>
        <c:lblAlgn val="ctr"/>
        <c:lblOffset val="100"/>
        <c:noMultiLvlLbl val="0"/>
      </c:catAx>
      <c:valAx>
        <c:axId val="43444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2020-12</c:v>
                </c:pt>
                <c:pt idx="1">
                  <c:v>2021-01</c:v>
                </c:pt>
                <c:pt idx="2">
                  <c:v>2021-02</c:v>
                </c:pt>
                <c:pt idx="3">
                  <c:v>2021-03</c:v>
                </c:pt>
                <c:pt idx="4">
                  <c:v>2021-04</c:v>
                </c:pt>
                <c:pt idx="5">
                  <c:v>2021-05</c:v>
                </c:pt>
                <c:pt idx="6">
                  <c:v>2021-06</c:v>
                </c:pt>
              </c:strCache>
            </c:strRef>
          </c:cat>
          <c:val>
            <c:numRef>
              <c:f>Sheet1!$B$2:$B$8</c:f>
              <c:numCache>
                <c:formatCode>General</c:formatCode>
                <c:ptCount val="7"/>
                <c:pt idx="0">
                  <c:v>1310</c:v>
                </c:pt>
                <c:pt idx="1">
                  <c:v>95905</c:v>
                </c:pt>
                <c:pt idx="2">
                  <c:v>67821</c:v>
                </c:pt>
                <c:pt idx="3">
                  <c:v>52858</c:v>
                </c:pt>
                <c:pt idx="4">
                  <c:v>56178</c:v>
                </c:pt>
                <c:pt idx="5">
                  <c:v>66715</c:v>
                </c:pt>
                <c:pt idx="6">
                  <c:v>61923</c:v>
                </c:pt>
              </c:numCache>
            </c:numRef>
          </c:val>
          <c:extLst>
            <c:ext xmlns:c16="http://schemas.microsoft.com/office/drawing/2014/chart" uri="{C3380CC4-5D6E-409C-BE32-E72D297353CC}">
              <c16:uniqueId val="{00000000-AA8D-4DB8-8132-AACC6A140216}"/>
            </c:ext>
          </c:extLst>
        </c:ser>
        <c:dLbls>
          <c:showLegendKey val="0"/>
          <c:showVal val="0"/>
          <c:showCatName val="0"/>
          <c:showSerName val="0"/>
          <c:showPercent val="0"/>
          <c:showBubbleSize val="0"/>
        </c:dLbls>
        <c:gapWidth val="219"/>
        <c:overlap val="-27"/>
        <c:axId val="434434952"/>
        <c:axId val="434435608"/>
      </c:barChart>
      <c:catAx>
        <c:axId val="43443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5608"/>
        <c:crosses val="autoZero"/>
        <c:auto val="1"/>
        <c:lblAlgn val="ctr"/>
        <c:lblOffset val="100"/>
        <c:noMultiLvlLbl val="0"/>
      </c:catAx>
      <c:valAx>
        <c:axId val="43443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36</c:v>
                </c:pt>
                <c:pt idx="1">
                  <c:v>63</c:v>
                </c:pt>
                <c:pt idx="2">
                  <c:v>55</c:v>
                </c:pt>
                <c:pt idx="3">
                  <c:v>26</c:v>
                </c:pt>
                <c:pt idx="4">
                  <c:v>29</c:v>
                </c:pt>
                <c:pt idx="5">
                  <c:v>26</c:v>
                </c:pt>
              </c:numCache>
            </c:numRef>
          </c:val>
          <c:extLst>
            <c:ext xmlns:c16="http://schemas.microsoft.com/office/drawing/2014/chart" uri="{C3380CC4-5D6E-409C-BE32-E72D297353CC}">
              <c16:uniqueId val="{00000000-6B9F-47E8-8F38-195A6AE56D45}"/>
            </c:ext>
          </c:extLst>
        </c:ser>
        <c:dLbls>
          <c:showLegendKey val="0"/>
          <c:showVal val="0"/>
          <c:showCatName val="0"/>
          <c:showSerName val="0"/>
          <c:showPercent val="0"/>
          <c:showBubbleSize val="0"/>
        </c:dLbls>
        <c:gapWidth val="219"/>
        <c:overlap val="-27"/>
        <c:axId val="240188072"/>
        <c:axId val="240191352"/>
      </c:barChart>
      <c:dateAx>
        <c:axId val="24018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91352"/>
        <c:crosses val="autoZero"/>
        <c:auto val="1"/>
        <c:lblOffset val="100"/>
        <c:baseTimeUnit val="months"/>
      </c:dateAx>
      <c:valAx>
        <c:axId val="24019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8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67</c:v>
                </c:pt>
                <c:pt idx="1">
                  <c:v>55</c:v>
                </c:pt>
                <c:pt idx="2">
                  <c:v>45</c:v>
                </c:pt>
                <c:pt idx="3">
                  <c:v>50</c:v>
                </c:pt>
                <c:pt idx="4">
                  <c:v>43</c:v>
                </c:pt>
                <c:pt idx="5">
                  <c:v>34</c:v>
                </c:pt>
              </c:numCache>
            </c:numRef>
          </c:val>
          <c:extLst>
            <c:ext xmlns:c16="http://schemas.microsoft.com/office/drawing/2014/chart" uri="{C3380CC4-5D6E-409C-BE32-E72D297353CC}">
              <c16:uniqueId val="{00000000-FC97-484D-A867-60941E6F0958}"/>
            </c:ext>
          </c:extLst>
        </c:ser>
        <c:dLbls>
          <c:showLegendKey val="0"/>
          <c:showVal val="0"/>
          <c:showCatName val="0"/>
          <c:showSerName val="0"/>
          <c:showPercent val="0"/>
          <c:showBubbleSize val="0"/>
        </c:dLbls>
        <c:gapWidth val="219"/>
        <c:overlap val="-27"/>
        <c:axId val="240181840"/>
        <c:axId val="240183808"/>
      </c:barChart>
      <c:dateAx>
        <c:axId val="24018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83808"/>
        <c:crosses val="autoZero"/>
        <c:auto val="1"/>
        <c:lblOffset val="100"/>
        <c:baseTimeUnit val="months"/>
      </c:dateAx>
      <c:valAx>
        <c:axId val="24018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8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1017</c:v>
                </c:pt>
                <c:pt idx="1">
                  <c:v>1056</c:v>
                </c:pt>
                <c:pt idx="2">
                  <c:v>859</c:v>
                </c:pt>
                <c:pt idx="3">
                  <c:v>1152</c:v>
                </c:pt>
                <c:pt idx="4">
                  <c:v>912</c:v>
                </c:pt>
                <c:pt idx="5">
                  <c:v>802</c:v>
                </c:pt>
              </c:numCache>
            </c:numRef>
          </c:val>
          <c:extLst>
            <c:ext xmlns:c16="http://schemas.microsoft.com/office/drawing/2014/chart" uri="{C3380CC4-5D6E-409C-BE32-E72D297353CC}">
              <c16:uniqueId val="{00000000-15D7-401E-AF7E-44677419FACC}"/>
            </c:ext>
          </c:extLst>
        </c:ser>
        <c:dLbls>
          <c:showLegendKey val="0"/>
          <c:showVal val="0"/>
          <c:showCatName val="0"/>
          <c:showSerName val="0"/>
          <c:showPercent val="0"/>
          <c:showBubbleSize val="0"/>
        </c:dLbls>
        <c:gapWidth val="219"/>
        <c:overlap val="-27"/>
        <c:axId val="240165768"/>
        <c:axId val="240161504"/>
      </c:barChart>
      <c:catAx>
        <c:axId val="24016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61504"/>
        <c:crosses val="autoZero"/>
        <c:auto val="1"/>
        <c:lblAlgn val="ctr"/>
        <c:lblOffset val="100"/>
        <c:noMultiLvlLbl val="0"/>
      </c:catAx>
      <c:valAx>
        <c:axId val="24016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6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3CC93-D612-492D-B948-8BE3B17CAF42}"/>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828202BF-1866-4024-804D-07FB54AB5CF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57077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A5C5-4D7C-4596-8F17-281B63FAFEC2}"/>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BC9EF4B7-6BEA-4F2A-9533-5ACEA7B35F11}"/>
              </a:ext>
            </a:extLst>
          </p:cNvPr>
          <p:cNvGraphicFramePr>
            <a:graphicFrameLocks noGrp="1"/>
          </p:cNvGraphicFramePr>
          <p:nvPr>
            <p:ph type="chart" sz="quarter" idx="13"/>
            <p:extLst>
              <p:ext uri="{D42A27DB-BD31-4B8C-83A1-F6EECF244321}">
                <p14:modId xmlns:p14="http://schemas.microsoft.com/office/powerpoint/2010/main" val="3930743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565436-D847-49DB-BC80-12E9248BB2F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6B7A68C-E710-4E3A-A302-994CBF2AB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2418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667BC-F5FA-411E-925B-1E88C947ED1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E9252B98-CCCE-45CE-8CB7-FFC2068D768B}"/>
              </a:ext>
            </a:extLst>
          </p:cNvPr>
          <p:cNvGraphicFramePr>
            <a:graphicFrameLocks noGrp="1"/>
          </p:cNvGraphicFramePr>
          <p:nvPr>
            <p:ph type="tbl" sz="quarter" idx="13"/>
            <p:extLst>
              <p:ext uri="{D42A27DB-BD31-4B8C-83A1-F6EECF244321}">
                <p14:modId xmlns:p14="http://schemas.microsoft.com/office/powerpoint/2010/main" val="4290667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53719662"/>
                    </a:ext>
                  </a:extLst>
                </a:gridCol>
                <a:gridCol w="905256">
                  <a:extLst>
                    <a:ext uri="{9D8B030D-6E8A-4147-A177-3AD203B41FA5}">
                      <a16:colId xmlns:a16="http://schemas.microsoft.com/office/drawing/2014/main" val="3287238286"/>
                    </a:ext>
                  </a:extLst>
                </a:gridCol>
                <a:gridCol w="905256">
                  <a:extLst>
                    <a:ext uri="{9D8B030D-6E8A-4147-A177-3AD203B41FA5}">
                      <a16:colId xmlns:a16="http://schemas.microsoft.com/office/drawing/2014/main" val="4145242960"/>
                    </a:ext>
                  </a:extLst>
                </a:gridCol>
                <a:gridCol w="905256">
                  <a:extLst>
                    <a:ext uri="{9D8B030D-6E8A-4147-A177-3AD203B41FA5}">
                      <a16:colId xmlns:a16="http://schemas.microsoft.com/office/drawing/2014/main" val="716600133"/>
                    </a:ext>
                  </a:extLst>
                </a:gridCol>
                <a:gridCol w="905256">
                  <a:extLst>
                    <a:ext uri="{9D8B030D-6E8A-4147-A177-3AD203B41FA5}">
                      <a16:colId xmlns:a16="http://schemas.microsoft.com/office/drawing/2014/main" val="2127160851"/>
                    </a:ext>
                  </a:extLst>
                </a:gridCol>
                <a:gridCol w="905256">
                  <a:extLst>
                    <a:ext uri="{9D8B030D-6E8A-4147-A177-3AD203B41FA5}">
                      <a16:colId xmlns:a16="http://schemas.microsoft.com/office/drawing/2014/main" val="3902764981"/>
                    </a:ext>
                  </a:extLst>
                </a:gridCol>
                <a:gridCol w="905256">
                  <a:extLst>
                    <a:ext uri="{9D8B030D-6E8A-4147-A177-3AD203B41FA5}">
                      <a16:colId xmlns:a16="http://schemas.microsoft.com/office/drawing/2014/main" val="4155412829"/>
                    </a:ext>
                  </a:extLst>
                </a:gridCol>
                <a:gridCol w="905256">
                  <a:extLst>
                    <a:ext uri="{9D8B030D-6E8A-4147-A177-3AD203B41FA5}">
                      <a16:colId xmlns:a16="http://schemas.microsoft.com/office/drawing/2014/main" val="269878314"/>
                    </a:ext>
                  </a:extLst>
                </a:gridCol>
                <a:gridCol w="905256">
                  <a:extLst>
                    <a:ext uri="{9D8B030D-6E8A-4147-A177-3AD203B41FA5}">
                      <a16:colId xmlns:a16="http://schemas.microsoft.com/office/drawing/2014/main" val="389365220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59098860"/>
                  </a:ext>
                </a:extLst>
              </a:tr>
              <a:tr h="370840">
                <a:tc>
                  <a:txBody>
                    <a:bodyPr/>
                    <a:lstStyle/>
                    <a:p>
                      <a:r>
                        <a:rPr lang="en-US" sz="1000"/>
                        <a:t>133</a:t>
                      </a:r>
                    </a:p>
                  </a:txBody>
                  <a:tcPr/>
                </a:tc>
                <a:tc>
                  <a:txBody>
                    <a:bodyPr/>
                    <a:lstStyle/>
                    <a:p>
                      <a:r>
                        <a:rPr lang="en-US" sz="1000"/>
                        <a:t>28</a:t>
                      </a:r>
                    </a:p>
                  </a:txBody>
                  <a:tcPr/>
                </a:tc>
                <a:tc>
                  <a:txBody>
                    <a:bodyPr/>
                    <a:lstStyle/>
                    <a:p>
                      <a:r>
                        <a:rPr lang="en-US" sz="1000"/>
                        <a:t>25</a:t>
                      </a:r>
                    </a:p>
                  </a:txBody>
                  <a:tcPr/>
                </a:tc>
                <a:tc>
                  <a:txBody>
                    <a:bodyPr/>
                    <a:lstStyle/>
                    <a:p>
                      <a:r>
                        <a:rPr lang="en-US" sz="1000"/>
                        <a:t>190</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6.4538 %</a:t>
                      </a:r>
                    </a:p>
                  </a:txBody>
                  <a:tcPr/>
                </a:tc>
                <a:tc>
                  <a:txBody>
                    <a:bodyPr/>
                    <a:lstStyle/>
                    <a:p>
                      <a:r>
                        <a:rPr lang="en-US" sz="1000"/>
                        <a:t>0.0 %</a:t>
                      </a:r>
                    </a:p>
                  </a:txBody>
                  <a:tcPr/>
                </a:tc>
                <a:extLst>
                  <a:ext uri="{0D108BD9-81ED-4DB2-BD59-A6C34878D82A}">
                    <a16:rowId xmlns:a16="http://schemas.microsoft.com/office/drawing/2014/main" val="2567784679"/>
                  </a:ext>
                </a:extLst>
              </a:tr>
            </a:tbl>
          </a:graphicData>
        </a:graphic>
      </p:graphicFrame>
      <p:sp>
        <p:nvSpPr>
          <p:cNvPr id="4" name="Text Placeholder 3">
            <a:extLst>
              <a:ext uri="{FF2B5EF4-FFF2-40B4-BE49-F238E27FC236}">
                <a16:creationId xmlns:a16="http://schemas.microsoft.com/office/drawing/2014/main" id="{9A4C7562-3487-404A-988F-1A46ABD0E27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81547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344EC-EB12-4C0B-B279-CFFAF5E9882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C65130D7-4574-4171-BF6A-BC94D4346BA7}"/>
              </a:ext>
            </a:extLst>
          </p:cNvPr>
          <p:cNvGraphicFramePr>
            <a:graphicFrameLocks noGrp="1"/>
          </p:cNvGraphicFramePr>
          <p:nvPr>
            <p:ph type="chart" sz="quarter" idx="13"/>
            <p:extLst>
              <p:ext uri="{D42A27DB-BD31-4B8C-83A1-F6EECF244321}">
                <p14:modId xmlns:p14="http://schemas.microsoft.com/office/powerpoint/2010/main" val="1622466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99FD0-D464-4963-A022-40D9B9BA74B4}"/>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39C8B8FD-9847-45BA-9446-DD9C1B5B6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245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9980-3FFC-4D08-B8B2-BD5720C52B94}"/>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7BD26831-3149-4EF0-B493-721FDFF4B622}"/>
              </a:ext>
            </a:extLst>
          </p:cNvPr>
          <p:cNvGraphicFramePr>
            <a:graphicFrameLocks noGrp="1"/>
          </p:cNvGraphicFramePr>
          <p:nvPr>
            <p:ph type="chart" sz="quarter" idx="13"/>
            <p:extLst>
              <p:ext uri="{D42A27DB-BD31-4B8C-83A1-F6EECF244321}">
                <p14:modId xmlns:p14="http://schemas.microsoft.com/office/powerpoint/2010/main" val="2589433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0A8EC9-1737-49BF-A30E-6045480F9779}"/>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1514C4B2-5158-4701-8556-4287888082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58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48A9-5936-4A66-971C-3193772D7F89}"/>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2CA25336-521E-416D-84FD-AEC71571142A}"/>
              </a:ext>
            </a:extLst>
          </p:cNvPr>
          <p:cNvGraphicFramePr>
            <a:graphicFrameLocks noGrp="1"/>
          </p:cNvGraphicFramePr>
          <p:nvPr>
            <p:ph type="chart" sz="quarter" idx="13"/>
            <p:extLst>
              <p:ext uri="{D42A27DB-BD31-4B8C-83A1-F6EECF244321}">
                <p14:modId xmlns:p14="http://schemas.microsoft.com/office/powerpoint/2010/main" val="533984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3B5A6-E312-46D0-ABAE-FD068A74E5D7}"/>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971125BE-7C32-4D38-A711-088D622C5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2465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F5FA-47FE-4C83-9E0D-8803E2249F9B}"/>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29461033-324A-4A1E-9D82-D0AEB1C4C7CF}"/>
              </a:ext>
            </a:extLst>
          </p:cNvPr>
          <p:cNvGraphicFramePr>
            <a:graphicFrameLocks noGrp="1"/>
          </p:cNvGraphicFramePr>
          <p:nvPr>
            <p:ph type="tbl" sz="quarter" idx="13"/>
            <p:extLst>
              <p:ext uri="{D42A27DB-BD31-4B8C-83A1-F6EECF244321}">
                <p14:modId xmlns:p14="http://schemas.microsoft.com/office/powerpoint/2010/main" val="40852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4441996"/>
                    </a:ext>
                  </a:extLst>
                </a:gridCol>
                <a:gridCol w="822960">
                  <a:extLst>
                    <a:ext uri="{9D8B030D-6E8A-4147-A177-3AD203B41FA5}">
                      <a16:colId xmlns:a16="http://schemas.microsoft.com/office/drawing/2014/main" val="3330081678"/>
                    </a:ext>
                  </a:extLst>
                </a:gridCol>
                <a:gridCol w="822960">
                  <a:extLst>
                    <a:ext uri="{9D8B030D-6E8A-4147-A177-3AD203B41FA5}">
                      <a16:colId xmlns:a16="http://schemas.microsoft.com/office/drawing/2014/main" val="2575209723"/>
                    </a:ext>
                  </a:extLst>
                </a:gridCol>
                <a:gridCol w="822960">
                  <a:extLst>
                    <a:ext uri="{9D8B030D-6E8A-4147-A177-3AD203B41FA5}">
                      <a16:colId xmlns:a16="http://schemas.microsoft.com/office/drawing/2014/main" val="1999780729"/>
                    </a:ext>
                  </a:extLst>
                </a:gridCol>
                <a:gridCol w="822960">
                  <a:extLst>
                    <a:ext uri="{9D8B030D-6E8A-4147-A177-3AD203B41FA5}">
                      <a16:colId xmlns:a16="http://schemas.microsoft.com/office/drawing/2014/main" val="1063066422"/>
                    </a:ext>
                  </a:extLst>
                </a:gridCol>
                <a:gridCol w="822960">
                  <a:extLst>
                    <a:ext uri="{9D8B030D-6E8A-4147-A177-3AD203B41FA5}">
                      <a16:colId xmlns:a16="http://schemas.microsoft.com/office/drawing/2014/main" val="379550845"/>
                    </a:ext>
                  </a:extLst>
                </a:gridCol>
                <a:gridCol w="822960">
                  <a:extLst>
                    <a:ext uri="{9D8B030D-6E8A-4147-A177-3AD203B41FA5}">
                      <a16:colId xmlns:a16="http://schemas.microsoft.com/office/drawing/2014/main" val="4014643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385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- 2021-05-07 14:45:11</a:t>
                      </a:r>
                      <a:r>
                        <a:rPr kumimoji="0" lang="en-US" sz="1000" b="0" i="0" u="none" strike="noStrike" kern="1200" cap="none" spc="0" normalizeH="0" baseline="0" noProof="0">
                          <a:ln>
                            <a:noFill/>
                          </a:ln>
                          <a:solidFill>
                            <a:prstClr val="black"/>
                          </a:solidFill>
                          <a:effectLst/>
                          <a:uLnTx/>
                          <a:uFillTx/>
                          <a:latin typeface="+mn-lt"/>
                          <a:ea typeface="+mn-ea"/>
                          <a:cs typeface="+mn-cs"/>
                        </a:rPr>
                        <a:t>
 For Asian Pacific American Heritage Month, TMNAS is highlighting several employees as cultural ambassadors. To start - meet Rexon! As a fan of Indian cinema, Rexon has provided some quick links to watch Bollywood films online.
If you're a Netflix subscriber, go here: https://bit.ly/3baJclc
If you have Amazon Prime, go here: https://amzn.to/3eprMmV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190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- 2021-05-14 13:24:51</a:t>
                      </a:r>
                      <a:r>
                        <a:rPr kumimoji="0" lang="en-US" sz="1000" b="0" i="0" u="none" strike="noStrike" kern="1200" cap="none" spc="0" normalizeH="0" baseline="0" noProof="0">
                          <a:ln>
                            <a:noFill/>
                          </a:ln>
                          <a:solidFill>
                            <a:prstClr val="black"/>
                          </a:solidFill>
                          <a:effectLst/>
                          <a:uLnTx/>
                          <a:uFillTx/>
                          <a:latin typeface="+mn-lt"/>
                          <a:ea typeface="+mn-ea"/>
                          <a:cs typeface="+mn-cs"/>
                        </a:rPr>
                        <a:t>
 Meet this week’s #APAHM2021 cultural ambassador, Anindita! Having majored in Architecture as an undergraduate, Anindita has immense interest in architectural edifices. She provided some quick links to share India’s treasure. See below!
Sanchi: http://www.sanchi.org/
Taj Mahal: https://www.tajmahal.gov.in/
Konark: http://konark.nic.in/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3305566"/>
                  </a:ext>
                </a:extLst>
              </a:tr>
            </a:tbl>
          </a:graphicData>
        </a:graphic>
      </p:graphicFrame>
      <p:sp>
        <p:nvSpPr>
          <p:cNvPr id="4" name="Text Placeholder 3">
            <a:extLst>
              <a:ext uri="{FF2B5EF4-FFF2-40B4-BE49-F238E27FC236}">
                <a16:creationId xmlns:a16="http://schemas.microsoft.com/office/drawing/2014/main" id="{BD97713D-56E2-492D-A868-BFB6D242E31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06304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5BB6-1DE0-402D-BB88-ECBCEFA121B1}"/>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935B4E43-EA76-4493-B3D9-C165387B2107}"/>
              </a:ext>
            </a:extLst>
          </p:cNvPr>
          <p:cNvGraphicFramePr>
            <a:graphicFrameLocks noGrp="1"/>
          </p:cNvGraphicFramePr>
          <p:nvPr>
            <p:ph type="tbl" sz="quarter" idx="13"/>
            <p:extLst>
              <p:ext uri="{D42A27DB-BD31-4B8C-83A1-F6EECF244321}">
                <p14:modId xmlns:p14="http://schemas.microsoft.com/office/powerpoint/2010/main" val="1491590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5543338"/>
                    </a:ext>
                  </a:extLst>
                </a:gridCol>
                <a:gridCol w="822960">
                  <a:extLst>
                    <a:ext uri="{9D8B030D-6E8A-4147-A177-3AD203B41FA5}">
                      <a16:colId xmlns:a16="http://schemas.microsoft.com/office/drawing/2014/main" val="1253946952"/>
                    </a:ext>
                  </a:extLst>
                </a:gridCol>
                <a:gridCol w="822960">
                  <a:extLst>
                    <a:ext uri="{9D8B030D-6E8A-4147-A177-3AD203B41FA5}">
                      <a16:colId xmlns:a16="http://schemas.microsoft.com/office/drawing/2014/main" val="1044567180"/>
                    </a:ext>
                  </a:extLst>
                </a:gridCol>
                <a:gridCol w="822960">
                  <a:extLst>
                    <a:ext uri="{9D8B030D-6E8A-4147-A177-3AD203B41FA5}">
                      <a16:colId xmlns:a16="http://schemas.microsoft.com/office/drawing/2014/main" val="1075735989"/>
                    </a:ext>
                  </a:extLst>
                </a:gridCol>
                <a:gridCol w="822960">
                  <a:extLst>
                    <a:ext uri="{9D8B030D-6E8A-4147-A177-3AD203B41FA5}">
                      <a16:colId xmlns:a16="http://schemas.microsoft.com/office/drawing/2014/main" val="1289489169"/>
                    </a:ext>
                  </a:extLst>
                </a:gridCol>
                <a:gridCol w="822960">
                  <a:extLst>
                    <a:ext uri="{9D8B030D-6E8A-4147-A177-3AD203B41FA5}">
                      <a16:colId xmlns:a16="http://schemas.microsoft.com/office/drawing/2014/main" val="2211204392"/>
                    </a:ext>
                  </a:extLst>
                </a:gridCol>
                <a:gridCol w="822960">
                  <a:extLst>
                    <a:ext uri="{9D8B030D-6E8A-4147-A177-3AD203B41FA5}">
                      <a16:colId xmlns:a16="http://schemas.microsoft.com/office/drawing/2014/main" val="419725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04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- 2021-03-16 13:13:33</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182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- 2021-06-23 17:03:57</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0049431"/>
                  </a:ext>
                </a:extLst>
              </a:tr>
            </a:tbl>
          </a:graphicData>
        </a:graphic>
      </p:graphicFrame>
      <p:sp>
        <p:nvSpPr>
          <p:cNvPr id="4" name="Text Placeholder 3">
            <a:extLst>
              <a:ext uri="{FF2B5EF4-FFF2-40B4-BE49-F238E27FC236}">
                <a16:creationId xmlns:a16="http://schemas.microsoft.com/office/drawing/2014/main" id="{4A3EA8D9-E586-45C0-B73B-08368FAA4FA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1158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6682-2034-42D4-A401-C3B761C999A5}"/>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200ABA43-BAA8-4BB2-BCA8-1F690CD3EF7C}"/>
              </a:ext>
            </a:extLst>
          </p:cNvPr>
          <p:cNvGraphicFramePr>
            <a:graphicFrameLocks noGrp="1"/>
          </p:cNvGraphicFramePr>
          <p:nvPr>
            <p:ph type="tbl" sz="quarter" idx="13"/>
            <p:extLst>
              <p:ext uri="{D42A27DB-BD31-4B8C-83A1-F6EECF244321}">
                <p14:modId xmlns:p14="http://schemas.microsoft.com/office/powerpoint/2010/main" val="352335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0917338"/>
                    </a:ext>
                  </a:extLst>
                </a:gridCol>
                <a:gridCol w="822960">
                  <a:extLst>
                    <a:ext uri="{9D8B030D-6E8A-4147-A177-3AD203B41FA5}">
                      <a16:colId xmlns:a16="http://schemas.microsoft.com/office/drawing/2014/main" val="3026384178"/>
                    </a:ext>
                  </a:extLst>
                </a:gridCol>
                <a:gridCol w="822960">
                  <a:extLst>
                    <a:ext uri="{9D8B030D-6E8A-4147-A177-3AD203B41FA5}">
                      <a16:colId xmlns:a16="http://schemas.microsoft.com/office/drawing/2014/main" val="3083319210"/>
                    </a:ext>
                  </a:extLst>
                </a:gridCol>
                <a:gridCol w="822960">
                  <a:extLst>
                    <a:ext uri="{9D8B030D-6E8A-4147-A177-3AD203B41FA5}">
                      <a16:colId xmlns:a16="http://schemas.microsoft.com/office/drawing/2014/main" val="3409034366"/>
                    </a:ext>
                  </a:extLst>
                </a:gridCol>
                <a:gridCol w="822960">
                  <a:extLst>
                    <a:ext uri="{9D8B030D-6E8A-4147-A177-3AD203B41FA5}">
                      <a16:colId xmlns:a16="http://schemas.microsoft.com/office/drawing/2014/main" val="2226330009"/>
                    </a:ext>
                  </a:extLst>
                </a:gridCol>
                <a:gridCol w="822960">
                  <a:extLst>
                    <a:ext uri="{9D8B030D-6E8A-4147-A177-3AD203B41FA5}">
                      <a16:colId xmlns:a16="http://schemas.microsoft.com/office/drawing/2014/main" val="44024028"/>
                    </a:ext>
                  </a:extLst>
                </a:gridCol>
                <a:gridCol w="822960">
                  <a:extLst>
                    <a:ext uri="{9D8B030D-6E8A-4147-A177-3AD203B41FA5}">
                      <a16:colId xmlns:a16="http://schemas.microsoft.com/office/drawing/2014/main" val="209574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42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- 2021-05-04 18:37:43</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23331412"/>
                  </a:ext>
                </a:extLst>
              </a:tr>
            </a:tbl>
          </a:graphicData>
        </a:graphic>
      </p:graphicFrame>
      <p:sp>
        <p:nvSpPr>
          <p:cNvPr id="4" name="Text Placeholder 3">
            <a:extLst>
              <a:ext uri="{FF2B5EF4-FFF2-40B4-BE49-F238E27FC236}">
                <a16:creationId xmlns:a16="http://schemas.microsoft.com/office/drawing/2014/main" id="{49F29FB0-F19B-4DA1-A442-D45A393A23B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17337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6BA7-58E3-468A-8FA9-53670A5F292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737CA59C-385E-4561-9A9B-7F688853B556}"/>
              </a:ext>
            </a:extLst>
          </p:cNvPr>
          <p:cNvGraphicFramePr>
            <a:graphicFrameLocks noGrp="1"/>
          </p:cNvGraphicFramePr>
          <p:nvPr>
            <p:ph type="tbl" sz="quarter" idx="13"/>
            <p:extLst>
              <p:ext uri="{D42A27DB-BD31-4B8C-83A1-F6EECF244321}">
                <p14:modId xmlns:p14="http://schemas.microsoft.com/office/powerpoint/2010/main" val="9894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74640216"/>
                    </a:ext>
                  </a:extLst>
                </a:gridCol>
                <a:gridCol w="576072">
                  <a:extLst>
                    <a:ext uri="{9D8B030D-6E8A-4147-A177-3AD203B41FA5}">
                      <a16:colId xmlns:a16="http://schemas.microsoft.com/office/drawing/2014/main" val="1034245068"/>
                    </a:ext>
                  </a:extLst>
                </a:gridCol>
                <a:gridCol w="576072">
                  <a:extLst>
                    <a:ext uri="{9D8B030D-6E8A-4147-A177-3AD203B41FA5}">
                      <a16:colId xmlns:a16="http://schemas.microsoft.com/office/drawing/2014/main" val="939851237"/>
                    </a:ext>
                  </a:extLst>
                </a:gridCol>
                <a:gridCol w="576072">
                  <a:extLst>
                    <a:ext uri="{9D8B030D-6E8A-4147-A177-3AD203B41FA5}">
                      <a16:colId xmlns:a16="http://schemas.microsoft.com/office/drawing/2014/main" val="1132641518"/>
                    </a:ext>
                  </a:extLst>
                </a:gridCol>
                <a:gridCol w="576072">
                  <a:extLst>
                    <a:ext uri="{9D8B030D-6E8A-4147-A177-3AD203B41FA5}">
                      <a16:colId xmlns:a16="http://schemas.microsoft.com/office/drawing/2014/main" val="1740705649"/>
                    </a:ext>
                  </a:extLst>
                </a:gridCol>
                <a:gridCol w="576072">
                  <a:extLst>
                    <a:ext uri="{9D8B030D-6E8A-4147-A177-3AD203B41FA5}">
                      <a16:colId xmlns:a16="http://schemas.microsoft.com/office/drawing/2014/main" val="1886904659"/>
                    </a:ext>
                  </a:extLst>
                </a:gridCol>
                <a:gridCol w="576072">
                  <a:extLst>
                    <a:ext uri="{9D8B030D-6E8A-4147-A177-3AD203B41FA5}">
                      <a16:colId xmlns:a16="http://schemas.microsoft.com/office/drawing/2014/main" val="833468597"/>
                    </a:ext>
                  </a:extLst>
                </a:gridCol>
                <a:gridCol w="576072">
                  <a:extLst>
                    <a:ext uri="{9D8B030D-6E8A-4147-A177-3AD203B41FA5}">
                      <a16:colId xmlns:a16="http://schemas.microsoft.com/office/drawing/2014/main" val="1704526509"/>
                    </a:ext>
                  </a:extLst>
                </a:gridCol>
                <a:gridCol w="576072">
                  <a:extLst>
                    <a:ext uri="{9D8B030D-6E8A-4147-A177-3AD203B41FA5}">
                      <a16:colId xmlns:a16="http://schemas.microsoft.com/office/drawing/2014/main" val="4292999197"/>
                    </a:ext>
                  </a:extLst>
                </a:gridCol>
                <a:gridCol w="576072">
                  <a:extLst>
                    <a:ext uri="{9D8B030D-6E8A-4147-A177-3AD203B41FA5}">
                      <a16:colId xmlns:a16="http://schemas.microsoft.com/office/drawing/2014/main" val="3553564630"/>
                    </a:ext>
                  </a:extLst>
                </a:gridCol>
                <a:gridCol w="576072">
                  <a:extLst>
                    <a:ext uri="{9D8B030D-6E8A-4147-A177-3AD203B41FA5}">
                      <a16:colId xmlns:a16="http://schemas.microsoft.com/office/drawing/2014/main" val="4081877423"/>
                    </a:ext>
                  </a:extLst>
                </a:gridCol>
                <a:gridCol w="576072">
                  <a:extLst>
                    <a:ext uri="{9D8B030D-6E8A-4147-A177-3AD203B41FA5}">
                      <a16:colId xmlns:a16="http://schemas.microsoft.com/office/drawing/2014/main" val="2136599778"/>
                    </a:ext>
                  </a:extLst>
                </a:gridCol>
                <a:gridCol w="576072">
                  <a:extLst>
                    <a:ext uri="{9D8B030D-6E8A-4147-A177-3AD203B41FA5}">
                      <a16:colId xmlns:a16="http://schemas.microsoft.com/office/drawing/2014/main" val="420010457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67049415"/>
                  </a:ext>
                </a:extLst>
              </a:tr>
              <a:tr h="370840">
                <a:tc>
                  <a:txBody>
                    <a:bodyPr/>
                    <a:lstStyle/>
                    <a:p>
                      <a:r>
                        <a:rPr lang="en-US" sz="1000"/>
                        <a:t>180</a:t>
                      </a:r>
                    </a:p>
                  </a:txBody>
                  <a:tcPr/>
                </a:tc>
                <a:tc>
                  <a:txBody>
                    <a:bodyPr/>
                    <a:lstStyle/>
                    <a:p>
                      <a:r>
                        <a:rPr lang="en-US" sz="1000"/>
                        <a:t>-6</a:t>
                      </a:r>
                    </a:p>
                  </a:txBody>
                  <a:tcPr/>
                </a:tc>
                <a:tc>
                  <a:txBody>
                    <a:bodyPr/>
                    <a:lstStyle/>
                    <a:p>
                      <a:r>
                        <a:rPr lang="en-US" sz="1000"/>
                        <a:t>21</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10</a:t>
                      </a:r>
                    </a:p>
                  </a:txBody>
                  <a:tcPr/>
                </a:tc>
                <a:tc>
                  <a:txBody>
                    <a:bodyPr/>
                    <a:lstStyle/>
                    <a:p>
                      <a:r>
                        <a:rPr lang="en-US" sz="1000"/>
                        <a:t>0.8916 %</a:t>
                      </a:r>
                    </a:p>
                  </a:txBody>
                  <a:tcPr/>
                </a:tc>
                <a:tc>
                  <a:txBody>
                    <a:bodyPr/>
                    <a:lstStyle/>
                    <a:p>
                      <a:r>
                        <a:rPr lang="en-US" sz="1000"/>
                        <a:t>0.0 %</a:t>
                      </a:r>
                    </a:p>
                  </a:txBody>
                  <a:tcPr/>
                </a:tc>
                <a:extLst>
                  <a:ext uri="{0D108BD9-81ED-4DB2-BD59-A6C34878D82A}">
                    <a16:rowId xmlns:a16="http://schemas.microsoft.com/office/drawing/2014/main" val="2537477383"/>
                  </a:ext>
                </a:extLst>
              </a:tr>
            </a:tbl>
          </a:graphicData>
        </a:graphic>
      </p:graphicFrame>
      <p:sp>
        <p:nvSpPr>
          <p:cNvPr id="4" name="Text Placeholder 3">
            <a:extLst>
              <a:ext uri="{FF2B5EF4-FFF2-40B4-BE49-F238E27FC236}">
                <a16:creationId xmlns:a16="http://schemas.microsoft.com/office/drawing/2014/main" id="{8003DD72-BE35-4D0A-99AC-7548E316FCD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86791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C46B-471F-4CC0-96F5-FEE3655EE965}"/>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A114A7BC-3FC4-4F8E-ADC5-697B7EEABD9B}"/>
              </a:ext>
            </a:extLst>
          </p:cNvPr>
          <p:cNvGraphicFramePr>
            <a:graphicFrameLocks noGrp="1"/>
          </p:cNvGraphicFramePr>
          <p:nvPr>
            <p:ph type="chart" sz="quarter" idx="13"/>
            <p:extLst>
              <p:ext uri="{D42A27DB-BD31-4B8C-83A1-F6EECF244321}">
                <p14:modId xmlns:p14="http://schemas.microsoft.com/office/powerpoint/2010/main" val="1395757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C250E1-C2E6-48C3-ADD0-30B8E19A7BCF}"/>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B89F493B-D210-4EC2-B241-65BDF7783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9542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1B41F-1F0D-49FA-BE77-9B50DE165AE3}"/>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B5472168-C857-4B17-8D04-B1F81BCFA8C9}"/>
              </a:ext>
            </a:extLst>
          </p:cNvPr>
          <p:cNvGraphicFramePr>
            <a:graphicFrameLocks noGrp="1"/>
          </p:cNvGraphicFramePr>
          <p:nvPr>
            <p:ph type="chart" sz="quarter" idx="13"/>
            <p:extLst>
              <p:ext uri="{D42A27DB-BD31-4B8C-83A1-F6EECF244321}">
                <p14:modId xmlns:p14="http://schemas.microsoft.com/office/powerpoint/2010/main" val="754407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EA3833-8D6F-4229-90B3-1ED945A70496}"/>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881C0663-AC6B-43C0-9050-C13CDEAA47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439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70F7-3A38-485B-9EBF-00E7C8AA82D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8856A6EE-B122-4D89-9535-130B11D956B9}"/>
              </a:ext>
            </a:extLst>
          </p:cNvPr>
          <p:cNvGraphicFramePr>
            <a:graphicFrameLocks noGrp="1"/>
          </p:cNvGraphicFramePr>
          <p:nvPr>
            <p:ph type="chart" sz="quarter" idx="13"/>
            <p:extLst>
              <p:ext uri="{D42A27DB-BD31-4B8C-83A1-F6EECF244321}">
                <p14:modId xmlns:p14="http://schemas.microsoft.com/office/powerpoint/2010/main" val="2618479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A0A57-06E6-4277-B370-F7A943E6CF39}"/>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A9415DB2-0901-45DB-86DF-87EFE70999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812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3A421-4BF9-4B29-8C93-858C6A5F153D}"/>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085063BE-2122-432C-A8CE-0D4F5D19C180}"/>
              </a:ext>
            </a:extLst>
          </p:cNvPr>
          <p:cNvGraphicFramePr>
            <a:graphicFrameLocks noGrp="1"/>
          </p:cNvGraphicFramePr>
          <p:nvPr>
            <p:ph type="tbl" sz="quarter" idx="13"/>
            <p:extLst>
              <p:ext uri="{D42A27DB-BD31-4B8C-83A1-F6EECF244321}">
                <p14:modId xmlns:p14="http://schemas.microsoft.com/office/powerpoint/2010/main" val="211909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961687"/>
                    </a:ext>
                  </a:extLst>
                </a:gridCol>
                <a:gridCol w="493776">
                  <a:extLst>
                    <a:ext uri="{9D8B030D-6E8A-4147-A177-3AD203B41FA5}">
                      <a16:colId xmlns:a16="http://schemas.microsoft.com/office/drawing/2014/main" val="3698699820"/>
                    </a:ext>
                  </a:extLst>
                </a:gridCol>
                <a:gridCol w="1069848">
                  <a:extLst>
                    <a:ext uri="{9D8B030D-6E8A-4147-A177-3AD203B41FA5}">
                      <a16:colId xmlns:a16="http://schemas.microsoft.com/office/drawing/2014/main" val="770993361"/>
                    </a:ext>
                  </a:extLst>
                </a:gridCol>
                <a:gridCol w="1069848">
                  <a:extLst>
                    <a:ext uri="{9D8B030D-6E8A-4147-A177-3AD203B41FA5}">
                      <a16:colId xmlns:a16="http://schemas.microsoft.com/office/drawing/2014/main" val="1549905745"/>
                    </a:ext>
                  </a:extLst>
                </a:gridCol>
                <a:gridCol w="1069848">
                  <a:extLst>
                    <a:ext uri="{9D8B030D-6E8A-4147-A177-3AD203B41FA5}">
                      <a16:colId xmlns:a16="http://schemas.microsoft.com/office/drawing/2014/main" val="3385778210"/>
                    </a:ext>
                  </a:extLst>
                </a:gridCol>
                <a:gridCol w="1069848">
                  <a:extLst>
                    <a:ext uri="{9D8B030D-6E8A-4147-A177-3AD203B41FA5}">
                      <a16:colId xmlns:a16="http://schemas.microsoft.com/office/drawing/2014/main" val="281273482"/>
                    </a:ext>
                  </a:extLst>
                </a:gridCol>
                <a:gridCol w="1069848">
                  <a:extLst>
                    <a:ext uri="{9D8B030D-6E8A-4147-A177-3AD203B41FA5}">
                      <a16:colId xmlns:a16="http://schemas.microsoft.com/office/drawing/2014/main" val="283706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9263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- 2021-05-04 18:33:26</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 https://t.co/kuRgETRFRp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2.1622 %</a:t>
                      </a:r>
                    </a:p>
                  </a:txBody>
                  <a:tcPr/>
                </a:tc>
                <a:extLst>
                  <a:ext uri="{0D108BD9-81ED-4DB2-BD59-A6C34878D82A}">
                    <a16:rowId xmlns:a16="http://schemas.microsoft.com/office/drawing/2014/main" val="91277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- 2021-04-27 15:46:09</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hosted our first ever virtual Take Your Child to Work Day. Parents and children joined in on a Zoo-M with Barn Hill Reserve. After, TMNAS kids took part in a teambuilding activity with Kindness Quest. Thanks to all that participated! https://t.co/8eraBp8OFx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1.6304 %</a:t>
                      </a:r>
                    </a:p>
                  </a:txBody>
                  <a:tcPr/>
                </a:tc>
                <a:extLst>
                  <a:ext uri="{0D108BD9-81ED-4DB2-BD59-A6C34878D82A}">
                    <a16:rowId xmlns:a16="http://schemas.microsoft.com/office/drawing/2014/main" val="1339613414"/>
                  </a:ext>
                </a:extLst>
              </a:tr>
            </a:tbl>
          </a:graphicData>
        </a:graphic>
      </p:graphicFrame>
      <p:sp>
        <p:nvSpPr>
          <p:cNvPr id="4" name="Text Placeholder 3">
            <a:extLst>
              <a:ext uri="{FF2B5EF4-FFF2-40B4-BE49-F238E27FC236}">
                <a16:creationId xmlns:a16="http://schemas.microsoft.com/office/drawing/2014/main" id="{E5FB62DB-EE05-4BF4-9B0B-0DD5425434C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67700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ABF7B-7589-4513-A067-5DACCD190977}"/>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DC13D172-345F-4C81-9F70-49B80D0644FB}"/>
              </a:ext>
            </a:extLst>
          </p:cNvPr>
          <p:cNvGraphicFramePr>
            <a:graphicFrameLocks noGrp="1"/>
          </p:cNvGraphicFramePr>
          <p:nvPr>
            <p:ph type="tbl" sz="quarter" idx="13"/>
            <p:extLst>
              <p:ext uri="{D42A27DB-BD31-4B8C-83A1-F6EECF244321}">
                <p14:modId xmlns:p14="http://schemas.microsoft.com/office/powerpoint/2010/main" val="330734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91393035"/>
                    </a:ext>
                  </a:extLst>
                </a:gridCol>
                <a:gridCol w="493776">
                  <a:extLst>
                    <a:ext uri="{9D8B030D-6E8A-4147-A177-3AD203B41FA5}">
                      <a16:colId xmlns:a16="http://schemas.microsoft.com/office/drawing/2014/main" val="3934898723"/>
                    </a:ext>
                  </a:extLst>
                </a:gridCol>
                <a:gridCol w="1069848">
                  <a:extLst>
                    <a:ext uri="{9D8B030D-6E8A-4147-A177-3AD203B41FA5}">
                      <a16:colId xmlns:a16="http://schemas.microsoft.com/office/drawing/2014/main" val="2819112529"/>
                    </a:ext>
                  </a:extLst>
                </a:gridCol>
                <a:gridCol w="1069848">
                  <a:extLst>
                    <a:ext uri="{9D8B030D-6E8A-4147-A177-3AD203B41FA5}">
                      <a16:colId xmlns:a16="http://schemas.microsoft.com/office/drawing/2014/main" val="3553308194"/>
                    </a:ext>
                  </a:extLst>
                </a:gridCol>
                <a:gridCol w="1069848">
                  <a:extLst>
                    <a:ext uri="{9D8B030D-6E8A-4147-A177-3AD203B41FA5}">
                      <a16:colId xmlns:a16="http://schemas.microsoft.com/office/drawing/2014/main" val="3504690204"/>
                    </a:ext>
                  </a:extLst>
                </a:gridCol>
                <a:gridCol w="1069848">
                  <a:extLst>
                    <a:ext uri="{9D8B030D-6E8A-4147-A177-3AD203B41FA5}">
                      <a16:colId xmlns:a16="http://schemas.microsoft.com/office/drawing/2014/main" val="130734876"/>
                    </a:ext>
                  </a:extLst>
                </a:gridCol>
                <a:gridCol w="1069848">
                  <a:extLst>
                    <a:ext uri="{9D8B030D-6E8A-4147-A177-3AD203B41FA5}">
                      <a16:colId xmlns:a16="http://schemas.microsoft.com/office/drawing/2014/main" val="24799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1743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296039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- 2021-05-05 11:15:34</a:t>
                      </a:r>
                      <a:r>
                        <a:rPr kumimoji="0" lang="en-US" sz="1000" b="0" i="0" u="none" strike="noStrike" kern="1200" cap="none" spc="0" normalizeH="0" baseline="0" noProof="0">
                          <a:ln>
                            <a:noFill/>
                          </a:ln>
                          <a:solidFill>
                            <a:prstClr val="black"/>
                          </a:solidFill>
                          <a:effectLst/>
                          <a:uLnTx/>
                          <a:uFillTx/>
                          <a:latin typeface="+mn-lt"/>
                          <a:ea typeface="+mn-ea"/>
                          <a:cs typeface="+mn-cs"/>
                        </a:rPr>
                        <a:t>
 Last week was National Walk at Lunch Day. Employees that participate in our TMNA Benefits and Wellness “The Good Life” program were encouraged to get outside and snap some photos for a Treasure Hunt. It’s nice to see our employees are getting some fresh air and stay connected! https://t.co/EA7QgPvJrC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3044714839"/>
                  </a:ext>
                </a:extLst>
              </a:tr>
            </a:tbl>
          </a:graphicData>
        </a:graphic>
      </p:graphicFrame>
      <p:sp>
        <p:nvSpPr>
          <p:cNvPr id="4" name="Text Placeholder 3">
            <a:extLst>
              <a:ext uri="{FF2B5EF4-FFF2-40B4-BE49-F238E27FC236}">
                <a16:creationId xmlns:a16="http://schemas.microsoft.com/office/drawing/2014/main" id="{CB40F572-FD62-4014-B404-E39BD6AE8FC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812089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DDD7A-B957-4E8C-A6D8-968E49C20EDD}"/>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E18F13DD-1189-42EA-8574-3B00D745BC28}"/>
              </a:ext>
            </a:extLst>
          </p:cNvPr>
          <p:cNvGraphicFramePr>
            <a:graphicFrameLocks noGrp="1"/>
          </p:cNvGraphicFramePr>
          <p:nvPr>
            <p:ph type="tbl" sz="quarter" idx="13"/>
            <p:extLst>
              <p:ext uri="{D42A27DB-BD31-4B8C-83A1-F6EECF244321}">
                <p14:modId xmlns:p14="http://schemas.microsoft.com/office/powerpoint/2010/main" val="2732945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78447034"/>
                    </a:ext>
                  </a:extLst>
                </a:gridCol>
                <a:gridCol w="493776">
                  <a:extLst>
                    <a:ext uri="{9D8B030D-6E8A-4147-A177-3AD203B41FA5}">
                      <a16:colId xmlns:a16="http://schemas.microsoft.com/office/drawing/2014/main" val="504237930"/>
                    </a:ext>
                  </a:extLst>
                </a:gridCol>
                <a:gridCol w="1069848">
                  <a:extLst>
                    <a:ext uri="{9D8B030D-6E8A-4147-A177-3AD203B41FA5}">
                      <a16:colId xmlns:a16="http://schemas.microsoft.com/office/drawing/2014/main" val="1778505788"/>
                    </a:ext>
                  </a:extLst>
                </a:gridCol>
                <a:gridCol w="1069848">
                  <a:extLst>
                    <a:ext uri="{9D8B030D-6E8A-4147-A177-3AD203B41FA5}">
                      <a16:colId xmlns:a16="http://schemas.microsoft.com/office/drawing/2014/main" val="2415010801"/>
                    </a:ext>
                  </a:extLst>
                </a:gridCol>
                <a:gridCol w="1069848">
                  <a:extLst>
                    <a:ext uri="{9D8B030D-6E8A-4147-A177-3AD203B41FA5}">
                      <a16:colId xmlns:a16="http://schemas.microsoft.com/office/drawing/2014/main" val="2128190730"/>
                    </a:ext>
                  </a:extLst>
                </a:gridCol>
                <a:gridCol w="1069848">
                  <a:extLst>
                    <a:ext uri="{9D8B030D-6E8A-4147-A177-3AD203B41FA5}">
                      <a16:colId xmlns:a16="http://schemas.microsoft.com/office/drawing/2014/main" val="3644936967"/>
                    </a:ext>
                  </a:extLst>
                </a:gridCol>
                <a:gridCol w="1069848">
                  <a:extLst>
                    <a:ext uri="{9D8B030D-6E8A-4147-A177-3AD203B41FA5}">
                      <a16:colId xmlns:a16="http://schemas.microsoft.com/office/drawing/2014/main" val="57407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6030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- 2021-05-28 12:24:01</a:t>
                      </a:r>
                      <a:r>
                        <a:rPr kumimoji="0" lang="en-US" sz="1000" b="0" i="0" u="none" strike="noStrike" kern="1200" cap="none" spc="0" normalizeH="0" baseline="0" noProof="0">
                          <a:ln>
                            <a:noFill/>
                          </a:ln>
                          <a:solidFill>
                            <a:prstClr val="black"/>
                          </a:solidFill>
                          <a:effectLst/>
                          <a:uLnTx/>
                          <a:uFillTx/>
                          <a:latin typeface="+mn-lt"/>
                          <a:ea typeface="+mn-ea"/>
                          <a:cs typeface="+mn-cs"/>
                        </a:rPr>
                        <a:t>
 Our EVP &amp;amp; CIO @BobPick was featured on the @sellingtothecio podcast. Check it out! https://t.co/3i1EmrP2nW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20:10:01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extLst>
                  <a:ext uri="{0D108BD9-81ED-4DB2-BD59-A6C34878D82A}">
                    <a16:rowId xmlns:a16="http://schemas.microsoft.com/office/drawing/2014/main" val="961574477"/>
                  </a:ext>
                </a:extLst>
              </a:tr>
            </a:tbl>
          </a:graphicData>
        </a:graphic>
      </p:graphicFrame>
      <p:sp>
        <p:nvSpPr>
          <p:cNvPr id="4" name="Text Placeholder 3">
            <a:extLst>
              <a:ext uri="{FF2B5EF4-FFF2-40B4-BE49-F238E27FC236}">
                <a16:creationId xmlns:a16="http://schemas.microsoft.com/office/drawing/2014/main" id="{16D2736E-09D5-48F6-846C-1A221B79833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53024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C5DD2-56FE-427E-87B9-ADD2DA38939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96241CE-D3FA-4C91-94BD-E9BCD209C844}"/>
              </a:ext>
            </a:extLst>
          </p:cNvPr>
          <p:cNvGraphicFramePr>
            <a:graphicFrameLocks noGrp="1"/>
          </p:cNvGraphicFramePr>
          <p:nvPr>
            <p:ph type="tbl" sz="quarter" idx="13"/>
            <p:extLst>
              <p:ext uri="{D42A27DB-BD31-4B8C-83A1-F6EECF244321}">
                <p14:modId xmlns:p14="http://schemas.microsoft.com/office/powerpoint/2010/main" val="404963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80447405"/>
                    </a:ext>
                  </a:extLst>
                </a:gridCol>
                <a:gridCol w="411480">
                  <a:extLst>
                    <a:ext uri="{9D8B030D-6E8A-4147-A177-3AD203B41FA5}">
                      <a16:colId xmlns:a16="http://schemas.microsoft.com/office/drawing/2014/main" val="2075424086"/>
                    </a:ext>
                  </a:extLst>
                </a:gridCol>
                <a:gridCol w="411480">
                  <a:extLst>
                    <a:ext uri="{9D8B030D-6E8A-4147-A177-3AD203B41FA5}">
                      <a16:colId xmlns:a16="http://schemas.microsoft.com/office/drawing/2014/main" val="408085716"/>
                    </a:ext>
                  </a:extLst>
                </a:gridCol>
                <a:gridCol w="411480">
                  <a:extLst>
                    <a:ext uri="{9D8B030D-6E8A-4147-A177-3AD203B41FA5}">
                      <a16:colId xmlns:a16="http://schemas.microsoft.com/office/drawing/2014/main" val="1272834860"/>
                    </a:ext>
                  </a:extLst>
                </a:gridCol>
                <a:gridCol w="411480">
                  <a:extLst>
                    <a:ext uri="{9D8B030D-6E8A-4147-A177-3AD203B41FA5}">
                      <a16:colId xmlns:a16="http://schemas.microsoft.com/office/drawing/2014/main" val="1752373338"/>
                    </a:ext>
                  </a:extLst>
                </a:gridCol>
                <a:gridCol w="411480">
                  <a:extLst>
                    <a:ext uri="{9D8B030D-6E8A-4147-A177-3AD203B41FA5}">
                      <a16:colId xmlns:a16="http://schemas.microsoft.com/office/drawing/2014/main" val="3387420534"/>
                    </a:ext>
                  </a:extLst>
                </a:gridCol>
                <a:gridCol w="411480">
                  <a:extLst>
                    <a:ext uri="{9D8B030D-6E8A-4147-A177-3AD203B41FA5}">
                      <a16:colId xmlns:a16="http://schemas.microsoft.com/office/drawing/2014/main" val="4025395979"/>
                    </a:ext>
                  </a:extLst>
                </a:gridCol>
                <a:gridCol w="411480">
                  <a:extLst>
                    <a:ext uri="{9D8B030D-6E8A-4147-A177-3AD203B41FA5}">
                      <a16:colId xmlns:a16="http://schemas.microsoft.com/office/drawing/2014/main" val="3597880987"/>
                    </a:ext>
                  </a:extLst>
                </a:gridCol>
                <a:gridCol w="411480">
                  <a:extLst>
                    <a:ext uri="{9D8B030D-6E8A-4147-A177-3AD203B41FA5}">
                      <a16:colId xmlns:a16="http://schemas.microsoft.com/office/drawing/2014/main" val="1079703042"/>
                    </a:ext>
                  </a:extLst>
                </a:gridCol>
                <a:gridCol w="411480">
                  <a:extLst>
                    <a:ext uri="{9D8B030D-6E8A-4147-A177-3AD203B41FA5}">
                      <a16:colId xmlns:a16="http://schemas.microsoft.com/office/drawing/2014/main" val="2936363065"/>
                    </a:ext>
                  </a:extLst>
                </a:gridCol>
                <a:gridCol w="411480">
                  <a:extLst>
                    <a:ext uri="{9D8B030D-6E8A-4147-A177-3AD203B41FA5}">
                      <a16:colId xmlns:a16="http://schemas.microsoft.com/office/drawing/2014/main" val="191833400"/>
                    </a:ext>
                  </a:extLst>
                </a:gridCol>
                <a:gridCol w="411480">
                  <a:extLst>
                    <a:ext uri="{9D8B030D-6E8A-4147-A177-3AD203B41FA5}">
                      <a16:colId xmlns:a16="http://schemas.microsoft.com/office/drawing/2014/main" val="1898159149"/>
                    </a:ext>
                  </a:extLst>
                </a:gridCol>
                <a:gridCol w="411480">
                  <a:extLst>
                    <a:ext uri="{9D8B030D-6E8A-4147-A177-3AD203B41FA5}">
                      <a16:colId xmlns:a16="http://schemas.microsoft.com/office/drawing/2014/main" val="2195764980"/>
                    </a:ext>
                  </a:extLst>
                </a:gridCol>
                <a:gridCol w="411480">
                  <a:extLst>
                    <a:ext uri="{9D8B030D-6E8A-4147-A177-3AD203B41FA5}">
                      <a16:colId xmlns:a16="http://schemas.microsoft.com/office/drawing/2014/main" val="1132966297"/>
                    </a:ext>
                  </a:extLst>
                </a:gridCol>
                <a:gridCol w="411480">
                  <a:extLst>
                    <a:ext uri="{9D8B030D-6E8A-4147-A177-3AD203B41FA5}">
                      <a16:colId xmlns:a16="http://schemas.microsoft.com/office/drawing/2014/main" val="4159148678"/>
                    </a:ext>
                  </a:extLst>
                </a:gridCol>
                <a:gridCol w="411480">
                  <a:extLst>
                    <a:ext uri="{9D8B030D-6E8A-4147-A177-3AD203B41FA5}">
                      <a16:colId xmlns:a16="http://schemas.microsoft.com/office/drawing/2014/main" val="1482351990"/>
                    </a:ext>
                  </a:extLst>
                </a:gridCol>
                <a:gridCol w="411480">
                  <a:extLst>
                    <a:ext uri="{9D8B030D-6E8A-4147-A177-3AD203B41FA5}">
                      <a16:colId xmlns:a16="http://schemas.microsoft.com/office/drawing/2014/main" val="26837178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756509688"/>
                  </a:ext>
                </a:extLst>
              </a:tr>
              <a:tr h="370840">
                <a:tc>
                  <a:txBody>
                    <a:bodyPr/>
                    <a:lstStyle/>
                    <a:p>
                      <a:r>
                        <a:rPr lang="en-US" sz="1000"/>
                        <a:t>Philadelphia Insurance Companies</a:t>
                      </a:r>
                    </a:p>
                  </a:txBody>
                  <a:tcPr/>
                </a:tc>
                <a:tc>
                  <a:txBody>
                    <a:bodyPr/>
                    <a:lstStyle/>
                    <a:p>
                      <a:r>
                        <a:rPr lang="en-US" sz="1000"/>
                        <a:t>29165</a:t>
                      </a:r>
                    </a:p>
                  </a:txBody>
                  <a:tcPr/>
                </a:tc>
                <a:tc>
                  <a:txBody>
                    <a:bodyPr/>
                    <a:lstStyle/>
                    <a:p>
                      <a:r>
                        <a:rPr lang="en-US" sz="1000"/>
                        <a:t>1620</a:t>
                      </a:r>
                    </a:p>
                  </a:txBody>
                  <a:tcPr/>
                </a:tc>
                <a:tc>
                  <a:txBody>
                    <a:bodyPr/>
                    <a:lstStyle/>
                    <a:p>
                      <a:r>
                        <a:rPr lang="en-US" sz="1000"/>
                        <a:t>137</a:t>
                      </a:r>
                    </a:p>
                  </a:txBody>
                  <a:tcPr/>
                </a:tc>
                <a:tc>
                  <a:txBody>
                    <a:bodyPr/>
                    <a:lstStyle/>
                    <a:p>
                      <a:r>
                        <a:rPr lang="en-US" sz="1000"/>
                        <a:t>8797</a:t>
                      </a:r>
                    </a:p>
                  </a:txBody>
                  <a:tcPr/>
                </a:tc>
                <a:tc>
                  <a:txBody>
                    <a:bodyPr/>
                    <a:lstStyle/>
                    <a:p>
                      <a:r>
                        <a:rPr lang="en-US" sz="1000"/>
                        <a:t>64.211678832117</a:t>
                      </a:r>
                    </a:p>
                  </a:txBody>
                  <a:tcPr/>
                </a:tc>
                <a:tc>
                  <a:txBody>
                    <a:bodyPr/>
                    <a:lstStyle/>
                    <a:p>
                      <a:r>
                        <a:rPr lang="en-US" sz="1000"/>
                        <a:t>210</a:t>
                      </a:r>
                    </a:p>
                  </a:txBody>
                  <a:tcPr/>
                </a:tc>
                <a:tc>
                  <a:txBody>
                    <a:bodyPr/>
                    <a:lstStyle/>
                    <a:p>
                      <a:r>
                        <a:rPr lang="en-US" sz="1000"/>
                        <a:t>1.5328467153285</a:t>
                      </a:r>
                    </a:p>
                  </a:txBody>
                  <a:tcPr/>
                </a:tc>
                <a:tc>
                  <a:txBody>
                    <a:bodyPr/>
                    <a:lstStyle/>
                    <a:p>
                      <a:r>
                        <a:rPr lang="en-US" sz="1000"/>
                        <a:t>1195</a:t>
                      </a:r>
                    </a:p>
                  </a:txBody>
                  <a:tcPr/>
                </a:tc>
                <a:tc>
                  <a:txBody>
                    <a:bodyPr/>
                    <a:lstStyle/>
                    <a:p>
                      <a:r>
                        <a:rPr lang="en-US" sz="1000"/>
                        <a:t>8.7226277372263</a:t>
                      </a:r>
                    </a:p>
                  </a:txBody>
                  <a:tcPr/>
                </a:tc>
                <a:tc>
                  <a:txBody>
                    <a:bodyPr/>
                    <a:lstStyle/>
                    <a:p>
                      <a:r>
                        <a:rPr lang="en-US" sz="1000"/>
                        <a:t>21276</a:t>
                      </a:r>
                    </a:p>
                  </a:txBody>
                  <a:tcPr/>
                </a:tc>
                <a:tc>
                  <a:txBody>
                    <a:bodyPr/>
                    <a:lstStyle/>
                    <a:p>
                      <a:r>
                        <a:rPr lang="en-US" sz="1000"/>
                        <a:t>155.29927007299</a:t>
                      </a:r>
                    </a:p>
                  </a:txBody>
                  <a:tcPr/>
                </a:tc>
                <a:tc>
                  <a:txBody>
                    <a:bodyPr/>
                    <a:lstStyle/>
                    <a:p>
                      <a:r>
                        <a:rPr lang="en-US" sz="1000"/>
                        <a:t>392369</a:t>
                      </a:r>
                    </a:p>
                  </a:txBody>
                  <a:tcPr/>
                </a:tc>
                <a:tc>
                  <a:txBody>
                    <a:bodyPr/>
                    <a:lstStyle/>
                    <a:p>
                      <a:r>
                        <a:rPr lang="en-US" sz="1000"/>
                        <a:t>2864.0072992701</a:t>
                      </a:r>
                    </a:p>
                  </a:txBody>
                  <a:tcPr/>
                </a:tc>
                <a:tc>
                  <a:txBody>
                    <a:bodyPr/>
                    <a:lstStyle/>
                    <a:p>
                      <a:r>
                        <a:rPr lang="en-US" sz="1000"/>
                        <a:t>6.5498523056645 %</a:t>
                      </a:r>
                    </a:p>
                  </a:txBody>
                  <a:tcPr/>
                </a:tc>
                <a:tc>
                  <a:txBody>
                    <a:bodyPr/>
                    <a:lstStyle/>
                    <a:p>
                      <a:r>
                        <a:rPr lang="en-US" sz="1000"/>
                        <a:t>51529</a:t>
                      </a:r>
                    </a:p>
                  </a:txBody>
                  <a:tcPr/>
                </a:tc>
                <a:tc>
                  <a:txBody>
                    <a:bodyPr/>
                    <a:lstStyle/>
                    <a:p>
                      <a:r>
                        <a:rPr lang="en-US" sz="1000"/>
                        <a:t>13503.755616667</a:t>
                      </a:r>
                    </a:p>
                  </a:txBody>
                  <a:tcPr/>
                </a:tc>
                <a:extLst>
                  <a:ext uri="{0D108BD9-81ED-4DB2-BD59-A6C34878D82A}">
                    <a16:rowId xmlns:a16="http://schemas.microsoft.com/office/drawing/2014/main" val="490182706"/>
                  </a:ext>
                </a:extLst>
              </a:tr>
            </a:tbl>
          </a:graphicData>
        </a:graphic>
      </p:graphicFrame>
      <p:sp>
        <p:nvSpPr>
          <p:cNvPr id="4" name="Text Placeholder 3">
            <a:extLst>
              <a:ext uri="{FF2B5EF4-FFF2-40B4-BE49-F238E27FC236}">
                <a16:creationId xmlns:a16="http://schemas.microsoft.com/office/drawing/2014/main" id="{D5CF2F99-07A7-44B3-9815-2B1927EC291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585480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4F82-2C3C-4316-B477-3929443994A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9E33ED1-BD55-4CA9-8E76-4E77290AEE0E}"/>
              </a:ext>
            </a:extLst>
          </p:cNvPr>
          <p:cNvGraphicFramePr>
            <a:graphicFrameLocks noGrp="1"/>
          </p:cNvGraphicFramePr>
          <p:nvPr>
            <p:ph type="chart" sz="quarter" idx="13"/>
            <p:extLst>
              <p:ext uri="{D42A27DB-BD31-4B8C-83A1-F6EECF244321}">
                <p14:modId xmlns:p14="http://schemas.microsoft.com/office/powerpoint/2010/main" val="1568706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CE131-B8B4-4B5F-ACD8-F9ABFE6B38DF}"/>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F4AB3624-F8A0-4614-8F0E-28981266F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395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01313-1CA0-42D7-80DA-6B0A3734301D}"/>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3CE1CC2-BD35-4338-8F76-3F058A69C522}"/>
              </a:ext>
            </a:extLst>
          </p:cNvPr>
          <p:cNvGraphicFramePr>
            <a:graphicFrameLocks noGrp="1"/>
          </p:cNvGraphicFramePr>
          <p:nvPr>
            <p:ph type="chart" sz="quarter" idx="13"/>
            <p:extLst>
              <p:ext uri="{D42A27DB-BD31-4B8C-83A1-F6EECF244321}">
                <p14:modId xmlns:p14="http://schemas.microsoft.com/office/powerpoint/2010/main" val="3557616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95A252-1672-4376-8C47-0411D4DA59F3}"/>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420196B0-883E-4BF4-97A0-3195EC07EA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369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29CF-556C-46C9-ABBE-1082337C058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8509C4D5-840E-43A4-9E4E-D7123F39183D}"/>
              </a:ext>
            </a:extLst>
          </p:cNvPr>
          <p:cNvGraphicFramePr>
            <a:graphicFrameLocks noGrp="1"/>
          </p:cNvGraphicFramePr>
          <p:nvPr>
            <p:ph type="chart" sz="quarter" idx="13"/>
            <p:extLst>
              <p:ext uri="{D42A27DB-BD31-4B8C-83A1-F6EECF244321}">
                <p14:modId xmlns:p14="http://schemas.microsoft.com/office/powerpoint/2010/main" val="3056868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3DBE28-7522-4AB6-82ED-7E0A610282CF}"/>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3DAE5C02-DEC9-428C-BE37-50F492A5C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514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4BDC-F4F6-44F6-8E41-BF8FA35E62A0}"/>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BB774C3B-C17B-42DD-9CA6-1C471AB8794E}"/>
              </a:ext>
            </a:extLst>
          </p:cNvPr>
          <p:cNvGraphicFramePr>
            <a:graphicFrameLocks noGrp="1"/>
          </p:cNvGraphicFramePr>
          <p:nvPr>
            <p:ph type="chart" sz="quarter" idx="13"/>
            <p:extLst>
              <p:ext uri="{D42A27DB-BD31-4B8C-83A1-F6EECF244321}">
                <p14:modId xmlns:p14="http://schemas.microsoft.com/office/powerpoint/2010/main" val="489486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5ED8D-5836-4B3E-A748-83009555D1E8}"/>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6326FB44-F9B2-4A50-A981-96A36A821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306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FB5A-8D5C-40CD-9065-61D9C4F5534D}"/>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6E857C0C-10E6-456F-8A69-E3881499DBD4}"/>
              </a:ext>
            </a:extLst>
          </p:cNvPr>
          <p:cNvGraphicFramePr>
            <a:graphicFrameLocks noGrp="1"/>
          </p:cNvGraphicFramePr>
          <p:nvPr>
            <p:ph type="tbl" sz="quarter" idx="13"/>
            <p:extLst>
              <p:ext uri="{D42A27DB-BD31-4B8C-83A1-F6EECF244321}">
                <p14:modId xmlns:p14="http://schemas.microsoft.com/office/powerpoint/2010/main" val="405906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99425470"/>
                    </a:ext>
                  </a:extLst>
                </a:gridCol>
                <a:gridCol w="905256">
                  <a:extLst>
                    <a:ext uri="{9D8B030D-6E8A-4147-A177-3AD203B41FA5}">
                      <a16:colId xmlns:a16="http://schemas.microsoft.com/office/drawing/2014/main" val="2508590101"/>
                    </a:ext>
                  </a:extLst>
                </a:gridCol>
                <a:gridCol w="658368">
                  <a:extLst>
                    <a:ext uri="{9D8B030D-6E8A-4147-A177-3AD203B41FA5}">
                      <a16:colId xmlns:a16="http://schemas.microsoft.com/office/drawing/2014/main" val="2718070840"/>
                    </a:ext>
                  </a:extLst>
                </a:gridCol>
                <a:gridCol w="658368">
                  <a:extLst>
                    <a:ext uri="{9D8B030D-6E8A-4147-A177-3AD203B41FA5}">
                      <a16:colId xmlns:a16="http://schemas.microsoft.com/office/drawing/2014/main" val="2335491759"/>
                    </a:ext>
                  </a:extLst>
                </a:gridCol>
                <a:gridCol w="658368">
                  <a:extLst>
                    <a:ext uri="{9D8B030D-6E8A-4147-A177-3AD203B41FA5}">
                      <a16:colId xmlns:a16="http://schemas.microsoft.com/office/drawing/2014/main" val="3886048915"/>
                    </a:ext>
                  </a:extLst>
                </a:gridCol>
                <a:gridCol w="658368">
                  <a:extLst>
                    <a:ext uri="{9D8B030D-6E8A-4147-A177-3AD203B41FA5}">
                      <a16:colId xmlns:a16="http://schemas.microsoft.com/office/drawing/2014/main" val="1641424328"/>
                    </a:ext>
                  </a:extLst>
                </a:gridCol>
                <a:gridCol w="658368">
                  <a:extLst>
                    <a:ext uri="{9D8B030D-6E8A-4147-A177-3AD203B41FA5}">
                      <a16:colId xmlns:a16="http://schemas.microsoft.com/office/drawing/2014/main" val="3556209948"/>
                    </a:ext>
                  </a:extLst>
                </a:gridCol>
                <a:gridCol w="658368">
                  <a:extLst>
                    <a:ext uri="{9D8B030D-6E8A-4147-A177-3AD203B41FA5}">
                      <a16:colId xmlns:a16="http://schemas.microsoft.com/office/drawing/2014/main" val="2061173873"/>
                    </a:ext>
                  </a:extLst>
                </a:gridCol>
                <a:gridCol w="658368">
                  <a:extLst>
                    <a:ext uri="{9D8B030D-6E8A-4147-A177-3AD203B41FA5}">
                      <a16:colId xmlns:a16="http://schemas.microsoft.com/office/drawing/2014/main" val="476350152"/>
                    </a:ext>
                  </a:extLst>
                </a:gridCol>
                <a:gridCol w="658368">
                  <a:extLst>
                    <a:ext uri="{9D8B030D-6E8A-4147-A177-3AD203B41FA5}">
                      <a16:colId xmlns:a16="http://schemas.microsoft.com/office/drawing/2014/main" val="805942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0718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- 2021-06-30 16:15:20</a:t>
                      </a:r>
                      <a:r>
                        <a:rPr kumimoji="0" lang="en-US" sz="1000" b="0" i="0" u="none" strike="noStrike" kern="1200" cap="none" spc="0" normalizeH="0" baseline="0" noProof="0">
                          <a:ln>
                            <a:noFill/>
                          </a:ln>
                          <a:solidFill>
                            <a:prstClr val="black"/>
                          </a:solidFill>
                          <a:effectLst/>
                          <a:uLnTx/>
                          <a:uFillTx/>
                          <a:latin typeface="+mn-lt"/>
                          <a:ea typeface="+mn-ea"/>
                          <a:cs typeface="+mn-cs"/>
                        </a:rPr>
                        <a:t>
 #FleetManagement doesn't have to be a pain point. PHLYTrac #telematics delivers GPS tracking and #geofencing at no additional cost to customers. 
Hear what agents have to say about The PHLY Difference: bit.ly/3qBX6DK #ThePHLYDifference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5.6258790436006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1303128"/>
                  </a:ext>
                </a:extLst>
              </a:tr>
            </a:tbl>
          </a:graphicData>
        </a:graphic>
      </p:graphicFrame>
      <p:sp>
        <p:nvSpPr>
          <p:cNvPr id="4" name="Text Placeholder 3">
            <a:extLst>
              <a:ext uri="{FF2B5EF4-FFF2-40B4-BE49-F238E27FC236}">
                <a16:creationId xmlns:a16="http://schemas.microsoft.com/office/drawing/2014/main" id="{E330942A-1344-4C30-814B-5D0F7E26410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638634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E9E57-C51E-4F72-B330-EDC78D97D002}"/>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6DB110D3-1428-4ECC-9182-4D8735BAE85C}"/>
              </a:ext>
            </a:extLst>
          </p:cNvPr>
          <p:cNvGraphicFramePr>
            <a:graphicFrameLocks noGrp="1"/>
          </p:cNvGraphicFramePr>
          <p:nvPr>
            <p:ph type="tbl" sz="quarter" idx="13"/>
            <p:extLst>
              <p:ext uri="{D42A27DB-BD31-4B8C-83A1-F6EECF244321}">
                <p14:modId xmlns:p14="http://schemas.microsoft.com/office/powerpoint/2010/main" val="3638985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58694465"/>
                    </a:ext>
                  </a:extLst>
                </a:gridCol>
                <a:gridCol w="905256">
                  <a:extLst>
                    <a:ext uri="{9D8B030D-6E8A-4147-A177-3AD203B41FA5}">
                      <a16:colId xmlns:a16="http://schemas.microsoft.com/office/drawing/2014/main" val="329556746"/>
                    </a:ext>
                  </a:extLst>
                </a:gridCol>
                <a:gridCol w="658368">
                  <a:extLst>
                    <a:ext uri="{9D8B030D-6E8A-4147-A177-3AD203B41FA5}">
                      <a16:colId xmlns:a16="http://schemas.microsoft.com/office/drawing/2014/main" val="1786575068"/>
                    </a:ext>
                  </a:extLst>
                </a:gridCol>
                <a:gridCol w="658368">
                  <a:extLst>
                    <a:ext uri="{9D8B030D-6E8A-4147-A177-3AD203B41FA5}">
                      <a16:colId xmlns:a16="http://schemas.microsoft.com/office/drawing/2014/main" val="2414781105"/>
                    </a:ext>
                  </a:extLst>
                </a:gridCol>
                <a:gridCol w="658368">
                  <a:extLst>
                    <a:ext uri="{9D8B030D-6E8A-4147-A177-3AD203B41FA5}">
                      <a16:colId xmlns:a16="http://schemas.microsoft.com/office/drawing/2014/main" val="4041747609"/>
                    </a:ext>
                  </a:extLst>
                </a:gridCol>
                <a:gridCol w="658368">
                  <a:extLst>
                    <a:ext uri="{9D8B030D-6E8A-4147-A177-3AD203B41FA5}">
                      <a16:colId xmlns:a16="http://schemas.microsoft.com/office/drawing/2014/main" val="1729114830"/>
                    </a:ext>
                  </a:extLst>
                </a:gridCol>
                <a:gridCol w="658368">
                  <a:extLst>
                    <a:ext uri="{9D8B030D-6E8A-4147-A177-3AD203B41FA5}">
                      <a16:colId xmlns:a16="http://schemas.microsoft.com/office/drawing/2014/main" val="72736713"/>
                    </a:ext>
                  </a:extLst>
                </a:gridCol>
                <a:gridCol w="658368">
                  <a:extLst>
                    <a:ext uri="{9D8B030D-6E8A-4147-A177-3AD203B41FA5}">
                      <a16:colId xmlns:a16="http://schemas.microsoft.com/office/drawing/2014/main" val="4181520815"/>
                    </a:ext>
                  </a:extLst>
                </a:gridCol>
                <a:gridCol w="658368">
                  <a:extLst>
                    <a:ext uri="{9D8B030D-6E8A-4147-A177-3AD203B41FA5}">
                      <a16:colId xmlns:a16="http://schemas.microsoft.com/office/drawing/2014/main" val="3095459400"/>
                    </a:ext>
                  </a:extLst>
                </a:gridCol>
                <a:gridCol w="658368">
                  <a:extLst>
                    <a:ext uri="{9D8B030D-6E8A-4147-A177-3AD203B41FA5}">
                      <a16:colId xmlns:a16="http://schemas.microsoft.com/office/drawing/2014/main" val="1014930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3011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- 2021-06-29 13:31:40</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 #internship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36.638147961751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753554"/>
                  </a:ext>
                </a:extLst>
              </a:tr>
            </a:tbl>
          </a:graphicData>
        </a:graphic>
      </p:graphicFrame>
      <p:sp>
        <p:nvSpPr>
          <p:cNvPr id="4" name="Text Placeholder 3">
            <a:extLst>
              <a:ext uri="{FF2B5EF4-FFF2-40B4-BE49-F238E27FC236}">
                <a16:creationId xmlns:a16="http://schemas.microsoft.com/office/drawing/2014/main" id="{E73EBAAA-F591-4615-A2AB-009833B11AD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28619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17B7C-49DE-4A1C-9A62-857B263130CE}"/>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46BF2569-0615-4682-BBDD-F0C63965F866}"/>
              </a:ext>
            </a:extLst>
          </p:cNvPr>
          <p:cNvGraphicFramePr>
            <a:graphicFrameLocks noGrp="1"/>
          </p:cNvGraphicFramePr>
          <p:nvPr>
            <p:ph type="tbl" sz="quarter" idx="13"/>
            <p:extLst>
              <p:ext uri="{D42A27DB-BD31-4B8C-83A1-F6EECF244321}">
                <p14:modId xmlns:p14="http://schemas.microsoft.com/office/powerpoint/2010/main" val="303338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16643071"/>
                    </a:ext>
                  </a:extLst>
                </a:gridCol>
                <a:gridCol w="905256">
                  <a:extLst>
                    <a:ext uri="{9D8B030D-6E8A-4147-A177-3AD203B41FA5}">
                      <a16:colId xmlns:a16="http://schemas.microsoft.com/office/drawing/2014/main" val="1730637753"/>
                    </a:ext>
                  </a:extLst>
                </a:gridCol>
                <a:gridCol w="658368">
                  <a:extLst>
                    <a:ext uri="{9D8B030D-6E8A-4147-A177-3AD203B41FA5}">
                      <a16:colId xmlns:a16="http://schemas.microsoft.com/office/drawing/2014/main" val="3713428084"/>
                    </a:ext>
                  </a:extLst>
                </a:gridCol>
                <a:gridCol w="658368">
                  <a:extLst>
                    <a:ext uri="{9D8B030D-6E8A-4147-A177-3AD203B41FA5}">
                      <a16:colId xmlns:a16="http://schemas.microsoft.com/office/drawing/2014/main" val="1438634733"/>
                    </a:ext>
                  </a:extLst>
                </a:gridCol>
                <a:gridCol w="658368">
                  <a:extLst>
                    <a:ext uri="{9D8B030D-6E8A-4147-A177-3AD203B41FA5}">
                      <a16:colId xmlns:a16="http://schemas.microsoft.com/office/drawing/2014/main" val="1921269640"/>
                    </a:ext>
                  </a:extLst>
                </a:gridCol>
                <a:gridCol w="658368">
                  <a:extLst>
                    <a:ext uri="{9D8B030D-6E8A-4147-A177-3AD203B41FA5}">
                      <a16:colId xmlns:a16="http://schemas.microsoft.com/office/drawing/2014/main" val="4125869522"/>
                    </a:ext>
                  </a:extLst>
                </a:gridCol>
                <a:gridCol w="658368">
                  <a:extLst>
                    <a:ext uri="{9D8B030D-6E8A-4147-A177-3AD203B41FA5}">
                      <a16:colId xmlns:a16="http://schemas.microsoft.com/office/drawing/2014/main" val="3876819722"/>
                    </a:ext>
                  </a:extLst>
                </a:gridCol>
                <a:gridCol w="658368">
                  <a:extLst>
                    <a:ext uri="{9D8B030D-6E8A-4147-A177-3AD203B41FA5}">
                      <a16:colId xmlns:a16="http://schemas.microsoft.com/office/drawing/2014/main" val="2173177357"/>
                    </a:ext>
                  </a:extLst>
                </a:gridCol>
                <a:gridCol w="658368">
                  <a:extLst>
                    <a:ext uri="{9D8B030D-6E8A-4147-A177-3AD203B41FA5}">
                      <a16:colId xmlns:a16="http://schemas.microsoft.com/office/drawing/2014/main" val="237833768"/>
                    </a:ext>
                  </a:extLst>
                </a:gridCol>
                <a:gridCol w="658368">
                  <a:extLst>
                    <a:ext uri="{9D8B030D-6E8A-4147-A177-3AD203B41FA5}">
                      <a16:colId xmlns:a16="http://schemas.microsoft.com/office/drawing/2014/main" val="163880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0471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- 2021-06-28 11:31:35</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#insurance #insurancepolicy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4.1782729805014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208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16:14:33</a:t>
                      </a:r>
                      <a:r>
                        <a:rPr kumimoji="0" lang="en-US" sz="1000" b="0" i="0" u="none" strike="noStrike" kern="1200" cap="none" spc="0" normalizeH="0" baseline="0" noProof="0">
                          <a:ln>
                            <a:noFill/>
                          </a:ln>
                          <a:solidFill>
                            <a:prstClr val="black"/>
                          </a:solidFill>
                          <a:effectLst/>
                          <a:uLnTx/>
                          <a:uFillTx/>
                          <a:latin typeface="+mn-lt"/>
                          <a:ea typeface="+mn-ea"/>
                          <a:cs typeface="+mn-cs"/>
                        </a:rPr>
                        <a:t>
 Agents working with #nonprofit customers may want to consider the impact of technology. A new study sponsored by PHLY, found more non-profits are looking at tech than they were 2 years ago. #nonprofitinsurance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3676277"/>
                  </a:ext>
                </a:extLst>
              </a:tr>
            </a:tbl>
          </a:graphicData>
        </a:graphic>
      </p:graphicFrame>
      <p:sp>
        <p:nvSpPr>
          <p:cNvPr id="4" name="Text Placeholder 3">
            <a:extLst>
              <a:ext uri="{FF2B5EF4-FFF2-40B4-BE49-F238E27FC236}">
                <a16:creationId xmlns:a16="http://schemas.microsoft.com/office/drawing/2014/main" id="{74D10E0F-0211-45AC-AE0F-68B8E98AB5F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8940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161F-2425-46C1-848B-71CB00255303}"/>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E56E558B-E7EF-43E2-9F82-94DC9CDB2059}"/>
              </a:ext>
            </a:extLst>
          </p:cNvPr>
          <p:cNvGraphicFramePr>
            <a:graphicFrameLocks noGrp="1"/>
          </p:cNvGraphicFramePr>
          <p:nvPr>
            <p:ph type="tbl" sz="quarter" idx="13"/>
            <p:extLst>
              <p:ext uri="{D42A27DB-BD31-4B8C-83A1-F6EECF244321}">
                <p14:modId xmlns:p14="http://schemas.microsoft.com/office/powerpoint/2010/main" val="365149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53471310"/>
                    </a:ext>
                  </a:extLst>
                </a:gridCol>
                <a:gridCol w="905256">
                  <a:extLst>
                    <a:ext uri="{9D8B030D-6E8A-4147-A177-3AD203B41FA5}">
                      <a16:colId xmlns:a16="http://schemas.microsoft.com/office/drawing/2014/main" val="2292438876"/>
                    </a:ext>
                  </a:extLst>
                </a:gridCol>
                <a:gridCol w="658368">
                  <a:extLst>
                    <a:ext uri="{9D8B030D-6E8A-4147-A177-3AD203B41FA5}">
                      <a16:colId xmlns:a16="http://schemas.microsoft.com/office/drawing/2014/main" val="1312531218"/>
                    </a:ext>
                  </a:extLst>
                </a:gridCol>
                <a:gridCol w="658368">
                  <a:extLst>
                    <a:ext uri="{9D8B030D-6E8A-4147-A177-3AD203B41FA5}">
                      <a16:colId xmlns:a16="http://schemas.microsoft.com/office/drawing/2014/main" val="3802782343"/>
                    </a:ext>
                  </a:extLst>
                </a:gridCol>
                <a:gridCol w="658368">
                  <a:extLst>
                    <a:ext uri="{9D8B030D-6E8A-4147-A177-3AD203B41FA5}">
                      <a16:colId xmlns:a16="http://schemas.microsoft.com/office/drawing/2014/main" val="2864954018"/>
                    </a:ext>
                  </a:extLst>
                </a:gridCol>
                <a:gridCol w="658368">
                  <a:extLst>
                    <a:ext uri="{9D8B030D-6E8A-4147-A177-3AD203B41FA5}">
                      <a16:colId xmlns:a16="http://schemas.microsoft.com/office/drawing/2014/main" val="2191601438"/>
                    </a:ext>
                  </a:extLst>
                </a:gridCol>
                <a:gridCol w="658368">
                  <a:extLst>
                    <a:ext uri="{9D8B030D-6E8A-4147-A177-3AD203B41FA5}">
                      <a16:colId xmlns:a16="http://schemas.microsoft.com/office/drawing/2014/main" val="1147256991"/>
                    </a:ext>
                  </a:extLst>
                </a:gridCol>
                <a:gridCol w="658368">
                  <a:extLst>
                    <a:ext uri="{9D8B030D-6E8A-4147-A177-3AD203B41FA5}">
                      <a16:colId xmlns:a16="http://schemas.microsoft.com/office/drawing/2014/main" val="1560980591"/>
                    </a:ext>
                  </a:extLst>
                </a:gridCol>
                <a:gridCol w="658368">
                  <a:extLst>
                    <a:ext uri="{9D8B030D-6E8A-4147-A177-3AD203B41FA5}">
                      <a16:colId xmlns:a16="http://schemas.microsoft.com/office/drawing/2014/main" val="3525337666"/>
                    </a:ext>
                  </a:extLst>
                </a:gridCol>
                <a:gridCol w="658368">
                  <a:extLst>
                    <a:ext uri="{9D8B030D-6E8A-4147-A177-3AD203B41FA5}">
                      <a16:colId xmlns:a16="http://schemas.microsoft.com/office/drawing/2014/main" val="63923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0292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10:19:52</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38.725543775276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4131963"/>
                  </a:ext>
                </a:extLst>
              </a:tr>
            </a:tbl>
          </a:graphicData>
        </a:graphic>
      </p:graphicFrame>
      <p:sp>
        <p:nvSpPr>
          <p:cNvPr id="4" name="Text Placeholder 3">
            <a:extLst>
              <a:ext uri="{FF2B5EF4-FFF2-40B4-BE49-F238E27FC236}">
                <a16:creationId xmlns:a16="http://schemas.microsoft.com/office/drawing/2014/main" id="{543C035C-C7E9-4291-9FA9-E31540C34A6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26037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74DA4-127E-4F7E-A019-E57588FEC14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9F75930-BCFF-4CAD-AE75-C71F451DE39C}"/>
              </a:ext>
            </a:extLst>
          </p:cNvPr>
          <p:cNvGraphicFramePr>
            <a:graphicFrameLocks noGrp="1"/>
          </p:cNvGraphicFramePr>
          <p:nvPr>
            <p:ph type="tbl" sz="quarter" idx="13"/>
            <p:extLst>
              <p:ext uri="{D42A27DB-BD31-4B8C-83A1-F6EECF244321}">
                <p14:modId xmlns:p14="http://schemas.microsoft.com/office/powerpoint/2010/main" val="251253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6160709"/>
                    </a:ext>
                  </a:extLst>
                </a:gridCol>
                <a:gridCol w="658368">
                  <a:extLst>
                    <a:ext uri="{9D8B030D-6E8A-4147-A177-3AD203B41FA5}">
                      <a16:colId xmlns:a16="http://schemas.microsoft.com/office/drawing/2014/main" val="3536361773"/>
                    </a:ext>
                  </a:extLst>
                </a:gridCol>
                <a:gridCol w="658368">
                  <a:extLst>
                    <a:ext uri="{9D8B030D-6E8A-4147-A177-3AD203B41FA5}">
                      <a16:colId xmlns:a16="http://schemas.microsoft.com/office/drawing/2014/main" val="3883643557"/>
                    </a:ext>
                  </a:extLst>
                </a:gridCol>
                <a:gridCol w="658368">
                  <a:extLst>
                    <a:ext uri="{9D8B030D-6E8A-4147-A177-3AD203B41FA5}">
                      <a16:colId xmlns:a16="http://schemas.microsoft.com/office/drawing/2014/main" val="3767196022"/>
                    </a:ext>
                  </a:extLst>
                </a:gridCol>
                <a:gridCol w="658368">
                  <a:extLst>
                    <a:ext uri="{9D8B030D-6E8A-4147-A177-3AD203B41FA5}">
                      <a16:colId xmlns:a16="http://schemas.microsoft.com/office/drawing/2014/main" val="3811508986"/>
                    </a:ext>
                  </a:extLst>
                </a:gridCol>
                <a:gridCol w="658368">
                  <a:extLst>
                    <a:ext uri="{9D8B030D-6E8A-4147-A177-3AD203B41FA5}">
                      <a16:colId xmlns:a16="http://schemas.microsoft.com/office/drawing/2014/main" val="2705966914"/>
                    </a:ext>
                  </a:extLst>
                </a:gridCol>
                <a:gridCol w="658368">
                  <a:extLst>
                    <a:ext uri="{9D8B030D-6E8A-4147-A177-3AD203B41FA5}">
                      <a16:colId xmlns:a16="http://schemas.microsoft.com/office/drawing/2014/main" val="1889818412"/>
                    </a:ext>
                  </a:extLst>
                </a:gridCol>
                <a:gridCol w="658368">
                  <a:extLst>
                    <a:ext uri="{9D8B030D-6E8A-4147-A177-3AD203B41FA5}">
                      <a16:colId xmlns:a16="http://schemas.microsoft.com/office/drawing/2014/main" val="3738967518"/>
                    </a:ext>
                  </a:extLst>
                </a:gridCol>
                <a:gridCol w="658368">
                  <a:extLst>
                    <a:ext uri="{9D8B030D-6E8A-4147-A177-3AD203B41FA5}">
                      <a16:colId xmlns:a16="http://schemas.microsoft.com/office/drawing/2014/main" val="3715473101"/>
                    </a:ext>
                  </a:extLst>
                </a:gridCol>
                <a:gridCol w="658368">
                  <a:extLst>
                    <a:ext uri="{9D8B030D-6E8A-4147-A177-3AD203B41FA5}">
                      <a16:colId xmlns:a16="http://schemas.microsoft.com/office/drawing/2014/main" val="33314284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30598879"/>
                  </a:ext>
                </a:extLst>
              </a:tr>
              <a:tr h="370840">
                <a:tc>
                  <a:txBody>
                    <a:bodyPr/>
                    <a:lstStyle/>
                    <a:p>
                      <a:r>
                        <a:rPr lang="en-US" sz="1000"/>
                        <a:t>phlyinsurance</a:t>
                      </a:r>
                    </a:p>
                  </a:txBody>
                  <a:tcPr/>
                </a:tc>
                <a:tc>
                  <a:txBody>
                    <a:bodyPr/>
                    <a:lstStyle/>
                    <a:p>
                      <a:r>
                        <a:rPr lang="en-US" sz="1000"/>
                        <a:t>2425</a:t>
                      </a:r>
                    </a:p>
                  </a:txBody>
                  <a:tcPr/>
                </a:tc>
                <a:tc>
                  <a:txBody>
                    <a:bodyPr/>
                    <a:lstStyle/>
                    <a:p>
                      <a:r>
                        <a:rPr lang="en-US" sz="1000"/>
                        <a:t>235</a:t>
                      </a:r>
                    </a:p>
                  </a:txBody>
                  <a:tcPr/>
                </a:tc>
                <a:tc>
                  <a:txBody>
                    <a:bodyPr/>
                    <a:lstStyle/>
                    <a:p>
                      <a:r>
                        <a:rPr lang="en-US" sz="1000"/>
                        <a:t>74</a:t>
                      </a:r>
                    </a:p>
                  </a:txBody>
                  <a:tcPr/>
                </a:tc>
                <a:tc>
                  <a:txBody>
                    <a:bodyPr/>
                    <a:lstStyle/>
                    <a:p>
                      <a:r>
                        <a:rPr lang="en-US" sz="1000"/>
                        <a:t>20</a:t>
                      </a:r>
                    </a:p>
                  </a:txBody>
                  <a:tcPr/>
                </a:tc>
                <a:tc>
                  <a:txBody>
                    <a:bodyPr/>
                    <a:lstStyle/>
                    <a:p>
                      <a:r>
                        <a:rPr lang="en-US" sz="1000"/>
                        <a:t>26</a:t>
                      </a:r>
                    </a:p>
                  </a:txBody>
                  <a:tcPr/>
                </a:tc>
                <a:tc>
                  <a:txBody>
                    <a:bodyPr/>
                    <a:lstStyle/>
                    <a:p>
                      <a:r>
                        <a:rPr lang="en-US" sz="1000"/>
                        <a:t>120</a:t>
                      </a:r>
                    </a:p>
                  </a:txBody>
                  <a:tcPr/>
                </a:tc>
                <a:tc>
                  <a:txBody>
                    <a:bodyPr/>
                    <a:lstStyle/>
                    <a:p>
                      <a:r>
                        <a:rPr lang="en-US" sz="1000"/>
                        <a:t>5706</a:t>
                      </a:r>
                    </a:p>
                  </a:txBody>
                  <a:tcPr/>
                </a:tc>
                <a:tc>
                  <a:txBody>
                    <a:bodyPr/>
                    <a:lstStyle/>
                    <a:p>
                      <a:r>
                        <a:rPr lang="en-US" sz="1000"/>
                        <a:t>92</a:t>
                      </a:r>
                    </a:p>
                  </a:txBody>
                  <a:tcPr/>
                </a:tc>
                <a:tc>
                  <a:txBody>
                    <a:bodyPr/>
                    <a:lstStyle/>
                    <a:p>
                      <a:r>
                        <a:rPr lang="en-US" sz="1000"/>
                        <a:t>2.0944 %</a:t>
                      </a:r>
                    </a:p>
                  </a:txBody>
                  <a:tcPr/>
                </a:tc>
                <a:extLst>
                  <a:ext uri="{0D108BD9-81ED-4DB2-BD59-A6C34878D82A}">
                    <a16:rowId xmlns:a16="http://schemas.microsoft.com/office/drawing/2014/main" val="2874482313"/>
                  </a:ext>
                </a:extLst>
              </a:tr>
            </a:tbl>
          </a:graphicData>
        </a:graphic>
      </p:graphicFrame>
      <p:sp>
        <p:nvSpPr>
          <p:cNvPr id="4" name="Text Placeholder 3">
            <a:extLst>
              <a:ext uri="{FF2B5EF4-FFF2-40B4-BE49-F238E27FC236}">
                <a16:creationId xmlns:a16="http://schemas.microsoft.com/office/drawing/2014/main" id="{E324E409-4BB0-427E-94F8-3C8395F5E8F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52270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5642C-675C-4CC6-AA48-CACFB582B5E4}"/>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5C3C38F3-54CD-4E23-9A84-BCB6B5A34EFD}"/>
              </a:ext>
            </a:extLst>
          </p:cNvPr>
          <p:cNvGraphicFramePr>
            <a:graphicFrameLocks noGrp="1"/>
          </p:cNvGraphicFramePr>
          <p:nvPr>
            <p:ph type="chart" sz="quarter" idx="13"/>
            <p:extLst>
              <p:ext uri="{D42A27DB-BD31-4B8C-83A1-F6EECF244321}">
                <p14:modId xmlns:p14="http://schemas.microsoft.com/office/powerpoint/2010/main" val="2943518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61A43-949E-4584-8B9A-90D5FAC458B5}"/>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427C28DF-CA15-49A6-A078-95218302A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333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B20A1-185F-45AE-A852-AD749994026D}"/>
              </a:ext>
            </a:extLst>
          </p:cNvPr>
          <p:cNvSpPr>
            <a:spLocks noGrp="1"/>
          </p:cNvSpPr>
          <p:nvPr>
            <p:ph type="title"/>
          </p:nvPr>
        </p:nvSpPr>
        <p:spPr/>
        <p:txBody>
          <a:bodyPr/>
          <a:lstStyle/>
          <a:p>
            <a:r>
              <a:rPr lang="en-US"/>
              <a:t>Instagram Average Interactions Per Post | Philadelphia Insurance</a:t>
            </a:r>
          </a:p>
        </p:txBody>
      </p:sp>
      <p:graphicFrame>
        <p:nvGraphicFramePr>
          <p:cNvPr id="6" name="Chart Placeholder 5">
            <a:extLst>
              <a:ext uri="{FF2B5EF4-FFF2-40B4-BE49-F238E27FC236}">
                <a16:creationId xmlns:a16="http://schemas.microsoft.com/office/drawing/2014/main" id="{EF63956B-4E72-48EA-9A53-FCFF3FF69DEC}"/>
              </a:ext>
            </a:extLst>
          </p:cNvPr>
          <p:cNvGraphicFramePr>
            <a:graphicFrameLocks noGrp="1"/>
          </p:cNvGraphicFramePr>
          <p:nvPr>
            <p:ph type="chart" sz="quarter" idx="13"/>
            <p:extLst>
              <p:ext uri="{D42A27DB-BD31-4B8C-83A1-F6EECF244321}">
                <p14:modId xmlns:p14="http://schemas.microsoft.com/office/powerpoint/2010/main" val="4055108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CE4792-EAB3-4B2D-888F-6CB435BC7433}"/>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9C68C262-1D5E-4263-B44E-BC4406F9D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600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B8FB-F454-467E-AC60-A77714E5F0C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651DD779-5F12-4162-AC07-45032F81E520}"/>
              </a:ext>
            </a:extLst>
          </p:cNvPr>
          <p:cNvGraphicFramePr>
            <a:graphicFrameLocks noGrp="1"/>
          </p:cNvGraphicFramePr>
          <p:nvPr>
            <p:ph type="chart" sz="quarter" idx="13"/>
            <p:extLst>
              <p:ext uri="{D42A27DB-BD31-4B8C-83A1-F6EECF244321}">
                <p14:modId xmlns:p14="http://schemas.microsoft.com/office/powerpoint/2010/main" val="3483469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662EA-0804-4DF4-A818-BE9B2D12A33A}"/>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6E641805-6942-46A9-A94C-5288A3E13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990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BBBC1-E262-4D82-9388-0838EFEA119C}"/>
              </a:ext>
            </a:extLst>
          </p:cNvPr>
          <p:cNvSpPr>
            <a:spLocks noGrp="1"/>
          </p:cNvSpPr>
          <p:nvPr>
            <p:ph type="title"/>
          </p:nvPr>
        </p:nvSpPr>
        <p:spPr/>
        <p:txBody>
          <a:bodyPr/>
          <a:lstStyle/>
          <a:p>
            <a:r>
              <a:rPr lang="en-US"/>
              <a:t>Instagram Instagram Top Posts | Philadelphia Insurance - 1 of 6</a:t>
            </a:r>
          </a:p>
        </p:txBody>
      </p:sp>
      <p:graphicFrame>
        <p:nvGraphicFramePr>
          <p:cNvPr id="5" name="Table Placeholder 4">
            <a:extLst>
              <a:ext uri="{FF2B5EF4-FFF2-40B4-BE49-F238E27FC236}">
                <a16:creationId xmlns:a16="http://schemas.microsoft.com/office/drawing/2014/main" id="{8E21F255-58D4-4E51-9241-A6F0F2A55108}"/>
              </a:ext>
            </a:extLst>
          </p:cNvPr>
          <p:cNvGraphicFramePr>
            <a:graphicFrameLocks noGrp="1"/>
          </p:cNvGraphicFramePr>
          <p:nvPr>
            <p:ph type="tbl" sz="quarter" idx="13"/>
            <p:extLst>
              <p:ext uri="{D42A27DB-BD31-4B8C-83A1-F6EECF244321}">
                <p14:modId xmlns:p14="http://schemas.microsoft.com/office/powerpoint/2010/main" val="289441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59694707"/>
                    </a:ext>
                  </a:extLst>
                </a:gridCol>
                <a:gridCol w="1810512">
                  <a:extLst>
                    <a:ext uri="{9D8B030D-6E8A-4147-A177-3AD203B41FA5}">
                      <a16:colId xmlns:a16="http://schemas.microsoft.com/office/drawing/2014/main" val="971616294"/>
                    </a:ext>
                  </a:extLst>
                </a:gridCol>
                <a:gridCol w="822960">
                  <a:extLst>
                    <a:ext uri="{9D8B030D-6E8A-4147-A177-3AD203B41FA5}">
                      <a16:colId xmlns:a16="http://schemas.microsoft.com/office/drawing/2014/main" val="487078138"/>
                    </a:ext>
                  </a:extLst>
                </a:gridCol>
                <a:gridCol w="822960">
                  <a:extLst>
                    <a:ext uri="{9D8B030D-6E8A-4147-A177-3AD203B41FA5}">
                      <a16:colId xmlns:a16="http://schemas.microsoft.com/office/drawing/2014/main" val="4188594729"/>
                    </a:ext>
                  </a:extLst>
                </a:gridCol>
                <a:gridCol w="822960">
                  <a:extLst>
                    <a:ext uri="{9D8B030D-6E8A-4147-A177-3AD203B41FA5}">
                      <a16:colId xmlns:a16="http://schemas.microsoft.com/office/drawing/2014/main" val="1348960149"/>
                    </a:ext>
                  </a:extLst>
                </a:gridCol>
                <a:gridCol w="822960">
                  <a:extLst>
                    <a:ext uri="{9D8B030D-6E8A-4147-A177-3AD203B41FA5}">
                      <a16:colId xmlns:a16="http://schemas.microsoft.com/office/drawing/2014/main" val="2348853622"/>
                    </a:ext>
                  </a:extLst>
                </a:gridCol>
                <a:gridCol w="822960">
                  <a:extLst>
                    <a:ext uri="{9D8B030D-6E8A-4147-A177-3AD203B41FA5}">
                      <a16:colId xmlns:a16="http://schemas.microsoft.com/office/drawing/2014/main" val="885468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8456870"/>
                  </a:ext>
                </a:extLst>
              </a:tr>
            </a:tbl>
          </a:graphicData>
        </a:graphic>
      </p:graphicFrame>
      <p:sp>
        <p:nvSpPr>
          <p:cNvPr id="4" name="Text Placeholder 3">
            <a:extLst>
              <a:ext uri="{FF2B5EF4-FFF2-40B4-BE49-F238E27FC236}">
                <a16:creationId xmlns:a16="http://schemas.microsoft.com/office/drawing/2014/main" id="{296FB5AC-9600-47FB-899B-9E22C3110E9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72095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9B61-D9C0-4A8C-88C3-E7EF0013CCCE}"/>
              </a:ext>
            </a:extLst>
          </p:cNvPr>
          <p:cNvSpPr>
            <a:spLocks noGrp="1"/>
          </p:cNvSpPr>
          <p:nvPr>
            <p:ph type="title"/>
          </p:nvPr>
        </p:nvSpPr>
        <p:spPr/>
        <p:txBody>
          <a:bodyPr/>
          <a:lstStyle/>
          <a:p>
            <a:r>
              <a:rPr lang="en-US"/>
              <a:t>Instagram Instagram Top Posts | Philadelphia Insurance - 2 of 6</a:t>
            </a:r>
          </a:p>
        </p:txBody>
      </p:sp>
      <p:graphicFrame>
        <p:nvGraphicFramePr>
          <p:cNvPr id="5" name="Table Placeholder 4">
            <a:extLst>
              <a:ext uri="{FF2B5EF4-FFF2-40B4-BE49-F238E27FC236}">
                <a16:creationId xmlns:a16="http://schemas.microsoft.com/office/drawing/2014/main" id="{30E94A13-006F-4792-93AE-FDA2522E70D7}"/>
              </a:ext>
            </a:extLst>
          </p:cNvPr>
          <p:cNvGraphicFramePr>
            <a:graphicFrameLocks noGrp="1"/>
          </p:cNvGraphicFramePr>
          <p:nvPr>
            <p:ph type="tbl" sz="quarter" idx="13"/>
            <p:extLst>
              <p:ext uri="{D42A27DB-BD31-4B8C-83A1-F6EECF244321}">
                <p14:modId xmlns:p14="http://schemas.microsoft.com/office/powerpoint/2010/main" val="3818244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830920"/>
                    </a:ext>
                  </a:extLst>
                </a:gridCol>
                <a:gridCol w="1810512">
                  <a:extLst>
                    <a:ext uri="{9D8B030D-6E8A-4147-A177-3AD203B41FA5}">
                      <a16:colId xmlns:a16="http://schemas.microsoft.com/office/drawing/2014/main" val="2387399440"/>
                    </a:ext>
                  </a:extLst>
                </a:gridCol>
                <a:gridCol w="822960">
                  <a:extLst>
                    <a:ext uri="{9D8B030D-6E8A-4147-A177-3AD203B41FA5}">
                      <a16:colId xmlns:a16="http://schemas.microsoft.com/office/drawing/2014/main" val="3133180070"/>
                    </a:ext>
                  </a:extLst>
                </a:gridCol>
                <a:gridCol w="822960">
                  <a:extLst>
                    <a:ext uri="{9D8B030D-6E8A-4147-A177-3AD203B41FA5}">
                      <a16:colId xmlns:a16="http://schemas.microsoft.com/office/drawing/2014/main" val="54497610"/>
                    </a:ext>
                  </a:extLst>
                </a:gridCol>
                <a:gridCol w="822960">
                  <a:extLst>
                    <a:ext uri="{9D8B030D-6E8A-4147-A177-3AD203B41FA5}">
                      <a16:colId xmlns:a16="http://schemas.microsoft.com/office/drawing/2014/main" val="3799662606"/>
                    </a:ext>
                  </a:extLst>
                </a:gridCol>
                <a:gridCol w="822960">
                  <a:extLst>
                    <a:ext uri="{9D8B030D-6E8A-4147-A177-3AD203B41FA5}">
                      <a16:colId xmlns:a16="http://schemas.microsoft.com/office/drawing/2014/main" val="402895212"/>
                    </a:ext>
                  </a:extLst>
                </a:gridCol>
                <a:gridCol w="822960">
                  <a:extLst>
                    <a:ext uri="{9D8B030D-6E8A-4147-A177-3AD203B41FA5}">
                      <a16:colId xmlns:a16="http://schemas.microsoft.com/office/drawing/2014/main" val="152129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686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- 2021-06-30 15:00:45</a:t>
                      </a:r>
                      <a:r>
                        <a:rPr kumimoji="0" lang="en-US" sz="1000" b="0" i="0" u="none" strike="noStrike" kern="1200" cap="none" spc="0" normalizeH="0" baseline="0" noProof="0">
                          <a:ln>
                            <a:noFill/>
                          </a:ln>
                          <a:solidFill>
                            <a:prstClr val="black"/>
                          </a:solidFill>
                          <a:effectLst/>
                          <a:uLnTx/>
                          <a:uFillTx/>
                          <a:latin typeface="+mn-lt"/>
                          <a:ea typeface="+mn-ea"/>
                          <a:cs typeface="+mn-cs"/>
                        </a:rPr>
                        <a:t>
 Are your insureds paying thousands on #telematics? Hit the breaks! PHLY offers GPS tracking and telematics with their PHLYTrac #fleetmanagement system at no additional cost to customers. 
Hear what agents have to say about #ThePHLYDifference ➡ 𝐛𝐢𝐭.𝐥𝐲/𝟑𝐪𝐁𝐗𝟔𝐃𝐊 ⬅ Link in bio
#TEAMPHLY #insurance #insurancecompany #insurancepolicy #insuranceindustry #specialtyinsurance #proprertyandcasualty #safedriving #fleet #fleetvehicles #fleetinsurance #fleetsafety #drivingsafety #businessauto #riskmanagement #commercialauto #commercialautoinsurance #commercialinsurance #insured #insurancecarrier #insuranceagents #insurancebrokers #insurancecoverage #insuranceproducts #insuranceservices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209377664_168680675171244_1680890301732802491_n.jpg?_nc_cat=102&amp;ccb=1-3&amp;_nc_sid=8ae9d6&amp;_nc_ohc=7ii19u13v_MAX_xi9kk&amp;_nc_ht=scontent-iad3-1.cdninstagram.com&amp;oh=7b627ff95acd980309c9f74bff87082e&amp;oe=60EA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533036"/>
                  </a:ext>
                </a:extLst>
              </a:tr>
            </a:tbl>
          </a:graphicData>
        </a:graphic>
      </p:graphicFrame>
      <p:sp>
        <p:nvSpPr>
          <p:cNvPr id="4" name="Text Placeholder 3">
            <a:extLst>
              <a:ext uri="{FF2B5EF4-FFF2-40B4-BE49-F238E27FC236}">
                <a16:creationId xmlns:a16="http://schemas.microsoft.com/office/drawing/2014/main" id="{C07399ED-4D21-42A5-8800-5A56529C9D9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09357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5E26-7D0A-476D-9E14-2DD38888F605}"/>
              </a:ext>
            </a:extLst>
          </p:cNvPr>
          <p:cNvSpPr>
            <a:spLocks noGrp="1"/>
          </p:cNvSpPr>
          <p:nvPr>
            <p:ph type="title"/>
          </p:nvPr>
        </p:nvSpPr>
        <p:spPr/>
        <p:txBody>
          <a:bodyPr/>
          <a:lstStyle/>
          <a:p>
            <a:r>
              <a:rPr lang="en-US"/>
              <a:t>Instagram Instagram Top Posts | Philadelphia Insurance - 3 of 6</a:t>
            </a:r>
          </a:p>
        </p:txBody>
      </p:sp>
      <p:graphicFrame>
        <p:nvGraphicFramePr>
          <p:cNvPr id="5" name="Table Placeholder 4">
            <a:extLst>
              <a:ext uri="{FF2B5EF4-FFF2-40B4-BE49-F238E27FC236}">
                <a16:creationId xmlns:a16="http://schemas.microsoft.com/office/drawing/2014/main" id="{C2E4FF4A-8181-4B7C-A2B1-B2F1BCFE070F}"/>
              </a:ext>
            </a:extLst>
          </p:cNvPr>
          <p:cNvGraphicFramePr>
            <a:graphicFrameLocks noGrp="1"/>
          </p:cNvGraphicFramePr>
          <p:nvPr>
            <p:ph type="tbl" sz="quarter" idx="13"/>
            <p:extLst>
              <p:ext uri="{D42A27DB-BD31-4B8C-83A1-F6EECF244321}">
                <p14:modId xmlns:p14="http://schemas.microsoft.com/office/powerpoint/2010/main" val="235621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22741318"/>
                    </a:ext>
                  </a:extLst>
                </a:gridCol>
                <a:gridCol w="1810512">
                  <a:extLst>
                    <a:ext uri="{9D8B030D-6E8A-4147-A177-3AD203B41FA5}">
                      <a16:colId xmlns:a16="http://schemas.microsoft.com/office/drawing/2014/main" val="729104507"/>
                    </a:ext>
                  </a:extLst>
                </a:gridCol>
                <a:gridCol w="822960">
                  <a:extLst>
                    <a:ext uri="{9D8B030D-6E8A-4147-A177-3AD203B41FA5}">
                      <a16:colId xmlns:a16="http://schemas.microsoft.com/office/drawing/2014/main" val="2286286501"/>
                    </a:ext>
                  </a:extLst>
                </a:gridCol>
                <a:gridCol w="822960">
                  <a:extLst>
                    <a:ext uri="{9D8B030D-6E8A-4147-A177-3AD203B41FA5}">
                      <a16:colId xmlns:a16="http://schemas.microsoft.com/office/drawing/2014/main" val="1312906633"/>
                    </a:ext>
                  </a:extLst>
                </a:gridCol>
                <a:gridCol w="822960">
                  <a:extLst>
                    <a:ext uri="{9D8B030D-6E8A-4147-A177-3AD203B41FA5}">
                      <a16:colId xmlns:a16="http://schemas.microsoft.com/office/drawing/2014/main" val="470820998"/>
                    </a:ext>
                  </a:extLst>
                </a:gridCol>
                <a:gridCol w="822960">
                  <a:extLst>
                    <a:ext uri="{9D8B030D-6E8A-4147-A177-3AD203B41FA5}">
                      <a16:colId xmlns:a16="http://schemas.microsoft.com/office/drawing/2014/main" val="2907549016"/>
                    </a:ext>
                  </a:extLst>
                </a:gridCol>
                <a:gridCol w="822960">
                  <a:extLst>
                    <a:ext uri="{9D8B030D-6E8A-4147-A177-3AD203B41FA5}">
                      <a16:colId xmlns:a16="http://schemas.microsoft.com/office/drawing/2014/main" val="2558372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908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- 2021-06-29 18:18:32</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 #summerinternship #internships #internshipprogram #internshipopportunity #internlife #undergrad #futureleaders #nextgen #interning #collegestudents #youngprofessionals #insurancework #insuranceservices #insurancejobs #insurancecareers #insurancelife #insurancecompany #propertyandcasualty #specialtyinsurance #insurancebusiness #commercialinsurance #insuranceindustry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209084888_992213894882536_7324446488358287571_n.jpg?_nc_cat=103&amp;ccb=1-3&amp;_nc_sid=8ae9d6&amp;_nc_ohc=ZkHhkCS8dloAX9xzEYw&amp;_nc_ht=scontent-iad3-1.cdninstagram.com&amp;oh=5ee65962e9f6f6907e155b2e01d7df2f&amp;oe=60EAF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8402633"/>
                  </a:ext>
                </a:extLst>
              </a:tr>
            </a:tbl>
          </a:graphicData>
        </a:graphic>
      </p:graphicFrame>
      <p:sp>
        <p:nvSpPr>
          <p:cNvPr id="4" name="Text Placeholder 3">
            <a:extLst>
              <a:ext uri="{FF2B5EF4-FFF2-40B4-BE49-F238E27FC236}">
                <a16:creationId xmlns:a16="http://schemas.microsoft.com/office/drawing/2014/main" id="{5AC6DDD6-E928-40DC-B282-BCFEEA765D3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7299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9649-315E-4958-8EF5-2214F4F35674}"/>
              </a:ext>
            </a:extLst>
          </p:cNvPr>
          <p:cNvSpPr>
            <a:spLocks noGrp="1"/>
          </p:cNvSpPr>
          <p:nvPr>
            <p:ph type="title"/>
          </p:nvPr>
        </p:nvSpPr>
        <p:spPr/>
        <p:txBody>
          <a:bodyPr/>
          <a:lstStyle/>
          <a:p>
            <a:r>
              <a:rPr lang="en-US"/>
              <a:t>Instagram Instagram Top Posts | Philadelphia Insurance - 4 of 6</a:t>
            </a:r>
          </a:p>
        </p:txBody>
      </p:sp>
      <p:graphicFrame>
        <p:nvGraphicFramePr>
          <p:cNvPr id="5" name="Table Placeholder 4">
            <a:extLst>
              <a:ext uri="{FF2B5EF4-FFF2-40B4-BE49-F238E27FC236}">
                <a16:creationId xmlns:a16="http://schemas.microsoft.com/office/drawing/2014/main" id="{71D081D7-CEF2-4BB9-95D1-B487A9593BC5}"/>
              </a:ext>
            </a:extLst>
          </p:cNvPr>
          <p:cNvGraphicFramePr>
            <a:graphicFrameLocks noGrp="1"/>
          </p:cNvGraphicFramePr>
          <p:nvPr>
            <p:ph type="tbl" sz="quarter" idx="13"/>
            <p:extLst>
              <p:ext uri="{D42A27DB-BD31-4B8C-83A1-F6EECF244321}">
                <p14:modId xmlns:p14="http://schemas.microsoft.com/office/powerpoint/2010/main" val="3669419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50598"/>
                    </a:ext>
                  </a:extLst>
                </a:gridCol>
                <a:gridCol w="1810512">
                  <a:extLst>
                    <a:ext uri="{9D8B030D-6E8A-4147-A177-3AD203B41FA5}">
                      <a16:colId xmlns:a16="http://schemas.microsoft.com/office/drawing/2014/main" val="1683352626"/>
                    </a:ext>
                  </a:extLst>
                </a:gridCol>
                <a:gridCol w="822960">
                  <a:extLst>
                    <a:ext uri="{9D8B030D-6E8A-4147-A177-3AD203B41FA5}">
                      <a16:colId xmlns:a16="http://schemas.microsoft.com/office/drawing/2014/main" val="1989028765"/>
                    </a:ext>
                  </a:extLst>
                </a:gridCol>
                <a:gridCol w="822960">
                  <a:extLst>
                    <a:ext uri="{9D8B030D-6E8A-4147-A177-3AD203B41FA5}">
                      <a16:colId xmlns:a16="http://schemas.microsoft.com/office/drawing/2014/main" val="2084933342"/>
                    </a:ext>
                  </a:extLst>
                </a:gridCol>
                <a:gridCol w="822960">
                  <a:extLst>
                    <a:ext uri="{9D8B030D-6E8A-4147-A177-3AD203B41FA5}">
                      <a16:colId xmlns:a16="http://schemas.microsoft.com/office/drawing/2014/main" val="2045632478"/>
                    </a:ext>
                  </a:extLst>
                </a:gridCol>
                <a:gridCol w="822960">
                  <a:extLst>
                    <a:ext uri="{9D8B030D-6E8A-4147-A177-3AD203B41FA5}">
                      <a16:colId xmlns:a16="http://schemas.microsoft.com/office/drawing/2014/main" val="1782048876"/>
                    </a:ext>
                  </a:extLst>
                </a:gridCol>
                <a:gridCol w="822960">
                  <a:extLst>
                    <a:ext uri="{9D8B030D-6E8A-4147-A177-3AD203B41FA5}">
                      <a16:colId xmlns:a16="http://schemas.microsoft.com/office/drawing/2014/main" val="198609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949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- 2021-06-28 12:03:48</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
#insurance #insuranceagents #insurancebroker #insurancecarrier #insurancepolicy #insured #insuranceproducts #insurancecareers #insurancelife #insurancework #insurancelife #insurancecompany #propertyandcasualty #specialtyinsurance #insurancebusiness #commercialinsurance #insuranceindustry #insuranceservices #insurances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210732319_177118360970861_4904393698832928248_n.jpg?_nc_cat=109&amp;ccb=1-3&amp;_nc_sid=8ae9d6&amp;_nc_ohc=Mc3oa5mL_KwAX_PdA7t&amp;_nc_ht=scontent-iad3-1.cdninstagram.com&amp;oh=f6d32d098432710490b3de51ec0be826&amp;oe=60EBC8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8467345"/>
                  </a:ext>
                </a:extLst>
              </a:tr>
            </a:tbl>
          </a:graphicData>
        </a:graphic>
      </p:graphicFrame>
      <p:sp>
        <p:nvSpPr>
          <p:cNvPr id="4" name="Text Placeholder 3">
            <a:extLst>
              <a:ext uri="{FF2B5EF4-FFF2-40B4-BE49-F238E27FC236}">
                <a16:creationId xmlns:a16="http://schemas.microsoft.com/office/drawing/2014/main" id="{2129DF3F-AD65-479C-8657-57D2DE7C161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20482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EBE9F-9A2C-4030-87BA-116BA50484BF}"/>
              </a:ext>
            </a:extLst>
          </p:cNvPr>
          <p:cNvSpPr>
            <a:spLocks noGrp="1"/>
          </p:cNvSpPr>
          <p:nvPr>
            <p:ph type="title"/>
          </p:nvPr>
        </p:nvSpPr>
        <p:spPr/>
        <p:txBody>
          <a:bodyPr/>
          <a:lstStyle/>
          <a:p>
            <a:r>
              <a:rPr lang="en-US"/>
              <a:t>Instagram Instagram Top Posts | Philadelphia Insurance - 5 of 6</a:t>
            </a:r>
          </a:p>
        </p:txBody>
      </p:sp>
      <p:graphicFrame>
        <p:nvGraphicFramePr>
          <p:cNvPr id="5" name="Table Placeholder 4">
            <a:extLst>
              <a:ext uri="{FF2B5EF4-FFF2-40B4-BE49-F238E27FC236}">
                <a16:creationId xmlns:a16="http://schemas.microsoft.com/office/drawing/2014/main" id="{86D7E94E-97FD-4422-B7BA-EA8BB4BC89A2}"/>
              </a:ext>
            </a:extLst>
          </p:cNvPr>
          <p:cNvGraphicFramePr>
            <a:graphicFrameLocks noGrp="1"/>
          </p:cNvGraphicFramePr>
          <p:nvPr>
            <p:ph type="tbl" sz="quarter" idx="13"/>
            <p:extLst>
              <p:ext uri="{D42A27DB-BD31-4B8C-83A1-F6EECF244321}">
                <p14:modId xmlns:p14="http://schemas.microsoft.com/office/powerpoint/2010/main" val="403553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0021509"/>
                    </a:ext>
                  </a:extLst>
                </a:gridCol>
                <a:gridCol w="1810512">
                  <a:extLst>
                    <a:ext uri="{9D8B030D-6E8A-4147-A177-3AD203B41FA5}">
                      <a16:colId xmlns:a16="http://schemas.microsoft.com/office/drawing/2014/main" val="1619448321"/>
                    </a:ext>
                  </a:extLst>
                </a:gridCol>
                <a:gridCol w="822960">
                  <a:extLst>
                    <a:ext uri="{9D8B030D-6E8A-4147-A177-3AD203B41FA5}">
                      <a16:colId xmlns:a16="http://schemas.microsoft.com/office/drawing/2014/main" val="1754785472"/>
                    </a:ext>
                  </a:extLst>
                </a:gridCol>
                <a:gridCol w="822960">
                  <a:extLst>
                    <a:ext uri="{9D8B030D-6E8A-4147-A177-3AD203B41FA5}">
                      <a16:colId xmlns:a16="http://schemas.microsoft.com/office/drawing/2014/main" val="3281462996"/>
                    </a:ext>
                  </a:extLst>
                </a:gridCol>
                <a:gridCol w="822960">
                  <a:extLst>
                    <a:ext uri="{9D8B030D-6E8A-4147-A177-3AD203B41FA5}">
                      <a16:colId xmlns:a16="http://schemas.microsoft.com/office/drawing/2014/main" val="3299787678"/>
                    </a:ext>
                  </a:extLst>
                </a:gridCol>
                <a:gridCol w="822960">
                  <a:extLst>
                    <a:ext uri="{9D8B030D-6E8A-4147-A177-3AD203B41FA5}">
                      <a16:colId xmlns:a16="http://schemas.microsoft.com/office/drawing/2014/main" val="672983045"/>
                    </a:ext>
                  </a:extLst>
                </a:gridCol>
                <a:gridCol w="822960">
                  <a:extLst>
                    <a:ext uri="{9D8B030D-6E8A-4147-A177-3AD203B41FA5}">
                      <a16:colId xmlns:a16="http://schemas.microsoft.com/office/drawing/2014/main" val="155765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84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- 2021-06-25 12:08:03</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 🐶🐾 
#takeyourdogtowork #workingfromhomelife #dogsofinsta #dogsofinstagram #dogloversofig #pawsomedogs #cutedogpics #familydogs #dogmoments #doggielife #dogloversfeed #igdogsdaily #adorabledogs #dogsta #doggiegram #insurance #insurancelife #insurancework #insurancecompany #propertyandcasualty #specialtyinsurance #insurancebusiness #commercialinsurance #insurancecarrier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209025173_2861978810782965_3255766262576981562_n.jpg?_nc_cat=109&amp;ccb=1-3&amp;_nc_sid=8ae9d6&amp;_nc_ohc=8XjaBmZqrgcAX_k0dGO&amp;_nc_ht=scontent-iad3-1.cdninstagram.com&amp;oh=97179749bf9b335c3de4a6d809f48ac4&amp;oe=60EAD96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9109251"/>
                  </a:ext>
                </a:extLst>
              </a:tr>
            </a:tbl>
          </a:graphicData>
        </a:graphic>
      </p:graphicFrame>
      <p:sp>
        <p:nvSpPr>
          <p:cNvPr id="4" name="Text Placeholder 3">
            <a:extLst>
              <a:ext uri="{FF2B5EF4-FFF2-40B4-BE49-F238E27FC236}">
                <a16:creationId xmlns:a16="http://schemas.microsoft.com/office/drawing/2014/main" id="{ACD47365-A111-4EBD-8E71-5CE2E57196D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2784590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B3848-BF9C-457E-B8C6-300212F8A535}"/>
              </a:ext>
            </a:extLst>
          </p:cNvPr>
          <p:cNvSpPr>
            <a:spLocks noGrp="1"/>
          </p:cNvSpPr>
          <p:nvPr>
            <p:ph type="title"/>
          </p:nvPr>
        </p:nvSpPr>
        <p:spPr/>
        <p:txBody>
          <a:bodyPr/>
          <a:lstStyle/>
          <a:p>
            <a:r>
              <a:rPr lang="en-US"/>
              <a:t>Instagram Instagram Top Posts | Philadelphia Insurance - 6 of 6</a:t>
            </a:r>
          </a:p>
        </p:txBody>
      </p:sp>
      <p:graphicFrame>
        <p:nvGraphicFramePr>
          <p:cNvPr id="5" name="Table Placeholder 4">
            <a:extLst>
              <a:ext uri="{FF2B5EF4-FFF2-40B4-BE49-F238E27FC236}">
                <a16:creationId xmlns:a16="http://schemas.microsoft.com/office/drawing/2014/main" id="{A4F1215F-6407-4488-948E-01F99432ABBB}"/>
              </a:ext>
            </a:extLst>
          </p:cNvPr>
          <p:cNvGraphicFramePr>
            <a:graphicFrameLocks noGrp="1"/>
          </p:cNvGraphicFramePr>
          <p:nvPr>
            <p:ph type="tbl" sz="quarter" idx="13"/>
            <p:extLst>
              <p:ext uri="{D42A27DB-BD31-4B8C-83A1-F6EECF244321}">
                <p14:modId xmlns:p14="http://schemas.microsoft.com/office/powerpoint/2010/main" val="381561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1129710"/>
                    </a:ext>
                  </a:extLst>
                </a:gridCol>
                <a:gridCol w="1810512">
                  <a:extLst>
                    <a:ext uri="{9D8B030D-6E8A-4147-A177-3AD203B41FA5}">
                      <a16:colId xmlns:a16="http://schemas.microsoft.com/office/drawing/2014/main" val="575935039"/>
                    </a:ext>
                  </a:extLst>
                </a:gridCol>
                <a:gridCol w="822960">
                  <a:extLst>
                    <a:ext uri="{9D8B030D-6E8A-4147-A177-3AD203B41FA5}">
                      <a16:colId xmlns:a16="http://schemas.microsoft.com/office/drawing/2014/main" val="3815864925"/>
                    </a:ext>
                  </a:extLst>
                </a:gridCol>
                <a:gridCol w="822960">
                  <a:extLst>
                    <a:ext uri="{9D8B030D-6E8A-4147-A177-3AD203B41FA5}">
                      <a16:colId xmlns:a16="http://schemas.microsoft.com/office/drawing/2014/main" val="2371617802"/>
                    </a:ext>
                  </a:extLst>
                </a:gridCol>
                <a:gridCol w="822960">
                  <a:extLst>
                    <a:ext uri="{9D8B030D-6E8A-4147-A177-3AD203B41FA5}">
                      <a16:colId xmlns:a16="http://schemas.microsoft.com/office/drawing/2014/main" val="281053040"/>
                    </a:ext>
                  </a:extLst>
                </a:gridCol>
                <a:gridCol w="822960">
                  <a:extLst>
                    <a:ext uri="{9D8B030D-6E8A-4147-A177-3AD203B41FA5}">
                      <a16:colId xmlns:a16="http://schemas.microsoft.com/office/drawing/2014/main" val="2729218627"/>
                    </a:ext>
                  </a:extLst>
                </a:gridCol>
                <a:gridCol w="822960">
                  <a:extLst>
                    <a:ext uri="{9D8B030D-6E8A-4147-A177-3AD203B41FA5}">
                      <a16:colId xmlns:a16="http://schemas.microsoft.com/office/drawing/2014/main" val="6449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741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- 2021-06-24 12:12:50</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launch a career! This month, we’re shining the spotlight on Timothy Cook, who works in our #Underwriting Department, as he shares why he loves being part of our team. 😊
Learn more about #TEAMPHLY ➡ 𝐛𝐢𝐭.𝐥𝐲/𝐏𝐇𝐋𝐘𝐂𝐚𝐫𝐞𝐞𝐫𝐬 ⬅ Link in bio. 
#insurance #employeespotlight #employeeappreciation #careermotivation #businessgoals #supportive #instajobs #careers #insurancejobs #insurancecareers #companyculture #workenvironment #professionalgrowth #professionaldevelopment #insurancelife #corporatelife #insurancework #insurancecompany #workplaceculture #propertyandcasualty #specialtyinsurance #insurancebusiness #commercialinsurance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205907234_4510215328990916_6730629692089114007_n.jpg?_nc_cat=110&amp;ccb=1-3&amp;_nc_sid=8ae9d6&amp;_nc_ohc=JGr5NZnLz_8AX_OH9Xs&amp;_nc_ht=scontent-iad3-1.cdninstagram.com&amp;edm=AL-3X8kEAAAA&amp;oh=03e3af1f4314e428331b5a2111c6774a&amp;oe=60EAA60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4168646"/>
                  </a:ext>
                </a:extLst>
              </a:tr>
            </a:tbl>
          </a:graphicData>
        </a:graphic>
      </p:graphicFrame>
      <p:sp>
        <p:nvSpPr>
          <p:cNvPr id="4" name="Text Placeholder 3">
            <a:extLst>
              <a:ext uri="{FF2B5EF4-FFF2-40B4-BE49-F238E27FC236}">
                <a16:creationId xmlns:a16="http://schemas.microsoft.com/office/drawing/2014/main" id="{B4418974-30D9-45A5-875B-21291BB4E70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76635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D2AEE-B2FF-48A5-A2FF-70B84D375875}"/>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148269F5-DBCF-424C-B775-3DD3D9DCB02C}"/>
              </a:ext>
            </a:extLst>
          </p:cNvPr>
          <p:cNvGraphicFramePr>
            <a:graphicFrameLocks noGrp="1"/>
          </p:cNvGraphicFramePr>
          <p:nvPr>
            <p:ph type="tbl" sz="quarter" idx="13"/>
            <p:extLst>
              <p:ext uri="{D42A27DB-BD31-4B8C-83A1-F6EECF244321}">
                <p14:modId xmlns:p14="http://schemas.microsoft.com/office/powerpoint/2010/main" val="4117972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20990825"/>
                    </a:ext>
                  </a:extLst>
                </a:gridCol>
                <a:gridCol w="658368">
                  <a:extLst>
                    <a:ext uri="{9D8B030D-6E8A-4147-A177-3AD203B41FA5}">
                      <a16:colId xmlns:a16="http://schemas.microsoft.com/office/drawing/2014/main" val="4278593158"/>
                    </a:ext>
                  </a:extLst>
                </a:gridCol>
                <a:gridCol w="658368">
                  <a:extLst>
                    <a:ext uri="{9D8B030D-6E8A-4147-A177-3AD203B41FA5}">
                      <a16:colId xmlns:a16="http://schemas.microsoft.com/office/drawing/2014/main" val="3897594634"/>
                    </a:ext>
                  </a:extLst>
                </a:gridCol>
                <a:gridCol w="329184">
                  <a:extLst>
                    <a:ext uri="{9D8B030D-6E8A-4147-A177-3AD203B41FA5}">
                      <a16:colId xmlns:a16="http://schemas.microsoft.com/office/drawing/2014/main" val="1602493226"/>
                    </a:ext>
                  </a:extLst>
                </a:gridCol>
                <a:gridCol w="329184">
                  <a:extLst>
                    <a:ext uri="{9D8B030D-6E8A-4147-A177-3AD203B41FA5}">
                      <a16:colId xmlns:a16="http://schemas.microsoft.com/office/drawing/2014/main" val="335177547"/>
                    </a:ext>
                  </a:extLst>
                </a:gridCol>
                <a:gridCol w="658368">
                  <a:extLst>
                    <a:ext uri="{9D8B030D-6E8A-4147-A177-3AD203B41FA5}">
                      <a16:colId xmlns:a16="http://schemas.microsoft.com/office/drawing/2014/main" val="3508207252"/>
                    </a:ext>
                  </a:extLst>
                </a:gridCol>
                <a:gridCol w="658368">
                  <a:extLst>
                    <a:ext uri="{9D8B030D-6E8A-4147-A177-3AD203B41FA5}">
                      <a16:colId xmlns:a16="http://schemas.microsoft.com/office/drawing/2014/main" val="2525201872"/>
                    </a:ext>
                  </a:extLst>
                </a:gridCol>
                <a:gridCol w="658368">
                  <a:extLst>
                    <a:ext uri="{9D8B030D-6E8A-4147-A177-3AD203B41FA5}">
                      <a16:colId xmlns:a16="http://schemas.microsoft.com/office/drawing/2014/main" val="3613587657"/>
                    </a:ext>
                  </a:extLst>
                </a:gridCol>
                <a:gridCol w="658368">
                  <a:extLst>
                    <a:ext uri="{9D8B030D-6E8A-4147-A177-3AD203B41FA5}">
                      <a16:colId xmlns:a16="http://schemas.microsoft.com/office/drawing/2014/main" val="59233122"/>
                    </a:ext>
                  </a:extLst>
                </a:gridCol>
                <a:gridCol w="658368">
                  <a:extLst>
                    <a:ext uri="{9D8B030D-6E8A-4147-A177-3AD203B41FA5}">
                      <a16:colId xmlns:a16="http://schemas.microsoft.com/office/drawing/2014/main" val="782616554"/>
                    </a:ext>
                  </a:extLst>
                </a:gridCol>
                <a:gridCol w="658368">
                  <a:extLst>
                    <a:ext uri="{9D8B030D-6E8A-4147-A177-3AD203B41FA5}">
                      <a16:colId xmlns:a16="http://schemas.microsoft.com/office/drawing/2014/main" val="4079074218"/>
                    </a:ext>
                  </a:extLst>
                </a:gridCol>
                <a:gridCol w="658368">
                  <a:extLst>
                    <a:ext uri="{9D8B030D-6E8A-4147-A177-3AD203B41FA5}">
                      <a16:colId xmlns:a16="http://schemas.microsoft.com/office/drawing/2014/main" val="418208570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724628470"/>
                  </a:ext>
                </a:extLst>
              </a:tr>
              <a:tr h="370840">
                <a:tc>
                  <a:txBody>
                    <a:bodyPr/>
                    <a:lstStyle/>
                    <a:p>
                      <a:r>
                        <a:rPr lang="en-US" sz="1000"/>
                        <a:t>phlyinsurance</a:t>
                      </a:r>
                    </a:p>
                  </a:txBody>
                  <a:tcPr/>
                </a:tc>
                <a:tc>
                  <a:txBody>
                    <a:bodyPr/>
                    <a:lstStyle/>
                    <a:p>
                      <a:r>
                        <a:rPr lang="en-US" sz="1000"/>
                        <a:t>55</a:t>
                      </a:r>
                    </a:p>
                  </a:txBody>
                  <a:tcPr/>
                </a:tc>
                <a:tc>
                  <a:txBody>
                    <a:bodyPr/>
                    <a:lstStyle/>
                    <a:p>
                      <a:r>
                        <a:rPr lang="en-US" sz="1000"/>
                        <a:t>0.6735</a:t>
                      </a:r>
                    </a:p>
                  </a:txBody>
                  <a:tcPr/>
                </a:tc>
                <a:tc>
                  <a:txBody>
                    <a:bodyPr/>
                    <a:lstStyle/>
                    <a:p>
                      <a:r>
                        <a:rPr lang="en-US" sz="1000"/>
                        <a:t>30.33</a:t>
                      </a:r>
                    </a:p>
                  </a:txBody>
                  <a:tcPr/>
                </a:tc>
                <a:tc>
                  <a:txBody>
                    <a:bodyPr/>
                    <a:lstStyle/>
                    <a:p>
                      <a:r>
                        <a:rPr lang="en-US" sz="1000"/>
                        <a:t>0.07</a:t>
                      </a:r>
                    </a:p>
                  </a:txBody>
                  <a:tcPr/>
                </a:tc>
                <a:tc>
                  <a:txBody>
                    <a:bodyPr/>
                    <a:lstStyle/>
                    <a:p>
                      <a:r>
                        <a:rPr lang="en-US" sz="1000"/>
                        <a:t>168.64</a:t>
                      </a:r>
                    </a:p>
                  </a:txBody>
                  <a:tcPr/>
                </a:tc>
                <a:tc>
                  <a:txBody>
                    <a:bodyPr/>
                    <a:lstStyle/>
                    <a:p>
                      <a:r>
                        <a:rPr lang="en-US" sz="1000"/>
                        <a:t>168.44</a:t>
                      </a:r>
                    </a:p>
                  </a:txBody>
                  <a:tcPr/>
                </a:tc>
                <a:tc>
                  <a:txBody>
                    <a:bodyPr/>
                    <a:lstStyle/>
                    <a:p>
                      <a:r>
                        <a:rPr lang="en-US" sz="1000"/>
                        <a:t>112.67</a:t>
                      </a:r>
                    </a:p>
                  </a:txBody>
                  <a:tcPr/>
                </a:tc>
                <a:tc>
                  <a:txBody>
                    <a:bodyPr/>
                    <a:lstStyle/>
                    <a:p>
                      <a:r>
                        <a:rPr lang="en-US" sz="1000"/>
                        <a:t>112.60</a:t>
                      </a:r>
                    </a:p>
                  </a:txBody>
                  <a:tcPr/>
                </a:tc>
                <a:tc>
                  <a:txBody>
                    <a:bodyPr/>
                    <a:lstStyle/>
                    <a:p>
                      <a:r>
                        <a:rPr lang="en-US" sz="1000"/>
                        <a:t>9275</a:t>
                      </a:r>
                    </a:p>
                  </a:txBody>
                  <a:tcPr/>
                </a:tc>
                <a:tc>
                  <a:txBody>
                    <a:bodyPr/>
                    <a:lstStyle/>
                    <a:p>
                      <a:r>
                        <a:rPr lang="en-US" sz="1000"/>
                        <a:t>1668</a:t>
                      </a:r>
                    </a:p>
                  </a:txBody>
                  <a:tcPr/>
                </a:tc>
                <a:tc>
                  <a:txBody>
                    <a:bodyPr/>
                    <a:lstStyle/>
                    <a:p>
                      <a:r>
                        <a:rPr lang="en-US" sz="1000"/>
                        <a:t>6197</a:t>
                      </a:r>
                    </a:p>
                  </a:txBody>
                  <a:tcPr/>
                </a:tc>
                <a:extLst>
                  <a:ext uri="{0D108BD9-81ED-4DB2-BD59-A6C34878D82A}">
                    <a16:rowId xmlns:a16="http://schemas.microsoft.com/office/drawing/2014/main" val="651729956"/>
                  </a:ext>
                </a:extLst>
              </a:tr>
            </a:tbl>
          </a:graphicData>
        </a:graphic>
      </p:graphicFrame>
      <p:sp>
        <p:nvSpPr>
          <p:cNvPr id="4" name="Text Placeholder 3">
            <a:extLst>
              <a:ext uri="{FF2B5EF4-FFF2-40B4-BE49-F238E27FC236}">
                <a16:creationId xmlns:a16="http://schemas.microsoft.com/office/drawing/2014/main" id="{53AA2585-E919-4946-9FD6-8DE3BF2FAD6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218072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1424</Words>
  <Application>Microsoft Office PowerPoint</Application>
  <PresentationFormat>On-screen Show (4:3)</PresentationFormat>
  <Paragraphs>487</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Philadelphia Insurance</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Philadelphia Insurance</vt:lpstr>
      <vt:lpstr>Twitter Own and Retweeted Tweets Table | TMNAS - 1 of 3</vt:lpstr>
      <vt:lpstr>Twitter Own and Retweeted Tweets Table | TMNAS - 2 of 3</vt:lpstr>
      <vt:lpstr>Twitter Own and Retweeted Tweets Table | TMNAS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Followers Change | Philadelphia Insurance</vt:lpstr>
      <vt:lpstr>Instagram Average Interactions Per Post | Philadelphia Insurance</vt:lpstr>
      <vt:lpstr>Instagram Total Interactions Per Month | Philadelphia Insurance</vt:lpstr>
      <vt:lpstr>Instagram Instagram Top Posts | Philadelphia Insurance - 1 of 6</vt:lpstr>
      <vt:lpstr>Instagram Instagram Top Posts | Philadelphia Insurance - 2 of 6</vt:lpstr>
      <vt:lpstr>Instagram Instagram Top Posts | Philadelphia Insurance - 3 of 6</vt:lpstr>
      <vt:lpstr>Instagram Instagram Top Posts | Philadelphia Insurance - 4 of 6</vt:lpstr>
      <vt:lpstr>Instagram Instagram Top Posts | Philadelphia Insurance - 5 of 6</vt:lpstr>
      <vt:lpstr>Instagram Instagram Top Posts | Philadelphia Insurance - 6 of 6</vt:lpstr>
      <vt:lpstr>Instagram Stories Key Metrics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2021-07-07T19:27:25Z</dcterms:created>
  <dcterms:modified xsi:type="dcterms:W3CDTF">2021-07-07T19:28:15Z</dcterms:modified>
</cp:coreProperties>
</file>