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44348</c:v>
                </c:pt>
              </c:numCache>
            </c:numRef>
          </c:cat>
          <c:val>
            <c:numRef>
              <c:f>Sheet1!$B$2</c:f>
              <c:numCache>
                <c:formatCode>General</c:formatCode>
                <c:ptCount val="1"/>
                <c:pt idx="0">
                  <c:v>133</c:v>
                </c:pt>
              </c:numCache>
            </c:numRef>
          </c:val>
          <c:extLst>
            <c:ext xmlns:c16="http://schemas.microsoft.com/office/drawing/2014/chart" uri="{C3380CC4-5D6E-409C-BE32-E72D297353CC}">
              <c16:uniqueId val="{00000000-438C-4345-A750-95D87290B3B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44348</c:v>
                </c:pt>
              </c:numCache>
            </c:numRef>
          </c:cat>
          <c:val>
            <c:numRef>
              <c:f>Sheet1!$C$2</c:f>
              <c:numCache>
                <c:formatCode>General</c:formatCode>
                <c:ptCount val="1"/>
                <c:pt idx="0">
                  <c:v>475</c:v>
                </c:pt>
              </c:numCache>
            </c:numRef>
          </c:val>
          <c:extLst>
            <c:ext xmlns:c16="http://schemas.microsoft.com/office/drawing/2014/chart" uri="{C3380CC4-5D6E-409C-BE32-E72D297353CC}">
              <c16:uniqueId val="{00000001-438C-4345-A750-95D87290B3B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44348</c:v>
                </c:pt>
              </c:numCache>
            </c:numRef>
          </c:cat>
          <c:val>
            <c:numRef>
              <c:f>Sheet1!$D$2</c:f>
              <c:numCache>
                <c:formatCode>General</c:formatCode>
                <c:ptCount val="1"/>
                <c:pt idx="0">
                  <c:v>6239</c:v>
                </c:pt>
              </c:numCache>
            </c:numRef>
          </c:val>
          <c:extLst>
            <c:ext xmlns:c16="http://schemas.microsoft.com/office/drawing/2014/chart" uri="{C3380CC4-5D6E-409C-BE32-E72D297353CC}">
              <c16:uniqueId val="{00000002-438C-4345-A750-95D87290B3B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44348</c:v>
                </c:pt>
              </c:numCache>
            </c:numRef>
          </c:cat>
          <c:val>
            <c:numRef>
              <c:f>Sheet1!$E$2</c:f>
              <c:numCache>
                <c:formatCode>General</c:formatCode>
                <c:ptCount val="1"/>
                <c:pt idx="0">
                  <c:v>180</c:v>
                </c:pt>
              </c:numCache>
            </c:numRef>
          </c:val>
          <c:extLst>
            <c:ext xmlns:c16="http://schemas.microsoft.com/office/drawing/2014/chart" uri="{C3380CC4-5D6E-409C-BE32-E72D297353CC}">
              <c16:uniqueId val="{00000003-438C-4345-A750-95D87290B3B0}"/>
            </c:ext>
          </c:extLst>
        </c:ser>
        <c:dLbls>
          <c:showLegendKey val="0"/>
          <c:showVal val="0"/>
          <c:showCatName val="0"/>
          <c:showSerName val="0"/>
          <c:showPercent val="0"/>
          <c:showBubbleSize val="0"/>
        </c:dLbls>
        <c:gapWidth val="219"/>
        <c:overlap val="-27"/>
        <c:axId val="309204672"/>
        <c:axId val="309205328"/>
      </c:barChart>
      <c:dateAx>
        <c:axId val="309204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05328"/>
        <c:crosses val="autoZero"/>
        <c:auto val="1"/>
        <c:lblOffset val="100"/>
        <c:baseTimeUnit val="days"/>
      </c:dateAx>
      <c:valAx>
        <c:axId val="30920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0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3496-4ACF-903A-C0B1887FB954}"/>
            </c:ext>
          </c:extLst>
        </c:ser>
        <c:dLbls>
          <c:showLegendKey val="0"/>
          <c:showVal val="0"/>
          <c:showCatName val="0"/>
          <c:showSerName val="0"/>
          <c:showPercent val="0"/>
          <c:showBubbleSize val="0"/>
        </c:dLbls>
        <c:gapWidth val="219"/>
        <c:overlap val="-27"/>
        <c:axId val="366283304"/>
        <c:axId val="366282648"/>
      </c:barChart>
      <c:dateAx>
        <c:axId val="366283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282648"/>
        <c:crosses val="autoZero"/>
        <c:auto val="1"/>
        <c:lblOffset val="100"/>
        <c:baseTimeUnit val="days"/>
      </c:dateAx>
      <c:valAx>
        <c:axId val="36628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28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0</c:v>
                </c:pt>
                <c:pt idx="1">
                  <c:v>0</c:v>
                </c:pt>
                <c:pt idx="2">
                  <c:v>0</c:v>
                </c:pt>
                <c:pt idx="3">
                  <c:v>0</c:v>
                </c:pt>
                <c:pt idx="4">
                  <c:v>0</c:v>
                </c:pt>
                <c:pt idx="5">
                  <c:v>0</c:v>
                </c:pt>
                <c:pt idx="6">
                  <c:v>0</c:v>
                </c:pt>
                <c:pt idx="7">
                  <c:v>14</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806F-4E40-AA9B-2675CAA0E5CB}"/>
            </c:ext>
          </c:extLst>
        </c:ser>
        <c:dLbls>
          <c:showLegendKey val="0"/>
          <c:showVal val="0"/>
          <c:showCatName val="0"/>
          <c:showSerName val="0"/>
          <c:showPercent val="0"/>
          <c:showBubbleSize val="0"/>
        </c:dLbls>
        <c:gapWidth val="219"/>
        <c:overlap val="-27"/>
        <c:axId val="366280352"/>
        <c:axId val="310917752"/>
      </c:barChart>
      <c:dateAx>
        <c:axId val="366280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917752"/>
        <c:crosses val="autoZero"/>
        <c:auto val="1"/>
        <c:lblOffset val="100"/>
        <c:baseTimeUnit val="days"/>
      </c:dateAx>
      <c:valAx>
        <c:axId val="31091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28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15</c:v>
                </c:pt>
              </c:numCache>
            </c:numRef>
          </c:val>
          <c:extLst>
            <c:ext xmlns:c16="http://schemas.microsoft.com/office/drawing/2014/chart" uri="{C3380CC4-5D6E-409C-BE32-E72D297353CC}">
              <c16:uniqueId val="{00000000-2EC5-4A38-9A07-5E27FFFC2D90}"/>
            </c:ext>
          </c:extLst>
        </c:ser>
        <c:dLbls>
          <c:showLegendKey val="0"/>
          <c:showVal val="0"/>
          <c:showCatName val="0"/>
          <c:showSerName val="0"/>
          <c:showPercent val="0"/>
          <c:showBubbleSize val="0"/>
        </c:dLbls>
        <c:gapWidth val="219"/>
        <c:overlap val="-27"/>
        <c:axId val="310885936"/>
        <c:axId val="310886264"/>
      </c:barChart>
      <c:catAx>
        <c:axId val="31088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86264"/>
        <c:crosses val="autoZero"/>
        <c:auto val="1"/>
        <c:lblAlgn val="ctr"/>
        <c:lblOffset val="100"/>
        <c:noMultiLvlLbl val="0"/>
      </c:catAx>
      <c:valAx>
        <c:axId val="31088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8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0</c:v>
                </c:pt>
                <c:pt idx="1">
                  <c:v>-1</c:v>
                </c:pt>
                <c:pt idx="2">
                  <c:v>0</c:v>
                </c:pt>
                <c:pt idx="3">
                  <c:v>0</c:v>
                </c:pt>
                <c:pt idx="4">
                  <c:v>0</c:v>
                </c:pt>
                <c:pt idx="5">
                  <c:v>0</c:v>
                </c:pt>
                <c:pt idx="6">
                  <c:v>-1</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89F9-4DD5-9F0B-9F10E911965A}"/>
            </c:ext>
          </c:extLst>
        </c:ser>
        <c:dLbls>
          <c:showLegendKey val="0"/>
          <c:showVal val="0"/>
          <c:showCatName val="0"/>
          <c:showSerName val="0"/>
          <c:showPercent val="0"/>
          <c:showBubbleSize val="0"/>
        </c:dLbls>
        <c:gapWidth val="219"/>
        <c:overlap val="-27"/>
        <c:axId val="372918168"/>
        <c:axId val="372922104"/>
      </c:barChart>
      <c:dateAx>
        <c:axId val="372918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22104"/>
        <c:crosses val="autoZero"/>
        <c:auto val="1"/>
        <c:lblOffset val="100"/>
        <c:baseTimeUnit val="days"/>
      </c:dateAx>
      <c:valAx>
        <c:axId val="37292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1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0-265F-4BE0-9A50-11D31F2A6FCA}"/>
            </c:ext>
          </c:extLst>
        </c:ser>
        <c:dLbls>
          <c:showLegendKey val="0"/>
          <c:showVal val="0"/>
          <c:showCatName val="0"/>
          <c:showSerName val="0"/>
          <c:showPercent val="0"/>
          <c:showBubbleSize val="0"/>
        </c:dLbls>
        <c:gapWidth val="219"/>
        <c:overlap val="-27"/>
        <c:axId val="372914560"/>
        <c:axId val="372909968"/>
      </c:barChart>
      <c:dateAx>
        <c:axId val="372914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09968"/>
        <c:crosses val="autoZero"/>
        <c:auto val="1"/>
        <c:lblOffset val="100"/>
        <c:baseTimeUnit val="days"/>
      </c:dateAx>
      <c:valAx>
        <c:axId val="37290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1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1</c:v>
                </c:pt>
              </c:numCache>
            </c:numRef>
          </c:val>
          <c:extLst>
            <c:ext xmlns:c16="http://schemas.microsoft.com/office/drawing/2014/chart" uri="{C3380CC4-5D6E-409C-BE32-E72D297353CC}">
              <c16:uniqueId val="{00000000-2D2F-44A7-A3D8-47C22AAE03DC}"/>
            </c:ext>
          </c:extLst>
        </c:ser>
        <c:dLbls>
          <c:showLegendKey val="0"/>
          <c:showVal val="0"/>
          <c:showCatName val="0"/>
          <c:showSerName val="0"/>
          <c:showPercent val="0"/>
          <c:showBubbleSize val="0"/>
        </c:dLbls>
        <c:gapWidth val="219"/>
        <c:overlap val="-27"/>
        <c:axId val="372912920"/>
        <c:axId val="372910624"/>
      </c:barChart>
      <c:catAx>
        <c:axId val="372912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10624"/>
        <c:crosses val="autoZero"/>
        <c:auto val="1"/>
        <c:lblAlgn val="ctr"/>
        <c:lblOffset val="100"/>
        <c:noMultiLvlLbl val="0"/>
      </c:catAx>
      <c:valAx>
        <c:axId val="37291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91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9</c:v>
                </c:pt>
                <c:pt idx="1">
                  <c:v>11</c:v>
                </c:pt>
                <c:pt idx="2">
                  <c:v>7</c:v>
                </c:pt>
                <c:pt idx="3">
                  <c:v>5</c:v>
                </c:pt>
                <c:pt idx="4">
                  <c:v>3</c:v>
                </c:pt>
                <c:pt idx="5">
                  <c:v>9</c:v>
                </c:pt>
                <c:pt idx="6">
                  <c:v>9</c:v>
                </c:pt>
                <c:pt idx="7">
                  <c:v>13</c:v>
                </c:pt>
                <c:pt idx="8">
                  <c:v>8</c:v>
                </c:pt>
                <c:pt idx="9">
                  <c:v>6</c:v>
                </c:pt>
                <c:pt idx="10">
                  <c:v>3</c:v>
                </c:pt>
                <c:pt idx="11">
                  <c:v>0</c:v>
                </c:pt>
                <c:pt idx="12">
                  <c:v>14</c:v>
                </c:pt>
                <c:pt idx="13">
                  <c:v>4</c:v>
                </c:pt>
                <c:pt idx="14">
                  <c:v>7</c:v>
                </c:pt>
              </c:numCache>
            </c:numRef>
          </c:val>
          <c:extLst>
            <c:ext xmlns:c16="http://schemas.microsoft.com/office/drawing/2014/chart" uri="{C3380CC4-5D6E-409C-BE32-E72D297353CC}">
              <c16:uniqueId val="{00000000-7855-4ECD-92A5-D4A276C3D630}"/>
            </c:ext>
          </c:extLst>
        </c:ser>
        <c:dLbls>
          <c:showLegendKey val="0"/>
          <c:showVal val="0"/>
          <c:showCatName val="0"/>
          <c:showSerName val="0"/>
          <c:showPercent val="0"/>
          <c:showBubbleSize val="0"/>
        </c:dLbls>
        <c:gapWidth val="219"/>
        <c:overlap val="-27"/>
        <c:axId val="373492200"/>
        <c:axId val="373493512"/>
      </c:barChart>
      <c:dateAx>
        <c:axId val="37349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493512"/>
        <c:crosses val="autoZero"/>
        <c:auto val="1"/>
        <c:lblOffset val="100"/>
        <c:baseTimeUnit val="days"/>
      </c:dateAx>
      <c:valAx>
        <c:axId val="37349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49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58</c:v>
                </c:pt>
              </c:numCache>
            </c:numRef>
          </c:val>
          <c:extLst>
            <c:ext xmlns:c16="http://schemas.microsoft.com/office/drawing/2014/chart" uri="{C3380CC4-5D6E-409C-BE32-E72D297353CC}">
              <c16:uniqueId val="{00000000-9FA7-4DAA-82AF-9D98FED16C87}"/>
            </c:ext>
          </c:extLst>
        </c:ser>
        <c:dLbls>
          <c:showLegendKey val="0"/>
          <c:showVal val="0"/>
          <c:showCatName val="0"/>
          <c:showSerName val="0"/>
          <c:showPercent val="0"/>
          <c:showBubbleSize val="0"/>
        </c:dLbls>
        <c:gapWidth val="219"/>
        <c:overlap val="-27"/>
        <c:axId val="373498104"/>
        <c:axId val="373498432"/>
      </c:barChart>
      <c:catAx>
        <c:axId val="373498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498432"/>
        <c:crosses val="autoZero"/>
        <c:auto val="1"/>
        <c:lblAlgn val="ctr"/>
        <c:lblOffset val="100"/>
        <c:noMultiLvlLbl val="0"/>
      </c:catAx>
      <c:valAx>
        <c:axId val="37349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49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822</c:v>
                </c:pt>
              </c:numCache>
            </c:numRef>
          </c:val>
          <c:extLst>
            <c:ext xmlns:c16="http://schemas.microsoft.com/office/drawing/2014/chart" uri="{C3380CC4-5D6E-409C-BE32-E72D297353CC}">
              <c16:uniqueId val="{00000000-2DD4-487D-99EA-D330586C0DC3}"/>
            </c:ext>
          </c:extLst>
        </c:ser>
        <c:dLbls>
          <c:showLegendKey val="0"/>
          <c:showVal val="0"/>
          <c:showCatName val="0"/>
          <c:showSerName val="0"/>
          <c:showPercent val="0"/>
          <c:showBubbleSize val="0"/>
        </c:dLbls>
        <c:gapWidth val="219"/>
        <c:overlap val="-27"/>
        <c:axId val="309206968"/>
        <c:axId val="305926952"/>
      </c:barChart>
      <c:catAx>
        <c:axId val="30920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926952"/>
        <c:crosses val="autoZero"/>
        <c:auto val="1"/>
        <c:lblAlgn val="ctr"/>
        <c:lblOffset val="100"/>
        <c:noMultiLvlLbl val="0"/>
      </c:catAx>
      <c:valAx>
        <c:axId val="30592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0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34292</c:v>
                </c:pt>
              </c:numCache>
            </c:numRef>
          </c:val>
          <c:extLst>
            <c:ext xmlns:c16="http://schemas.microsoft.com/office/drawing/2014/chart" uri="{C3380CC4-5D6E-409C-BE32-E72D297353CC}">
              <c16:uniqueId val="{00000000-DC3A-4E9F-8521-29CE62EE8C91}"/>
            </c:ext>
          </c:extLst>
        </c:ser>
        <c:dLbls>
          <c:showLegendKey val="0"/>
          <c:showVal val="0"/>
          <c:showCatName val="0"/>
          <c:showSerName val="0"/>
          <c:showPercent val="0"/>
          <c:showBubbleSize val="0"/>
        </c:dLbls>
        <c:gapWidth val="219"/>
        <c:overlap val="-27"/>
        <c:axId val="367363952"/>
        <c:axId val="367364280"/>
      </c:barChart>
      <c:catAx>
        <c:axId val="36736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64280"/>
        <c:crosses val="autoZero"/>
        <c:auto val="1"/>
        <c:lblAlgn val="ctr"/>
        <c:lblOffset val="100"/>
        <c:noMultiLvlLbl val="0"/>
      </c:catAx>
      <c:valAx>
        <c:axId val="36736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6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0</c:v>
                </c:pt>
                <c:pt idx="1">
                  <c:v>0</c:v>
                </c:pt>
                <c:pt idx="2">
                  <c:v>0</c:v>
                </c:pt>
                <c:pt idx="3">
                  <c:v>0</c:v>
                </c:pt>
                <c:pt idx="4">
                  <c:v>2</c:v>
                </c:pt>
                <c:pt idx="5">
                  <c:v>0</c:v>
                </c:pt>
                <c:pt idx="6">
                  <c:v>1</c:v>
                </c:pt>
                <c:pt idx="7">
                  <c:v>0</c:v>
                </c:pt>
                <c:pt idx="8">
                  <c:v>2</c:v>
                </c:pt>
                <c:pt idx="9">
                  <c:v>2</c:v>
                </c:pt>
                <c:pt idx="10">
                  <c:v>0</c:v>
                </c:pt>
                <c:pt idx="11">
                  <c:v>-1</c:v>
                </c:pt>
                <c:pt idx="12">
                  <c:v>5</c:v>
                </c:pt>
                <c:pt idx="13">
                  <c:v>3</c:v>
                </c:pt>
                <c:pt idx="14">
                  <c:v>3</c:v>
                </c:pt>
              </c:numCache>
            </c:numRef>
          </c:val>
          <c:extLst>
            <c:ext xmlns:c16="http://schemas.microsoft.com/office/drawing/2014/chart" uri="{C3380CC4-5D6E-409C-BE32-E72D297353CC}">
              <c16:uniqueId val="{00000000-1A96-47FE-9E71-53C9BB0933A8}"/>
            </c:ext>
          </c:extLst>
        </c:ser>
        <c:dLbls>
          <c:showLegendKey val="0"/>
          <c:showVal val="0"/>
          <c:showCatName val="0"/>
          <c:showSerName val="0"/>
          <c:showPercent val="0"/>
          <c:showBubbleSize val="0"/>
        </c:dLbls>
        <c:gapWidth val="219"/>
        <c:overlap val="-27"/>
        <c:axId val="463461968"/>
        <c:axId val="463459672"/>
      </c:barChart>
      <c:dateAx>
        <c:axId val="463461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459672"/>
        <c:crosses val="autoZero"/>
        <c:auto val="1"/>
        <c:lblOffset val="100"/>
        <c:baseTimeUnit val="days"/>
      </c:dateAx>
      <c:valAx>
        <c:axId val="46345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46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Sheet1!$A$2:$A$16</c:f>
              <c:numCache>
                <c:formatCode>m/d/yyyy</c:formatCode>
                <c:ptCount val="15"/>
                <c:pt idx="0">
                  <c:v>44363</c:v>
                </c:pt>
                <c:pt idx="1">
                  <c:v>44364</c:v>
                </c:pt>
                <c:pt idx="2">
                  <c:v>44365</c:v>
                </c:pt>
                <c:pt idx="3">
                  <c:v>44366</c:v>
                </c:pt>
                <c:pt idx="4">
                  <c:v>44367</c:v>
                </c:pt>
                <c:pt idx="5">
                  <c:v>44368</c:v>
                </c:pt>
                <c:pt idx="6">
                  <c:v>44369</c:v>
                </c:pt>
                <c:pt idx="7">
                  <c:v>44370</c:v>
                </c:pt>
                <c:pt idx="8">
                  <c:v>44371</c:v>
                </c:pt>
                <c:pt idx="9">
                  <c:v>44372</c:v>
                </c:pt>
                <c:pt idx="10">
                  <c:v>44373</c:v>
                </c:pt>
                <c:pt idx="11">
                  <c:v>44374</c:v>
                </c:pt>
                <c:pt idx="12">
                  <c:v>44375</c:v>
                </c:pt>
                <c:pt idx="13">
                  <c:v>44376</c:v>
                </c:pt>
                <c:pt idx="14">
                  <c:v>44377</c:v>
                </c:pt>
              </c:numCache>
            </c:numRef>
          </c:cat>
          <c:val>
            <c:numRef>
              <c:f>Sheet1!$B$2:$B$16</c:f>
              <c:numCache>
                <c:formatCode>General</c:formatCode>
                <c:ptCount val="15"/>
                <c:pt idx="0">
                  <c:v>19</c:v>
                </c:pt>
                <c:pt idx="1">
                  <c:v>17</c:v>
                </c:pt>
                <c:pt idx="2">
                  <c:v>45</c:v>
                </c:pt>
                <c:pt idx="3">
                  <c:v>0</c:v>
                </c:pt>
                <c:pt idx="4">
                  <c:v>37</c:v>
                </c:pt>
                <c:pt idx="5">
                  <c:v>20</c:v>
                </c:pt>
                <c:pt idx="6">
                  <c:v>23</c:v>
                </c:pt>
                <c:pt idx="7">
                  <c:v>22</c:v>
                </c:pt>
                <c:pt idx="8">
                  <c:v>34</c:v>
                </c:pt>
                <c:pt idx="9">
                  <c:v>74</c:v>
                </c:pt>
                <c:pt idx="10">
                  <c:v>0</c:v>
                </c:pt>
                <c:pt idx="11">
                  <c:v>0</c:v>
                </c:pt>
                <c:pt idx="12">
                  <c:v>21</c:v>
                </c:pt>
                <c:pt idx="13">
                  <c:v>79</c:v>
                </c:pt>
                <c:pt idx="14">
                  <c:v>23</c:v>
                </c:pt>
              </c:numCache>
            </c:numRef>
          </c:val>
          <c:extLst>
            <c:ext xmlns:c16="http://schemas.microsoft.com/office/drawing/2014/chart" uri="{C3380CC4-5D6E-409C-BE32-E72D297353CC}">
              <c16:uniqueId val="{00000000-6192-4BBE-849C-09E2FFDC4C96}"/>
            </c:ext>
          </c:extLst>
        </c:ser>
        <c:dLbls>
          <c:showLegendKey val="0"/>
          <c:showVal val="0"/>
          <c:showCatName val="0"/>
          <c:showSerName val="0"/>
          <c:showPercent val="0"/>
          <c:showBubbleSize val="0"/>
        </c:dLbls>
        <c:gapWidth val="219"/>
        <c:overlap val="-27"/>
        <c:axId val="463457704"/>
        <c:axId val="463463936"/>
      </c:barChart>
      <c:dateAx>
        <c:axId val="46345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463936"/>
        <c:crosses val="autoZero"/>
        <c:auto val="1"/>
        <c:lblOffset val="100"/>
        <c:baseTimeUnit val="days"/>
      </c:dateAx>
      <c:valAx>
        <c:axId val="46346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45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c:f>
              <c:strCache>
                <c:ptCount val="1"/>
                <c:pt idx="0">
                  <c:v>2021-06</c:v>
                </c:pt>
              </c:strCache>
            </c:strRef>
          </c:cat>
          <c:val>
            <c:numRef>
              <c:f>Sheet1!$B$2</c:f>
              <c:numCache>
                <c:formatCode>General</c:formatCode>
                <c:ptCount val="1"/>
                <c:pt idx="0">
                  <c:v>23</c:v>
                </c:pt>
              </c:numCache>
            </c:numRef>
          </c:val>
          <c:extLst>
            <c:ext xmlns:c16="http://schemas.microsoft.com/office/drawing/2014/chart" uri="{C3380CC4-5D6E-409C-BE32-E72D297353CC}">
              <c16:uniqueId val="{00000000-EAB1-419A-8914-D04A4467908A}"/>
            </c:ext>
          </c:extLst>
        </c:ser>
        <c:dLbls>
          <c:showLegendKey val="0"/>
          <c:showVal val="0"/>
          <c:showCatName val="0"/>
          <c:showSerName val="0"/>
          <c:showPercent val="0"/>
          <c:showBubbleSize val="0"/>
        </c:dLbls>
        <c:gapWidth val="219"/>
        <c:overlap val="-27"/>
        <c:axId val="463470496"/>
        <c:axId val="463475744"/>
      </c:barChart>
      <c:catAx>
        <c:axId val="463470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475744"/>
        <c:crosses val="autoZero"/>
        <c:auto val="1"/>
        <c:lblAlgn val="ctr"/>
        <c:lblOffset val="100"/>
        <c:noMultiLvlLbl val="0"/>
      </c:catAx>
      <c:valAx>
        <c:axId val="46347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47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B23D6-45A3-4321-8171-1F6C60D82102}"/>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B82681CF-87FD-477D-9F14-3956D3C786D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718188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10826-623F-44CD-9F40-AF132D1E019F}"/>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A0F1AFD9-1C6A-4156-B14F-84CA88397BBA}"/>
              </a:ext>
            </a:extLst>
          </p:cNvPr>
          <p:cNvGraphicFramePr>
            <a:graphicFrameLocks noGrp="1"/>
          </p:cNvGraphicFramePr>
          <p:nvPr>
            <p:ph type="chart" sz="quarter" idx="13"/>
            <p:extLst>
              <p:ext uri="{D42A27DB-BD31-4B8C-83A1-F6EECF244321}">
                <p14:modId xmlns:p14="http://schemas.microsoft.com/office/powerpoint/2010/main" val="2343419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99206D-1F69-470E-BB39-95F8E8C69EF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2D581EE-DD53-4D7C-8137-E5160F8FEE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7055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B71C8-D033-496F-B09D-356181B96E8C}"/>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1E4F31D7-0C5C-40A4-AF43-848230D5B58D}"/>
              </a:ext>
            </a:extLst>
          </p:cNvPr>
          <p:cNvGraphicFramePr>
            <a:graphicFrameLocks noGrp="1"/>
          </p:cNvGraphicFramePr>
          <p:nvPr>
            <p:ph type="tbl" sz="quarter" idx="13"/>
            <p:extLst>
              <p:ext uri="{D42A27DB-BD31-4B8C-83A1-F6EECF244321}">
                <p14:modId xmlns:p14="http://schemas.microsoft.com/office/powerpoint/2010/main" val="2120046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987541"/>
                    </a:ext>
                  </a:extLst>
                </a:gridCol>
                <a:gridCol w="905256">
                  <a:extLst>
                    <a:ext uri="{9D8B030D-6E8A-4147-A177-3AD203B41FA5}">
                      <a16:colId xmlns:a16="http://schemas.microsoft.com/office/drawing/2014/main" val="2267729603"/>
                    </a:ext>
                  </a:extLst>
                </a:gridCol>
                <a:gridCol w="905256">
                  <a:extLst>
                    <a:ext uri="{9D8B030D-6E8A-4147-A177-3AD203B41FA5}">
                      <a16:colId xmlns:a16="http://schemas.microsoft.com/office/drawing/2014/main" val="1804371589"/>
                    </a:ext>
                  </a:extLst>
                </a:gridCol>
                <a:gridCol w="905256">
                  <a:extLst>
                    <a:ext uri="{9D8B030D-6E8A-4147-A177-3AD203B41FA5}">
                      <a16:colId xmlns:a16="http://schemas.microsoft.com/office/drawing/2014/main" val="4167819670"/>
                    </a:ext>
                  </a:extLst>
                </a:gridCol>
                <a:gridCol w="905256">
                  <a:extLst>
                    <a:ext uri="{9D8B030D-6E8A-4147-A177-3AD203B41FA5}">
                      <a16:colId xmlns:a16="http://schemas.microsoft.com/office/drawing/2014/main" val="1326903061"/>
                    </a:ext>
                  </a:extLst>
                </a:gridCol>
                <a:gridCol w="905256">
                  <a:extLst>
                    <a:ext uri="{9D8B030D-6E8A-4147-A177-3AD203B41FA5}">
                      <a16:colId xmlns:a16="http://schemas.microsoft.com/office/drawing/2014/main" val="2534894229"/>
                    </a:ext>
                  </a:extLst>
                </a:gridCol>
                <a:gridCol w="905256">
                  <a:extLst>
                    <a:ext uri="{9D8B030D-6E8A-4147-A177-3AD203B41FA5}">
                      <a16:colId xmlns:a16="http://schemas.microsoft.com/office/drawing/2014/main" val="1934744225"/>
                    </a:ext>
                  </a:extLst>
                </a:gridCol>
                <a:gridCol w="905256">
                  <a:extLst>
                    <a:ext uri="{9D8B030D-6E8A-4147-A177-3AD203B41FA5}">
                      <a16:colId xmlns:a16="http://schemas.microsoft.com/office/drawing/2014/main" val="675293124"/>
                    </a:ext>
                  </a:extLst>
                </a:gridCol>
                <a:gridCol w="905256">
                  <a:extLst>
                    <a:ext uri="{9D8B030D-6E8A-4147-A177-3AD203B41FA5}">
                      <a16:colId xmlns:a16="http://schemas.microsoft.com/office/drawing/2014/main" val="107156817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25112821"/>
                  </a:ext>
                </a:extLst>
              </a:tr>
              <a:tr h="370840">
                <a:tc>
                  <a:txBody>
                    <a:bodyPr/>
                    <a:lstStyle/>
                    <a:p>
                      <a:r>
                        <a:rPr lang="en-US" sz="1000"/>
                        <a:t>133</a:t>
                      </a:r>
                    </a:p>
                  </a:txBody>
                  <a:tcPr/>
                </a:tc>
                <a:tc>
                  <a:txBody>
                    <a:bodyPr/>
                    <a:lstStyle/>
                    <a:p>
                      <a:r>
                        <a:rPr lang="en-US" sz="1000"/>
                        <a:t>0</a:t>
                      </a:r>
                    </a:p>
                  </a:txBody>
                  <a:tcPr/>
                </a:tc>
                <a:tc>
                  <a:txBody>
                    <a:bodyPr/>
                    <a:lstStyle/>
                    <a:p>
                      <a:r>
                        <a:rPr lang="en-US" sz="1000"/>
                        <a:t>1</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10.5263 %</a:t>
                      </a:r>
                    </a:p>
                  </a:txBody>
                  <a:tcPr/>
                </a:tc>
                <a:tc>
                  <a:txBody>
                    <a:bodyPr/>
                    <a:lstStyle/>
                    <a:p>
                      <a:r>
                        <a:rPr lang="en-US" sz="1000"/>
                        <a:t>0.0 %</a:t>
                      </a:r>
                    </a:p>
                  </a:txBody>
                  <a:tcPr/>
                </a:tc>
                <a:extLst>
                  <a:ext uri="{0D108BD9-81ED-4DB2-BD59-A6C34878D82A}">
                    <a16:rowId xmlns:a16="http://schemas.microsoft.com/office/drawing/2014/main" val="4106736968"/>
                  </a:ext>
                </a:extLst>
              </a:tr>
            </a:tbl>
          </a:graphicData>
        </a:graphic>
      </p:graphicFrame>
      <p:sp>
        <p:nvSpPr>
          <p:cNvPr id="4" name="Text Placeholder 3">
            <a:extLst>
              <a:ext uri="{FF2B5EF4-FFF2-40B4-BE49-F238E27FC236}">
                <a16:creationId xmlns:a16="http://schemas.microsoft.com/office/drawing/2014/main" id="{50C732CA-9B33-412C-92FA-A2AD9498F341}"/>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3072573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38DB-B862-4AB2-875F-E9EF61A1DDB2}"/>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E06F47E9-F852-4DAB-BA6C-04FD4887BD15}"/>
              </a:ext>
            </a:extLst>
          </p:cNvPr>
          <p:cNvGraphicFramePr>
            <a:graphicFrameLocks noGrp="1"/>
          </p:cNvGraphicFramePr>
          <p:nvPr>
            <p:ph type="chart" sz="quarter" idx="13"/>
            <p:extLst>
              <p:ext uri="{D42A27DB-BD31-4B8C-83A1-F6EECF244321}">
                <p14:modId xmlns:p14="http://schemas.microsoft.com/office/powerpoint/2010/main" val="1228909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D45E97-6706-46C2-B89F-76BD85ABA241}"/>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0FBB6EC5-3846-4EBA-AE0D-47EBBDC3C8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8288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3A832-0286-4F08-855E-00F0E401E1D1}"/>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D0E8FF2D-ECDD-4297-B887-A02545498DFA}"/>
              </a:ext>
            </a:extLst>
          </p:cNvPr>
          <p:cNvGraphicFramePr>
            <a:graphicFrameLocks noGrp="1"/>
          </p:cNvGraphicFramePr>
          <p:nvPr>
            <p:ph type="chart" sz="quarter" idx="13"/>
            <p:extLst>
              <p:ext uri="{D42A27DB-BD31-4B8C-83A1-F6EECF244321}">
                <p14:modId xmlns:p14="http://schemas.microsoft.com/office/powerpoint/2010/main" val="1423664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29F34C-B1DB-455A-A46B-9BB84BDA9C0B}"/>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A5727880-0D8D-47C2-94A0-E59BA182BA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0921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CC7D5-889F-43D1-A2C1-B29E6445B4C9}"/>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73641B0D-949A-452B-8CFC-B2CEF27FF706}"/>
              </a:ext>
            </a:extLst>
          </p:cNvPr>
          <p:cNvGraphicFramePr>
            <a:graphicFrameLocks noGrp="1"/>
          </p:cNvGraphicFramePr>
          <p:nvPr>
            <p:ph type="chart" sz="quarter" idx="13"/>
            <p:extLst>
              <p:ext uri="{D42A27DB-BD31-4B8C-83A1-F6EECF244321}">
                <p14:modId xmlns:p14="http://schemas.microsoft.com/office/powerpoint/2010/main" val="3703391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DE0E3E-C866-4277-AD0A-7143D4A9B128}"/>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E2F5F8DE-83BC-4498-8050-5BBED9A38B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097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16FB8-8766-48E4-B613-3177CC3CBBF7}"/>
              </a:ext>
            </a:extLst>
          </p:cNvPr>
          <p:cNvSpPr>
            <a:spLocks noGrp="1"/>
          </p:cNvSpPr>
          <p:nvPr>
            <p:ph type="title"/>
          </p:nvPr>
        </p:nvSpPr>
        <p:spPr/>
        <p:txBody>
          <a:bodyPr/>
          <a:lstStyle/>
          <a:p>
            <a:r>
              <a:rPr lang="en-US"/>
              <a:t>Facebook Own Posts Table | TMNAS</a:t>
            </a:r>
          </a:p>
        </p:txBody>
      </p:sp>
      <p:graphicFrame>
        <p:nvGraphicFramePr>
          <p:cNvPr id="5" name="Table Placeholder 4">
            <a:extLst>
              <a:ext uri="{FF2B5EF4-FFF2-40B4-BE49-F238E27FC236}">
                <a16:creationId xmlns:a16="http://schemas.microsoft.com/office/drawing/2014/main" id="{4B2FABA4-1F4F-47C7-85C3-699D4E753D2D}"/>
              </a:ext>
            </a:extLst>
          </p:cNvPr>
          <p:cNvGraphicFramePr>
            <a:graphicFrameLocks noGrp="1"/>
          </p:cNvGraphicFramePr>
          <p:nvPr>
            <p:ph type="tbl" sz="quarter" idx="13"/>
            <p:extLst>
              <p:ext uri="{D42A27DB-BD31-4B8C-83A1-F6EECF244321}">
                <p14:modId xmlns:p14="http://schemas.microsoft.com/office/powerpoint/2010/main" val="3345199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76407463"/>
                    </a:ext>
                  </a:extLst>
                </a:gridCol>
                <a:gridCol w="822960">
                  <a:extLst>
                    <a:ext uri="{9D8B030D-6E8A-4147-A177-3AD203B41FA5}">
                      <a16:colId xmlns:a16="http://schemas.microsoft.com/office/drawing/2014/main" val="2679176303"/>
                    </a:ext>
                  </a:extLst>
                </a:gridCol>
                <a:gridCol w="822960">
                  <a:extLst>
                    <a:ext uri="{9D8B030D-6E8A-4147-A177-3AD203B41FA5}">
                      <a16:colId xmlns:a16="http://schemas.microsoft.com/office/drawing/2014/main" val="1740696224"/>
                    </a:ext>
                  </a:extLst>
                </a:gridCol>
                <a:gridCol w="822960">
                  <a:extLst>
                    <a:ext uri="{9D8B030D-6E8A-4147-A177-3AD203B41FA5}">
                      <a16:colId xmlns:a16="http://schemas.microsoft.com/office/drawing/2014/main" val="456462981"/>
                    </a:ext>
                  </a:extLst>
                </a:gridCol>
                <a:gridCol w="822960">
                  <a:extLst>
                    <a:ext uri="{9D8B030D-6E8A-4147-A177-3AD203B41FA5}">
                      <a16:colId xmlns:a16="http://schemas.microsoft.com/office/drawing/2014/main" val="4033719430"/>
                    </a:ext>
                  </a:extLst>
                </a:gridCol>
                <a:gridCol w="822960">
                  <a:extLst>
                    <a:ext uri="{9D8B030D-6E8A-4147-A177-3AD203B41FA5}">
                      <a16:colId xmlns:a16="http://schemas.microsoft.com/office/drawing/2014/main" val="148282570"/>
                    </a:ext>
                  </a:extLst>
                </a:gridCol>
                <a:gridCol w="822960">
                  <a:extLst>
                    <a:ext uri="{9D8B030D-6E8A-4147-A177-3AD203B41FA5}">
                      <a16:colId xmlns:a16="http://schemas.microsoft.com/office/drawing/2014/main" val="168594045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31191898"/>
                  </a:ext>
                </a:extLst>
              </a:tr>
              <a:tr h="370840">
                <a:tc>
                  <a:txBody>
                    <a:bodyPr/>
                    <a:lstStyle/>
                    <a:p>
                      <a:r>
                        <a:rPr lang="en-US" sz="1000" b="1"/>
                        <a:t>TMNAS - 2021-06-23 17:03:57</a:t>
                      </a:r>
                      <a:r>
                        <a:rPr lang="en-US" sz="1000"/>
                        <a:t>
 We are proud to announce that TMNAS has been selected as one of Philadelphia Business Journal’s 2021 Healthiest Employers! TMNAS is #1 on the list of the Healthiest Employers in the small business category.
This national award acknowledges the great work TMNAS is doing to keep our employees healthy through THE GOOD LIFE program and recognizes that we strive to operate as a Good Company. Thank you for your continued participation in THE GOOD LIFE!</a:t>
                      </a:r>
                    </a:p>
                  </a:txBody>
                  <a:tcPr/>
                </a:tc>
                <a:tc>
                  <a:txBody>
                    <a:bodyPr/>
                    <a:lstStyle/>
                    <a:p>
                      <a:r>
                        <a:rPr lang="en-US" sz="1000"/>
                        <a:t>14</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10.5263 %</a:t>
                      </a:r>
                    </a:p>
                  </a:txBody>
                  <a:tcPr/>
                </a:tc>
                <a:tc>
                  <a:txBody>
                    <a:bodyPr/>
                    <a:lstStyle/>
                    <a:p>
                      <a:r>
                        <a:rPr lang="en-US" sz="1000"/>
                        <a:t>Photo</a:t>
                      </a:r>
                    </a:p>
                  </a:txBody>
                  <a:tcPr/>
                </a:tc>
                <a:extLst>
                  <a:ext uri="{0D108BD9-81ED-4DB2-BD59-A6C34878D82A}">
                    <a16:rowId xmlns:a16="http://schemas.microsoft.com/office/drawing/2014/main" val="3444912090"/>
                  </a:ext>
                </a:extLst>
              </a:tr>
            </a:tbl>
          </a:graphicData>
        </a:graphic>
      </p:graphicFrame>
      <p:sp>
        <p:nvSpPr>
          <p:cNvPr id="4" name="Text Placeholder 3">
            <a:extLst>
              <a:ext uri="{FF2B5EF4-FFF2-40B4-BE49-F238E27FC236}">
                <a16:creationId xmlns:a16="http://schemas.microsoft.com/office/drawing/2014/main" id="{3FFE83E2-E44A-4FB1-874D-48434252A8B4}"/>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2957908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A5314-C6A2-4924-A39A-43A6028717BA}"/>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7B7AB216-F645-4C60-9EC0-688238DC0365}"/>
              </a:ext>
            </a:extLst>
          </p:cNvPr>
          <p:cNvGraphicFramePr>
            <a:graphicFrameLocks noGrp="1"/>
          </p:cNvGraphicFramePr>
          <p:nvPr>
            <p:ph type="tbl" sz="quarter" idx="13"/>
            <p:extLst>
              <p:ext uri="{D42A27DB-BD31-4B8C-83A1-F6EECF244321}">
                <p14:modId xmlns:p14="http://schemas.microsoft.com/office/powerpoint/2010/main" val="2377868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32848988"/>
                    </a:ext>
                  </a:extLst>
                </a:gridCol>
                <a:gridCol w="576072">
                  <a:extLst>
                    <a:ext uri="{9D8B030D-6E8A-4147-A177-3AD203B41FA5}">
                      <a16:colId xmlns:a16="http://schemas.microsoft.com/office/drawing/2014/main" val="406099903"/>
                    </a:ext>
                  </a:extLst>
                </a:gridCol>
                <a:gridCol w="576072">
                  <a:extLst>
                    <a:ext uri="{9D8B030D-6E8A-4147-A177-3AD203B41FA5}">
                      <a16:colId xmlns:a16="http://schemas.microsoft.com/office/drawing/2014/main" val="3961669246"/>
                    </a:ext>
                  </a:extLst>
                </a:gridCol>
                <a:gridCol w="576072">
                  <a:extLst>
                    <a:ext uri="{9D8B030D-6E8A-4147-A177-3AD203B41FA5}">
                      <a16:colId xmlns:a16="http://schemas.microsoft.com/office/drawing/2014/main" val="1691003814"/>
                    </a:ext>
                  </a:extLst>
                </a:gridCol>
                <a:gridCol w="576072">
                  <a:extLst>
                    <a:ext uri="{9D8B030D-6E8A-4147-A177-3AD203B41FA5}">
                      <a16:colId xmlns:a16="http://schemas.microsoft.com/office/drawing/2014/main" val="1128931962"/>
                    </a:ext>
                  </a:extLst>
                </a:gridCol>
                <a:gridCol w="576072">
                  <a:extLst>
                    <a:ext uri="{9D8B030D-6E8A-4147-A177-3AD203B41FA5}">
                      <a16:colId xmlns:a16="http://schemas.microsoft.com/office/drawing/2014/main" val="2743984049"/>
                    </a:ext>
                  </a:extLst>
                </a:gridCol>
                <a:gridCol w="576072">
                  <a:extLst>
                    <a:ext uri="{9D8B030D-6E8A-4147-A177-3AD203B41FA5}">
                      <a16:colId xmlns:a16="http://schemas.microsoft.com/office/drawing/2014/main" val="4154828148"/>
                    </a:ext>
                  </a:extLst>
                </a:gridCol>
                <a:gridCol w="576072">
                  <a:extLst>
                    <a:ext uri="{9D8B030D-6E8A-4147-A177-3AD203B41FA5}">
                      <a16:colId xmlns:a16="http://schemas.microsoft.com/office/drawing/2014/main" val="178693709"/>
                    </a:ext>
                  </a:extLst>
                </a:gridCol>
                <a:gridCol w="576072">
                  <a:extLst>
                    <a:ext uri="{9D8B030D-6E8A-4147-A177-3AD203B41FA5}">
                      <a16:colId xmlns:a16="http://schemas.microsoft.com/office/drawing/2014/main" val="2749801272"/>
                    </a:ext>
                  </a:extLst>
                </a:gridCol>
                <a:gridCol w="576072">
                  <a:extLst>
                    <a:ext uri="{9D8B030D-6E8A-4147-A177-3AD203B41FA5}">
                      <a16:colId xmlns:a16="http://schemas.microsoft.com/office/drawing/2014/main" val="352233989"/>
                    </a:ext>
                  </a:extLst>
                </a:gridCol>
                <a:gridCol w="576072">
                  <a:extLst>
                    <a:ext uri="{9D8B030D-6E8A-4147-A177-3AD203B41FA5}">
                      <a16:colId xmlns:a16="http://schemas.microsoft.com/office/drawing/2014/main" val="587071678"/>
                    </a:ext>
                  </a:extLst>
                </a:gridCol>
                <a:gridCol w="576072">
                  <a:extLst>
                    <a:ext uri="{9D8B030D-6E8A-4147-A177-3AD203B41FA5}">
                      <a16:colId xmlns:a16="http://schemas.microsoft.com/office/drawing/2014/main" val="3029392793"/>
                    </a:ext>
                  </a:extLst>
                </a:gridCol>
                <a:gridCol w="576072">
                  <a:extLst>
                    <a:ext uri="{9D8B030D-6E8A-4147-A177-3AD203B41FA5}">
                      <a16:colId xmlns:a16="http://schemas.microsoft.com/office/drawing/2014/main" val="235133126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1243179"/>
                  </a:ext>
                </a:extLst>
              </a:tr>
              <a:tr h="370840">
                <a:tc>
                  <a:txBody>
                    <a:bodyPr/>
                    <a:lstStyle/>
                    <a:p>
                      <a:r>
                        <a:rPr lang="en-US" sz="1000"/>
                        <a:t>180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831704826"/>
                  </a:ext>
                </a:extLst>
              </a:tr>
            </a:tbl>
          </a:graphicData>
        </a:graphic>
      </p:graphicFrame>
      <p:sp>
        <p:nvSpPr>
          <p:cNvPr id="4" name="Text Placeholder 3">
            <a:extLst>
              <a:ext uri="{FF2B5EF4-FFF2-40B4-BE49-F238E27FC236}">
                <a16:creationId xmlns:a16="http://schemas.microsoft.com/office/drawing/2014/main" id="{21DB1325-1877-4F9B-B9AB-6AAB3592A5AF}"/>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1321439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6E330-AA1C-4009-B7E0-C7A0FB1B9EAC}"/>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309F81C7-CACC-4D10-9C46-EDAAD0E4D925}"/>
              </a:ext>
            </a:extLst>
          </p:cNvPr>
          <p:cNvGraphicFramePr>
            <a:graphicFrameLocks noGrp="1"/>
          </p:cNvGraphicFramePr>
          <p:nvPr>
            <p:ph type="chart" sz="quarter" idx="13"/>
            <p:extLst>
              <p:ext uri="{D42A27DB-BD31-4B8C-83A1-F6EECF244321}">
                <p14:modId xmlns:p14="http://schemas.microsoft.com/office/powerpoint/2010/main" val="2581054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BED1E9-7491-4673-B606-933EAB17EC8F}"/>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ABE457BE-F54B-4797-910E-4DA0E84E25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4093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13C24-398C-486A-B94F-FE12821D79A1}"/>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DEDDB222-8546-4AF7-B4FC-CA5664C06F14}"/>
              </a:ext>
            </a:extLst>
          </p:cNvPr>
          <p:cNvGraphicFramePr>
            <a:graphicFrameLocks noGrp="1"/>
          </p:cNvGraphicFramePr>
          <p:nvPr>
            <p:ph type="chart" sz="quarter" idx="13"/>
            <p:extLst>
              <p:ext uri="{D42A27DB-BD31-4B8C-83A1-F6EECF244321}">
                <p14:modId xmlns:p14="http://schemas.microsoft.com/office/powerpoint/2010/main" val="1055022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BE05FB-3561-404C-A142-64AFE6EDDC03}"/>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0891B861-1F0F-4BEB-A528-EB966D7E2A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2887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D1F74-8E65-4D57-A20F-63EAC950EC8D}"/>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9C2212E7-3BA2-4089-96FA-B55B130D26CE}"/>
              </a:ext>
            </a:extLst>
          </p:cNvPr>
          <p:cNvGraphicFramePr>
            <a:graphicFrameLocks noGrp="1"/>
          </p:cNvGraphicFramePr>
          <p:nvPr>
            <p:ph type="chart" sz="quarter" idx="13"/>
            <p:extLst>
              <p:ext uri="{D42A27DB-BD31-4B8C-83A1-F6EECF244321}">
                <p14:modId xmlns:p14="http://schemas.microsoft.com/office/powerpoint/2010/main" val="2430019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1ACD80-B87F-4EB2-9ED8-CE74663283D0}"/>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613B5DD0-033D-4F64-98D2-E08124B423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9837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6135F-0634-4707-96D2-92740E2237A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262FCEE2-94B8-456F-ABA8-438AB3ABEBC2}"/>
              </a:ext>
            </a:extLst>
          </p:cNvPr>
          <p:cNvGraphicFramePr>
            <a:graphicFrameLocks noGrp="1"/>
          </p:cNvGraphicFramePr>
          <p:nvPr>
            <p:ph type="tbl" sz="quarter" idx="13"/>
            <p:extLst>
              <p:ext uri="{D42A27DB-BD31-4B8C-83A1-F6EECF244321}">
                <p14:modId xmlns:p14="http://schemas.microsoft.com/office/powerpoint/2010/main" val="3982967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71338645"/>
                    </a:ext>
                  </a:extLst>
                </a:gridCol>
                <a:gridCol w="411480">
                  <a:extLst>
                    <a:ext uri="{9D8B030D-6E8A-4147-A177-3AD203B41FA5}">
                      <a16:colId xmlns:a16="http://schemas.microsoft.com/office/drawing/2014/main" val="2053291545"/>
                    </a:ext>
                  </a:extLst>
                </a:gridCol>
                <a:gridCol w="411480">
                  <a:extLst>
                    <a:ext uri="{9D8B030D-6E8A-4147-A177-3AD203B41FA5}">
                      <a16:colId xmlns:a16="http://schemas.microsoft.com/office/drawing/2014/main" val="187754729"/>
                    </a:ext>
                  </a:extLst>
                </a:gridCol>
                <a:gridCol w="411480">
                  <a:extLst>
                    <a:ext uri="{9D8B030D-6E8A-4147-A177-3AD203B41FA5}">
                      <a16:colId xmlns:a16="http://schemas.microsoft.com/office/drawing/2014/main" val="1374618295"/>
                    </a:ext>
                  </a:extLst>
                </a:gridCol>
                <a:gridCol w="411480">
                  <a:extLst>
                    <a:ext uri="{9D8B030D-6E8A-4147-A177-3AD203B41FA5}">
                      <a16:colId xmlns:a16="http://schemas.microsoft.com/office/drawing/2014/main" val="44179288"/>
                    </a:ext>
                  </a:extLst>
                </a:gridCol>
                <a:gridCol w="411480">
                  <a:extLst>
                    <a:ext uri="{9D8B030D-6E8A-4147-A177-3AD203B41FA5}">
                      <a16:colId xmlns:a16="http://schemas.microsoft.com/office/drawing/2014/main" val="2673046539"/>
                    </a:ext>
                  </a:extLst>
                </a:gridCol>
                <a:gridCol w="411480">
                  <a:extLst>
                    <a:ext uri="{9D8B030D-6E8A-4147-A177-3AD203B41FA5}">
                      <a16:colId xmlns:a16="http://schemas.microsoft.com/office/drawing/2014/main" val="2844375366"/>
                    </a:ext>
                  </a:extLst>
                </a:gridCol>
                <a:gridCol w="411480">
                  <a:extLst>
                    <a:ext uri="{9D8B030D-6E8A-4147-A177-3AD203B41FA5}">
                      <a16:colId xmlns:a16="http://schemas.microsoft.com/office/drawing/2014/main" val="2200223200"/>
                    </a:ext>
                  </a:extLst>
                </a:gridCol>
                <a:gridCol w="411480">
                  <a:extLst>
                    <a:ext uri="{9D8B030D-6E8A-4147-A177-3AD203B41FA5}">
                      <a16:colId xmlns:a16="http://schemas.microsoft.com/office/drawing/2014/main" val="3768115279"/>
                    </a:ext>
                  </a:extLst>
                </a:gridCol>
                <a:gridCol w="411480">
                  <a:extLst>
                    <a:ext uri="{9D8B030D-6E8A-4147-A177-3AD203B41FA5}">
                      <a16:colId xmlns:a16="http://schemas.microsoft.com/office/drawing/2014/main" val="2717579945"/>
                    </a:ext>
                  </a:extLst>
                </a:gridCol>
                <a:gridCol w="411480">
                  <a:extLst>
                    <a:ext uri="{9D8B030D-6E8A-4147-A177-3AD203B41FA5}">
                      <a16:colId xmlns:a16="http://schemas.microsoft.com/office/drawing/2014/main" val="554142871"/>
                    </a:ext>
                  </a:extLst>
                </a:gridCol>
                <a:gridCol w="411480">
                  <a:extLst>
                    <a:ext uri="{9D8B030D-6E8A-4147-A177-3AD203B41FA5}">
                      <a16:colId xmlns:a16="http://schemas.microsoft.com/office/drawing/2014/main" val="2705275510"/>
                    </a:ext>
                  </a:extLst>
                </a:gridCol>
                <a:gridCol w="411480">
                  <a:extLst>
                    <a:ext uri="{9D8B030D-6E8A-4147-A177-3AD203B41FA5}">
                      <a16:colId xmlns:a16="http://schemas.microsoft.com/office/drawing/2014/main" val="3976931928"/>
                    </a:ext>
                  </a:extLst>
                </a:gridCol>
                <a:gridCol w="411480">
                  <a:extLst>
                    <a:ext uri="{9D8B030D-6E8A-4147-A177-3AD203B41FA5}">
                      <a16:colId xmlns:a16="http://schemas.microsoft.com/office/drawing/2014/main" val="1895576362"/>
                    </a:ext>
                  </a:extLst>
                </a:gridCol>
                <a:gridCol w="411480">
                  <a:extLst>
                    <a:ext uri="{9D8B030D-6E8A-4147-A177-3AD203B41FA5}">
                      <a16:colId xmlns:a16="http://schemas.microsoft.com/office/drawing/2014/main" val="358767589"/>
                    </a:ext>
                  </a:extLst>
                </a:gridCol>
                <a:gridCol w="411480">
                  <a:extLst>
                    <a:ext uri="{9D8B030D-6E8A-4147-A177-3AD203B41FA5}">
                      <a16:colId xmlns:a16="http://schemas.microsoft.com/office/drawing/2014/main" val="2824070868"/>
                    </a:ext>
                  </a:extLst>
                </a:gridCol>
                <a:gridCol w="411480">
                  <a:extLst>
                    <a:ext uri="{9D8B030D-6E8A-4147-A177-3AD203B41FA5}">
                      <a16:colId xmlns:a16="http://schemas.microsoft.com/office/drawing/2014/main" val="10333961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1004191463"/>
                  </a:ext>
                </a:extLst>
              </a:tr>
              <a:tr h="370840">
                <a:tc>
                  <a:txBody>
                    <a:bodyPr/>
                    <a:lstStyle/>
                    <a:p>
                      <a:r>
                        <a:rPr lang="en-US" sz="1000"/>
                        <a:t>Philadelphia Insurance Companies</a:t>
                      </a:r>
                    </a:p>
                  </a:txBody>
                  <a:tcPr/>
                </a:tc>
                <a:tc>
                  <a:txBody>
                    <a:bodyPr/>
                    <a:lstStyle/>
                    <a:p>
                      <a:r>
                        <a:rPr lang="en-US" sz="1000"/>
                        <a:t>29165</a:t>
                      </a:r>
                    </a:p>
                  </a:txBody>
                  <a:tcPr/>
                </a:tc>
                <a:tc>
                  <a:txBody>
                    <a:bodyPr/>
                    <a:lstStyle/>
                    <a:p>
                      <a:r>
                        <a:rPr lang="en-US" sz="1000"/>
                        <a:t>108</a:t>
                      </a:r>
                    </a:p>
                  </a:txBody>
                  <a:tcPr/>
                </a:tc>
                <a:tc>
                  <a:txBody>
                    <a:bodyPr/>
                    <a:lstStyle/>
                    <a:p>
                      <a:r>
                        <a:rPr lang="en-US" sz="1000"/>
                        <a:t>14</a:t>
                      </a:r>
                    </a:p>
                  </a:txBody>
                  <a:tcPr/>
                </a:tc>
                <a:tc>
                  <a:txBody>
                    <a:bodyPr/>
                    <a:lstStyle/>
                    <a:p>
                      <a:r>
                        <a:rPr lang="en-US" sz="1000"/>
                        <a:t>765</a:t>
                      </a:r>
                    </a:p>
                  </a:txBody>
                  <a:tcPr/>
                </a:tc>
                <a:tc>
                  <a:txBody>
                    <a:bodyPr/>
                    <a:lstStyle/>
                    <a:p>
                      <a:r>
                        <a:rPr lang="en-US" sz="1000"/>
                        <a:t>54.642857142857</a:t>
                      </a:r>
                    </a:p>
                  </a:txBody>
                  <a:tcPr/>
                </a:tc>
                <a:tc>
                  <a:txBody>
                    <a:bodyPr/>
                    <a:lstStyle/>
                    <a:p>
                      <a:r>
                        <a:rPr lang="en-US" sz="1000"/>
                        <a:t>10</a:t>
                      </a:r>
                    </a:p>
                  </a:txBody>
                  <a:tcPr/>
                </a:tc>
                <a:tc>
                  <a:txBody>
                    <a:bodyPr/>
                    <a:lstStyle/>
                    <a:p>
                      <a:r>
                        <a:rPr lang="en-US" sz="1000"/>
                        <a:t>0.71428571428571</a:t>
                      </a:r>
                    </a:p>
                  </a:txBody>
                  <a:tcPr/>
                </a:tc>
                <a:tc>
                  <a:txBody>
                    <a:bodyPr/>
                    <a:lstStyle/>
                    <a:p>
                      <a:r>
                        <a:rPr lang="en-US" sz="1000"/>
                        <a:t>47</a:t>
                      </a:r>
                    </a:p>
                  </a:txBody>
                  <a:tcPr/>
                </a:tc>
                <a:tc>
                  <a:txBody>
                    <a:bodyPr/>
                    <a:lstStyle/>
                    <a:p>
                      <a:r>
                        <a:rPr lang="en-US" sz="1000"/>
                        <a:t>3.3571428571429</a:t>
                      </a:r>
                    </a:p>
                  </a:txBody>
                  <a:tcPr/>
                </a:tc>
                <a:tc>
                  <a:txBody>
                    <a:bodyPr/>
                    <a:lstStyle/>
                    <a:p>
                      <a:r>
                        <a:rPr lang="en-US" sz="1000"/>
                        <a:t>5836</a:t>
                      </a:r>
                    </a:p>
                  </a:txBody>
                  <a:tcPr/>
                </a:tc>
                <a:tc>
                  <a:txBody>
                    <a:bodyPr/>
                    <a:lstStyle/>
                    <a:p>
                      <a:r>
                        <a:rPr lang="en-US" sz="1000"/>
                        <a:t>416.85714285714</a:t>
                      </a:r>
                    </a:p>
                  </a:txBody>
                  <a:tcPr/>
                </a:tc>
                <a:tc>
                  <a:txBody>
                    <a:bodyPr/>
                    <a:lstStyle/>
                    <a:p>
                      <a:r>
                        <a:rPr lang="en-US" sz="1000"/>
                        <a:t>34235</a:t>
                      </a:r>
                    </a:p>
                  </a:txBody>
                  <a:tcPr/>
                </a:tc>
                <a:tc>
                  <a:txBody>
                    <a:bodyPr/>
                    <a:lstStyle/>
                    <a:p>
                      <a:r>
                        <a:rPr lang="en-US" sz="1000"/>
                        <a:t>2445.3571428571</a:t>
                      </a:r>
                    </a:p>
                  </a:txBody>
                  <a:tcPr/>
                </a:tc>
                <a:tc>
                  <a:txBody>
                    <a:bodyPr/>
                    <a:lstStyle/>
                    <a:p>
                      <a:r>
                        <a:rPr lang="en-US" sz="1000"/>
                        <a:t>9.6458489627925 %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866253474"/>
                  </a:ext>
                </a:extLst>
              </a:tr>
            </a:tbl>
          </a:graphicData>
        </a:graphic>
      </p:graphicFrame>
      <p:sp>
        <p:nvSpPr>
          <p:cNvPr id="4" name="Text Placeholder 3">
            <a:extLst>
              <a:ext uri="{FF2B5EF4-FFF2-40B4-BE49-F238E27FC236}">
                <a16:creationId xmlns:a16="http://schemas.microsoft.com/office/drawing/2014/main" id="{9E5E048B-1EF4-42DE-AC7F-B660A5B4B536}"/>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2650326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D2C94-B9E3-4DE2-A60E-D97E4B012A0D}"/>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89FCE1E6-1E0B-4F10-9033-949B915BCFAE}"/>
              </a:ext>
            </a:extLst>
          </p:cNvPr>
          <p:cNvGraphicFramePr>
            <a:graphicFrameLocks noGrp="1"/>
          </p:cNvGraphicFramePr>
          <p:nvPr>
            <p:ph type="chart" sz="quarter" idx="13"/>
            <p:extLst>
              <p:ext uri="{D42A27DB-BD31-4B8C-83A1-F6EECF244321}">
                <p14:modId xmlns:p14="http://schemas.microsoft.com/office/powerpoint/2010/main" val="564798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75F22D-0409-4EED-84B9-75C01C260786}"/>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77BA863C-9370-49F8-B0BF-E0BCD60A15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6592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9F6C7-204B-46C6-9F0A-E77C512D8586}"/>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C4E21A62-7573-4391-91BF-0FD5DE1649D2}"/>
              </a:ext>
            </a:extLst>
          </p:cNvPr>
          <p:cNvGraphicFramePr>
            <a:graphicFrameLocks noGrp="1"/>
          </p:cNvGraphicFramePr>
          <p:nvPr>
            <p:ph type="chart" sz="quarter" idx="13"/>
            <p:extLst>
              <p:ext uri="{D42A27DB-BD31-4B8C-83A1-F6EECF244321}">
                <p14:modId xmlns:p14="http://schemas.microsoft.com/office/powerpoint/2010/main" val="216307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C116CC-F83A-4384-91E2-8F758D8A3DB5}"/>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567B7398-173C-4C67-B329-1F78F5A0BA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4166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CCD8A-2363-4A1D-8108-9BC706EAAB5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D4A2788D-D797-48F0-BCD6-F2708EE757E7}"/>
              </a:ext>
            </a:extLst>
          </p:cNvPr>
          <p:cNvGraphicFramePr>
            <a:graphicFrameLocks noGrp="1"/>
          </p:cNvGraphicFramePr>
          <p:nvPr>
            <p:ph type="chart" sz="quarter" idx="13"/>
            <p:extLst>
              <p:ext uri="{D42A27DB-BD31-4B8C-83A1-F6EECF244321}">
                <p14:modId xmlns:p14="http://schemas.microsoft.com/office/powerpoint/2010/main" val="3261093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EE9239-B82E-4E54-81A8-22A426B4DAA7}"/>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33646F36-DFC7-4427-A9FA-9A5AFB54A4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6149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EDF61-79AC-49E7-87EC-093D954FA24B}"/>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F1E84B8D-7952-45A7-B2B3-F21E48CCDF08}"/>
              </a:ext>
            </a:extLst>
          </p:cNvPr>
          <p:cNvGraphicFramePr>
            <a:graphicFrameLocks noGrp="1"/>
          </p:cNvGraphicFramePr>
          <p:nvPr>
            <p:ph type="chart" sz="quarter" idx="13"/>
            <p:extLst>
              <p:ext uri="{D42A27DB-BD31-4B8C-83A1-F6EECF244321}">
                <p14:modId xmlns:p14="http://schemas.microsoft.com/office/powerpoint/2010/main" val="4258606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23AB99-9DFF-46A7-A90F-844D24A083F9}"/>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7132DACD-9727-497F-9E5B-654EDE7F53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1904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2685D-EF4B-4167-8E7C-81E5089A8687}"/>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59F39111-A930-47BE-A1A2-B60B5EE210FE}"/>
              </a:ext>
            </a:extLst>
          </p:cNvPr>
          <p:cNvGraphicFramePr>
            <a:graphicFrameLocks noGrp="1"/>
          </p:cNvGraphicFramePr>
          <p:nvPr>
            <p:ph type="tbl" sz="quarter" idx="13"/>
            <p:extLst>
              <p:ext uri="{D42A27DB-BD31-4B8C-83A1-F6EECF244321}">
                <p14:modId xmlns:p14="http://schemas.microsoft.com/office/powerpoint/2010/main" val="2284666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51300927"/>
                    </a:ext>
                  </a:extLst>
                </a:gridCol>
                <a:gridCol w="905256">
                  <a:extLst>
                    <a:ext uri="{9D8B030D-6E8A-4147-A177-3AD203B41FA5}">
                      <a16:colId xmlns:a16="http://schemas.microsoft.com/office/drawing/2014/main" val="1051539357"/>
                    </a:ext>
                  </a:extLst>
                </a:gridCol>
                <a:gridCol w="658368">
                  <a:extLst>
                    <a:ext uri="{9D8B030D-6E8A-4147-A177-3AD203B41FA5}">
                      <a16:colId xmlns:a16="http://schemas.microsoft.com/office/drawing/2014/main" val="3536649954"/>
                    </a:ext>
                  </a:extLst>
                </a:gridCol>
                <a:gridCol w="658368">
                  <a:extLst>
                    <a:ext uri="{9D8B030D-6E8A-4147-A177-3AD203B41FA5}">
                      <a16:colId xmlns:a16="http://schemas.microsoft.com/office/drawing/2014/main" val="3479396859"/>
                    </a:ext>
                  </a:extLst>
                </a:gridCol>
                <a:gridCol w="658368">
                  <a:extLst>
                    <a:ext uri="{9D8B030D-6E8A-4147-A177-3AD203B41FA5}">
                      <a16:colId xmlns:a16="http://schemas.microsoft.com/office/drawing/2014/main" val="1491078761"/>
                    </a:ext>
                  </a:extLst>
                </a:gridCol>
                <a:gridCol w="658368">
                  <a:extLst>
                    <a:ext uri="{9D8B030D-6E8A-4147-A177-3AD203B41FA5}">
                      <a16:colId xmlns:a16="http://schemas.microsoft.com/office/drawing/2014/main" val="3710208060"/>
                    </a:ext>
                  </a:extLst>
                </a:gridCol>
                <a:gridCol w="658368">
                  <a:extLst>
                    <a:ext uri="{9D8B030D-6E8A-4147-A177-3AD203B41FA5}">
                      <a16:colId xmlns:a16="http://schemas.microsoft.com/office/drawing/2014/main" val="4003496609"/>
                    </a:ext>
                  </a:extLst>
                </a:gridCol>
                <a:gridCol w="658368">
                  <a:extLst>
                    <a:ext uri="{9D8B030D-6E8A-4147-A177-3AD203B41FA5}">
                      <a16:colId xmlns:a16="http://schemas.microsoft.com/office/drawing/2014/main" val="913481047"/>
                    </a:ext>
                  </a:extLst>
                </a:gridCol>
                <a:gridCol w="658368">
                  <a:extLst>
                    <a:ext uri="{9D8B030D-6E8A-4147-A177-3AD203B41FA5}">
                      <a16:colId xmlns:a16="http://schemas.microsoft.com/office/drawing/2014/main" val="3923858017"/>
                    </a:ext>
                  </a:extLst>
                </a:gridCol>
                <a:gridCol w="658368">
                  <a:extLst>
                    <a:ext uri="{9D8B030D-6E8A-4147-A177-3AD203B41FA5}">
                      <a16:colId xmlns:a16="http://schemas.microsoft.com/office/drawing/2014/main" val="2730912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2678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- 2021-06-30 16:15:20</a:t>
                      </a:r>
                      <a:r>
                        <a:rPr kumimoji="0" lang="en-US" sz="1000" b="0" i="0" u="none" strike="noStrike" kern="1200" cap="none" spc="0" normalizeH="0" baseline="0" noProof="0">
                          <a:ln>
                            <a:noFill/>
                          </a:ln>
                          <a:solidFill>
                            <a:prstClr val="black"/>
                          </a:solidFill>
                          <a:effectLst/>
                          <a:uLnTx/>
                          <a:uFillTx/>
                          <a:latin typeface="+mn-lt"/>
                          <a:ea typeface="+mn-ea"/>
                          <a:cs typeface="+mn-cs"/>
                        </a:rPr>
                        <a:t>
 #FleetManagement doesn't have to be a pain point. PHLYTrac #telematics delivers GPS tracking and #geofencing at no additional cost to customers. 
Hear what agents have to say about The PHLY Difference: bit.ly/3qBX6DK #ThePHLYDifference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5.6258790436006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2026615"/>
                  </a:ext>
                </a:extLst>
              </a:tr>
            </a:tbl>
          </a:graphicData>
        </a:graphic>
      </p:graphicFrame>
      <p:sp>
        <p:nvSpPr>
          <p:cNvPr id="4" name="Text Placeholder 3">
            <a:extLst>
              <a:ext uri="{FF2B5EF4-FFF2-40B4-BE49-F238E27FC236}">
                <a16:creationId xmlns:a16="http://schemas.microsoft.com/office/drawing/2014/main" id="{F808D4BF-E0EB-4C56-8C16-339F27DD3018}"/>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4126766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41D7B-27AE-403F-AEF8-17699C33F787}"/>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30FF0929-E283-4E99-BABE-5E4738188E11}"/>
              </a:ext>
            </a:extLst>
          </p:cNvPr>
          <p:cNvGraphicFramePr>
            <a:graphicFrameLocks noGrp="1"/>
          </p:cNvGraphicFramePr>
          <p:nvPr>
            <p:ph type="tbl" sz="quarter" idx="13"/>
            <p:extLst>
              <p:ext uri="{D42A27DB-BD31-4B8C-83A1-F6EECF244321}">
                <p14:modId xmlns:p14="http://schemas.microsoft.com/office/powerpoint/2010/main" val="3603705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73390288"/>
                    </a:ext>
                  </a:extLst>
                </a:gridCol>
                <a:gridCol w="905256">
                  <a:extLst>
                    <a:ext uri="{9D8B030D-6E8A-4147-A177-3AD203B41FA5}">
                      <a16:colId xmlns:a16="http://schemas.microsoft.com/office/drawing/2014/main" val="110644896"/>
                    </a:ext>
                  </a:extLst>
                </a:gridCol>
                <a:gridCol w="658368">
                  <a:extLst>
                    <a:ext uri="{9D8B030D-6E8A-4147-A177-3AD203B41FA5}">
                      <a16:colId xmlns:a16="http://schemas.microsoft.com/office/drawing/2014/main" val="1600632027"/>
                    </a:ext>
                  </a:extLst>
                </a:gridCol>
                <a:gridCol w="658368">
                  <a:extLst>
                    <a:ext uri="{9D8B030D-6E8A-4147-A177-3AD203B41FA5}">
                      <a16:colId xmlns:a16="http://schemas.microsoft.com/office/drawing/2014/main" val="3912228851"/>
                    </a:ext>
                  </a:extLst>
                </a:gridCol>
                <a:gridCol w="658368">
                  <a:extLst>
                    <a:ext uri="{9D8B030D-6E8A-4147-A177-3AD203B41FA5}">
                      <a16:colId xmlns:a16="http://schemas.microsoft.com/office/drawing/2014/main" val="634044681"/>
                    </a:ext>
                  </a:extLst>
                </a:gridCol>
                <a:gridCol w="658368">
                  <a:extLst>
                    <a:ext uri="{9D8B030D-6E8A-4147-A177-3AD203B41FA5}">
                      <a16:colId xmlns:a16="http://schemas.microsoft.com/office/drawing/2014/main" val="1126271831"/>
                    </a:ext>
                  </a:extLst>
                </a:gridCol>
                <a:gridCol w="658368">
                  <a:extLst>
                    <a:ext uri="{9D8B030D-6E8A-4147-A177-3AD203B41FA5}">
                      <a16:colId xmlns:a16="http://schemas.microsoft.com/office/drawing/2014/main" val="3991249695"/>
                    </a:ext>
                  </a:extLst>
                </a:gridCol>
                <a:gridCol w="658368">
                  <a:extLst>
                    <a:ext uri="{9D8B030D-6E8A-4147-A177-3AD203B41FA5}">
                      <a16:colId xmlns:a16="http://schemas.microsoft.com/office/drawing/2014/main" val="122814618"/>
                    </a:ext>
                  </a:extLst>
                </a:gridCol>
                <a:gridCol w="658368">
                  <a:extLst>
                    <a:ext uri="{9D8B030D-6E8A-4147-A177-3AD203B41FA5}">
                      <a16:colId xmlns:a16="http://schemas.microsoft.com/office/drawing/2014/main" val="3880608879"/>
                    </a:ext>
                  </a:extLst>
                </a:gridCol>
                <a:gridCol w="658368">
                  <a:extLst>
                    <a:ext uri="{9D8B030D-6E8A-4147-A177-3AD203B41FA5}">
                      <a16:colId xmlns:a16="http://schemas.microsoft.com/office/drawing/2014/main" val="1748008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6055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- 2021-06-29 13:31:40</a:t>
                      </a:r>
                      <a:r>
                        <a:rPr kumimoji="0" lang="en-US" sz="1000" b="0" i="0" u="none" strike="noStrike" kern="1200" cap="none" spc="0" normalizeH="0" baseline="0" noProof="0">
                          <a:ln>
                            <a:noFill/>
                          </a:ln>
                          <a:solidFill>
                            <a:prstClr val="black"/>
                          </a:solidFill>
                          <a:effectLst/>
                          <a:uLnTx/>
                          <a:uFillTx/>
                          <a:latin typeface="+mn-lt"/>
                          <a:ea typeface="+mn-ea"/>
                          <a:cs typeface="+mn-cs"/>
                        </a:rPr>
                        <a:t>
 With our virtual #internship program in full swing, our interns are gearing up for a successful summer! Last week, former PHLY Summer Associates who are now full-time employees personally connected with our current #interns during an engaging and informative panel discussion. 
Here’s a snapshot of #TEAMPHLY getting ready to join the virtual panel! #PHLYInternLife #summerinternship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36.638147961751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5801550"/>
                  </a:ext>
                </a:extLst>
              </a:tr>
            </a:tbl>
          </a:graphicData>
        </a:graphic>
      </p:graphicFrame>
      <p:sp>
        <p:nvSpPr>
          <p:cNvPr id="4" name="Text Placeholder 3">
            <a:extLst>
              <a:ext uri="{FF2B5EF4-FFF2-40B4-BE49-F238E27FC236}">
                <a16:creationId xmlns:a16="http://schemas.microsoft.com/office/drawing/2014/main" id="{D716569F-D76B-4BEB-8918-8E7529A0F563}"/>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2289436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2F403-C9AE-4A5D-A669-82190DB9B1A1}"/>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6A169538-93E2-4F35-BBB5-5F1612B2D25F}"/>
              </a:ext>
            </a:extLst>
          </p:cNvPr>
          <p:cNvGraphicFramePr>
            <a:graphicFrameLocks noGrp="1"/>
          </p:cNvGraphicFramePr>
          <p:nvPr>
            <p:ph type="tbl" sz="quarter" idx="13"/>
            <p:extLst>
              <p:ext uri="{D42A27DB-BD31-4B8C-83A1-F6EECF244321}">
                <p14:modId xmlns:p14="http://schemas.microsoft.com/office/powerpoint/2010/main" val="3429385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02328157"/>
                    </a:ext>
                  </a:extLst>
                </a:gridCol>
                <a:gridCol w="905256">
                  <a:extLst>
                    <a:ext uri="{9D8B030D-6E8A-4147-A177-3AD203B41FA5}">
                      <a16:colId xmlns:a16="http://schemas.microsoft.com/office/drawing/2014/main" val="3214126964"/>
                    </a:ext>
                  </a:extLst>
                </a:gridCol>
                <a:gridCol w="658368">
                  <a:extLst>
                    <a:ext uri="{9D8B030D-6E8A-4147-A177-3AD203B41FA5}">
                      <a16:colId xmlns:a16="http://schemas.microsoft.com/office/drawing/2014/main" val="422776289"/>
                    </a:ext>
                  </a:extLst>
                </a:gridCol>
                <a:gridCol w="658368">
                  <a:extLst>
                    <a:ext uri="{9D8B030D-6E8A-4147-A177-3AD203B41FA5}">
                      <a16:colId xmlns:a16="http://schemas.microsoft.com/office/drawing/2014/main" val="663091040"/>
                    </a:ext>
                  </a:extLst>
                </a:gridCol>
                <a:gridCol w="658368">
                  <a:extLst>
                    <a:ext uri="{9D8B030D-6E8A-4147-A177-3AD203B41FA5}">
                      <a16:colId xmlns:a16="http://schemas.microsoft.com/office/drawing/2014/main" val="4093737619"/>
                    </a:ext>
                  </a:extLst>
                </a:gridCol>
                <a:gridCol w="658368">
                  <a:extLst>
                    <a:ext uri="{9D8B030D-6E8A-4147-A177-3AD203B41FA5}">
                      <a16:colId xmlns:a16="http://schemas.microsoft.com/office/drawing/2014/main" val="2843561995"/>
                    </a:ext>
                  </a:extLst>
                </a:gridCol>
                <a:gridCol w="658368">
                  <a:extLst>
                    <a:ext uri="{9D8B030D-6E8A-4147-A177-3AD203B41FA5}">
                      <a16:colId xmlns:a16="http://schemas.microsoft.com/office/drawing/2014/main" val="3954200252"/>
                    </a:ext>
                  </a:extLst>
                </a:gridCol>
                <a:gridCol w="658368">
                  <a:extLst>
                    <a:ext uri="{9D8B030D-6E8A-4147-A177-3AD203B41FA5}">
                      <a16:colId xmlns:a16="http://schemas.microsoft.com/office/drawing/2014/main" val="1971121905"/>
                    </a:ext>
                  </a:extLst>
                </a:gridCol>
                <a:gridCol w="658368">
                  <a:extLst>
                    <a:ext uri="{9D8B030D-6E8A-4147-A177-3AD203B41FA5}">
                      <a16:colId xmlns:a16="http://schemas.microsoft.com/office/drawing/2014/main" val="3341993181"/>
                    </a:ext>
                  </a:extLst>
                </a:gridCol>
                <a:gridCol w="658368">
                  <a:extLst>
                    <a:ext uri="{9D8B030D-6E8A-4147-A177-3AD203B41FA5}">
                      <a16:colId xmlns:a16="http://schemas.microsoft.com/office/drawing/2014/main" val="3886366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3536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- 2021-06-28 11:31:35</a:t>
                      </a:r>
                      <a:r>
                        <a:rPr kumimoji="0" lang="en-US" sz="1000" b="0" i="0" u="none" strike="noStrike" kern="1200" cap="none" spc="0" normalizeH="0" baseline="0" noProof="0">
                          <a:ln>
                            <a:noFill/>
                          </a:ln>
                          <a:solidFill>
                            <a:prstClr val="black"/>
                          </a:solidFill>
                          <a:effectLst/>
                          <a:uLnTx/>
                          <a:uFillTx/>
                          <a:latin typeface="+mn-lt"/>
                          <a:ea typeface="+mn-ea"/>
                          <a:cs typeface="+mn-cs"/>
                        </a:rPr>
                        <a:t>
 Today is #InsuranceAwarenessDay! Use this checklist to help ensure your #insurancecoverage meets your current needs and share it to encourage others to review their policies. #insurance #insurancepolicy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4.1782729805014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4292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- 2021-06-25 16:14:33</a:t>
                      </a:r>
                      <a:r>
                        <a:rPr kumimoji="0" lang="en-US" sz="1000" b="0" i="0" u="none" strike="noStrike" kern="1200" cap="none" spc="0" normalizeH="0" baseline="0" noProof="0">
                          <a:ln>
                            <a:noFill/>
                          </a:ln>
                          <a:solidFill>
                            <a:prstClr val="black"/>
                          </a:solidFill>
                          <a:effectLst/>
                          <a:uLnTx/>
                          <a:uFillTx/>
                          <a:latin typeface="+mn-lt"/>
                          <a:ea typeface="+mn-ea"/>
                          <a:cs typeface="+mn-cs"/>
                        </a:rPr>
                        <a:t>
 Agents working with #nonprofit customers may want to consider the impact of technology. A new study sponsored by PHLY, found more non-profits are looking at tech than they were 2 years ago. #nonprofitinsurance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7615902"/>
                  </a:ext>
                </a:extLst>
              </a:tr>
            </a:tbl>
          </a:graphicData>
        </a:graphic>
      </p:graphicFrame>
      <p:sp>
        <p:nvSpPr>
          <p:cNvPr id="4" name="Text Placeholder 3">
            <a:extLst>
              <a:ext uri="{FF2B5EF4-FFF2-40B4-BE49-F238E27FC236}">
                <a16:creationId xmlns:a16="http://schemas.microsoft.com/office/drawing/2014/main" id="{0FD1DE6E-B9BF-4980-BD9A-1E6FC2AC0F99}"/>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1623813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212F6-FDD3-474A-A2C6-FB6C78D37AC1}"/>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DF044B5E-FC19-448F-87A5-E1AA601E378B}"/>
              </a:ext>
            </a:extLst>
          </p:cNvPr>
          <p:cNvGraphicFramePr>
            <a:graphicFrameLocks noGrp="1"/>
          </p:cNvGraphicFramePr>
          <p:nvPr>
            <p:ph type="tbl" sz="quarter" idx="13"/>
            <p:extLst>
              <p:ext uri="{D42A27DB-BD31-4B8C-83A1-F6EECF244321}">
                <p14:modId xmlns:p14="http://schemas.microsoft.com/office/powerpoint/2010/main" val="2032001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70954672"/>
                    </a:ext>
                  </a:extLst>
                </a:gridCol>
                <a:gridCol w="905256">
                  <a:extLst>
                    <a:ext uri="{9D8B030D-6E8A-4147-A177-3AD203B41FA5}">
                      <a16:colId xmlns:a16="http://schemas.microsoft.com/office/drawing/2014/main" val="3373105465"/>
                    </a:ext>
                  </a:extLst>
                </a:gridCol>
                <a:gridCol w="658368">
                  <a:extLst>
                    <a:ext uri="{9D8B030D-6E8A-4147-A177-3AD203B41FA5}">
                      <a16:colId xmlns:a16="http://schemas.microsoft.com/office/drawing/2014/main" val="209977045"/>
                    </a:ext>
                  </a:extLst>
                </a:gridCol>
                <a:gridCol w="658368">
                  <a:extLst>
                    <a:ext uri="{9D8B030D-6E8A-4147-A177-3AD203B41FA5}">
                      <a16:colId xmlns:a16="http://schemas.microsoft.com/office/drawing/2014/main" val="1156840780"/>
                    </a:ext>
                  </a:extLst>
                </a:gridCol>
                <a:gridCol w="658368">
                  <a:extLst>
                    <a:ext uri="{9D8B030D-6E8A-4147-A177-3AD203B41FA5}">
                      <a16:colId xmlns:a16="http://schemas.microsoft.com/office/drawing/2014/main" val="4191304423"/>
                    </a:ext>
                  </a:extLst>
                </a:gridCol>
                <a:gridCol w="658368">
                  <a:extLst>
                    <a:ext uri="{9D8B030D-6E8A-4147-A177-3AD203B41FA5}">
                      <a16:colId xmlns:a16="http://schemas.microsoft.com/office/drawing/2014/main" val="969643111"/>
                    </a:ext>
                  </a:extLst>
                </a:gridCol>
                <a:gridCol w="658368">
                  <a:extLst>
                    <a:ext uri="{9D8B030D-6E8A-4147-A177-3AD203B41FA5}">
                      <a16:colId xmlns:a16="http://schemas.microsoft.com/office/drawing/2014/main" val="2712591097"/>
                    </a:ext>
                  </a:extLst>
                </a:gridCol>
                <a:gridCol w="658368">
                  <a:extLst>
                    <a:ext uri="{9D8B030D-6E8A-4147-A177-3AD203B41FA5}">
                      <a16:colId xmlns:a16="http://schemas.microsoft.com/office/drawing/2014/main" val="997305780"/>
                    </a:ext>
                  </a:extLst>
                </a:gridCol>
                <a:gridCol w="658368">
                  <a:extLst>
                    <a:ext uri="{9D8B030D-6E8A-4147-A177-3AD203B41FA5}">
                      <a16:colId xmlns:a16="http://schemas.microsoft.com/office/drawing/2014/main" val="1358255131"/>
                    </a:ext>
                  </a:extLst>
                </a:gridCol>
                <a:gridCol w="658368">
                  <a:extLst>
                    <a:ext uri="{9D8B030D-6E8A-4147-A177-3AD203B41FA5}">
                      <a16:colId xmlns:a16="http://schemas.microsoft.com/office/drawing/2014/main" val="4091449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43134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- 2021-06-25 10:19:52</a:t>
                      </a:r>
                      <a:r>
                        <a:rPr kumimoji="0" lang="en-US" sz="1000" b="0" i="0" u="none" strike="noStrike" kern="1200" cap="none" spc="0" normalizeH="0" baseline="0" noProof="0">
                          <a:ln>
                            <a:noFill/>
                          </a:ln>
                          <a:solidFill>
                            <a:prstClr val="black"/>
                          </a:solidFill>
                          <a:effectLst/>
                          <a:uLnTx/>
                          <a:uFillTx/>
                          <a:latin typeface="+mn-lt"/>
                          <a:ea typeface="+mn-ea"/>
                          <a:cs typeface="+mn-cs"/>
                        </a:rPr>
                        <a:t>
 Hang onto your leashes and get ready for lots of puppy-dog eyes because today is #TakeYourDogToWorkDay! From playing fetch during meetings to sleeping on the job, we asked #TEAMPHLY to share how they're #workingfromhome with their canine companions.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38.725543775276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9143610"/>
                  </a:ext>
                </a:extLst>
              </a:tr>
            </a:tbl>
          </a:graphicData>
        </a:graphic>
      </p:graphicFrame>
      <p:sp>
        <p:nvSpPr>
          <p:cNvPr id="4" name="Text Placeholder 3">
            <a:extLst>
              <a:ext uri="{FF2B5EF4-FFF2-40B4-BE49-F238E27FC236}">
                <a16:creationId xmlns:a16="http://schemas.microsoft.com/office/drawing/2014/main" id="{DD2BAD0B-7A2B-423D-A83D-5FAF6EE165D5}"/>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2763588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BAD6B-1654-4B9B-9855-CFAF2B505E93}"/>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97D7137D-E0E1-4B79-AC52-3CA3118D9862}"/>
              </a:ext>
            </a:extLst>
          </p:cNvPr>
          <p:cNvGraphicFramePr>
            <a:graphicFrameLocks noGrp="1"/>
          </p:cNvGraphicFramePr>
          <p:nvPr>
            <p:ph type="tbl" sz="quarter" idx="13"/>
            <p:extLst>
              <p:ext uri="{D42A27DB-BD31-4B8C-83A1-F6EECF244321}">
                <p14:modId xmlns:p14="http://schemas.microsoft.com/office/powerpoint/2010/main" val="4052620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8799384"/>
                    </a:ext>
                  </a:extLst>
                </a:gridCol>
                <a:gridCol w="658368">
                  <a:extLst>
                    <a:ext uri="{9D8B030D-6E8A-4147-A177-3AD203B41FA5}">
                      <a16:colId xmlns:a16="http://schemas.microsoft.com/office/drawing/2014/main" val="512257816"/>
                    </a:ext>
                  </a:extLst>
                </a:gridCol>
                <a:gridCol w="658368">
                  <a:extLst>
                    <a:ext uri="{9D8B030D-6E8A-4147-A177-3AD203B41FA5}">
                      <a16:colId xmlns:a16="http://schemas.microsoft.com/office/drawing/2014/main" val="2545284471"/>
                    </a:ext>
                  </a:extLst>
                </a:gridCol>
                <a:gridCol w="658368">
                  <a:extLst>
                    <a:ext uri="{9D8B030D-6E8A-4147-A177-3AD203B41FA5}">
                      <a16:colId xmlns:a16="http://schemas.microsoft.com/office/drawing/2014/main" val="1370095177"/>
                    </a:ext>
                  </a:extLst>
                </a:gridCol>
                <a:gridCol w="658368">
                  <a:extLst>
                    <a:ext uri="{9D8B030D-6E8A-4147-A177-3AD203B41FA5}">
                      <a16:colId xmlns:a16="http://schemas.microsoft.com/office/drawing/2014/main" val="59104918"/>
                    </a:ext>
                  </a:extLst>
                </a:gridCol>
                <a:gridCol w="658368">
                  <a:extLst>
                    <a:ext uri="{9D8B030D-6E8A-4147-A177-3AD203B41FA5}">
                      <a16:colId xmlns:a16="http://schemas.microsoft.com/office/drawing/2014/main" val="2141341573"/>
                    </a:ext>
                  </a:extLst>
                </a:gridCol>
                <a:gridCol w="658368">
                  <a:extLst>
                    <a:ext uri="{9D8B030D-6E8A-4147-A177-3AD203B41FA5}">
                      <a16:colId xmlns:a16="http://schemas.microsoft.com/office/drawing/2014/main" val="3111333836"/>
                    </a:ext>
                  </a:extLst>
                </a:gridCol>
                <a:gridCol w="658368">
                  <a:extLst>
                    <a:ext uri="{9D8B030D-6E8A-4147-A177-3AD203B41FA5}">
                      <a16:colId xmlns:a16="http://schemas.microsoft.com/office/drawing/2014/main" val="3416431320"/>
                    </a:ext>
                  </a:extLst>
                </a:gridCol>
                <a:gridCol w="658368">
                  <a:extLst>
                    <a:ext uri="{9D8B030D-6E8A-4147-A177-3AD203B41FA5}">
                      <a16:colId xmlns:a16="http://schemas.microsoft.com/office/drawing/2014/main" val="494573323"/>
                    </a:ext>
                  </a:extLst>
                </a:gridCol>
                <a:gridCol w="658368">
                  <a:extLst>
                    <a:ext uri="{9D8B030D-6E8A-4147-A177-3AD203B41FA5}">
                      <a16:colId xmlns:a16="http://schemas.microsoft.com/office/drawing/2014/main" val="27887393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50679808"/>
                  </a:ext>
                </a:extLst>
              </a:tr>
              <a:tr h="370840">
                <a:tc>
                  <a:txBody>
                    <a:bodyPr/>
                    <a:lstStyle/>
                    <a:p>
                      <a:r>
                        <a:rPr lang="en-US" sz="1000"/>
                        <a:t>phlyinsurance</a:t>
                      </a:r>
                    </a:p>
                  </a:txBody>
                  <a:tcPr/>
                </a:tc>
                <a:tc>
                  <a:txBody>
                    <a:bodyPr/>
                    <a:lstStyle/>
                    <a:p>
                      <a:r>
                        <a:rPr lang="en-US" sz="1000"/>
                        <a:t>2425</a:t>
                      </a:r>
                    </a:p>
                  </a:txBody>
                  <a:tcPr/>
                </a:tc>
                <a:tc>
                  <a:txBody>
                    <a:bodyPr/>
                    <a:lstStyle/>
                    <a:p>
                      <a:r>
                        <a:rPr lang="en-US" sz="1000"/>
                        <a:t>17</a:t>
                      </a:r>
                    </a:p>
                  </a:txBody>
                  <a:tcPr/>
                </a:tc>
                <a:tc>
                  <a:txBody>
                    <a:bodyPr/>
                    <a:lstStyle/>
                    <a:p>
                      <a:r>
                        <a:rPr lang="en-US" sz="1000"/>
                        <a:t>11</a:t>
                      </a:r>
                    </a:p>
                  </a:txBody>
                  <a:tcPr/>
                </a:tc>
                <a:tc>
                  <a:txBody>
                    <a:bodyPr/>
                    <a:lstStyle/>
                    <a:p>
                      <a:r>
                        <a:rPr lang="en-US" sz="1000"/>
                        <a:t>2</a:t>
                      </a:r>
                    </a:p>
                  </a:txBody>
                  <a:tcPr/>
                </a:tc>
                <a:tc>
                  <a:txBody>
                    <a:bodyPr/>
                    <a:lstStyle/>
                    <a:p>
                      <a:r>
                        <a:rPr lang="en-US" sz="1000"/>
                        <a:t>0</a:t>
                      </a:r>
                    </a:p>
                  </a:txBody>
                  <a:tcPr/>
                </a:tc>
                <a:tc>
                  <a:txBody>
                    <a:bodyPr/>
                    <a:lstStyle/>
                    <a:p>
                      <a:r>
                        <a:rPr lang="en-US" sz="1000"/>
                        <a:t>13</a:t>
                      </a:r>
                    </a:p>
                  </a:txBody>
                  <a:tcPr/>
                </a:tc>
                <a:tc>
                  <a:txBody>
                    <a:bodyPr/>
                    <a:lstStyle/>
                    <a:p>
                      <a:r>
                        <a:rPr lang="en-US" sz="1000"/>
                        <a:t>436</a:t>
                      </a:r>
                    </a:p>
                  </a:txBody>
                  <a:tcPr/>
                </a:tc>
                <a:tc>
                  <a:txBody>
                    <a:bodyPr/>
                    <a:lstStyle/>
                    <a:p>
                      <a:r>
                        <a:rPr lang="en-US" sz="1000"/>
                        <a:t>1</a:t>
                      </a:r>
                    </a:p>
                  </a:txBody>
                  <a:tcPr/>
                </a:tc>
                <a:tc>
                  <a:txBody>
                    <a:bodyPr/>
                    <a:lstStyle/>
                    <a:p>
                      <a:r>
                        <a:rPr lang="en-US" sz="1000"/>
                        <a:t>1.3914 %</a:t>
                      </a:r>
                    </a:p>
                  </a:txBody>
                  <a:tcPr/>
                </a:tc>
                <a:extLst>
                  <a:ext uri="{0D108BD9-81ED-4DB2-BD59-A6C34878D82A}">
                    <a16:rowId xmlns:a16="http://schemas.microsoft.com/office/drawing/2014/main" val="1612637936"/>
                  </a:ext>
                </a:extLst>
              </a:tr>
            </a:tbl>
          </a:graphicData>
        </a:graphic>
      </p:graphicFrame>
      <p:sp>
        <p:nvSpPr>
          <p:cNvPr id="4" name="Text Placeholder 3">
            <a:extLst>
              <a:ext uri="{FF2B5EF4-FFF2-40B4-BE49-F238E27FC236}">
                <a16:creationId xmlns:a16="http://schemas.microsoft.com/office/drawing/2014/main" id="{AE98CC19-735A-4890-A529-1A02B1475080}"/>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28698476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35B05-E540-4409-8CBC-665B96E0DB6A}"/>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F30C9440-C2BF-4519-B7A7-8E34B1427491}"/>
              </a:ext>
            </a:extLst>
          </p:cNvPr>
          <p:cNvGraphicFramePr>
            <a:graphicFrameLocks noGrp="1"/>
          </p:cNvGraphicFramePr>
          <p:nvPr>
            <p:ph type="chart" sz="quarter" idx="13"/>
            <p:extLst>
              <p:ext uri="{D42A27DB-BD31-4B8C-83A1-F6EECF244321}">
                <p14:modId xmlns:p14="http://schemas.microsoft.com/office/powerpoint/2010/main" val="980260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87626A-AC36-4F70-BCDA-D442A1D12832}"/>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C6B9D615-F522-47AE-B91C-E23A1FF1DE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281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02C9E-0B21-47E7-838E-A0330A6AF380}"/>
              </a:ext>
            </a:extLst>
          </p:cNvPr>
          <p:cNvSpPr>
            <a:spLocks noGrp="1"/>
          </p:cNvSpPr>
          <p:nvPr>
            <p:ph type="title"/>
          </p:nvPr>
        </p:nvSpPr>
        <p:spPr/>
        <p:txBody>
          <a:bodyPr/>
          <a:lstStyle/>
          <a:p>
            <a:r>
              <a:rPr lang="en-US"/>
              <a:t>Instagram Average Interactions Per Post | Philadelphia Insurance</a:t>
            </a:r>
          </a:p>
        </p:txBody>
      </p:sp>
      <p:graphicFrame>
        <p:nvGraphicFramePr>
          <p:cNvPr id="6" name="Chart Placeholder 5">
            <a:extLst>
              <a:ext uri="{FF2B5EF4-FFF2-40B4-BE49-F238E27FC236}">
                <a16:creationId xmlns:a16="http://schemas.microsoft.com/office/drawing/2014/main" id="{428AB568-D498-475F-A4D1-4E17C1079197}"/>
              </a:ext>
            </a:extLst>
          </p:cNvPr>
          <p:cNvGraphicFramePr>
            <a:graphicFrameLocks noGrp="1"/>
          </p:cNvGraphicFramePr>
          <p:nvPr>
            <p:ph type="chart" sz="quarter" idx="13"/>
            <p:extLst>
              <p:ext uri="{D42A27DB-BD31-4B8C-83A1-F6EECF244321}">
                <p14:modId xmlns:p14="http://schemas.microsoft.com/office/powerpoint/2010/main" val="1247166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81790E-D6D7-4FEE-B6DF-D2548F26A96A}"/>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95E9EF67-3E68-4678-9572-3830944077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3248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F6475-9626-4614-AD38-A4055C771EC6}"/>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DF8BCF2A-BB23-4470-8311-D750EA325D50}"/>
              </a:ext>
            </a:extLst>
          </p:cNvPr>
          <p:cNvGraphicFramePr>
            <a:graphicFrameLocks noGrp="1"/>
          </p:cNvGraphicFramePr>
          <p:nvPr>
            <p:ph type="chart" sz="quarter" idx="13"/>
            <p:extLst>
              <p:ext uri="{D42A27DB-BD31-4B8C-83A1-F6EECF244321}">
                <p14:modId xmlns:p14="http://schemas.microsoft.com/office/powerpoint/2010/main" val="3764628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C53CAE-B6CF-4659-A3AB-64D2FB1F02C9}"/>
              </a:ext>
            </a:extLst>
          </p:cNvPr>
          <p:cNvSpPr>
            <a:spLocks noGrp="1"/>
          </p:cNvSpPr>
          <p:nvPr>
            <p:ph type="body" sz="quarter" idx="14"/>
          </p:nvPr>
        </p:nvSpPr>
        <p:spPr/>
        <p:txBody>
          <a:bodyPr/>
          <a:lstStyle/>
          <a:p>
            <a:r>
              <a:rPr lang="en-US"/>
              <a:t>06/16/2021 - 06/30/2021</a:t>
            </a:r>
          </a:p>
        </p:txBody>
      </p:sp>
      <p:sp>
        <p:nvSpPr>
          <p:cNvPr id="5" name="Footer Placeholder 4">
            <a:extLst>
              <a:ext uri="{FF2B5EF4-FFF2-40B4-BE49-F238E27FC236}">
                <a16:creationId xmlns:a16="http://schemas.microsoft.com/office/drawing/2014/main" id="{DA00CDAA-5192-47A9-9390-8E9A8AFB23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9338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9D607-C85C-47C5-B430-ADA2A4CFC10C}"/>
              </a:ext>
            </a:extLst>
          </p:cNvPr>
          <p:cNvSpPr>
            <a:spLocks noGrp="1"/>
          </p:cNvSpPr>
          <p:nvPr>
            <p:ph type="title"/>
          </p:nvPr>
        </p:nvSpPr>
        <p:spPr/>
        <p:txBody>
          <a:bodyPr/>
          <a:lstStyle/>
          <a:p>
            <a:r>
              <a:rPr lang="en-US"/>
              <a:t>Instagram Instagram Top Posts | Philadelphia Insurance - 1 of 6</a:t>
            </a:r>
          </a:p>
        </p:txBody>
      </p:sp>
      <p:graphicFrame>
        <p:nvGraphicFramePr>
          <p:cNvPr id="5" name="Table Placeholder 4">
            <a:extLst>
              <a:ext uri="{FF2B5EF4-FFF2-40B4-BE49-F238E27FC236}">
                <a16:creationId xmlns:a16="http://schemas.microsoft.com/office/drawing/2014/main" id="{71552AC2-3CD2-4C9A-A014-15F8C575E13D}"/>
              </a:ext>
            </a:extLst>
          </p:cNvPr>
          <p:cNvGraphicFramePr>
            <a:graphicFrameLocks noGrp="1"/>
          </p:cNvGraphicFramePr>
          <p:nvPr>
            <p:ph type="tbl" sz="quarter" idx="13"/>
            <p:extLst>
              <p:ext uri="{D42A27DB-BD31-4B8C-83A1-F6EECF244321}">
                <p14:modId xmlns:p14="http://schemas.microsoft.com/office/powerpoint/2010/main" val="3870641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50882368"/>
                    </a:ext>
                  </a:extLst>
                </a:gridCol>
                <a:gridCol w="1810512">
                  <a:extLst>
                    <a:ext uri="{9D8B030D-6E8A-4147-A177-3AD203B41FA5}">
                      <a16:colId xmlns:a16="http://schemas.microsoft.com/office/drawing/2014/main" val="795230930"/>
                    </a:ext>
                  </a:extLst>
                </a:gridCol>
                <a:gridCol w="822960">
                  <a:extLst>
                    <a:ext uri="{9D8B030D-6E8A-4147-A177-3AD203B41FA5}">
                      <a16:colId xmlns:a16="http://schemas.microsoft.com/office/drawing/2014/main" val="3564458823"/>
                    </a:ext>
                  </a:extLst>
                </a:gridCol>
                <a:gridCol w="822960">
                  <a:extLst>
                    <a:ext uri="{9D8B030D-6E8A-4147-A177-3AD203B41FA5}">
                      <a16:colId xmlns:a16="http://schemas.microsoft.com/office/drawing/2014/main" val="284123975"/>
                    </a:ext>
                  </a:extLst>
                </a:gridCol>
                <a:gridCol w="822960">
                  <a:extLst>
                    <a:ext uri="{9D8B030D-6E8A-4147-A177-3AD203B41FA5}">
                      <a16:colId xmlns:a16="http://schemas.microsoft.com/office/drawing/2014/main" val="1348871358"/>
                    </a:ext>
                  </a:extLst>
                </a:gridCol>
                <a:gridCol w="822960">
                  <a:extLst>
                    <a:ext uri="{9D8B030D-6E8A-4147-A177-3AD203B41FA5}">
                      <a16:colId xmlns:a16="http://schemas.microsoft.com/office/drawing/2014/main" val="1064734812"/>
                    </a:ext>
                  </a:extLst>
                </a:gridCol>
                <a:gridCol w="822960">
                  <a:extLst>
                    <a:ext uri="{9D8B030D-6E8A-4147-A177-3AD203B41FA5}">
                      <a16:colId xmlns:a16="http://schemas.microsoft.com/office/drawing/2014/main" val="2597368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085064"/>
                  </a:ext>
                </a:extLst>
              </a:tr>
            </a:tbl>
          </a:graphicData>
        </a:graphic>
      </p:graphicFrame>
      <p:sp>
        <p:nvSpPr>
          <p:cNvPr id="4" name="Text Placeholder 3">
            <a:extLst>
              <a:ext uri="{FF2B5EF4-FFF2-40B4-BE49-F238E27FC236}">
                <a16:creationId xmlns:a16="http://schemas.microsoft.com/office/drawing/2014/main" id="{F36B8D40-8F61-4640-8DD4-7A8D1B367955}"/>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3077561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22C5F-5123-4393-B703-B0AD81B87765}"/>
              </a:ext>
            </a:extLst>
          </p:cNvPr>
          <p:cNvSpPr>
            <a:spLocks noGrp="1"/>
          </p:cNvSpPr>
          <p:nvPr>
            <p:ph type="title"/>
          </p:nvPr>
        </p:nvSpPr>
        <p:spPr/>
        <p:txBody>
          <a:bodyPr/>
          <a:lstStyle/>
          <a:p>
            <a:r>
              <a:rPr lang="en-US"/>
              <a:t>Instagram Instagram Top Posts | Philadelphia Insurance - 2 of 6</a:t>
            </a:r>
          </a:p>
        </p:txBody>
      </p:sp>
      <p:graphicFrame>
        <p:nvGraphicFramePr>
          <p:cNvPr id="5" name="Table Placeholder 4">
            <a:extLst>
              <a:ext uri="{FF2B5EF4-FFF2-40B4-BE49-F238E27FC236}">
                <a16:creationId xmlns:a16="http://schemas.microsoft.com/office/drawing/2014/main" id="{EA9B05EB-9B2F-4E8C-B9E8-670B0B9EF63C}"/>
              </a:ext>
            </a:extLst>
          </p:cNvPr>
          <p:cNvGraphicFramePr>
            <a:graphicFrameLocks noGrp="1"/>
          </p:cNvGraphicFramePr>
          <p:nvPr>
            <p:ph type="tbl" sz="quarter" idx="13"/>
            <p:extLst>
              <p:ext uri="{D42A27DB-BD31-4B8C-83A1-F6EECF244321}">
                <p14:modId xmlns:p14="http://schemas.microsoft.com/office/powerpoint/2010/main" val="2093084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85170527"/>
                    </a:ext>
                  </a:extLst>
                </a:gridCol>
                <a:gridCol w="1810512">
                  <a:extLst>
                    <a:ext uri="{9D8B030D-6E8A-4147-A177-3AD203B41FA5}">
                      <a16:colId xmlns:a16="http://schemas.microsoft.com/office/drawing/2014/main" val="2666781693"/>
                    </a:ext>
                  </a:extLst>
                </a:gridCol>
                <a:gridCol w="822960">
                  <a:extLst>
                    <a:ext uri="{9D8B030D-6E8A-4147-A177-3AD203B41FA5}">
                      <a16:colId xmlns:a16="http://schemas.microsoft.com/office/drawing/2014/main" val="4014099878"/>
                    </a:ext>
                  </a:extLst>
                </a:gridCol>
                <a:gridCol w="822960">
                  <a:extLst>
                    <a:ext uri="{9D8B030D-6E8A-4147-A177-3AD203B41FA5}">
                      <a16:colId xmlns:a16="http://schemas.microsoft.com/office/drawing/2014/main" val="226281308"/>
                    </a:ext>
                  </a:extLst>
                </a:gridCol>
                <a:gridCol w="822960">
                  <a:extLst>
                    <a:ext uri="{9D8B030D-6E8A-4147-A177-3AD203B41FA5}">
                      <a16:colId xmlns:a16="http://schemas.microsoft.com/office/drawing/2014/main" val="2262944792"/>
                    </a:ext>
                  </a:extLst>
                </a:gridCol>
                <a:gridCol w="822960">
                  <a:extLst>
                    <a:ext uri="{9D8B030D-6E8A-4147-A177-3AD203B41FA5}">
                      <a16:colId xmlns:a16="http://schemas.microsoft.com/office/drawing/2014/main" val="721139588"/>
                    </a:ext>
                  </a:extLst>
                </a:gridCol>
                <a:gridCol w="822960">
                  <a:extLst>
                    <a:ext uri="{9D8B030D-6E8A-4147-A177-3AD203B41FA5}">
                      <a16:colId xmlns:a16="http://schemas.microsoft.com/office/drawing/2014/main" val="1739079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2405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- 2021-06-30 15:00:45</a:t>
                      </a:r>
                      <a:r>
                        <a:rPr kumimoji="0" lang="en-US" sz="1000" b="0" i="0" u="none" strike="noStrike" kern="1200" cap="none" spc="0" normalizeH="0" baseline="0" noProof="0">
                          <a:ln>
                            <a:noFill/>
                          </a:ln>
                          <a:solidFill>
                            <a:prstClr val="black"/>
                          </a:solidFill>
                          <a:effectLst/>
                          <a:uLnTx/>
                          <a:uFillTx/>
                          <a:latin typeface="+mn-lt"/>
                          <a:ea typeface="+mn-ea"/>
                          <a:cs typeface="+mn-cs"/>
                        </a:rPr>
                        <a:t>
 Are your insureds paying thousands on #telematics? Hit the breaks! PHLY offers GPS tracking and telematics with their PHLYTrac #fleetmanagement system at no additional cost to customers. 
Hear what agents have to say about #ThePHLYDifference ➡ 𝐛𝐢𝐭.𝐥𝐲/𝟑𝐪𝐁𝐗𝟔𝐃𝐊 ⬅ Link in bio
#TEAMPHLY #insurance #insurancecompany #insurancepolicy #insuranceindustry #specialtyinsurance #proprertyandcasualty #safedriving #fleet #fleetvehicles #fleetinsurance #fleetsafety #drivingsafety #businessauto #riskmanagement #commercialauto #commercialautoinsurance #commercialinsurance #insured #insurancecarrier #insuranceagents #insurancebrokers #insurancecoverage #insuranceproducts #insuranceservices #insurancequote #insuranceplans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209377664_168680675171244_1680890301732802491_n.jpg?_nc_cat=102&amp;ccb=1-3&amp;_nc_sid=8ae9d6&amp;_nc_ohc=7ii19u13v_MAX_xi9kk&amp;_nc_ht=scontent-iad3-1.cdninstagram.com&amp;oh=7b627ff95acd980309c9f74bff87082e&amp;oe=60EA4856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1553765"/>
                  </a:ext>
                </a:extLst>
              </a:tr>
            </a:tbl>
          </a:graphicData>
        </a:graphic>
      </p:graphicFrame>
      <p:sp>
        <p:nvSpPr>
          <p:cNvPr id="4" name="Text Placeholder 3">
            <a:extLst>
              <a:ext uri="{FF2B5EF4-FFF2-40B4-BE49-F238E27FC236}">
                <a16:creationId xmlns:a16="http://schemas.microsoft.com/office/drawing/2014/main" id="{C6F7D867-2CD2-4D5A-9BA1-7D671984D3D4}"/>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1950605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67DF0-E2EA-41E5-8489-CA4CA78EEA13}"/>
              </a:ext>
            </a:extLst>
          </p:cNvPr>
          <p:cNvSpPr>
            <a:spLocks noGrp="1"/>
          </p:cNvSpPr>
          <p:nvPr>
            <p:ph type="title"/>
          </p:nvPr>
        </p:nvSpPr>
        <p:spPr/>
        <p:txBody>
          <a:bodyPr/>
          <a:lstStyle/>
          <a:p>
            <a:r>
              <a:rPr lang="en-US"/>
              <a:t>Instagram Instagram Top Posts | Philadelphia Insurance - 3 of 6</a:t>
            </a:r>
          </a:p>
        </p:txBody>
      </p:sp>
      <p:graphicFrame>
        <p:nvGraphicFramePr>
          <p:cNvPr id="5" name="Table Placeholder 4">
            <a:extLst>
              <a:ext uri="{FF2B5EF4-FFF2-40B4-BE49-F238E27FC236}">
                <a16:creationId xmlns:a16="http://schemas.microsoft.com/office/drawing/2014/main" id="{AF4C43F3-2F18-4771-9347-CE641538B9AA}"/>
              </a:ext>
            </a:extLst>
          </p:cNvPr>
          <p:cNvGraphicFramePr>
            <a:graphicFrameLocks noGrp="1"/>
          </p:cNvGraphicFramePr>
          <p:nvPr>
            <p:ph type="tbl" sz="quarter" idx="13"/>
            <p:extLst>
              <p:ext uri="{D42A27DB-BD31-4B8C-83A1-F6EECF244321}">
                <p14:modId xmlns:p14="http://schemas.microsoft.com/office/powerpoint/2010/main" val="2881761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895846"/>
                    </a:ext>
                  </a:extLst>
                </a:gridCol>
                <a:gridCol w="1810512">
                  <a:extLst>
                    <a:ext uri="{9D8B030D-6E8A-4147-A177-3AD203B41FA5}">
                      <a16:colId xmlns:a16="http://schemas.microsoft.com/office/drawing/2014/main" val="4175960120"/>
                    </a:ext>
                  </a:extLst>
                </a:gridCol>
                <a:gridCol w="822960">
                  <a:extLst>
                    <a:ext uri="{9D8B030D-6E8A-4147-A177-3AD203B41FA5}">
                      <a16:colId xmlns:a16="http://schemas.microsoft.com/office/drawing/2014/main" val="2263827362"/>
                    </a:ext>
                  </a:extLst>
                </a:gridCol>
                <a:gridCol w="822960">
                  <a:extLst>
                    <a:ext uri="{9D8B030D-6E8A-4147-A177-3AD203B41FA5}">
                      <a16:colId xmlns:a16="http://schemas.microsoft.com/office/drawing/2014/main" val="1114888509"/>
                    </a:ext>
                  </a:extLst>
                </a:gridCol>
                <a:gridCol w="822960">
                  <a:extLst>
                    <a:ext uri="{9D8B030D-6E8A-4147-A177-3AD203B41FA5}">
                      <a16:colId xmlns:a16="http://schemas.microsoft.com/office/drawing/2014/main" val="2250739813"/>
                    </a:ext>
                  </a:extLst>
                </a:gridCol>
                <a:gridCol w="822960">
                  <a:extLst>
                    <a:ext uri="{9D8B030D-6E8A-4147-A177-3AD203B41FA5}">
                      <a16:colId xmlns:a16="http://schemas.microsoft.com/office/drawing/2014/main" val="1143367512"/>
                    </a:ext>
                  </a:extLst>
                </a:gridCol>
                <a:gridCol w="822960">
                  <a:extLst>
                    <a:ext uri="{9D8B030D-6E8A-4147-A177-3AD203B41FA5}">
                      <a16:colId xmlns:a16="http://schemas.microsoft.com/office/drawing/2014/main" val="2439556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868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- 2021-06-29 18:18:32</a:t>
                      </a:r>
                      <a:r>
                        <a:rPr kumimoji="0" lang="en-US" sz="1000" b="0" i="0" u="none" strike="noStrike" kern="1200" cap="none" spc="0" normalizeH="0" baseline="0" noProof="0">
                          <a:ln>
                            <a:noFill/>
                          </a:ln>
                          <a:solidFill>
                            <a:prstClr val="black"/>
                          </a:solidFill>
                          <a:effectLst/>
                          <a:uLnTx/>
                          <a:uFillTx/>
                          <a:latin typeface="+mn-lt"/>
                          <a:ea typeface="+mn-ea"/>
                          <a:cs typeface="+mn-cs"/>
                        </a:rPr>
                        <a:t>
 With our #virtualinternship program in full swing, our interns are gearing up for a successful summer! Last week, former PHLY Summer Associates who are now full-time employees personally connected with our current #interns during an engaging and informative panel discussion. 
Here’s a snapshot of #TEAMPHLY getting ready to join the virtual panel! 
#PHLYInternLife #summerintern #summerinternship #internships #internshipprogram #internshipopportunity #internlife #undergrad #futureleaders #nextgen #interning #collegestudents #youngprofessionals #insurancework #insuranceservices #insurancejobs #insurancecareers #insurancelife #insurancecompany #propertyandcasualty #specialtyinsurance #insurancebusiness #commercialinsurance #insuranceindustry #careeropportunities #jobseekers #careerpath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209084888_992213894882536_7324446488358287571_n.jpg?_nc_cat=103&amp;ccb=1-3&amp;_nc_sid=8ae9d6&amp;_nc_ohc=ZkHhkCS8dloAX9xzEYw&amp;_nc_ht=scontent-iad3-1.cdninstagram.com&amp;oh=5ee65962e9f6f6907e155b2e01d7df2f&amp;oe=60EAF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6612969"/>
                  </a:ext>
                </a:extLst>
              </a:tr>
            </a:tbl>
          </a:graphicData>
        </a:graphic>
      </p:graphicFrame>
      <p:sp>
        <p:nvSpPr>
          <p:cNvPr id="4" name="Text Placeholder 3">
            <a:extLst>
              <a:ext uri="{FF2B5EF4-FFF2-40B4-BE49-F238E27FC236}">
                <a16:creationId xmlns:a16="http://schemas.microsoft.com/office/drawing/2014/main" id="{6676F84E-064F-4505-9070-C3187FA394BD}"/>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3870104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D1212-2468-4B7B-8352-87C9CCD660B7}"/>
              </a:ext>
            </a:extLst>
          </p:cNvPr>
          <p:cNvSpPr>
            <a:spLocks noGrp="1"/>
          </p:cNvSpPr>
          <p:nvPr>
            <p:ph type="title"/>
          </p:nvPr>
        </p:nvSpPr>
        <p:spPr/>
        <p:txBody>
          <a:bodyPr/>
          <a:lstStyle/>
          <a:p>
            <a:r>
              <a:rPr lang="en-US"/>
              <a:t>Instagram Instagram Top Posts | Philadelphia Insurance - 4 of 6</a:t>
            </a:r>
          </a:p>
        </p:txBody>
      </p:sp>
      <p:graphicFrame>
        <p:nvGraphicFramePr>
          <p:cNvPr id="5" name="Table Placeholder 4">
            <a:extLst>
              <a:ext uri="{FF2B5EF4-FFF2-40B4-BE49-F238E27FC236}">
                <a16:creationId xmlns:a16="http://schemas.microsoft.com/office/drawing/2014/main" id="{AD2548F9-97F3-49A4-9B5F-32838E6835C1}"/>
              </a:ext>
            </a:extLst>
          </p:cNvPr>
          <p:cNvGraphicFramePr>
            <a:graphicFrameLocks noGrp="1"/>
          </p:cNvGraphicFramePr>
          <p:nvPr>
            <p:ph type="tbl" sz="quarter" idx="13"/>
            <p:extLst>
              <p:ext uri="{D42A27DB-BD31-4B8C-83A1-F6EECF244321}">
                <p14:modId xmlns:p14="http://schemas.microsoft.com/office/powerpoint/2010/main" val="3094499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7314672"/>
                    </a:ext>
                  </a:extLst>
                </a:gridCol>
                <a:gridCol w="1810512">
                  <a:extLst>
                    <a:ext uri="{9D8B030D-6E8A-4147-A177-3AD203B41FA5}">
                      <a16:colId xmlns:a16="http://schemas.microsoft.com/office/drawing/2014/main" val="2292296554"/>
                    </a:ext>
                  </a:extLst>
                </a:gridCol>
                <a:gridCol w="822960">
                  <a:extLst>
                    <a:ext uri="{9D8B030D-6E8A-4147-A177-3AD203B41FA5}">
                      <a16:colId xmlns:a16="http://schemas.microsoft.com/office/drawing/2014/main" val="1498307773"/>
                    </a:ext>
                  </a:extLst>
                </a:gridCol>
                <a:gridCol w="822960">
                  <a:extLst>
                    <a:ext uri="{9D8B030D-6E8A-4147-A177-3AD203B41FA5}">
                      <a16:colId xmlns:a16="http://schemas.microsoft.com/office/drawing/2014/main" val="302659800"/>
                    </a:ext>
                  </a:extLst>
                </a:gridCol>
                <a:gridCol w="822960">
                  <a:extLst>
                    <a:ext uri="{9D8B030D-6E8A-4147-A177-3AD203B41FA5}">
                      <a16:colId xmlns:a16="http://schemas.microsoft.com/office/drawing/2014/main" val="523904507"/>
                    </a:ext>
                  </a:extLst>
                </a:gridCol>
                <a:gridCol w="822960">
                  <a:extLst>
                    <a:ext uri="{9D8B030D-6E8A-4147-A177-3AD203B41FA5}">
                      <a16:colId xmlns:a16="http://schemas.microsoft.com/office/drawing/2014/main" val="3986339635"/>
                    </a:ext>
                  </a:extLst>
                </a:gridCol>
                <a:gridCol w="822960">
                  <a:extLst>
                    <a:ext uri="{9D8B030D-6E8A-4147-A177-3AD203B41FA5}">
                      <a16:colId xmlns:a16="http://schemas.microsoft.com/office/drawing/2014/main" val="739173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9201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- 2021-06-28 12:03:48</a:t>
                      </a:r>
                      <a:r>
                        <a:rPr kumimoji="0" lang="en-US" sz="1000" b="0" i="0" u="none" strike="noStrike" kern="1200" cap="none" spc="0" normalizeH="0" baseline="0" noProof="0">
                          <a:ln>
                            <a:noFill/>
                          </a:ln>
                          <a:solidFill>
                            <a:prstClr val="black"/>
                          </a:solidFill>
                          <a:effectLst/>
                          <a:uLnTx/>
                          <a:uFillTx/>
                          <a:latin typeface="+mn-lt"/>
                          <a:ea typeface="+mn-ea"/>
                          <a:cs typeface="+mn-cs"/>
                        </a:rPr>
                        <a:t>
 Today is #InsuranceAwarenessDay! Use this checklist to help ensure your #insurancecoverage meets your current needs and share it to encourage others to review their policies. 👌🏽✅
#insurance #insuranceagents #insurancebroker #insurancecarrier #insurancepolicy #insured #insuranceproducts #insurancecareers #insurancelife #insurancework #insurancelife #insurancecompany #propertyandcasualty #specialtyinsurance #insurancebusiness #commercialinsurance #insuranceindustry #insuranceservices #insurances #insurancequote #insuranceplans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210732319_177118360970861_4904393698832928248_n.jpg?_nc_cat=109&amp;ccb=1-3&amp;_nc_sid=8ae9d6&amp;_nc_ohc=Mc3oa5mL_KwAX_PdA7t&amp;_nc_ht=scontent-iad3-1.cdninstagram.com&amp;oh=f6d32d098432710490b3de51ec0be826&amp;oe=60EBC8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0847494"/>
                  </a:ext>
                </a:extLst>
              </a:tr>
            </a:tbl>
          </a:graphicData>
        </a:graphic>
      </p:graphicFrame>
      <p:sp>
        <p:nvSpPr>
          <p:cNvPr id="4" name="Text Placeholder 3">
            <a:extLst>
              <a:ext uri="{FF2B5EF4-FFF2-40B4-BE49-F238E27FC236}">
                <a16:creationId xmlns:a16="http://schemas.microsoft.com/office/drawing/2014/main" id="{A2C55A10-2BAC-4CDB-B395-DCFCB45DD75E}"/>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4162380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EC9ED-AECE-4408-B2D5-21EEEA924EBD}"/>
              </a:ext>
            </a:extLst>
          </p:cNvPr>
          <p:cNvSpPr>
            <a:spLocks noGrp="1"/>
          </p:cNvSpPr>
          <p:nvPr>
            <p:ph type="title"/>
          </p:nvPr>
        </p:nvSpPr>
        <p:spPr/>
        <p:txBody>
          <a:bodyPr/>
          <a:lstStyle/>
          <a:p>
            <a:r>
              <a:rPr lang="en-US"/>
              <a:t>Instagram Instagram Top Posts | Philadelphia Insurance - 5 of 6</a:t>
            </a:r>
          </a:p>
        </p:txBody>
      </p:sp>
      <p:graphicFrame>
        <p:nvGraphicFramePr>
          <p:cNvPr id="5" name="Table Placeholder 4">
            <a:extLst>
              <a:ext uri="{FF2B5EF4-FFF2-40B4-BE49-F238E27FC236}">
                <a16:creationId xmlns:a16="http://schemas.microsoft.com/office/drawing/2014/main" id="{E4717F0E-29E2-4FBD-A1E4-7B5BCBFCF5D3}"/>
              </a:ext>
            </a:extLst>
          </p:cNvPr>
          <p:cNvGraphicFramePr>
            <a:graphicFrameLocks noGrp="1"/>
          </p:cNvGraphicFramePr>
          <p:nvPr>
            <p:ph type="tbl" sz="quarter" idx="13"/>
            <p:extLst>
              <p:ext uri="{D42A27DB-BD31-4B8C-83A1-F6EECF244321}">
                <p14:modId xmlns:p14="http://schemas.microsoft.com/office/powerpoint/2010/main" val="2255624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15971664"/>
                    </a:ext>
                  </a:extLst>
                </a:gridCol>
                <a:gridCol w="1810512">
                  <a:extLst>
                    <a:ext uri="{9D8B030D-6E8A-4147-A177-3AD203B41FA5}">
                      <a16:colId xmlns:a16="http://schemas.microsoft.com/office/drawing/2014/main" val="961062826"/>
                    </a:ext>
                  </a:extLst>
                </a:gridCol>
                <a:gridCol w="822960">
                  <a:extLst>
                    <a:ext uri="{9D8B030D-6E8A-4147-A177-3AD203B41FA5}">
                      <a16:colId xmlns:a16="http://schemas.microsoft.com/office/drawing/2014/main" val="1712756415"/>
                    </a:ext>
                  </a:extLst>
                </a:gridCol>
                <a:gridCol w="822960">
                  <a:extLst>
                    <a:ext uri="{9D8B030D-6E8A-4147-A177-3AD203B41FA5}">
                      <a16:colId xmlns:a16="http://schemas.microsoft.com/office/drawing/2014/main" val="4004533601"/>
                    </a:ext>
                  </a:extLst>
                </a:gridCol>
                <a:gridCol w="822960">
                  <a:extLst>
                    <a:ext uri="{9D8B030D-6E8A-4147-A177-3AD203B41FA5}">
                      <a16:colId xmlns:a16="http://schemas.microsoft.com/office/drawing/2014/main" val="1586466991"/>
                    </a:ext>
                  </a:extLst>
                </a:gridCol>
                <a:gridCol w="822960">
                  <a:extLst>
                    <a:ext uri="{9D8B030D-6E8A-4147-A177-3AD203B41FA5}">
                      <a16:colId xmlns:a16="http://schemas.microsoft.com/office/drawing/2014/main" val="3206790318"/>
                    </a:ext>
                  </a:extLst>
                </a:gridCol>
                <a:gridCol w="822960">
                  <a:extLst>
                    <a:ext uri="{9D8B030D-6E8A-4147-A177-3AD203B41FA5}">
                      <a16:colId xmlns:a16="http://schemas.microsoft.com/office/drawing/2014/main" val="298467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288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- 2021-06-25 12:08:03</a:t>
                      </a:r>
                      <a:r>
                        <a:rPr kumimoji="0" lang="en-US" sz="1000" b="0" i="0" u="none" strike="noStrike" kern="1200" cap="none" spc="0" normalizeH="0" baseline="0" noProof="0">
                          <a:ln>
                            <a:noFill/>
                          </a:ln>
                          <a:solidFill>
                            <a:prstClr val="black"/>
                          </a:solidFill>
                          <a:effectLst/>
                          <a:uLnTx/>
                          <a:uFillTx/>
                          <a:latin typeface="+mn-lt"/>
                          <a:ea typeface="+mn-ea"/>
                          <a:cs typeface="+mn-cs"/>
                        </a:rPr>
                        <a:t>
 Hang onto your leashes and get ready for lots of puppy-dog eyes because today is #TakeYourDogToWorkDay! From playing fetch during meetings to sleeping on the job, we asked #TEAMPHLY to share how they're #workingfromhome with their canine companions. 🐶🐾 
#takeyourdogtowork #workingfromhomelife #dogsofinsta #dogsofinstagram #dogloversofig #pawsomedogs #cutedogpics #familydogs #dogmoments #doggielife #dogloversfeed #igdogsdaily #adorabledogs #dogsta #doggiegram #insurance #insurancelife #insurancework #insurancecompany #propertyandcasualty #specialtyinsurance #insurancebusiness #commercialinsurance #insurancecarrier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209025173_2861978810782965_3255766262576981562_n.jpg?_nc_cat=109&amp;ccb=1-3&amp;_nc_sid=8ae9d6&amp;_nc_ohc=8XjaBmZqrgcAX_k0dGO&amp;_nc_ht=scontent-iad3-1.cdninstagram.com&amp;oh=97179749bf9b335c3de4a6d809f48ac4&amp;oe=60EAD96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54875464"/>
                  </a:ext>
                </a:extLst>
              </a:tr>
            </a:tbl>
          </a:graphicData>
        </a:graphic>
      </p:graphicFrame>
      <p:sp>
        <p:nvSpPr>
          <p:cNvPr id="4" name="Text Placeholder 3">
            <a:extLst>
              <a:ext uri="{FF2B5EF4-FFF2-40B4-BE49-F238E27FC236}">
                <a16:creationId xmlns:a16="http://schemas.microsoft.com/office/drawing/2014/main" id="{690D0374-8D34-4798-996B-2F1932EB94CC}"/>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1037012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54CA-40E5-460F-9578-17E240BF5E7A}"/>
              </a:ext>
            </a:extLst>
          </p:cNvPr>
          <p:cNvSpPr>
            <a:spLocks noGrp="1"/>
          </p:cNvSpPr>
          <p:nvPr>
            <p:ph type="title"/>
          </p:nvPr>
        </p:nvSpPr>
        <p:spPr/>
        <p:txBody>
          <a:bodyPr/>
          <a:lstStyle/>
          <a:p>
            <a:r>
              <a:rPr lang="en-US"/>
              <a:t>Instagram Instagram Top Posts | Philadelphia Insurance - 6 of 6</a:t>
            </a:r>
          </a:p>
        </p:txBody>
      </p:sp>
      <p:graphicFrame>
        <p:nvGraphicFramePr>
          <p:cNvPr id="5" name="Table Placeholder 4">
            <a:extLst>
              <a:ext uri="{FF2B5EF4-FFF2-40B4-BE49-F238E27FC236}">
                <a16:creationId xmlns:a16="http://schemas.microsoft.com/office/drawing/2014/main" id="{8014DE5A-28A7-419C-8AF5-13751161D26B}"/>
              </a:ext>
            </a:extLst>
          </p:cNvPr>
          <p:cNvGraphicFramePr>
            <a:graphicFrameLocks noGrp="1"/>
          </p:cNvGraphicFramePr>
          <p:nvPr>
            <p:ph type="tbl" sz="quarter" idx="13"/>
            <p:extLst>
              <p:ext uri="{D42A27DB-BD31-4B8C-83A1-F6EECF244321}">
                <p14:modId xmlns:p14="http://schemas.microsoft.com/office/powerpoint/2010/main" val="1913580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3630753"/>
                    </a:ext>
                  </a:extLst>
                </a:gridCol>
                <a:gridCol w="1810512">
                  <a:extLst>
                    <a:ext uri="{9D8B030D-6E8A-4147-A177-3AD203B41FA5}">
                      <a16:colId xmlns:a16="http://schemas.microsoft.com/office/drawing/2014/main" val="3720675923"/>
                    </a:ext>
                  </a:extLst>
                </a:gridCol>
                <a:gridCol w="822960">
                  <a:extLst>
                    <a:ext uri="{9D8B030D-6E8A-4147-A177-3AD203B41FA5}">
                      <a16:colId xmlns:a16="http://schemas.microsoft.com/office/drawing/2014/main" val="2370331546"/>
                    </a:ext>
                  </a:extLst>
                </a:gridCol>
                <a:gridCol w="822960">
                  <a:extLst>
                    <a:ext uri="{9D8B030D-6E8A-4147-A177-3AD203B41FA5}">
                      <a16:colId xmlns:a16="http://schemas.microsoft.com/office/drawing/2014/main" val="3139589988"/>
                    </a:ext>
                  </a:extLst>
                </a:gridCol>
                <a:gridCol w="822960">
                  <a:extLst>
                    <a:ext uri="{9D8B030D-6E8A-4147-A177-3AD203B41FA5}">
                      <a16:colId xmlns:a16="http://schemas.microsoft.com/office/drawing/2014/main" val="358503628"/>
                    </a:ext>
                  </a:extLst>
                </a:gridCol>
                <a:gridCol w="822960">
                  <a:extLst>
                    <a:ext uri="{9D8B030D-6E8A-4147-A177-3AD203B41FA5}">
                      <a16:colId xmlns:a16="http://schemas.microsoft.com/office/drawing/2014/main" val="1441027346"/>
                    </a:ext>
                  </a:extLst>
                </a:gridCol>
                <a:gridCol w="822960">
                  <a:extLst>
                    <a:ext uri="{9D8B030D-6E8A-4147-A177-3AD203B41FA5}">
                      <a16:colId xmlns:a16="http://schemas.microsoft.com/office/drawing/2014/main" val="499418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4146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- 2021-06-24 12:12:50</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reasons why #PHLY is a great place to launch a career! This month, we’re shining the spotlight on Timothy Cook, who works in our #Underwriting Department, as he shares why he loves being part of our team. 😊
Learn more about #TEAMPHLY ➡ 𝐛𝐢𝐭.𝐥𝐲/𝐏𝐇𝐋𝐘𝐂𝐚𝐫𝐞𝐞𝐫𝐬 ⬅ Link in bio. 
#insurance #employeespotlight #employeeappreciation #careermotivation #businessgoals #supportive #instajobs #careers #insurancejobs #insurancecareers #companyculture #workenvironment #professionalgrowth #professionaldevelopment #insurancelife #corporatelife #insurancework #insurancecompany #workplaceculture #propertyandcasualty #specialtyinsurance #insurancebusiness #commercialinsurance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205907234_4510215328990916_6730629692089114007_n.jpg?_nc_cat=110&amp;ccb=1-3&amp;_nc_sid=8ae9d6&amp;_nc_ohc=JGr5NZnLz_8AX_OH9Xs&amp;_nc_ht=scontent-iad3-1.cdninstagram.com&amp;edm=AL-3X8kEAAAA&amp;oh=03e3af1f4314e428331b5a2111c6774a&amp;oe=60EAA60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07/07/2021 14:09:30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5652560"/>
                  </a:ext>
                </a:extLst>
              </a:tr>
            </a:tbl>
          </a:graphicData>
        </a:graphic>
      </p:graphicFrame>
      <p:sp>
        <p:nvSpPr>
          <p:cNvPr id="4" name="Text Placeholder 3">
            <a:extLst>
              <a:ext uri="{FF2B5EF4-FFF2-40B4-BE49-F238E27FC236}">
                <a16:creationId xmlns:a16="http://schemas.microsoft.com/office/drawing/2014/main" id="{AB37B2F5-4879-4AD0-9C0B-D1731BA5F7FD}"/>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28023753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B1CB3-0EC2-48C5-8640-6B40ABF284FD}"/>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58AFBF10-2A64-496E-B40E-AC0A336A23F2}"/>
              </a:ext>
            </a:extLst>
          </p:cNvPr>
          <p:cNvGraphicFramePr>
            <a:graphicFrameLocks noGrp="1"/>
          </p:cNvGraphicFramePr>
          <p:nvPr>
            <p:ph type="tbl" sz="quarter" idx="13"/>
            <p:extLst>
              <p:ext uri="{D42A27DB-BD31-4B8C-83A1-F6EECF244321}">
                <p14:modId xmlns:p14="http://schemas.microsoft.com/office/powerpoint/2010/main" val="95917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82792457"/>
                    </a:ext>
                  </a:extLst>
                </a:gridCol>
                <a:gridCol w="658368">
                  <a:extLst>
                    <a:ext uri="{9D8B030D-6E8A-4147-A177-3AD203B41FA5}">
                      <a16:colId xmlns:a16="http://schemas.microsoft.com/office/drawing/2014/main" val="1746391503"/>
                    </a:ext>
                  </a:extLst>
                </a:gridCol>
                <a:gridCol w="658368">
                  <a:extLst>
                    <a:ext uri="{9D8B030D-6E8A-4147-A177-3AD203B41FA5}">
                      <a16:colId xmlns:a16="http://schemas.microsoft.com/office/drawing/2014/main" val="448134889"/>
                    </a:ext>
                  </a:extLst>
                </a:gridCol>
                <a:gridCol w="329184">
                  <a:extLst>
                    <a:ext uri="{9D8B030D-6E8A-4147-A177-3AD203B41FA5}">
                      <a16:colId xmlns:a16="http://schemas.microsoft.com/office/drawing/2014/main" val="3046419035"/>
                    </a:ext>
                  </a:extLst>
                </a:gridCol>
                <a:gridCol w="329184">
                  <a:extLst>
                    <a:ext uri="{9D8B030D-6E8A-4147-A177-3AD203B41FA5}">
                      <a16:colId xmlns:a16="http://schemas.microsoft.com/office/drawing/2014/main" val="512489607"/>
                    </a:ext>
                  </a:extLst>
                </a:gridCol>
                <a:gridCol w="658368">
                  <a:extLst>
                    <a:ext uri="{9D8B030D-6E8A-4147-A177-3AD203B41FA5}">
                      <a16:colId xmlns:a16="http://schemas.microsoft.com/office/drawing/2014/main" val="3888230953"/>
                    </a:ext>
                  </a:extLst>
                </a:gridCol>
                <a:gridCol w="658368">
                  <a:extLst>
                    <a:ext uri="{9D8B030D-6E8A-4147-A177-3AD203B41FA5}">
                      <a16:colId xmlns:a16="http://schemas.microsoft.com/office/drawing/2014/main" val="3818929147"/>
                    </a:ext>
                  </a:extLst>
                </a:gridCol>
                <a:gridCol w="658368">
                  <a:extLst>
                    <a:ext uri="{9D8B030D-6E8A-4147-A177-3AD203B41FA5}">
                      <a16:colId xmlns:a16="http://schemas.microsoft.com/office/drawing/2014/main" val="297149282"/>
                    </a:ext>
                  </a:extLst>
                </a:gridCol>
                <a:gridCol w="658368">
                  <a:extLst>
                    <a:ext uri="{9D8B030D-6E8A-4147-A177-3AD203B41FA5}">
                      <a16:colId xmlns:a16="http://schemas.microsoft.com/office/drawing/2014/main" val="140812630"/>
                    </a:ext>
                  </a:extLst>
                </a:gridCol>
                <a:gridCol w="658368">
                  <a:extLst>
                    <a:ext uri="{9D8B030D-6E8A-4147-A177-3AD203B41FA5}">
                      <a16:colId xmlns:a16="http://schemas.microsoft.com/office/drawing/2014/main" val="1816303082"/>
                    </a:ext>
                  </a:extLst>
                </a:gridCol>
                <a:gridCol w="658368">
                  <a:extLst>
                    <a:ext uri="{9D8B030D-6E8A-4147-A177-3AD203B41FA5}">
                      <a16:colId xmlns:a16="http://schemas.microsoft.com/office/drawing/2014/main" val="3364977963"/>
                    </a:ext>
                  </a:extLst>
                </a:gridCol>
                <a:gridCol w="658368">
                  <a:extLst>
                    <a:ext uri="{9D8B030D-6E8A-4147-A177-3AD203B41FA5}">
                      <a16:colId xmlns:a16="http://schemas.microsoft.com/office/drawing/2014/main" val="17245304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196716287"/>
                  </a:ext>
                </a:extLst>
              </a:tr>
              <a:tr h="370840">
                <a:tc>
                  <a:txBody>
                    <a:bodyPr/>
                    <a:lstStyle/>
                    <a:p>
                      <a:r>
                        <a:rPr lang="en-US" sz="1000"/>
                        <a:t>phlyinsurance</a:t>
                      </a:r>
                    </a:p>
                  </a:txBody>
                  <a:tcPr/>
                </a:tc>
                <a:tc>
                  <a:txBody>
                    <a:bodyPr/>
                    <a:lstStyle/>
                    <a:p>
                      <a:r>
                        <a:rPr lang="en-US" sz="1000"/>
                        <a:t>8</a:t>
                      </a:r>
                    </a:p>
                  </a:txBody>
                  <a:tcPr/>
                </a:tc>
                <a:tc>
                  <a:txBody>
                    <a:bodyPr/>
                    <a:lstStyle/>
                    <a:p>
                      <a:r>
                        <a:rPr lang="en-US" sz="1000"/>
                        <a:t>0.7007</a:t>
                      </a:r>
                    </a:p>
                  </a:txBody>
                  <a:tcPr/>
                </a:tc>
                <a:tc>
                  <a:txBody>
                    <a:bodyPr/>
                    <a:lstStyle/>
                    <a:p>
                      <a:r>
                        <a:rPr lang="en-US" sz="1000"/>
                        <a:t>21.88</a:t>
                      </a:r>
                    </a:p>
                  </a:txBody>
                  <a:tcPr/>
                </a:tc>
                <a:tc>
                  <a:txBody>
                    <a:bodyPr/>
                    <a:lstStyle/>
                    <a:p>
                      <a:r>
                        <a:rPr lang="en-US" sz="1000"/>
                        <a:t>0.12</a:t>
                      </a:r>
                    </a:p>
                  </a:txBody>
                  <a:tcPr/>
                </a:tc>
                <a:tc>
                  <a:txBody>
                    <a:bodyPr/>
                    <a:lstStyle/>
                    <a:p>
                      <a:r>
                        <a:rPr lang="en-US" sz="1000"/>
                        <a:t>119.00</a:t>
                      </a:r>
                    </a:p>
                  </a:txBody>
                  <a:tcPr/>
                </a:tc>
                <a:tc>
                  <a:txBody>
                    <a:bodyPr/>
                    <a:lstStyle/>
                    <a:p>
                      <a:r>
                        <a:rPr lang="en-US" sz="1000"/>
                        <a:t>117.50</a:t>
                      </a:r>
                    </a:p>
                  </a:txBody>
                  <a:tcPr/>
                </a:tc>
                <a:tc>
                  <a:txBody>
                    <a:bodyPr/>
                    <a:lstStyle/>
                    <a:p>
                      <a:r>
                        <a:rPr lang="en-US" sz="1000"/>
                        <a:t>82.38</a:t>
                      </a:r>
                    </a:p>
                  </a:txBody>
                  <a:tcPr/>
                </a:tc>
                <a:tc>
                  <a:txBody>
                    <a:bodyPr/>
                    <a:lstStyle/>
                    <a:p>
                      <a:r>
                        <a:rPr lang="en-US" sz="1000"/>
                        <a:t>82.25</a:t>
                      </a:r>
                    </a:p>
                  </a:txBody>
                  <a:tcPr/>
                </a:tc>
                <a:tc>
                  <a:txBody>
                    <a:bodyPr/>
                    <a:lstStyle/>
                    <a:p>
                      <a:r>
                        <a:rPr lang="en-US" sz="1000"/>
                        <a:t>952</a:t>
                      </a:r>
                    </a:p>
                  </a:txBody>
                  <a:tcPr/>
                </a:tc>
                <a:tc>
                  <a:txBody>
                    <a:bodyPr/>
                    <a:lstStyle/>
                    <a:p>
                      <a:r>
                        <a:rPr lang="en-US" sz="1000"/>
                        <a:t>175</a:t>
                      </a:r>
                    </a:p>
                  </a:txBody>
                  <a:tcPr/>
                </a:tc>
                <a:tc>
                  <a:txBody>
                    <a:bodyPr/>
                    <a:lstStyle/>
                    <a:p>
                      <a:r>
                        <a:rPr lang="en-US" sz="1000"/>
                        <a:t>659</a:t>
                      </a:r>
                    </a:p>
                  </a:txBody>
                  <a:tcPr/>
                </a:tc>
                <a:extLst>
                  <a:ext uri="{0D108BD9-81ED-4DB2-BD59-A6C34878D82A}">
                    <a16:rowId xmlns:a16="http://schemas.microsoft.com/office/drawing/2014/main" val="390575400"/>
                  </a:ext>
                </a:extLst>
              </a:tr>
            </a:tbl>
          </a:graphicData>
        </a:graphic>
      </p:graphicFrame>
      <p:sp>
        <p:nvSpPr>
          <p:cNvPr id="4" name="Text Placeholder 3">
            <a:extLst>
              <a:ext uri="{FF2B5EF4-FFF2-40B4-BE49-F238E27FC236}">
                <a16:creationId xmlns:a16="http://schemas.microsoft.com/office/drawing/2014/main" id="{548E0898-216D-4011-903B-E3482EDE6E18}"/>
              </a:ext>
            </a:extLst>
          </p:cNvPr>
          <p:cNvSpPr>
            <a:spLocks noGrp="1"/>
          </p:cNvSpPr>
          <p:nvPr>
            <p:ph type="body" sz="quarter" idx="14"/>
          </p:nvPr>
        </p:nvSpPr>
        <p:spPr/>
        <p:txBody>
          <a:bodyPr/>
          <a:lstStyle/>
          <a:p>
            <a:r>
              <a:rPr lang="en-US"/>
              <a:t>06/16/2021 - 06/30/2021</a:t>
            </a:r>
          </a:p>
        </p:txBody>
      </p:sp>
    </p:spTree>
    <p:extLst>
      <p:ext uri="{BB962C8B-B14F-4D97-AF65-F5344CB8AC3E}">
        <p14:creationId xmlns:p14="http://schemas.microsoft.com/office/powerpoint/2010/main" val="27094362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1191</Words>
  <Application>Microsoft Office PowerPoint</Application>
  <PresentationFormat>On-screen Show (4:3)</PresentationFormat>
  <Paragraphs>379</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Philadelphia Insurance</vt:lpstr>
      <vt:lpstr>Facebook Own Posts Table | TMNAS</vt:lpstr>
      <vt:lpstr>Twitter Key Metrics Table | TMNAS</vt:lpstr>
      <vt:lpstr>Twitter Twitter Followers Change | TMNAS</vt:lpstr>
      <vt:lpstr>Twitter Average Interactions Per Tweet | TMNAS</vt:lpstr>
      <vt:lpstr>Twitter Total Interactions Per Month | Philadelphia Insurance</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Followers Change | Philadelphia Insurance</vt:lpstr>
      <vt:lpstr>Instagram Average Interactions Per Post | Philadelphia Insurance</vt:lpstr>
      <vt:lpstr>Instagram Total Interactions Per Month | Philadelphia Insurance</vt:lpstr>
      <vt:lpstr>Instagram Instagram Top Posts | Philadelphia Insurance - 1 of 6</vt:lpstr>
      <vt:lpstr>Instagram Instagram Top Posts | Philadelphia Insurance - 2 of 6</vt:lpstr>
      <vt:lpstr>Instagram Instagram Top Posts | Philadelphia Insurance - 3 of 6</vt:lpstr>
      <vt:lpstr>Instagram Instagram Top Posts | Philadelphia Insurance - 4 of 6</vt:lpstr>
      <vt:lpstr>Instagram Instagram Top Posts | Philadelphia Insurance - 5 of 6</vt:lpstr>
      <vt:lpstr>Instagram Instagram Top Posts | Philadelphia Insurance - 6 of 6</vt:lpstr>
      <vt:lpstr>Instagram Stories Key Metrics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Peiniger</dc:creator>
  <cp:lastModifiedBy>Frederik Peiniger</cp:lastModifiedBy>
  <cp:revision>1</cp:revision>
  <dcterms:created xsi:type="dcterms:W3CDTF">2021-07-07T19:22:33Z</dcterms:created>
  <dcterms:modified xsi:type="dcterms:W3CDTF">2021-07-07T19:23:04Z</dcterms:modified>
</cp:coreProperties>
</file>