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123</c:v>
                </c:pt>
              </c:numCache>
            </c:numRef>
          </c:val>
          <c:extLst>
            <c:ext xmlns:c16="http://schemas.microsoft.com/office/drawing/2014/chart" uri="{C3380CC4-5D6E-409C-BE32-E72D297353CC}">
              <c16:uniqueId val="{00000000-B082-4D25-8ECC-1149A9DA733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472</c:v>
                </c:pt>
              </c:numCache>
            </c:numRef>
          </c:val>
          <c:extLst>
            <c:ext xmlns:c16="http://schemas.microsoft.com/office/drawing/2014/chart" uri="{C3380CC4-5D6E-409C-BE32-E72D297353CC}">
              <c16:uniqueId val="{00000001-B082-4D25-8ECC-1149A9DA733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5892</c:v>
                </c:pt>
              </c:numCache>
            </c:numRef>
          </c:val>
          <c:extLst>
            <c:ext xmlns:c16="http://schemas.microsoft.com/office/drawing/2014/chart" uri="{C3380CC4-5D6E-409C-BE32-E72D297353CC}">
              <c16:uniqueId val="{00000002-B082-4D25-8ECC-1149A9DA733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185</c:v>
                </c:pt>
              </c:numCache>
            </c:numRef>
          </c:val>
          <c:extLst>
            <c:ext xmlns:c16="http://schemas.microsoft.com/office/drawing/2014/chart" uri="{C3380CC4-5D6E-409C-BE32-E72D297353CC}">
              <c16:uniqueId val="{00000003-B082-4D25-8ECC-1149A9DA733B}"/>
            </c:ext>
          </c:extLst>
        </c:ser>
        <c:dLbls>
          <c:showLegendKey val="0"/>
          <c:showVal val="0"/>
          <c:showCatName val="0"/>
          <c:showSerName val="0"/>
          <c:showPercent val="0"/>
          <c:showBubbleSize val="0"/>
        </c:dLbls>
        <c:gapWidth val="219"/>
        <c:overlap val="-27"/>
        <c:axId val="324115976"/>
        <c:axId val="324116304"/>
      </c:barChart>
      <c:dateAx>
        <c:axId val="32411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16304"/>
        <c:crosses val="autoZero"/>
        <c:auto val="1"/>
        <c:lblOffset val="100"/>
        <c:baseTimeUnit val="days"/>
      </c:dateAx>
      <c:valAx>
        <c:axId val="32411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1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C19E-4FB8-AB63-23FFAB823497}"/>
            </c:ext>
          </c:extLst>
        </c:ser>
        <c:dLbls>
          <c:showLegendKey val="0"/>
          <c:showVal val="0"/>
          <c:showCatName val="0"/>
          <c:showSerName val="0"/>
          <c:showPercent val="0"/>
          <c:showBubbleSize val="0"/>
        </c:dLbls>
        <c:gapWidth val="219"/>
        <c:overlap val="-27"/>
        <c:axId val="328600768"/>
        <c:axId val="328602736"/>
      </c:barChart>
      <c:dateAx>
        <c:axId val="32860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02736"/>
        <c:crosses val="autoZero"/>
        <c:auto val="1"/>
        <c:lblOffset val="100"/>
        <c:baseTimeUnit val="days"/>
      </c:dateAx>
      <c:valAx>
        <c:axId val="32860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0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14</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6E2C-4853-B32D-AD77DF87A05C}"/>
            </c:ext>
          </c:extLst>
        </c:ser>
        <c:dLbls>
          <c:showLegendKey val="0"/>
          <c:showVal val="0"/>
          <c:showCatName val="0"/>
          <c:showSerName val="0"/>
          <c:showPercent val="0"/>
          <c:showBubbleSize val="0"/>
        </c:dLbls>
        <c:gapWidth val="219"/>
        <c:overlap val="-27"/>
        <c:axId val="328435128"/>
        <c:axId val="328435784"/>
      </c:barChart>
      <c:dateAx>
        <c:axId val="32843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5784"/>
        <c:crosses val="autoZero"/>
        <c:auto val="1"/>
        <c:lblOffset val="100"/>
        <c:baseTimeUnit val="days"/>
      </c:dateAx>
      <c:valAx>
        <c:axId val="32843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10</c:v>
                </c:pt>
              </c:numCache>
            </c:numRef>
          </c:val>
          <c:extLst>
            <c:ext xmlns:c16="http://schemas.microsoft.com/office/drawing/2014/chart" uri="{C3380CC4-5D6E-409C-BE32-E72D297353CC}">
              <c16:uniqueId val="{00000000-7846-4EBD-A063-BA1AD134BF53}"/>
            </c:ext>
          </c:extLst>
        </c:ser>
        <c:dLbls>
          <c:showLegendKey val="0"/>
          <c:showVal val="0"/>
          <c:showCatName val="0"/>
          <c:showSerName val="0"/>
          <c:showPercent val="0"/>
          <c:showBubbleSize val="0"/>
        </c:dLbls>
        <c:gapWidth val="219"/>
        <c:overlap val="-27"/>
        <c:axId val="328436112"/>
        <c:axId val="328434800"/>
      </c:barChart>
      <c:catAx>
        <c:axId val="32843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4800"/>
        <c:crosses val="autoZero"/>
        <c:auto val="1"/>
        <c:lblAlgn val="ctr"/>
        <c:lblOffset val="100"/>
        <c:noMultiLvlLbl val="0"/>
      </c:catAx>
      <c:valAx>
        <c:axId val="32843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D562-4887-8231-B7EF9C805B3F}"/>
            </c:ext>
          </c:extLst>
        </c:ser>
        <c:dLbls>
          <c:showLegendKey val="0"/>
          <c:showVal val="0"/>
          <c:showCatName val="0"/>
          <c:showSerName val="0"/>
          <c:showPercent val="0"/>
          <c:showBubbleSize val="0"/>
        </c:dLbls>
        <c:gapWidth val="219"/>
        <c:overlap val="-27"/>
        <c:axId val="330639880"/>
        <c:axId val="330635288"/>
      </c:barChart>
      <c:dateAx>
        <c:axId val="33063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5288"/>
        <c:crosses val="autoZero"/>
        <c:auto val="1"/>
        <c:lblOffset val="100"/>
        <c:baseTimeUnit val="days"/>
      </c:dateAx>
      <c:valAx>
        <c:axId val="3306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A80C-46A9-ABD1-3D1286137175}"/>
            </c:ext>
          </c:extLst>
        </c:ser>
        <c:dLbls>
          <c:showLegendKey val="0"/>
          <c:showVal val="0"/>
          <c:showCatName val="0"/>
          <c:showSerName val="0"/>
          <c:showPercent val="0"/>
          <c:showBubbleSize val="0"/>
        </c:dLbls>
        <c:gapWidth val="219"/>
        <c:overlap val="-27"/>
        <c:axId val="330636272"/>
        <c:axId val="330636600"/>
      </c:barChart>
      <c:dateAx>
        <c:axId val="33063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6600"/>
        <c:crosses val="autoZero"/>
        <c:auto val="1"/>
        <c:lblOffset val="100"/>
        <c:baseTimeUnit val="days"/>
      </c:dateAx>
      <c:valAx>
        <c:axId val="33063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0</c:v>
                </c:pt>
              </c:numCache>
            </c:numRef>
          </c:val>
          <c:extLst>
            <c:ext xmlns:c16="http://schemas.microsoft.com/office/drawing/2014/chart" uri="{C3380CC4-5D6E-409C-BE32-E72D297353CC}">
              <c16:uniqueId val="{00000000-E6EE-41D3-87CE-C020E121FB81}"/>
            </c:ext>
          </c:extLst>
        </c:ser>
        <c:dLbls>
          <c:showLegendKey val="0"/>
          <c:showVal val="0"/>
          <c:showCatName val="0"/>
          <c:showSerName val="0"/>
          <c:showPercent val="0"/>
          <c:showBubbleSize val="0"/>
        </c:dLbls>
        <c:gapWidth val="219"/>
        <c:overlap val="-27"/>
        <c:axId val="333119448"/>
        <c:axId val="333118136"/>
      </c:barChart>
      <c:catAx>
        <c:axId val="33311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18136"/>
        <c:crosses val="autoZero"/>
        <c:auto val="1"/>
        <c:lblAlgn val="ctr"/>
        <c:lblOffset val="100"/>
        <c:noMultiLvlLbl val="0"/>
      </c:catAx>
      <c:valAx>
        <c:axId val="33311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1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9</c:v>
                </c:pt>
                <c:pt idx="1">
                  <c:v>11</c:v>
                </c:pt>
                <c:pt idx="2">
                  <c:v>7</c:v>
                </c:pt>
                <c:pt idx="3">
                  <c:v>5</c:v>
                </c:pt>
                <c:pt idx="4">
                  <c:v>3</c:v>
                </c:pt>
                <c:pt idx="5">
                  <c:v>9</c:v>
                </c:pt>
                <c:pt idx="6">
                  <c:v>9</c:v>
                </c:pt>
                <c:pt idx="7">
                  <c:v>13</c:v>
                </c:pt>
                <c:pt idx="8">
                  <c:v>8</c:v>
                </c:pt>
                <c:pt idx="9">
                  <c:v>6</c:v>
                </c:pt>
                <c:pt idx="10">
                  <c:v>3</c:v>
                </c:pt>
                <c:pt idx="11">
                  <c:v>0</c:v>
                </c:pt>
                <c:pt idx="12">
                  <c:v>14</c:v>
                </c:pt>
                <c:pt idx="13">
                  <c:v>4</c:v>
                </c:pt>
                <c:pt idx="14">
                  <c:v>7</c:v>
                </c:pt>
              </c:numCache>
            </c:numRef>
          </c:val>
          <c:extLst>
            <c:ext xmlns:c16="http://schemas.microsoft.com/office/drawing/2014/chart" uri="{C3380CC4-5D6E-409C-BE32-E72D297353CC}">
              <c16:uniqueId val="{00000000-02BA-43F1-995E-612C5F32643D}"/>
            </c:ext>
          </c:extLst>
        </c:ser>
        <c:dLbls>
          <c:showLegendKey val="0"/>
          <c:showVal val="0"/>
          <c:showCatName val="0"/>
          <c:showSerName val="0"/>
          <c:showPercent val="0"/>
          <c:showBubbleSize val="0"/>
        </c:dLbls>
        <c:gapWidth val="219"/>
        <c:overlap val="-27"/>
        <c:axId val="335957208"/>
        <c:axId val="335962456"/>
      </c:barChart>
      <c:dateAx>
        <c:axId val="33595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62456"/>
        <c:crosses val="autoZero"/>
        <c:auto val="1"/>
        <c:lblOffset val="100"/>
        <c:baseTimeUnit val="days"/>
      </c:dateAx>
      <c:valAx>
        <c:axId val="33596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5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54</c:v>
                </c:pt>
              </c:numCache>
            </c:numRef>
          </c:val>
          <c:extLst>
            <c:ext xmlns:c16="http://schemas.microsoft.com/office/drawing/2014/chart" uri="{C3380CC4-5D6E-409C-BE32-E72D297353CC}">
              <c16:uniqueId val="{00000000-1108-4844-8EB1-F4CC3E84BD81}"/>
            </c:ext>
          </c:extLst>
        </c:ser>
        <c:dLbls>
          <c:showLegendKey val="0"/>
          <c:showVal val="0"/>
          <c:showCatName val="0"/>
          <c:showSerName val="0"/>
          <c:showPercent val="0"/>
          <c:showBubbleSize val="0"/>
        </c:dLbls>
        <c:gapWidth val="219"/>
        <c:overlap val="-27"/>
        <c:axId val="335958192"/>
        <c:axId val="335961800"/>
      </c:barChart>
      <c:catAx>
        <c:axId val="3359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61800"/>
        <c:crosses val="autoZero"/>
        <c:auto val="1"/>
        <c:lblAlgn val="ctr"/>
        <c:lblOffset val="100"/>
        <c:noMultiLvlLbl val="0"/>
      </c:catAx>
      <c:valAx>
        <c:axId val="33596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5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766</c:v>
                </c:pt>
              </c:numCache>
            </c:numRef>
          </c:val>
          <c:extLst>
            <c:ext xmlns:c16="http://schemas.microsoft.com/office/drawing/2014/chart" uri="{C3380CC4-5D6E-409C-BE32-E72D297353CC}">
              <c16:uniqueId val="{00000000-5441-4A1E-8813-A8C278AC3CF0}"/>
            </c:ext>
          </c:extLst>
        </c:ser>
        <c:dLbls>
          <c:showLegendKey val="0"/>
          <c:showVal val="0"/>
          <c:showCatName val="0"/>
          <c:showSerName val="0"/>
          <c:showPercent val="0"/>
          <c:showBubbleSize val="0"/>
        </c:dLbls>
        <c:gapWidth val="219"/>
        <c:overlap val="-27"/>
        <c:axId val="335967704"/>
        <c:axId val="335968032"/>
      </c:barChart>
      <c:catAx>
        <c:axId val="33596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68032"/>
        <c:crosses val="autoZero"/>
        <c:auto val="1"/>
        <c:lblAlgn val="ctr"/>
        <c:lblOffset val="100"/>
        <c:noMultiLvlLbl val="0"/>
      </c:catAx>
      <c:valAx>
        <c:axId val="33596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6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34292</c:v>
                </c:pt>
              </c:numCache>
            </c:numRef>
          </c:val>
          <c:extLst>
            <c:ext xmlns:c16="http://schemas.microsoft.com/office/drawing/2014/chart" uri="{C3380CC4-5D6E-409C-BE32-E72D297353CC}">
              <c16:uniqueId val="{00000000-A014-416D-A2AA-D99D7407FA8D}"/>
            </c:ext>
          </c:extLst>
        </c:ser>
        <c:dLbls>
          <c:showLegendKey val="0"/>
          <c:showVal val="0"/>
          <c:showCatName val="0"/>
          <c:showSerName val="0"/>
          <c:showPercent val="0"/>
          <c:showBubbleSize val="0"/>
        </c:dLbls>
        <c:gapWidth val="219"/>
        <c:overlap val="-27"/>
        <c:axId val="335970000"/>
        <c:axId val="335966720"/>
      </c:barChart>
      <c:catAx>
        <c:axId val="33597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66720"/>
        <c:crosses val="autoZero"/>
        <c:auto val="1"/>
        <c:lblAlgn val="ctr"/>
        <c:lblOffset val="100"/>
        <c:noMultiLvlLbl val="0"/>
      </c:catAx>
      <c:valAx>
        <c:axId val="33596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7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2</c:v>
                </c:pt>
                <c:pt idx="5">
                  <c:v>0</c:v>
                </c:pt>
                <c:pt idx="6">
                  <c:v>1</c:v>
                </c:pt>
                <c:pt idx="7">
                  <c:v>0</c:v>
                </c:pt>
                <c:pt idx="8">
                  <c:v>2</c:v>
                </c:pt>
                <c:pt idx="9">
                  <c:v>2</c:v>
                </c:pt>
                <c:pt idx="10">
                  <c:v>0</c:v>
                </c:pt>
                <c:pt idx="11">
                  <c:v>-1</c:v>
                </c:pt>
                <c:pt idx="12">
                  <c:v>5</c:v>
                </c:pt>
                <c:pt idx="13">
                  <c:v>3</c:v>
                </c:pt>
                <c:pt idx="14">
                  <c:v>3</c:v>
                </c:pt>
              </c:numCache>
            </c:numRef>
          </c:val>
          <c:extLst>
            <c:ext xmlns:c16="http://schemas.microsoft.com/office/drawing/2014/chart" uri="{C3380CC4-5D6E-409C-BE32-E72D297353CC}">
              <c16:uniqueId val="{00000000-3C23-4C12-B622-664B17EC7CCB}"/>
            </c:ext>
          </c:extLst>
        </c:ser>
        <c:dLbls>
          <c:showLegendKey val="0"/>
          <c:showVal val="0"/>
          <c:showCatName val="0"/>
          <c:showSerName val="0"/>
          <c:showPercent val="0"/>
          <c:showBubbleSize val="0"/>
        </c:dLbls>
        <c:gapWidth val="219"/>
        <c:overlap val="-27"/>
        <c:axId val="408616384"/>
        <c:axId val="408618024"/>
      </c:barChart>
      <c:dateAx>
        <c:axId val="40861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18024"/>
        <c:crosses val="autoZero"/>
        <c:auto val="1"/>
        <c:lblOffset val="100"/>
        <c:baseTimeUnit val="days"/>
      </c:dateAx>
      <c:valAx>
        <c:axId val="40861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1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19</c:v>
                </c:pt>
                <c:pt idx="1">
                  <c:v>17</c:v>
                </c:pt>
                <c:pt idx="2">
                  <c:v>45</c:v>
                </c:pt>
                <c:pt idx="3">
                  <c:v>0</c:v>
                </c:pt>
                <c:pt idx="4">
                  <c:v>37</c:v>
                </c:pt>
                <c:pt idx="5">
                  <c:v>19</c:v>
                </c:pt>
                <c:pt idx="6">
                  <c:v>22</c:v>
                </c:pt>
                <c:pt idx="7">
                  <c:v>22</c:v>
                </c:pt>
                <c:pt idx="8">
                  <c:v>34</c:v>
                </c:pt>
                <c:pt idx="9">
                  <c:v>73</c:v>
                </c:pt>
                <c:pt idx="10">
                  <c:v>0</c:v>
                </c:pt>
                <c:pt idx="11">
                  <c:v>0</c:v>
                </c:pt>
                <c:pt idx="12">
                  <c:v>21</c:v>
                </c:pt>
                <c:pt idx="13">
                  <c:v>76</c:v>
                </c:pt>
                <c:pt idx="14">
                  <c:v>19</c:v>
                </c:pt>
              </c:numCache>
            </c:numRef>
          </c:val>
          <c:extLst>
            <c:ext xmlns:c16="http://schemas.microsoft.com/office/drawing/2014/chart" uri="{C3380CC4-5D6E-409C-BE32-E72D297353CC}">
              <c16:uniqueId val="{00000000-DD77-452F-B429-4C902D8C11CC}"/>
            </c:ext>
          </c:extLst>
        </c:ser>
        <c:dLbls>
          <c:showLegendKey val="0"/>
          <c:showVal val="0"/>
          <c:showCatName val="0"/>
          <c:showSerName val="0"/>
          <c:showPercent val="0"/>
          <c:showBubbleSize val="0"/>
        </c:dLbls>
        <c:gapWidth val="219"/>
        <c:overlap val="-27"/>
        <c:axId val="408615400"/>
        <c:axId val="408614416"/>
      </c:barChart>
      <c:dateAx>
        <c:axId val="40861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14416"/>
        <c:crosses val="autoZero"/>
        <c:auto val="1"/>
        <c:lblOffset val="100"/>
        <c:baseTimeUnit val="days"/>
      </c:dateAx>
      <c:valAx>
        <c:axId val="40861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1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19</c:v>
                </c:pt>
              </c:numCache>
            </c:numRef>
          </c:val>
          <c:extLst>
            <c:ext xmlns:c16="http://schemas.microsoft.com/office/drawing/2014/chart" uri="{C3380CC4-5D6E-409C-BE32-E72D297353CC}">
              <c16:uniqueId val="{00000000-7D75-4A9B-9504-CB903D8FF6EB}"/>
            </c:ext>
          </c:extLst>
        </c:ser>
        <c:dLbls>
          <c:showLegendKey val="0"/>
          <c:showVal val="0"/>
          <c:showCatName val="0"/>
          <c:showSerName val="0"/>
          <c:showPercent val="0"/>
          <c:showBubbleSize val="0"/>
        </c:dLbls>
        <c:gapWidth val="219"/>
        <c:overlap val="-27"/>
        <c:axId val="408631800"/>
        <c:axId val="408631472"/>
      </c:barChart>
      <c:catAx>
        <c:axId val="40863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31472"/>
        <c:crosses val="autoZero"/>
        <c:auto val="1"/>
        <c:lblAlgn val="ctr"/>
        <c:lblOffset val="100"/>
        <c:noMultiLvlLbl val="0"/>
      </c:catAx>
      <c:valAx>
        <c:axId val="40863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3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A27D2-787C-4D51-89DE-5CA075E42E86}"/>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E3650479-5CC6-4BC5-965F-EB333249900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97429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7297-699F-42D3-9494-D094C325C906}"/>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FC49547F-203E-4468-9DAB-5634FF788BA0}"/>
              </a:ext>
            </a:extLst>
          </p:cNvPr>
          <p:cNvGraphicFramePr>
            <a:graphicFrameLocks noGrp="1"/>
          </p:cNvGraphicFramePr>
          <p:nvPr>
            <p:ph type="chart" sz="quarter" idx="13"/>
            <p:extLst>
              <p:ext uri="{D42A27DB-BD31-4B8C-83A1-F6EECF244321}">
                <p14:modId xmlns:p14="http://schemas.microsoft.com/office/powerpoint/2010/main" val="2064848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B89E69-BA99-4699-AC5B-3A040584DBA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0A9DA28-98AC-40C4-AB2E-6915D8E70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521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C4705-3E77-489A-936E-E6F2B6600A0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863E35D7-ACF4-4FD1-97A3-5A9E84BE0E6C}"/>
              </a:ext>
            </a:extLst>
          </p:cNvPr>
          <p:cNvGraphicFramePr>
            <a:graphicFrameLocks noGrp="1"/>
          </p:cNvGraphicFramePr>
          <p:nvPr>
            <p:ph type="tbl" sz="quarter" idx="13"/>
            <p:extLst>
              <p:ext uri="{D42A27DB-BD31-4B8C-83A1-F6EECF244321}">
                <p14:modId xmlns:p14="http://schemas.microsoft.com/office/powerpoint/2010/main" val="160263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07711169"/>
                    </a:ext>
                  </a:extLst>
                </a:gridCol>
                <a:gridCol w="905256">
                  <a:extLst>
                    <a:ext uri="{9D8B030D-6E8A-4147-A177-3AD203B41FA5}">
                      <a16:colId xmlns:a16="http://schemas.microsoft.com/office/drawing/2014/main" val="2748251756"/>
                    </a:ext>
                  </a:extLst>
                </a:gridCol>
                <a:gridCol w="905256">
                  <a:extLst>
                    <a:ext uri="{9D8B030D-6E8A-4147-A177-3AD203B41FA5}">
                      <a16:colId xmlns:a16="http://schemas.microsoft.com/office/drawing/2014/main" val="3059756648"/>
                    </a:ext>
                  </a:extLst>
                </a:gridCol>
                <a:gridCol w="905256">
                  <a:extLst>
                    <a:ext uri="{9D8B030D-6E8A-4147-A177-3AD203B41FA5}">
                      <a16:colId xmlns:a16="http://schemas.microsoft.com/office/drawing/2014/main" val="1974703638"/>
                    </a:ext>
                  </a:extLst>
                </a:gridCol>
                <a:gridCol w="905256">
                  <a:extLst>
                    <a:ext uri="{9D8B030D-6E8A-4147-A177-3AD203B41FA5}">
                      <a16:colId xmlns:a16="http://schemas.microsoft.com/office/drawing/2014/main" val="1214239353"/>
                    </a:ext>
                  </a:extLst>
                </a:gridCol>
                <a:gridCol w="905256">
                  <a:extLst>
                    <a:ext uri="{9D8B030D-6E8A-4147-A177-3AD203B41FA5}">
                      <a16:colId xmlns:a16="http://schemas.microsoft.com/office/drawing/2014/main" val="478691186"/>
                    </a:ext>
                  </a:extLst>
                </a:gridCol>
                <a:gridCol w="905256">
                  <a:extLst>
                    <a:ext uri="{9D8B030D-6E8A-4147-A177-3AD203B41FA5}">
                      <a16:colId xmlns:a16="http://schemas.microsoft.com/office/drawing/2014/main" val="1304711753"/>
                    </a:ext>
                  </a:extLst>
                </a:gridCol>
                <a:gridCol w="905256">
                  <a:extLst>
                    <a:ext uri="{9D8B030D-6E8A-4147-A177-3AD203B41FA5}">
                      <a16:colId xmlns:a16="http://schemas.microsoft.com/office/drawing/2014/main" val="1397612581"/>
                    </a:ext>
                  </a:extLst>
                </a:gridCol>
                <a:gridCol w="905256">
                  <a:extLst>
                    <a:ext uri="{9D8B030D-6E8A-4147-A177-3AD203B41FA5}">
                      <a16:colId xmlns:a16="http://schemas.microsoft.com/office/drawing/2014/main" val="84005305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59429896"/>
                  </a:ext>
                </a:extLst>
              </a:tr>
              <a:tr h="370840">
                <a:tc>
                  <a:txBody>
                    <a:bodyPr/>
                    <a:lstStyle/>
                    <a:p>
                      <a:r>
                        <a:rPr lang="en-US" sz="1000"/>
                        <a:t>133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10.5263 %</a:t>
                      </a:r>
                    </a:p>
                  </a:txBody>
                  <a:tcPr/>
                </a:tc>
                <a:tc>
                  <a:txBody>
                    <a:bodyPr/>
                    <a:lstStyle/>
                    <a:p>
                      <a:r>
                        <a:rPr lang="en-US" sz="1000"/>
                        <a:t>0.0 %</a:t>
                      </a:r>
                    </a:p>
                  </a:txBody>
                  <a:tcPr/>
                </a:tc>
                <a:extLst>
                  <a:ext uri="{0D108BD9-81ED-4DB2-BD59-A6C34878D82A}">
                    <a16:rowId xmlns:a16="http://schemas.microsoft.com/office/drawing/2014/main" val="1672763246"/>
                  </a:ext>
                </a:extLst>
              </a:tr>
            </a:tbl>
          </a:graphicData>
        </a:graphic>
      </p:graphicFrame>
      <p:sp>
        <p:nvSpPr>
          <p:cNvPr id="4" name="Text Placeholder 3">
            <a:extLst>
              <a:ext uri="{FF2B5EF4-FFF2-40B4-BE49-F238E27FC236}">
                <a16:creationId xmlns:a16="http://schemas.microsoft.com/office/drawing/2014/main" id="{200C6E74-880C-4401-B602-BFF99117191F}"/>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13821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E7DB-9603-429E-90C1-D299E48FEE0B}"/>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C1F3944-9028-4D59-892C-EAB706CB2D91}"/>
              </a:ext>
            </a:extLst>
          </p:cNvPr>
          <p:cNvGraphicFramePr>
            <a:graphicFrameLocks noGrp="1"/>
          </p:cNvGraphicFramePr>
          <p:nvPr>
            <p:ph type="chart" sz="quarter" idx="13"/>
            <p:extLst>
              <p:ext uri="{D42A27DB-BD31-4B8C-83A1-F6EECF244321}">
                <p14:modId xmlns:p14="http://schemas.microsoft.com/office/powerpoint/2010/main" val="810873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B4FD9-82DC-4353-B469-3B1E6E8F8009}"/>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995C34F2-FB68-4C36-833A-B9F963B65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139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95759-434E-4900-8010-CEC4CC92C58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1E853EAB-66C6-43DA-9D42-905EA49E7588}"/>
              </a:ext>
            </a:extLst>
          </p:cNvPr>
          <p:cNvGraphicFramePr>
            <a:graphicFrameLocks noGrp="1"/>
          </p:cNvGraphicFramePr>
          <p:nvPr>
            <p:ph type="chart" sz="quarter" idx="13"/>
            <p:extLst>
              <p:ext uri="{D42A27DB-BD31-4B8C-83A1-F6EECF244321}">
                <p14:modId xmlns:p14="http://schemas.microsoft.com/office/powerpoint/2010/main" val="40453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353BA7-BF06-4ADE-8914-29A81D0342D4}"/>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E056935D-A8A4-4EEF-94FB-D0CD630AE7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023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5AFA0-B899-439B-A327-59BE6043F73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B226E53C-9543-45B7-BFE8-5A2E92EBD167}"/>
              </a:ext>
            </a:extLst>
          </p:cNvPr>
          <p:cNvGraphicFramePr>
            <a:graphicFrameLocks noGrp="1"/>
          </p:cNvGraphicFramePr>
          <p:nvPr>
            <p:ph type="chart" sz="quarter" idx="13"/>
            <p:extLst>
              <p:ext uri="{D42A27DB-BD31-4B8C-83A1-F6EECF244321}">
                <p14:modId xmlns:p14="http://schemas.microsoft.com/office/powerpoint/2010/main" val="808208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0F6059-9682-4BB3-821A-92E043FC6893}"/>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82E86288-D0F5-4822-A68C-B3AE5F4A5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003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3AF7-0807-490D-AB30-9E9ECEA4447B}"/>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0C56FB09-FF92-4C22-B059-2DCCAC6F3712}"/>
              </a:ext>
            </a:extLst>
          </p:cNvPr>
          <p:cNvGraphicFramePr>
            <a:graphicFrameLocks noGrp="1"/>
          </p:cNvGraphicFramePr>
          <p:nvPr>
            <p:ph type="tbl" sz="quarter" idx="13"/>
            <p:extLst>
              <p:ext uri="{D42A27DB-BD31-4B8C-83A1-F6EECF244321}">
                <p14:modId xmlns:p14="http://schemas.microsoft.com/office/powerpoint/2010/main" val="96379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1081073"/>
                    </a:ext>
                  </a:extLst>
                </a:gridCol>
                <a:gridCol w="822960">
                  <a:extLst>
                    <a:ext uri="{9D8B030D-6E8A-4147-A177-3AD203B41FA5}">
                      <a16:colId xmlns:a16="http://schemas.microsoft.com/office/drawing/2014/main" val="2451190076"/>
                    </a:ext>
                  </a:extLst>
                </a:gridCol>
                <a:gridCol w="822960">
                  <a:extLst>
                    <a:ext uri="{9D8B030D-6E8A-4147-A177-3AD203B41FA5}">
                      <a16:colId xmlns:a16="http://schemas.microsoft.com/office/drawing/2014/main" val="3122909166"/>
                    </a:ext>
                  </a:extLst>
                </a:gridCol>
                <a:gridCol w="822960">
                  <a:extLst>
                    <a:ext uri="{9D8B030D-6E8A-4147-A177-3AD203B41FA5}">
                      <a16:colId xmlns:a16="http://schemas.microsoft.com/office/drawing/2014/main" val="1469546195"/>
                    </a:ext>
                  </a:extLst>
                </a:gridCol>
                <a:gridCol w="822960">
                  <a:extLst>
                    <a:ext uri="{9D8B030D-6E8A-4147-A177-3AD203B41FA5}">
                      <a16:colId xmlns:a16="http://schemas.microsoft.com/office/drawing/2014/main" val="2395975495"/>
                    </a:ext>
                  </a:extLst>
                </a:gridCol>
                <a:gridCol w="822960">
                  <a:extLst>
                    <a:ext uri="{9D8B030D-6E8A-4147-A177-3AD203B41FA5}">
                      <a16:colId xmlns:a16="http://schemas.microsoft.com/office/drawing/2014/main" val="3017448286"/>
                    </a:ext>
                  </a:extLst>
                </a:gridCol>
                <a:gridCol w="822960">
                  <a:extLst>
                    <a:ext uri="{9D8B030D-6E8A-4147-A177-3AD203B41FA5}">
                      <a16:colId xmlns:a16="http://schemas.microsoft.com/office/drawing/2014/main" val="312816407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02837310"/>
                  </a:ext>
                </a:extLst>
              </a:tr>
              <a:tr h="370840">
                <a:tc>
                  <a:txBody>
                    <a:bodyPr/>
                    <a:lstStyle/>
                    <a:p>
                      <a:r>
                        <a:rPr lang="en-US" sz="1000" b="1"/>
                        <a:t>TMNAS - 2021-06-23 17:03:57</a:t>
                      </a:r>
                      <a:r>
                        <a:rPr lang="en-US" sz="1000"/>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10.5263 %</a:t>
                      </a:r>
                    </a:p>
                  </a:txBody>
                  <a:tcPr/>
                </a:tc>
                <a:tc>
                  <a:txBody>
                    <a:bodyPr/>
                    <a:lstStyle/>
                    <a:p>
                      <a:r>
                        <a:rPr lang="en-US" sz="1000"/>
                        <a:t>Photo</a:t>
                      </a:r>
                    </a:p>
                  </a:txBody>
                  <a:tcPr/>
                </a:tc>
                <a:extLst>
                  <a:ext uri="{0D108BD9-81ED-4DB2-BD59-A6C34878D82A}">
                    <a16:rowId xmlns:a16="http://schemas.microsoft.com/office/drawing/2014/main" val="315166575"/>
                  </a:ext>
                </a:extLst>
              </a:tr>
            </a:tbl>
          </a:graphicData>
        </a:graphic>
      </p:graphicFrame>
      <p:sp>
        <p:nvSpPr>
          <p:cNvPr id="4" name="Text Placeholder 3">
            <a:extLst>
              <a:ext uri="{FF2B5EF4-FFF2-40B4-BE49-F238E27FC236}">
                <a16:creationId xmlns:a16="http://schemas.microsoft.com/office/drawing/2014/main" id="{DCEADDA3-2787-454B-96AA-3A37C1753EB7}"/>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08151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3378-004C-4B8D-9301-A1D74441739C}"/>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859B7B40-9F4A-4A52-8DAC-BCA3BE486351}"/>
              </a:ext>
            </a:extLst>
          </p:cNvPr>
          <p:cNvGraphicFramePr>
            <a:graphicFrameLocks noGrp="1"/>
          </p:cNvGraphicFramePr>
          <p:nvPr>
            <p:ph type="tbl" sz="quarter" idx="13"/>
            <p:extLst>
              <p:ext uri="{D42A27DB-BD31-4B8C-83A1-F6EECF244321}">
                <p14:modId xmlns:p14="http://schemas.microsoft.com/office/powerpoint/2010/main" val="21176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78767880"/>
                    </a:ext>
                  </a:extLst>
                </a:gridCol>
                <a:gridCol w="576072">
                  <a:extLst>
                    <a:ext uri="{9D8B030D-6E8A-4147-A177-3AD203B41FA5}">
                      <a16:colId xmlns:a16="http://schemas.microsoft.com/office/drawing/2014/main" val="3887661914"/>
                    </a:ext>
                  </a:extLst>
                </a:gridCol>
                <a:gridCol w="576072">
                  <a:extLst>
                    <a:ext uri="{9D8B030D-6E8A-4147-A177-3AD203B41FA5}">
                      <a16:colId xmlns:a16="http://schemas.microsoft.com/office/drawing/2014/main" val="1215191323"/>
                    </a:ext>
                  </a:extLst>
                </a:gridCol>
                <a:gridCol w="576072">
                  <a:extLst>
                    <a:ext uri="{9D8B030D-6E8A-4147-A177-3AD203B41FA5}">
                      <a16:colId xmlns:a16="http://schemas.microsoft.com/office/drawing/2014/main" val="3405070050"/>
                    </a:ext>
                  </a:extLst>
                </a:gridCol>
                <a:gridCol w="576072">
                  <a:extLst>
                    <a:ext uri="{9D8B030D-6E8A-4147-A177-3AD203B41FA5}">
                      <a16:colId xmlns:a16="http://schemas.microsoft.com/office/drawing/2014/main" val="774762174"/>
                    </a:ext>
                  </a:extLst>
                </a:gridCol>
                <a:gridCol w="576072">
                  <a:extLst>
                    <a:ext uri="{9D8B030D-6E8A-4147-A177-3AD203B41FA5}">
                      <a16:colId xmlns:a16="http://schemas.microsoft.com/office/drawing/2014/main" val="1768025622"/>
                    </a:ext>
                  </a:extLst>
                </a:gridCol>
                <a:gridCol w="576072">
                  <a:extLst>
                    <a:ext uri="{9D8B030D-6E8A-4147-A177-3AD203B41FA5}">
                      <a16:colId xmlns:a16="http://schemas.microsoft.com/office/drawing/2014/main" val="409890662"/>
                    </a:ext>
                  </a:extLst>
                </a:gridCol>
                <a:gridCol w="576072">
                  <a:extLst>
                    <a:ext uri="{9D8B030D-6E8A-4147-A177-3AD203B41FA5}">
                      <a16:colId xmlns:a16="http://schemas.microsoft.com/office/drawing/2014/main" val="3969962949"/>
                    </a:ext>
                  </a:extLst>
                </a:gridCol>
                <a:gridCol w="576072">
                  <a:extLst>
                    <a:ext uri="{9D8B030D-6E8A-4147-A177-3AD203B41FA5}">
                      <a16:colId xmlns:a16="http://schemas.microsoft.com/office/drawing/2014/main" val="4133039317"/>
                    </a:ext>
                  </a:extLst>
                </a:gridCol>
                <a:gridCol w="576072">
                  <a:extLst>
                    <a:ext uri="{9D8B030D-6E8A-4147-A177-3AD203B41FA5}">
                      <a16:colId xmlns:a16="http://schemas.microsoft.com/office/drawing/2014/main" val="2103122640"/>
                    </a:ext>
                  </a:extLst>
                </a:gridCol>
                <a:gridCol w="576072">
                  <a:extLst>
                    <a:ext uri="{9D8B030D-6E8A-4147-A177-3AD203B41FA5}">
                      <a16:colId xmlns:a16="http://schemas.microsoft.com/office/drawing/2014/main" val="2487225998"/>
                    </a:ext>
                  </a:extLst>
                </a:gridCol>
                <a:gridCol w="576072">
                  <a:extLst>
                    <a:ext uri="{9D8B030D-6E8A-4147-A177-3AD203B41FA5}">
                      <a16:colId xmlns:a16="http://schemas.microsoft.com/office/drawing/2014/main" val="288423907"/>
                    </a:ext>
                  </a:extLst>
                </a:gridCol>
                <a:gridCol w="576072">
                  <a:extLst>
                    <a:ext uri="{9D8B030D-6E8A-4147-A177-3AD203B41FA5}">
                      <a16:colId xmlns:a16="http://schemas.microsoft.com/office/drawing/2014/main" val="36743059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5320710"/>
                  </a:ext>
                </a:extLst>
              </a:tr>
              <a:tr h="370840">
                <a:tc>
                  <a:txBody>
                    <a:bodyPr/>
                    <a:lstStyle/>
                    <a:p>
                      <a:r>
                        <a:rPr lang="en-US" sz="1000"/>
                        <a:t>180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44228134"/>
                  </a:ext>
                </a:extLst>
              </a:tr>
            </a:tbl>
          </a:graphicData>
        </a:graphic>
      </p:graphicFrame>
      <p:sp>
        <p:nvSpPr>
          <p:cNvPr id="4" name="Text Placeholder 3">
            <a:extLst>
              <a:ext uri="{FF2B5EF4-FFF2-40B4-BE49-F238E27FC236}">
                <a16:creationId xmlns:a16="http://schemas.microsoft.com/office/drawing/2014/main" id="{465B5CE9-C436-427E-A492-D2DB27766088}"/>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252630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A9324-3344-450F-AAE8-0C65AC619E28}"/>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E13BAF9-EE73-4BCB-A0E3-4241D47155D2}"/>
              </a:ext>
            </a:extLst>
          </p:cNvPr>
          <p:cNvGraphicFramePr>
            <a:graphicFrameLocks noGrp="1"/>
          </p:cNvGraphicFramePr>
          <p:nvPr>
            <p:ph type="chart" sz="quarter" idx="13"/>
            <p:extLst>
              <p:ext uri="{D42A27DB-BD31-4B8C-83A1-F6EECF244321}">
                <p14:modId xmlns:p14="http://schemas.microsoft.com/office/powerpoint/2010/main" val="269210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1C99B-46EC-4F3A-957A-CC798CB37399}"/>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7D331540-78B6-4874-AD91-943AA5773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8672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C084-12A1-4B0A-B6B3-221C4EDB8AF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F5F05195-E87C-46CE-89B6-66363A3F1A25}"/>
              </a:ext>
            </a:extLst>
          </p:cNvPr>
          <p:cNvGraphicFramePr>
            <a:graphicFrameLocks noGrp="1"/>
          </p:cNvGraphicFramePr>
          <p:nvPr>
            <p:ph type="chart" sz="quarter" idx="13"/>
            <p:extLst>
              <p:ext uri="{D42A27DB-BD31-4B8C-83A1-F6EECF244321}">
                <p14:modId xmlns:p14="http://schemas.microsoft.com/office/powerpoint/2010/main" val="499579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626EF-9201-4151-BF68-2614C0662F28}"/>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325A6D91-A303-433F-BA0F-B55D9CECF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4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61A92-A8CE-4681-99CC-196CD85868E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8546637-8ED3-4E30-A83C-B325D3E7B54A}"/>
              </a:ext>
            </a:extLst>
          </p:cNvPr>
          <p:cNvGraphicFramePr>
            <a:graphicFrameLocks noGrp="1"/>
          </p:cNvGraphicFramePr>
          <p:nvPr>
            <p:ph type="chart" sz="quarter" idx="13"/>
            <p:extLst>
              <p:ext uri="{D42A27DB-BD31-4B8C-83A1-F6EECF244321}">
                <p14:modId xmlns:p14="http://schemas.microsoft.com/office/powerpoint/2010/main" val="3773565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A0E763-E5E5-40FB-89BD-9DD8F0A54F3E}"/>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A7E0BBBA-2778-4579-B437-650DBDFD6B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16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098C-C4D5-4CA5-BC4D-663FE586CE5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441B5BA-E6B4-48C0-831A-4B1114CA46D5}"/>
              </a:ext>
            </a:extLst>
          </p:cNvPr>
          <p:cNvGraphicFramePr>
            <a:graphicFrameLocks noGrp="1"/>
          </p:cNvGraphicFramePr>
          <p:nvPr>
            <p:ph type="tbl" sz="quarter" idx="13"/>
            <p:extLst>
              <p:ext uri="{D42A27DB-BD31-4B8C-83A1-F6EECF244321}">
                <p14:modId xmlns:p14="http://schemas.microsoft.com/office/powerpoint/2010/main" val="787242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18165071"/>
                    </a:ext>
                  </a:extLst>
                </a:gridCol>
                <a:gridCol w="411480">
                  <a:extLst>
                    <a:ext uri="{9D8B030D-6E8A-4147-A177-3AD203B41FA5}">
                      <a16:colId xmlns:a16="http://schemas.microsoft.com/office/drawing/2014/main" val="2325766681"/>
                    </a:ext>
                  </a:extLst>
                </a:gridCol>
                <a:gridCol w="411480">
                  <a:extLst>
                    <a:ext uri="{9D8B030D-6E8A-4147-A177-3AD203B41FA5}">
                      <a16:colId xmlns:a16="http://schemas.microsoft.com/office/drawing/2014/main" val="3125524306"/>
                    </a:ext>
                  </a:extLst>
                </a:gridCol>
                <a:gridCol w="411480">
                  <a:extLst>
                    <a:ext uri="{9D8B030D-6E8A-4147-A177-3AD203B41FA5}">
                      <a16:colId xmlns:a16="http://schemas.microsoft.com/office/drawing/2014/main" val="4173100601"/>
                    </a:ext>
                  </a:extLst>
                </a:gridCol>
                <a:gridCol w="411480">
                  <a:extLst>
                    <a:ext uri="{9D8B030D-6E8A-4147-A177-3AD203B41FA5}">
                      <a16:colId xmlns:a16="http://schemas.microsoft.com/office/drawing/2014/main" val="3253379978"/>
                    </a:ext>
                  </a:extLst>
                </a:gridCol>
                <a:gridCol w="411480">
                  <a:extLst>
                    <a:ext uri="{9D8B030D-6E8A-4147-A177-3AD203B41FA5}">
                      <a16:colId xmlns:a16="http://schemas.microsoft.com/office/drawing/2014/main" val="1308230126"/>
                    </a:ext>
                  </a:extLst>
                </a:gridCol>
                <a:gridCol w="411480">
                  <a:extLst>
                    <a:ext uri="{9D8B030D-6E8A-4147-A177-3AD203B41FA5}">
                      <a16:colId xmlns:a16="http://schemas.microsoft.com/office/drawing/2014/main" val="979699835"/>
                    </a:ext>
                  </a:extLst>
                </a:gridCol>
                <a:gridCol w="411480">
                  <a:extLst>
                    <a:ext uri="{9D8B030D-6E8A-4147-A177-3AD203B41FA5}">
                      <a16:colId xmlns:a16="http://schemas.microsoft.com/office/drawing/2014/main" val="3618807809"/>
                    </a:ext>
                  </a:extLst>
                </a:gridCol>
                <a:gridCol w="411480">
                  <a:extLst>
                    <a:ext uri="{9D8B030D-6E8A-4147-A177-3AD203B41FA5}">
                      <a16:colId xmlns:a16="http://schemas.microsoft.com/office/drawing/2014/main" val="2733237190"/>
                    </a:ext>
                  </a:extLst>
                </a:gridCol>
                <a:gridCol w="411480">
                  <a:extLst>
                    <a:ext uri="{9D8B030D-6E8A-4147-A177-3AD203B41FA5}">
                      <a16:colId xmlns:a16="http://schemas.microsoft.com/office/drawing/2014/main" val="621990591"/>
                    </a:ext>
                  </a:extLst>
                </a:gridCol>
                <a:gridCol w="411480">
                  <a:extLst>
                    <a:ext uri="{9D8B030D-6E8A-4147-A177-3AD203B41FA5}">
                      <a16:colId xmlns:a16="http://schemas.microsoft.com/office/drawing/2014/main" val="2705067603"/>
                    </a:ext>
                  </a:extLst>
                </a:gridCol>
                <a:gridCol w="411480">
                  <a:extLst>
                    <a:ext uri="{9D8B030D-6E8A-4147-A177-3AD203B41FA5}">
                      <a16:colId xmlns:a16="http://schemas.microsoft.com/office/drawing/2014/main" val="1849759649"/>
                    </a:ext>
                  </a:extLst>
                </a:gridCol>
                <a:gridCol w="411480">
                  <a:extLst>
                    <a:ext uri="{9D8B030D-6E8A-4147-A177-3AD203B41FA5}">
                      <a16:colId xmlns:a16="http://schemas.microsoft.com/office/drawing/2014/main" val="2917035822"/>
                    </a:ext>
                  </a:extLst>
                </a:gridCol>
                <a:gridCol w="411480">
                  <a:extLst>
                    <a:ext uri="{9D8B030D-6E8A-4147-A177-3AD203B41FA5}">
                      <a16:colId xmlns:a16="http://schemas.microsoft.com/office/drawing/2014/main" val="345368255"/>
                    </a:ext>
                  </a:extLst>
                </a:gridCol>
                <a:gridCol w="411480">
                  <a:extLst>
                    <a:ext uri="{9D8B030D-6E8A-4147-A177-3AD203B41FA5}">
                      <a16:colId xmlns:a16="http://schemas.microsoft.com/office/drawing/2014/main" val="1154088313"/>
                    </a:ext>
                  </a:extLst>
                </a:gridCol>
                <a:gridCol w="411480">
                  <a:extLst>
                    <a:ext uri="{9D8B030D-6E8A-4147-A177-3AD203B41FA5}">
                      <a16:colId xmlns:a16="http://schemas.microsoft.com/office/drawing/2014/main" val="1449758653"/>
                    </a:ext>
                  </a:extLst>
                </a:gridCol>
                <a:gridCol w="411480">
                  <a:extLst>
                    <a:ext uri="{9D8B030D-6E8A-4147-A177-3AD203B41FA5}">
                      <a16:colId xmlns:a16="http://schemas.microsoft.com/office/drawing/2014/main" val="7517582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108535195"/>
                  </a:ext>
                </a:extLst>
              </a:tr>
              <a:tr h="370840">
                <a:tc>
                  <a:txBody>
                    <a:bodyPr/>
                    <a:lstStyle/>
                    <a:p>
                      <a:r>
                        <a:rPr lang="en-US" sz="1000"/>
                        <a:t>Philadelphia Insurance Companies</a:t>
                      </a:r>
                    </a:p>
                  </a:txBody>
                  <a:tcPr/>
                </a:tc>
                <a:tc>
                  <a:txBody>
                    <a:bodyPr/>
                    <a:lstStyle/>
                    <a:p>
                      <a:r>
                        <a:rPr lang="en-US" sz="1000"/>
                        <a:t>29165</a:t>
                      </a:r>
                    </a:p>
                  </a:txBody>
                  <a:tcPr/>
                </a:tc>
                <a:tc>
                  <a:txBody>
                    <a:bodyPr/>
                    <a:lstStyle/>
                    <a:p>
                      <a:r>
                        <a:rPr lang="en-US" sz="1000"/>
                        <a:t>108</a:t>
                      </a:r>
                    </a:p>
                  </a:txBody>
                  <a:tcPr/>
                </a:tc>
                <a:tc>
                  <a:txBody>
                    <a:bodyPr/>
                    <a:lstStyle/>
                    <a:p>
                      <a:r>
                        <a:rPr lang="en-US" sz="1000"/>
                        <a:t>14</a:t>
                      </a:r>
                    </a:p>
                  </a:txBody>
                  <a:tcPr/>
                </a:tc>
                <a:tc>
                  <a:txBody>
                    <a:bodyPr/>
                    <a:lstStyle/>
                    <a:p>
                      <a:r>
                        <a:rPr lang="en-US" sz="1000"/>
                        <a:t>715</a:t>
                      </a:r>
                    </a:p>
                  </a:txBody>
                  <a:tcPr/>
                </a:tc>
                <a:tc>
                  <a:txBody>
                    <a:bodyPr/>
                    <a:lstStyle/>
                    <a:p>
                      <a:r>
                        <a:rPr lang="en-US" sz="1000"/>
                        <a:t>51.071428571429</a:t>
                      </a:r>
                    </a:p>
                  </a:txBody>
                  <a:tcPr/>
                </a:tc>
                <a:tc>
                  <a:txBody>
                    <a:bodyPr/>
                    <a:lstStyle/>
                    <a:p>
                      <a:r>
                        <a:rPr lang="en-US" sz="1000"/>
                        <a:t>10</a:t>
                      </a:r>
                    </a:p>
                  </a:txBody>
                  <a:tcPr/>
                </a:tc>
                <a:tc>
                  <a:txBody>
                    <a:bodyPr/>
                    <a:lstStyle/>
                    <a:p>
                      <a:r>
                        <a:rPr lang="en-US" sz="1000"/>
                        <a:t>0.71428571428571</a:t>
                      </a:r>
                    </a:p>
                  </a:txBody>
                  <a:tcPr/>
                </a:tc>
                <a:tc>
                  <a:txBody>
                    <a:bodyPr/>
                    <a:lstStyle/>
                    <a:p>
                      <a:r>
                        <a:rPr lang="en-US" sz="1000"/>
                        <a:t>41</a:t>
                      </a:r>
                    </a:p>
                  </a:txBody>
                  <a:tcPr/>
                </a:tc>
                <a:tc>
                  <a:txBody>
                    <a:bodyPr/>
                    <a:lstStyle/>
                    <a:p>
                      <a:r>
                        <a:rPr lang="en-US" sz="1000"/>
                        <a:t>2.9285714285714</a:t>
                      </a:r>
                    </a:p>
                  </a:txBody>
                  <a:tcPr/>
                </a:tc>
                <a:tc>
                  <a:txBody>
                    <a:bodyPr/>
                    <a:lstStyle/>
                    <a:p>
                      <a:r>
                        <a:rPr lang="en-US" sz="1000"/>
                        <a:t>4916</a:t>
                      </a:r>
                    </a:p>
                  </a:txBody>
                  <a:tcPr/>
                </a:tc>
                <a:tc>
                  <a:txBody>
                    <a:bodyPr/>
                    <a:lstStyle/>
                    <a:p>
                      <a:r>
                        <a:rPr lang="en-US" sz="1000"/>
                        <a:t>351.14285714286</a:t>
                      </a:r>
                    </a:p>
                  </a:txBody>
                  <a:tcPr/>
                </a:tc>
                <a:tc>
                  <a:txBody>
                    <a:bodyPr/>
                    <a:lstStyle/>
                    <a:p>
                      <a:r>
                        <a:rPr lang="en-US" sz="1000"/>
                        <a:t>29440</a:t>
                      </a:r>
                    </a:p>
                  </a:txBody>
                  <a:tcPr/>
                </a:tc>
                <a:tc>
                  <a:txBody>
                    <a:bodyPr/>
                    <a:lstStyle/>
                    <a:p>
                      <a:r>
                        <a:rPr lang="en-US" sz="1000"/>
                        <a:t>2102.8571428571</a:t>
                      </a:r>
                    </a:p>
                  </a:txBody>
                  <a:tcPr/>
                </a:tc>
                <a:tc>
                  <a:txBody>
                    <a:bodyPr/>
                    <a:lstStyle/>
                    <a:p>
                      <a:r>
                        <a:rPr lang="en-US" sz="1000"/>
                        <a:t>0.10151656960578 %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03069641"/>
                  </a:ext>
                </a:extLst>
              </a:tr>
            </a:tbl>
          </a:graphicData>
        </a:graphic>
      </p:graphicFrame>
      <p:sp>
        <p:nvSpPr>
          <p:cNvPr id="4" name="Text Placeholder 3">
            <a:extLst>
              <a:ext uri="{FF2B5EF4-FFF2-40B4-BE49-F238E27FC236}">
                <a16:creationId xmlns:a16="http://schemas.microsoft.com/office/drawing/2014/main" id="{9CB6E30E-923A-4016-A66A-AE3524C41172}"/>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577441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D704-4CE2-4F20-8555-84BB42D9008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CD7C718A-24B8-447A-A358-2E184BEAE8DE}"/>
              </a:ext>
            </a:extLst>
          </p:cNvPr>
          <p:cNvGraphicFramePr>
            <a:graphicFrameLocks noGrp="1"/>
          </p:cNvGraphicFramePr>
          <p:nvPr>
            <p:ph type="chart" sz="quarter" idx="13"/>
            <p:extLst>
              <p:ext uri="{D42A27DB-BD31-4B8C-83A1-F6EECF244321}">
                <p14:modId xmlns:p14="http://schemas.microsoft.com/office/powerpoint/2010/main" val="2850332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393C4-1E04-44A2-8BA9-00B2743F0A1D}"/>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02EB13A7-8D68-4A34-A0E3-BF8CD41CE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208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936D5-6693-414F-9707-A7C2095E01D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5E9F0AD-65DA-4024-872F-E180F1674908}"/>
              </a:ext>
            </a:extLst>
          </p:cNvPr>
          <p:cNvGraphicFramePr>
            <a:graphicFrameLocks noGrp="1"/>
          </p:cNvGraphicFramePr>
          <p:nvPr>
            <p:ph type="chart" sz="quarter" idx="13"/>
            <p:extLst>
              <p:ext uri="{D42A27DB-BD31-4B8C-83A1-F6EECF244321}">
                <p14:modId xmlns:p14="http://schemas.microsoft.com/office/powerpoint/2010/main" val="3274272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9B475-0163-4CAE-8241-DA6676935319}"/>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D87E0101-17A1-46EE-A69A-4D9505902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124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85AF-27D7-4D08-970B-06F4A883DBE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08A3643-A6D6-46D2-B000-E3746837889D}"/>
              </a:ext>
            </a:extLst>
          </p:cNvPr>
          <p:cNvGraphicFramePr>
            <a:graphicFrameLocks noGrp="1"/>
          </p:cNvGraphicFramePr>
          <p:nvPr>
            <p:ph type="chart" sz="quarter" idx="13"/>
            <p:extLst>
              <p:ext uri="{D42A27DB-BD31-4B8C-83A1-F6EECF244321}">
                <p14:modId xmlns:p14="http://schemas.microsoft.com/office/powerpoint/2010/main" val="3738770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9A7BB-876C-483C-969B-D95972FABA93}"/>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E5612211-1ECA-4515-BF39-7328B0BA9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803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12B0-6A76-44BF-BBAA-90EAD1125D2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2C20C4E-9214-45F4-B6F8-658B8C421E31}"/>
              </a:ext>
            </a:extLst>
          </p:cNvPr>
          <p:cNvGraphicFramePr>
            <a:graphicFrameLocks noGrp="1"/>
          </p:cNvGraphicFramePr>
          <p:nvPr>
            <p:ph type="chart" sz="quarter" idx="13"/>
            <p:extLst>
              <p:ext uri="{D42A27DB-BD31-4B8C-83A1-F6EECF244321}">
                <p14:modId xmlns:p14="http://schemas.microsoft.com/office/powerpoint/2010/main" val="4186575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476B4-05C8-45F2-8482-CD8680BB6883}"/>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A6D9A8F0-8B39-4C17-9F4B-BC70F4FF9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881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B8126-D4CE-41E3-A36D-1D300EC5ECA5}"/>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77189FC8-4D14-44AC-B66B-8DAEE6C1FACD}"/>
              </a:ext>
            </a:extLst>
          </p:cNvPr>
          <p:cNvGraphicFramePr>
            <a:graphicFrameLocks noGrp="1"/>
          </p:cNvGraphicFramePr>
          <p:nvPr>
            <p:ph type="tbl" sz="quarter" idx="13"/>
            <p:extLst>
              <p:ext uri="{D42A27DB-BD31-4B8C-83A1-F6EECF244321}">
                <p14:modId xmlns:p14="http://schemas.microsoft.com/office/powerpoint/2010/main" val="360764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4572124"/>
                    </a:ext>
                  </a:extLst>
                </a:gridCol>
                <a:gridCol w="905256">
                  <a:extLst>
                    <a:ext uri="{9D8B030D-6E8A-4147-A177-3AD203B41FA5}">
                      <a16:colId xmlns:a16="http://schemas.microsoft.com/office/drawing/2014/main" val="1795646130"/>
                    </a:ext>
                  </a:extLst>
                </a:gridCol>
                <a:gridCol w="658368">
                  <a:extLst>
                    <a:ext uri="{9D8B030D-6E8A-4147-A177-3AD203B41FA5}">
                      <a16:colId xmlns:a16="http://schemas.microsoft.com/office/drawing/2014/main" val="3445317629"/>
                    </a:ext>
                  </a:extLst>
                </a:gridCol>
                <a:gridCol w="658368">
                  <a:extLst>
                    <a:ext uri="{9D8B030D-6E8A-4147-A177-3AD203B41FA5}">
                      <a16:colId xmlns:a16="http://schemas.microsoft.com/office/drawing/2014/main" val="2833967819"/>
                    </a:ext>
                  </a:extLst>
                </a:gridCol>
                <a:gridCol w="658368">
                  <a:extLst>
                    <a:ext uri="{9D8B030D-6E8A-4147-A177-3AD203B41FA5}">
                      <a16:colId xmlns:a16="http://schemas.microsoft.com/office/drawing/2014/main" val="282904727"/>
                    </a:ext>
                  </a:extLst>
                </a:gridCol>
                <a:gridCol w="658368">
                  <a:extLst>
                    <a:ext uri="{9D8B030D-6E8A-4147-A177-3AD203B41FA5}">
                      <a16:colId xmlns:a16="http://schemas.microsoft.com/office/drawing/2014/main" val="1070735226"/>
                    </a:ext>
                  </a:extLst>
                </a:gridCol>
                <a:gridCol w="658368">
                  <a:extLst>
                    <a:ext uri="{9D8B030D-6E8A-4147-A177-3AD203B41FA5}">
                      <a16:colId xmlns:a16="http://schemas.microsoft.com/office/drawing/2014/main" val="1095776249"/>
                    </a:ext>
                  </a:extLst>
                </a:gridCol>
                <a:gridCol w="658368">
                  <a:extLst>
                    <a:ext uri="{9D8B030D-6E8A-4147-A177-3AD203B41FA5}">
                      <a16:colId xmlns:a16="http://schemas.microsoft.com/office/drawing/2014/main" val="599705640"/>
                    </a:ext>
                  </a:extLst>
                </a:gridCol>
                <a:gridCol w="658368">
                  <a:extLst>
                    <a:ext uri="{9D8B030D-6E8A-4147-A177-3AD203B41FA5}">
                      <a16:colId xmlns:a16="http://schemas.microsoft.com/office/drawing/2014/main" val="3990996525"/>
                    </a:ext>
                  </a:extLst>
                </a:gridCol>
                <a:gridCol w="658368">
                  <a:extLst>
                    <a:ext uri="{9D8B030D-6E8A-4147-A177-3AD203B41FA5}">
                      <a16:colId xmlns:a16="http://schemas.microsoft.com/office/drawing/2014/main" val="4115849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1562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- 2021-06-30 16:15:20</a:t>
                      </a:r>
                      <a:r>
                        <a:rPr kumimoji="0" lang="en-US" sz="1000" b="0" i="0" u="none" strike="noStrike" kern="1200" cap="none" spc="0" normalizeH="0" baseline="0" noProof="0">
                          <a:ln>
                            <a:noFill/>
                          </a:ln>
                          <a:solidFill>
                            <a:prstClr val="black"/>
                          </a:solidFill>
                          <a:effectLst/>
                          <a:uLnTx/>
                          <a:uFillTx/>
                          <a:latin typeface="+mn-lt"/>
                          <a:ea typeface="+mn-ea"/>
                          <a:cs typeface="+mn-cs"/>
                        </a:rPr>
                        <a:t>
 #FleetManagement doesn't have to be a pain point. PHLYTrac #telematics delivers GPS tracking and #geofencing at no additional cost to customers. 
Hear what agents have to say about The PHLY Difference: bit.ly/3qBX6DK #ThePHLYDifference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0.060810810810811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2940886"/>
                  </a:ext>
                </a:extLst>
              </a:tr>
            </a:tbl>
          </a:graphicData>
        </a:graphic>
      </p:graphicFrame>
      <p:sp>
        <p:nvSpPr>
          <p:cNvPr id="4" name="Text Placeholder 3">
            <a:extLst>
              <a:ext uri="{FF2B5EF4-FFF2-40B4-BE49-F238E27FC236}">
                <a16:creationId xmlns:a16="http://schemas.microsoft.com/office/drawing/2014/main" id="{ED42BD29-61F8-401A-85D7-3A269CB16294}"/>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368683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763C1-33C1-4775-9ED6-9D71003614A2}"/>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C9737C46-5D48-4280-9C4E-C6EDE540FAAA}"/>
              </a:ext>
            </a:extLst>
          </p:cNvPr>
          <p:cNvGraphicFramePr>
            <a:graphicFrameLocks noGrp="1"/>
          </p:cNvGraphicFramePr>
          <p:nvPr>
            <p:ph type="tbl" sz="quarter" idx="13"/>
            <p:extLst>
              <p:ext uri="{D42A27DB-BD31-4B8C-83A1-F6EECF244321}">
                <p14:modId xmlns:p14="http://schemas.microsoft.com/office/powerpoint/2010/main" val="345626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86178360"/>
                    </a:ext>
                  </a:extLst>
                </a:gridCol>
                <a:gridCol w="905256">
                  <a:extLst>
                    <a:ext uri="{9D8B030D-6E8A-4147-A177-3AD203B41FA5}">
                      <a16:colId xmlns:a16="http://schemas.microsoft.com/office/drawing/2014/main" val="455650081"/>
                    </a:ext>
                  </a:extLst>
                </a:gridCol>
                <a:gridCol w="658368">
                  <a:extLst>
                    <a:ext uri="{9D8B030D-6E8A-4147-A177-3AD203B41FA5}">
                      <a16:colId xmlns:a16="http://schemas.microsoft.com/office/drawing/2014/main" val="4162569417"/>
                    </a:ext>
                  </a:extLst>
                </a:gridCol>
                <a:gridCol w="658368">
                  <a:extLst>
                    <a:ext uri="{9D8B030D-6E8A-4147-A177-3AD203B41FA5}">
                      <a16:colId xmlns:a16="http://schemas.microsoft.com/office/drawing/2014/main" val="79395100"/>
                    </a:ext>
                  </a:extLst>
                </a:gridCol>
                <a:gridCol w="658368">
                  <a:extLst>
                    <a:ext uri="{9D8B030D-6E8A-4147-A177-3AD203B41FA5}">
                      <a16:colId xmlns:a16="http://schemas.microsoft.com/office/drawing/2014/main" val="3011939352"/>
                    </a:ext>
                  </a:extLst>
                </a:gridCol>
                <a:gridCol w="658368">
                  <a:extLst>
                    <a:ext uri="{9D8B030D-6E8A-4147-A177-3AD203B41FA5}">
                      <a16:colId xmlns:a16="http://schemas.microsoft.com/office/drawing/2014/main" val="2852360721"/>
                    </a:ext>
                  </a:extLst>
                </a:gridCol>
                <a:gridCol w="658368">
                  <a:extLst>
                    <a:ext uri="{9D8B030D-6E8A-4147-A177-3AD203B41FA5}">
                      <a16:colId xmlns:a16="http://schemas.microsoft.com/office/drawing/2014/main" val="983976929"/>
                    </a:ext>
                  </a:extLst>
                </a:gridCol>
                <a:gridCol w="658368">
                  <a:extLst>
                    <a:ext uri="{9D8B030D-6E8A-4147-A177-3AD203B41FA5}">
                      <a16:colId xmlns:a16="http://schemas.microsoft.com/office/drawing/2014/main" val="3317491227"/>
                    </a:ext>
                  </a:extLst>
                </a:gridCol>
                <a:gridCol w="658368">
                  <a:extLst>
                    <a:ext uri="{9D8B030D-6E8A-4147-A177-3AD203B41FA5}">
                      <a16:colId xmlns:a16="http://schemas.microsoft.com/office/drawing/2014/main" val="3302650049"/>
                    </a:ext>
                  </a:extLst>
                </a:gridCol>
                <a:gridCol w="658368">
                  <a:extLst>
                    <a:ext uri="{9D8B030D-6E8A-4147-A177-3AD203B41FA5}">
                      <a16:colId xmlns:a16="http://schemas.microsoft.com/office/drawing/2014/main" val="314588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7055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- 2021-06-29 13:31:40</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 #internship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0.39986010725111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946013"/>
                  </a:ext>
                </a:extLst>
              </a:tr>
            </a:tbl>
          </a:graphicData>
        </a:graphic>
      </p:graphicFrame>
      <p:sp>
        <p:nvSpPr>
          <p:cNvPr id="4" name="Text Placeholder 3">
            <a:extLst>
              <a:ext uri="{FF2B5EF4-FFF2-40B4-BE49-F238E27FC236}">
                <a16:creationId xmlns:a16="http://schemas.microsoft.com/office/drawing/2014/main" id="{25C1D8B3-8FD3-413B-92D5-8390B0F8F9B7}"/>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486740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8373A-47D6-441E-888F-B9858AC9101D}"/>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6905AB70-667C-4B16-926C-3748B06C6609}"/>
              </a:ext>
            </a:extLst>
          </p:cNvPr>
          <p:cNvGraphicFramePr>
            <a:graphicFrameLocks noGrp="1"/>
          </p:cNvGraphicFramePr>
          <p:nvPr>
            <p:ph type="tbl" sz="quarter" idx="13"/>
            <p:extLst>
              <p:ext uri="{D42A27DB-BD31-4B8C-83A1-F6EECF244321}">
                <p14:modId xmlns:p14="http://schemas.microsoft.com/office/powerpoint/2010/main" val="338930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65743834"/>
                    </a:ext>
                  </a:extLst>
                </a:gridCol>
                <a:gridCol w="905256">
                  <a:extLst>
                    <a:ext uri="{9D8B030D-6E8A-4147-A177-3AD203B41FA5}">
                      <a16:colId xmlns:a16="http://schemas.microsoft.com/office/drawing/2014/main" val="1911822751"/>
                    </a:ext>
                  </a:extLst>
                </a:gridCol>
                <a:gridCol w="658368">
                  <a:extLst>
                    <a:ext uri="{9D8B030D-6E8A-4147-A177-3AD203B41FA5}">
                      <a16:colId xmlns:a16="http://schemas.microsoft.com/office/drawing/2014/main" val="2463884638"/>
                    </a:ext>
                  </a:extLst>
                </a:gridCol>
                <a:gridCol w="658368">
                  <a:extLst>
                    <a:ext uri="{9D8B030D-6E8A-4147-A177-3AD203B41FA5}">
                      <a16:colId xmlns:a16="http://schemas.microsoft.com/office/drawing/2014/main" val="2959997514"/>
                    </a:ext>
                  </a:extLst>
                </a:gridCol>
                <a:gridCol w="658368">
                  <a:extLst>
                    <a:ext uri="{9D8B030D-6E8A-4147-A177-3AD203B41FA5}">
                      <a16:colId xmlns:a16="http://schemas.microsoft.com/office/drawing/2014/main" val="3115478574"/>
                    </a:ext>
                  </a:extLst>
                </a:gridCol>
                <a:gridCol w="658368">
                  <a:extLst>
                    <a:ext uri="{9D8B030D-6E8A-4147-A177-3AD203B41FA5}">
                      <a16:colId xmlns:a16="http://schemas.microsoft.com/office/drawing/2014/main" val="2565636589"/>
                    </a:ext>
                  </a:extLst>
                </a:gridCol>
                <a:gridCol w="658368">
                  <a:extLst>
                    <a:ext uri="{9D8B030D-6E8A-4147-A177-3AD203B41FA5}">
                      <a16:colId xmlns:a16="http://schemas.microsoft.com/office/drawing/2014/main" val="1416563997"/>
                    </a:ext>
                  </a:extLst>
                </a:gridCol>
                <a:gridCol w="658368">
                  <a:extLst>
                    <a:ext uri="{9D8B030D-6E8A-4147-A177-3AD203B41FA5}">
                      <a16:colId xmlns:a16="http://schemas.microsoft.com/office/drawing/2014/main" val="3762547885"/>
                    </a:ext>
                  </a:extLst>
                </a:gridCol>
                <a:gridCol w="658368">
                  <a:extLst>
                    <a:ext uri="{9D8B030D-6E8A-4147-A177-3AD203B41FA5}">
                      <a16:colId xmlns:a16="http://schemas.microsoft.com/office/drawing/2014/main" val="2792507983"/>
                    </a:ext>
                  </a:extLst>
                </a:gridCol>
                <a:gridCol w="658368">
                  <a:extLst>
                    <a:ext uri="{9D8B030D-6E8A-4147-A177-3AD203B41FA5}">
                      <a16:colId xmlns:a16="http://schemas.microsoft.com/office/drawing/2014/main" val="280866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6995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- 2021-06-28 11:31:35</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#insurance #insurancepolicy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0.045977011494253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435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16:14:33</a:t>
                      </a:r>
                      <a:r>
                        <a:rPr kumimoji="0" lang="en-US" sz="1000" b="0" i="0" u="none" strike="noStrike" kern="1200" cap="none" spc="0" normalizeH="0" baseline="0" noProof="0">
                          <a:ln>
                            <a:noFill/>
                          </a:ln>
                          <a:solidFill>
                            <a:prstClr val="black"/>
                          </a:solidFill>
                          <a:effectLst/>
                          <a:uLnTx/>
                          <a:uFillTx/>
                          <a:latin typeface="+mn-lt"/>
                          <a:ea typeface="+mn-ea"/>
                          <a:cs typeface="+mn-cs"/>
                        </a:rPr>
                        <a:t>
 Agents working with #nonprofit customers may want to consider the impact of technology. A new study sponsored by PHLY, found more non-profits are looking at tech than they were 2 years ago. #nonprofitinsurance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0.072625698324022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013335"/>
                  </a:ext>
                </a:extLst>
              </a:tr>
            </a:tbl>
          </a:graphicData>
        </a:graphic>
      </p:graphicFrame>
      <p:sp>
        <p:nvSpPr>
          <p:cNvPr id="4" name="Text Placeholder 3">
            <a:extLst>
              <a:ext uri="{FF2B5EF4-FFF2-40B4-BE49-F238E27FC236}">
                <a16:creationId xmlns:a16="http://schemas.microsoft.com/office/drawing/2014/main" id="{E414EB49-3F7F-4067-AB6E-B01C3665FB3F}"/>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22427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1DB54-5DC7-4113-BA35-914A5AE27577}"/>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9072A4EB-48F9-4F27-BFF0-DF64AE988C10}"/>
              </a:ext>
            </a:extLst>
          </p:cNvPr>
          <p:cNvGraphicFramePr>
            <a:graphicFrameLocks noGrp="1"/>
          </p:cNvGraphicFramePr>
          <p:nvPr>
            <p:ph type="tbl" sz="quarter" idx="13"/>
            <p:extLst>
              <p:ext uri="{D42A27DB-BD31-4B8C-83A1-F6EECF244321}">
                <p14:modId xmlns:p14="http://schemas.microsoft.com/office/powerpoint/2010/main" val="4098025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74520812"/>
                    </a:ext>
                  </a:extLst>
                </a:gridCol>
                <a:gridCol w="905256">
                  <a:extLst>
                    <a:ext uri="{9D8B030D-6E8A-4147-A177-3AD203B41FA5}">
                      <a16:colId xmlns:a16="http://schemas.microsoft.com/office/drawing/2014/main" val="3643615789"/>
                    </a:ext>
                  </a:extLst>
                </a:gridCol>
                <a:gridCol w="658368">
                  <a:extLst>
                    <a:ext uri="{9D8B030D-6E8A-4147-A177-3AD203B41FA5}">
                      <a16:colId xmlns:a16="http://schemas.microsoft.com/office/drawing/2014/main" val="2074978667"/>
                    </a:ext>
                  </a:extLst>
                </a:gridCol>
                <a:gridCol w="658368">
                  <a:extLst>
                    <a:ext uri="{9D8B030D-6E8A-4147-A177-3AD203B41FA5}">
                      <a16:colId xmlns:a16="http://schemas.microsoft.com/office/drawing/2014/main" val="610709701"/>
                    </a:ext>
                  </a:extLst>
                </a:gridCol>
                <a:gridCol w="658368">
                  <a:extLst>
                    <a:ext uri="{9D8B030D-6E8A-4147-A177-3AD203B41FA5}">
                      <a16:colId xmlns:a16="http://schemas.microsoft.com/office/drawing/2014/main" val="812351810"/>
                    </a:ext>
                  </a:extLst>
                </a:gridCol>
                <a:gridCol w="658368">
                  <a:extLst>
                    <a:ext uri="{9D8B030D-6E8A-4147-A177-3AD203B41FA5}">
                      <a16:colId xmlns:a16="http://schemas.microsoft.com/office/drawing/2014/main" val="3553209582"/>
                    </a:ext>
                  </a:extLst>
                </a:gridCol>
                <a:gridCol w="658368">
                  <a:extLst>
                    <a:ext uri="{9D8B030D-6E8A-4147-A177-3AD203B41FA5}">
                      <a16:colId xmlns:a16="http://schemas.microsoft.com/office/drawing/2014/main" val="157193597"/>
                    </a:ext>
                  </a:extLst>
                </a:gridCol>
                <a:gridCol w="658368">
                  <a:extLst>
                    <a:ext uri="{9D8B030D-6E8A-4147-A177-3AD203B41FA5}">
                      <a16:colId xmlns:a16="http://schemas.microsoft.com/office/drawing/2014/main" val="1359097453"/>
                    </a:ext>
                  </a:extLst>
                </a:gridCol>
                <a:gridCol w="658368">
                  <a:extLst>
                    <a:ext uri="{9D8B030D-6E8A-4147-A177-3AD203B41FA5}">
                      <a16:colId xmlns:a16="http://schemas.microsoft.com/office/drawing/2014/main" val="2578534699"/>
                    </a:ext>
                  </a:extLst>
                </a:gridCol>
                <a:gridCol w="658368">
                  <a:extLst>
                    <a:ext uri="{9D8B030D-6E8A-4147-A177-3AD203B41FA5}">
                      <a16:colId xmlns:a16="http://schemas.microsoft.com/office/drawing/2014/main" val="276940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9895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10:19:52</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0.40352480417755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9096385"/>
                  </a:ext>
                </a:extLst>
              </a:tr>
            </a:tbl>
          </a:graphicData>
        </a:graphic>
      </p:graphicFrame>
      <p:sp>
        <p:nvSpPr>
          <p:cNvPr id="4" name="Text Placeholder 3">
            <a:extLst>
              <a:ext uri="{FF2B5EF4-FFF2-40B4-BE49-F238E27FC236}">
                <a16:creationId xmlns:a16="http://schemas.microsoft.com/office/drawing/2014/main" id="{20B7B533-4DC9-4491-9129-32D91205A5BD}"/>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457909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A183-D598-4D57-A1F1-CE6482479F5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5DD8000-A7A2-4630-8DD8-CAA87D3D1836}"/>
              </a:ext>
            </a:extLst>
          </p:cNvPr>
          <p:cNvGraphicFramePr>
            <a:graphicFrameLocks noGrp="1"/>
          </p:cNvGraphicFramePr>
          <p:nvPr>
            <p:ph type="tbl" sz="quarter" idx="13"/>
            <p:extLst>
              <p:ext uri="{D42A27DB-BD31-4B8C-83A1-F6EECF244321}">
                <p14:modId xmlns:p14="http://schemas.microsoft.com/office/powerpoint/2010/main" val="1054125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909942"/>
                    </a:ext>
                  </a:extLst>
                </a:gridCol>
                <a:gridCol w="658368">
                  <a:extLst>
                    <a:ext uri="{9D8B030D-6E8A-4147-A177-3AD203B41FA5}">
                      <a16:colId xmlns:a16="http://schemas.microsoft.com/office/drawing/2014/main" val="3360976006"/>
                    </a:ext>
                  </a:extLst>
                </a:gridCol>
                <a:gridCol w="658368">
                  <a:extLst>
                    <a:ext uri="{9D8B030D-6E8A-4147-A177-3AD203B41FA5}">
                      <a16:colId xmlns:a16="http://schemas.microsoft.com/office/drawing/2014/main" val="2283715696"/>
                    </a:ext>
                  </a:extLst>
                </a:gridCol>
                <a:gridCol w="658368">
                  <a:extLst>
                    <a:ext uri="{9D8B030D-6E8A-4147-A177-3AD203B41FA5}">
                      <a16:colId xmlns:a16="http://schemas.microsoft.com/office/drawing/2014/main" val="3959406168"/>
                    </a:ext>
                  </a:extLst>
                </a:gridCol>
                <a:gridCol w="658368">
                  <a:extLst>
                    <a:ext uri="{9D8B030D-6E8A-4147-A177-3AD203B41FA5}">
                      <a16:colId xmlns:a16="http://schemas.microsoft.com/office/drawing/2014/main" val="246755166"/>
                    </a:ext>
                  </a:extLst>
                </a:gridCol>
                <a:gridCol w="658368">
                  <a:extLst>
                    <a:ext uri="{9D8B030D-6E8A-4147-A177-3AD203B41FA5}">
                      <a16:colId xmlns:a16="http://schemas.microsoft.com/office/drawing/2014/main" val="2421232125"/>
                    </a:ext>
                  </a:extLst>
                </a:gridCol>
                <a:gridCol w="658368">
                  <a:extLst>
                    <a:ext uri="{9D8B030D-6E8A-4147-A177-3AD203B41FA5}">
                      <a16:colId xmlns:a16="http://schemas.microsoft.com/office/drawing/2014/main" val="2870661120"/>
                    </a:ext>
                  </a:extLst>
                </a:gridCol>
                <a:gridCol w="658368">
                  <a:extLst>
                    <a:ext uri="{9D8B030D-6E8A-4147-A177-3AD203B41FA5}">
                      <a16:colId xmlns:a16="http://schemas.microsoft.com/office/drawing/2014/main" val="2301279166"/>
                    </a:ext>
                  </a:extLst>
                </a:gridCol>
                <a:gridCol w="658368">
                  <a:extLst>
                    <a:ext uri="{9D8B030D-6E8A-4147-A177-3AD203B41FA5}">
                      <a16:colId xmlns:a16="http://schemas.microsoft.com/office/drawing/2014/main" val="1747482492"/>
                    </a:ext>
                  </a:extLst>
                </a:gridCol>
                <a:gridCol w="658368">
                  <a:extLst>
                    <a:ext uri="{9D8B030D-6E8A-4147-A177-3AD203B41FA5}">
                      <a16:colId xmlns:a16="http://schemas.microsoft.com/office/drawing/2014/main" val="5819950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9467808"/>
                  </a:ext>
                </a:extLst>
              </a:tr>
              <a:tr h="370840">
                <a:tc>
                  <a:txBody>
                    <a:bodyPr/>
                    <a:lstStyle/>
                    <a:p>
                      <a:r>
                        <a:rPr lang="en-US" sz="1000"/>
                        <a:t>phlyinsurance</a:t>
                      </a:r>
                    </a:p>
                  </a:txBody>
                  <a:tcPr/>
                </a:tc>
                <a:tc>
                  <a:txBody>
                    <a:bodyPr/>
                    <a:lstStyle/>
                    <a:p>
                      <a:r>
                        <a:rPr lang="en-US" sz="1000"/>
                        <a:t>2425</a:t>
                      </a:r>
                    </a:p>
                  </a:txBody>
                  <a:tcPr/>
                </a:tc>
                <a:tc>
                  <a:txBody>
                    <a:bodyPr/>
                    <a:lstStyle/>
                    <a:p>
                      <a:r>
                        <a:rPr lang="en-US" sz="1000"/>
                        <a:t>17</a:t>
                      </a:r>
                    </a:p>
                  </a:txBody>
                  <a:tcPr/>
                </a:tc>
                <a:tc>
                  <a:txBody>
                    <a:bodyPr/>
                    <a:lstStyle/>
                    <a:p>
                      <a:r>
                        <a:rPr lang="en-US" sz="1000"/>
                        <a:t>11</a:t>
                      </a:r>
                    </a:p>
                  </a:txBody>
                  <a:tcPr/>
                </a:tc>
                <a:tc>
                  <a:txBody>
                    <a:bodyPr/>
                    <a:lstStyle/>
                    <a:p>
                      <a:r>
                        <a:rPr lang="en-US" sz="1000"/>
                        <a:t>2</a:t>
                      </a:r>
                    </a:p>
                  </a:txBody>
                  <a:tcPr/>
                </a:tc>
                <a:tc>
                  <a:txBody>
                    <a:bodyPr/>
                    <a:lstStyle/>
                    <a:p>
                      <a:r>
                        <a:rPr lang="en-US" sz="1000"/>
                        <a:t>0</a:t>
                      </a:r>
                    </a:p>
                  </a:txBody>
                  <a:tcPr/>
                </a:tc>
                <a:tc>
                  <a:txBody>
                    <a:bodyPr/>
                    <a:lstStyle/>
                    <a:p>
                      <a:r>
                        <a:rPr lang="en-US" sz="1000"/>
                        <a:t>13</a:t>
                      </a:r>
                    </a:p>
                  </a:txBody>
                  <a:tcPr/>
                </a:tc>
                <a:tc>
                  <a:txBody>
                    <a:bodyPr/>
                    <a:lstStyle/>
                    <a:p>
                      <a:r>
                        <a:rPr lang="en-US" sz="1000"/>
                        <a:t>426</a:t>
                      </a:r>
                    </a:p>
                  </a:txBody>
                  <a:tcPr/>
                </a:tc>
                <a:tc>
                  <a:txBody>
                    <a:bodyPr/>
                    <a:lstStyle/>
                    <a:p>
                      <a:r>
                        <a:rPr lang="en-US" sz="1000"/>
                        <a:t>1</a:t>
                      </a:r>
                    </a:p>
                  </a:txBody>
                  <a:tcPr/>
                </a:tc>
                <a:tc>
                  <a:txBody>
                    <a:bodyPr/>
                    <a:lstStyle/>
                    <a:p>
                      <a:r>
                        <a:rPr lang="en-US" sz="1000"/>
                        <a:t>1.3595 %</a:t>
                      </a:r>
                    </a:p>
                  </a:txBody>
                  <a:tcPr/>
                </a:tc>
                <a:extLst>
                  <a:ext uri="{0D108BD9-81ED-4DB2-BD59-A6C34878D82A}">
                    <a16:rowId xmlns:a16="http://schemas.microsoft.com/office/drawing/2014/main" val="1735312569"/>
                  </a:ext>
                </a:extLst>
              </a:tr>
            </a:tbl>
          </a:graphicData>
        </a:graphic>
      </p:graphicFrame>
      <p:sp>
        <p:nvSpPr>
          <p:cNvPr id="4" name="Text Placeholder 3">
            <a:extLst>
              <a:ext uri="{FF2B5EF4-FFF2-40B4-BE49-F238E27FC236}">
                <a16:creationId xmlns:a16="http://schemas.microsoft.com/office/drawing/2014/main" id="{EDFF82F6-382D-47D9-8572-95A0F6C4E79C}"/>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59764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7D8D-427A-4955-AA7B-576C5F640CE0}"/>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20351AF5-8F2B-4564-BFF5-45E7E2BC1E76}"/>
              </a:ext>
            </a:extLst>
          </p:cNvPr>
          <p:cNvGraphicFramePr>
            <a:graphicFrameLocks noGrp="1"/>
          </p:cNvGraphicFramePr>
          <p:nvPr>
            <p:ph type="chart" sz="quarter" idx="13"/>
            <p:extLst>
              <p:ext uri="{D42A27DB-BD31-4B8C-83A1-F6EECF244321}">
                <p14:modId xmlns:p14="http://schemas.microsoft.com/office/powerpoint/2010/main" val="1497572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A0BC50-2998-4F5A-A047-3F3126FC1183}"/>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E62AAE32-6A6E-40C7-A580-EA5118E28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3555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CE2B-58EE-49DF-B31A-E0B599A2746D}"/>
              </a:ext>
            </a:extLst>
          </p:cNvPr>
          <p:cNvSpPr>
            <a:spLocks noGrp="1"/>
          </p:cNvSpPr>
          <p:nvPr>
            <p:ph type="title"/>
          </p:nvPr>
        </p:nvSpPr>
        <p:spPr/>
        <p:txBody>
          <a:bodyPr/>
          <a:lstStyle/>
          <a:p>
            <a:r>
              <a:rPr lang="en-US"/>
              <a:t>Instagram Average Interactions Per Post | Philadelphia Insurance</a:t>
            </a:r>
          </a:p>
        </p:txBody>
      </p:sp>
      <p:graphicFrame>
        <p:nvGraphicFramePr>
          <p:cNvPr id="6" name="Chart Placeholder 5">
            <a:extLst>
              <a:ext uri="{FF2B5EF4-FFF2-40B4-BE49-F238E27FC236}">
                <a16:creationId xmlns:a16="http://schemas.microsoft.com/office/drawing/2014/main" id="{2E3D89B3-F49D-494E-A1E8-1AEA437B6BCD}"/>
              </a:ext>
            </a:extLst>
          </p:cNvPr>
          <p:cNvGraphicFramePr>
            <a:graphicFrameLocks noGrp="1"/>
          </p:cNvGraphicFramePr>
          <p:nvPr>
            <p:ph type="chart" sz="quarter" idx="13"/>
            <p:extLst>
              <p:ext uri="{D42A27DB-BD31-4B8C-83A1-F6EECF244321}">
                <p14:modId xmlns:p14="http://schemas.microsoft.com/office/powerpoint/2010/main" val="3104488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96B04-54CE-4A37-BF11-A272E9912BAC}"/>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03DA7F61-CB07-454C-8785-1FBF8C3F2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323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228C-E239-433F-8681-5EE40CBBC6DA}"/>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A571A75-8CB7-4F36-A343-B367DB178194}"/>
              </a:ext>
            </a:extLst>
          </p:cNvPr>
          <p:cNvGraphicFramePr>
            <a:graphicFrameLocks noGrp="1"/>
          </p:cNvGraphicFramePr>
          <p:nvPr>
            <p:ph type="chart" sz="quarter" idx="13"/>
            <p:extLst>
              <p:ext uri="{D42A27DB-BD31-4B8C-83A1-F6EECF244321}">
                <p14:modId xmlns:p14="http://schemas.microsoft.com/office/powerpoint/2010/main" val="2162538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FCC871-2A53-4F97-B96E-D01B3CC5D687}"/>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AE00D875-348C-4ECA-95CA-F75E7A94E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311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B66D-91DE-4C1F-B781-1EB4C9989B7C}"/>
              </a:ext>
            </a:extLst>
          </p:cNvPr>
          <p:cNvSpPr>
            <a:spLocks noGrp="1"/>
          </p:cNvSpPr>
          <p:nvPr>
            <p:ph type="title"/>
          </p:nvPr>
        </p:nvSpPr>
        <p:spPr/>
        <p:txBody>
          <a:bodyPr/>
          <a:lstStyle/>
          <a:p>
            <a:r>
              <a:rPr lang="en-US"/>
              <a:t>Instagram Instagram Top Posts | Philadelphia Insurance - 1 of 6</a:t>
            </a:r>
          </a:p>
        </p:txBody>
      </p:sp>
      <p:graphicFrame>
        <p:nvGraphicFramePr>
          <p:cNvPr id="5" name="Table Placeholder 4">
            <a:extLst>
              <a:ext uri="{FF2B5EF4-FFF2-40B4-BE49-F238E27FC236}">
                <a16:creationId xmlns:a16="http://schemas.microsoft.com/office/drawing/2014/main" id="{782F6C0E-0D27-4179-9379-2F9E34848886}"/>
              </a:ext>
            </a:extLst>
          </p:cNvPr>
          <p:cNvGraphicFramePr>
            <a:graphicFrameLocks noGrp="1"/>
          </p:cNvGraphicFramePr>
          <p:nvPr>
            <p:ph type="tbl" sz="quarter" idx="13"/>
            <p:extLst>
              <p:ext uri="{D42A27DB-BD31-4B8C-83A1-F6EECF244321}">
                <p14:modId xmlns:p14="http://schemas.microsoft.com/office/powerpoint/2010/main" val="292702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7026539"/>
                    </a:ext>
                  </a:extLst>
                </a:gridCol>
                <a:gridCol w="1810512">
                  <a:extLst>
                    <a:ext uri="{9D8B030D-6E8A-4147-A177-3AD203B41FA5}">
                      <a16:colId xmlns:a16="http://schemas.microsoft.com/office/drawing/2014/main" val="1704640628"/>
                    </a:ext>
                  </a:extLst>
                </a:gridCol>
                <a:gridCol w="822960">
                  <a:extLst>
                    <a:ext uri="{9D8B030D-6E8A-4147-A177-3AD203B41FA5}">
                      <a16:colId xmlns:a16="http://schemas.microsoft.com/office/drawing/2014/main" val="3925200546"/>
                    </a:ext>
                  </a:extLst>
                </a:gridCol>
                <a:gridCol w="822960">
                  <a:extLst>
                    <a:ext uri="{9D8B030D-6E8A-4147-A177-3AD203B41FA5}">
                      <a16:colId xmlns:a16="http://schemas.microsoft.com/office/drawing/2014/main" val="783732491"/>
                    </a:ext>
                  </a:extLst>
                </a:gridCol>
                <a:gridCol w="822960">
                  <a:extLst>
                    <a:ext uri="{9D8B030D-6E8A-4147-A177-3AD203B41FA5}">
                      <a16:colId xmlns:a16="http://schemas.microsoft.com/office/drawing/2014/main" val="2407763637"/>
                    </a:ext>
                  </a:extLst>
                </a:gridCol>
                <a:gridCol w="822960">
                  <a:extLst>
                    <a:ext uri="{9D8B030D-6E8A-4147-A177-3AD203B41FA5}">
                      <a16:colId xmlns:a16="http://schemas.microsoft.com/office/drawing/2014/main" val="3140411902"/>
                    </a:ext>
                  </a:extLst>
                </a:gridCol>
                <a:gridCol w="822960">
                  <a:extLst>
                    <a:ext uri="{9D8B030D-6E8A-4147-A177-3AD203B41FA5}">
                      <a16:colId xmlns:a16="http://schemas.microsoft.com/office/drawing/2014/main" val="103917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7628066"/>
                  </a:ext>
                </a:extLst>
              </a:tr>
            </a:tbl>
          </a:graphicData>
        </a:graphic>
      </p:graphicFrame>
      <p:sp>
        <p:nvSpPr>
          <p:cNvPr id="4" name="Text Placeholder 3">
            <a:extLst>
              <a:ext uri="{FF2B5EF4-FFF2-40B4-BE49-F238E27FC236}">
                <a16:creationId xmlns:a16="http://schemas.microsoft.com/office/drawing/2014/main" id="{15215CF6-9584-4583-A1BB-C5160CFAD726}"/>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765656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6BFA7-19CA-4763-995C-355C2A28EA91}"/>
              </a:ext>
            </a:extLst>
          </p:cNvPr>
          <p:cNvSpPr>
            <a:spLocks noGrp="1"/>
          </p:cNvSpPr>
          <p:nvPr>
            <p:ph type="title"/>
          </p:nvPr>
        </p:nvSpPr>
        <p:spPr/>
        <p:txBody>
          <a:bodyPr/>
          <a:lstStyle/>
          <a:p>
            <a:r>
              <a:rPr lang="en-US"/>
              <a:t>Instagram Instagram Top Posts | Philadelphia Insurance - 2 of 6</a:t>
            </a:r>
          </a:p>
        </p:txBody>
      </p:sp>
      <p:graphicFrame>
        <p:nvGraphicFramePr>
          <p:cNvPr id="5" name="Table Placeholder 4">
            <a:extLst>
              <a:ext uri="{FF2B5EF4-FFF2-40B4-BE49-F238E27FC236}">
                <a16:creationId xmlns:a16="http://schemas.microsoft.com/office/drawing/2014/main" id="{16FB237A-CB0D-4ECB-8E2E-62C4C8F5A0EA}"/>
              </a:ext>
            </a:extLst>
          </p:cNvPr>
          <p:cNvGraphicFramePr>
            <a:graphicFrameLocks noGrp="1"/>
          </p:cNvGraphicFramePr>
          <p:nvPr>
            <p:ph type="tbl" sz="quarter" idx="13"/>
            <p:extLst>
              <p:ext uri="{D42A27DB-BD31-4B8C-83A1-F6EECF244321}">
                <p14:modId xmlns:p14="http://schemas.microsoft.com/office/powerpoint/2010/main" val="224863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96181685"/>
                    </a:ext>
                  </a:extLst>
                </a:gridCol>
                <a:gridCol w="1810512">
                  <a:extLst>
                    <a:ext uri="{9D8B030D-6E8A-4147-A177-3AD203B41FA5}">
                      <a16:colId xmlns:a16="http://schemas.microsoft.com/office/drawing/2014/main" val="1419009839"/>
                    </a:ext>
                  </a:extLst>
                </a:gridCol>
                <a:gridCol w="822960">
                  <a:extLst>
                    <a:ext uri="{9D8B030D-6E8A-4147-A177-3AD203B41FA5}">
                      <a16:colId xmlns:a16="http://schemas.microsoft.com/office/drawing/2014/main" val="417121500"/>
                    </a:ext>
                  </a:extLst>
                </a:gridCol>
                <a:gridCol w="822960">
                  <a:extLst>
                    <a:ext uri="{9D8B030D-6E8A-4147-A177-3AD203B41FA5}">
                      <a16:colId xmlns:a16="http://schemas.microsoft.com/office/drawing/2014/main" val="2653825612"/>
                    </a:ext>
                  </a:extLst>
                </a:gridCol>
                <a:gridCol w="822960">
                  <a:extLst>
                    <a:ext uri="{9D8B030D-6E8A-4147-A177-3AD203B41FA5}">
                      <a16:colId xmlns:a16="http://schemas.microsoft.com/office/drawing/2014/main" val="2188306805"/>
                    </a:ext>
                  </a:extLst>
                </a:gridCol>
                <a:gridCol w="822960">
                  <a:extLst>
                    <a:ext uri="{9D8B030D-6E8A-4147-A177-3AD203B41FA5}">
                      <a16:colId xmlns:a16="http://schemas.microsoft.com/office/drawing/2014/main" val="1280762411"/>
                    </a:ext>
                  </a:extLst>
                </a:gridCol>
                <a:gridCol w="822960">
                  <a:extLst>
                    <a:ext uri="{9D8B030D-6E8A-4147-A177-3AD203B41FA5}">
                      <a16:colId xmlns:a16="http://schemas.microsoft.com/office/drawing/2014/main" val="136944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15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- 2021-06-30 15:00:45</a:t>
                      </a:r>
                      <a:r>
                        <a:rPr kumimoji="0" lang="en-US" sz="1000" b="0" i="0" u="none" strike="noStrike" kern="1200" cap="none" spc="0" normalizeH="0" baseline="0" noProof="0">
                          <a:ln>
                            <a:noFill/>
                          </a:ln>
                          <a:solidFill>
                            <a:prstClr val="black"/>
                          </a:solidFill>
                          <a:effectLst/>
                          <a:uLnTx/>
                          <a:uFillTx/>
                          <a:latin typeface="+mn-lt"/>
                          <a:ea typeface="+mn-ea"/>
                          <a:cs typeface="+mn-cs"/>
                        </a:rPr>
                        <a:t>
 Are your insureds paying thousands on #telematics? Hit the breaks! PHLY offers GPS tracking and telematics with their PHLYTrac #fleetmanagement system at no additional cost to customers. 
Hear what agents have to say about #ThePHLYDifference ➡ 𝐛𝐢𝐭.𝐥𝐲/𝟑𝐪𝐁𝐗𝟔𝐃𝐊 ⬅ Link in bio
#TEAMPHLY #insurance #insurancecompany #insurancepolicy #insuranceindustry #specialtyinsurance #proprertyandcasualty #safedriving #fleet #fleetvehicles #fleetinsurance #fleetsafety #drivingsafety #businessauto #riskmanagement #commercialauto #commercialautoinsurance #commercialinsurance #insured #insurancecarrier #insuranceagents #insurancebrokers #insurancecoverage #insuranceproducts #insuranceservices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209377664_168680675171244_1680890301732802491_n.jpg?_nc_cat=102&amp;ccb=1-3&amp;_nc_sid=8ae9d6&amp;_nc_ohc=5UJYvOoJ21YAX_dYl11&amp;_nc_ht=scontent-atl3-2.cdninstagram.com&amp;oh=c4120025466e42111771776cf1bbe78e&amp;oe=60E25F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7264073"/>
                  </a:ext>
                </a:extLst>
              </a:tr>
            </a:tbl>
          </a:graphicData>
        </a:graphic>
      </p:graphicFrame>
      <p:sp>
        <p:nvSpPr>
          <p:cNvPr id="4" name="Text Placeholder 3">
            <a:extLst>
              <a:ext uri="{FF2B5EF4-FFF2-40B4-BE49-F238E27FC236}">
                <a16:creationId xmlns:a16="http://schemas.microsoft.com/office/drawing/2014/main" id="{DF8A3B19-618F-4A4F-915F-24001A31BD60}"/>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674945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77117-14A9-4F4A-B3F7-5FF28FFA5198}"/>
              </a:ext>
            </a:extLst>
          </p:cNvPr>
          <p:cNvSpPr>
            <a:spLocks noGrp="1"/>
          </p:cNvSpPr>
          <p:nvPr>
            <p:ph type="title"/>
          </p:nvPr>
        </p:nvSpPr>
        <p:spPr/>
        <p:txBody>
          <a:bodyPr/>
          <a:lstStyle/>
          <a:p>
            <a:r>
              <a:rPr lang="en-US"/>
              <a:t>Instagram Instagram Top Posts | Philadelphia Insurance - 3 of 6</a:t>
            </a:r>
          </a:p>
        </p:txBody>
      </p:sp>
      <p:graphicFrame>
        <p:nvGraphicFramePr>
          <p:cNvPr id="5" name="Table Placeholder 4">
            <a:extLst>
              <a:ext uri="{FF2B5EF4-FFF2-40B4-BE49-F238E27FC236}">
                <a16:creationId xmlns:a16="http://schemas.microsoft.com/office/drawing/2014/main" id="{BC794416-F9A3-46D7-BE5D-DD610AD1D0B0}"/>
              </a:ext>
            </a:extLst>
          </p:cNvPr>
          <p:cNvGraphicFramePr>
            <a:graphicFrameLocks noGrp="1"/>
          </p:cNvGraphicFramePr>
          <p:nvPr>
            <p:ph type="tbl" sz="quarter" idx="13"/>
            <p:extLst>
              <p:ext uri="{D42A27DB-BD31-4B8C-83A1-F6EECF244321}">
                <p14:modId xmlns:p14="http://schemas.microsoft.com/office/powerpoint/2010/main" val="3925699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4070382"/>
                    </a:ext>
                  </a:extLst>
                </a:gridCol>
                <a:gridCol w="1810512">
                  <a:extLst>
                    <a:ext uri="{9D8B030D-6E8A-4147-A177-3AD203B41FA5}">
                      <a16:colId xmlns:a16="http://schemas.microsoft.com/office/drawing/2014/main" val="3736103000"/>
                    </a:ext>
                  </a:extLst>
                </a:gridCol>
                <a:gridCol w="822960">
                  <a:extLst>
                    <a:ext uri="{9D8B030D-6E8A-4147-A177-3AD203B41FA5}">
                      <a16:colId xmlns:a16="http://schemas.microsoft.com/office/drawing/2014/main" val="2264014930"/>
                    </a:ext>
                  </a:extLst>
                </a:gridCol>
                <a:gridCol w="822960">
                  <a:extLst>
                    <a:ext uri="{9D8B030D-6E8A-4147-A177-3AD203B41FA5}">
                      <a16:colId xmlns:a16="http://schemas.microsoft.com/office/drawing/2014/main" val="1162445429"/>
                    </a:ext>
                  </a:extLst>
                </a:gridCol>
                <a:gridCol w="822960">
                  <a:extLst>
                    <a:ext uri="{9D8B030D-6E8A-4147-A177-3AD203B41FA5}">
                      <a16:colId xmlns:a16="http://schemas.microsoft.com/office/drawing/2014/main" val="2947662653"/>
                    </a:ext>
                  </a:extLst>
                </a:gridCol>
                <a:gridCol w="822960">
                  <a:extLst>
                    <a:ext uri="{9D8B030D-6E8A-4147-A177-3AD203B41FA5}">
                      <a16:colId xmlns:a16="http://schemas.microsoft.com/office/drawing/2014/main" val="4153148639"/>
                    </a:ext>
                  </a:extLst>
                </a:gridCol>
                <a:gridCol w="822960">
                  <a:extLst>
                    <a:ext uri="{9D8B030D-6E8A-4147-A177-3AD203B41FA5}">
                      <a16:colId xmlns:a16="http://schemas.microsoft.com/office/drawing/2014/main" val="281070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098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- 2021-06-29 18:18:32</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 #summerinternship #internships #internshipprogram #internshipopportunity #internlife #undergrad #futureleaders #nextgen #interning #collegestudents #youngprofessionals #insurancework #insuranceservices #insurancejobs #insurancecareers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209084888_992213894882536_7324446488358287571_n.jpg?_nc_cat=103&amp;ccb=1-3&amp;_nc_sid=8ae9d6&amp;_nc_ohc=2NHRd4RA-SYAX8bHhQy&amp;_nc_ht=scontent-atl3-2.cdninstagram.com&amp;oh=e16e4e8da2f9bd613537287b09e8bae7&amp;oe=60E30B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4168203"/>
                  </a:ext>
                </a:extLst>
              </a:tr>
            </a:tbl>
          </a:graphicData>
        </a:graphic>
      </p:graphicFrame>
      <p:sp>
        <p:nvSpPr>
          <p:cNvPr id="4" name="Text Placeholder 3">
            <a:extLst>
              <a:ext uri="{FF2B5EF4-FFF2-40B4-BE49-F238E27FC236}">
                <a16:creationId xmlns:a16="http://schemas.microsoft.com/office/drawing/2014/main" id="{50BDB608-105C-4903-8895-D393B60577D2}"/>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553136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99C4F-FCDE-45C0-B8B2-260CBCA0A09E}"/>
              </a:ext>
            </a:extLst>
          </p:cNvPr>
          <p:cNvSpPr>
            <a:spLocks noGrp="1"/>
          </p:cNvSpPr>
          <p:nvPr>
            <p:ph type="title"/>
          </p:nvPr>
        </p:nvSpPr>
        <p:spPr/>
        <p:txBody>
          <a:bodyPr/>
          <a:lstStyle/>
          <a:p>
            <a:r>
              <a:rPr lang="en-US"/>
              <a:t>Instagram Instagram Top Posts | Philadelphia Insurance - 4 of 6</a:t>
            </a:r>
          </a:p>
        </p:txBody>
      </p:sp>
      <p:graphicFrame>
        <p:nvGraphicFramePr>
          <p:cNvPr id="5" name="Table Placeholder 4">
            <a:extLst>
              <a:ext uri="{FF2B5EF4-FFF2-40B4-BE49-F238E27FC236}">
                <a16:creationId xmlns:a16="http://schemas.microsoft.com/office/drawing/2014/main" id="{9EA8FD76-3FED-459B-B45C-F61C3E400B74}"/>
              </a:ext>
            </a:extLst>
          </p:cNvPr>
          <p:cNvGraphicFramePr>
            <a:graphicFrameLocks noGrp="1"/>
          </p:cNvGraphicFramePr>
          <p:nvPr>
            <p:ph type="tbl" sz="quarter" idx="13"/>
            <p:extLst>
              <p:ext uri="{D42A27DB-BD31-4B8C-83A1-F6EECF244321}">
                <p14:modId xmlns:p14="http://schemas.microsoft.com/office/powerpoint/2010/main" val="286091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3457477"/>
                    </a:ext>
                  </a:extLst>
                </a:gridCol>
                <a:gridCol w="1810512">
                  <a:extLst>
                    <a:ext uri="{9D8B030D-6E8A-4147-A177-3AD203B41FA5}">
                      <a16:colId xmlns:a16="http://schemas.microsoft.com/office/drawing/2014/main" val="2213694587"/>
                    </a:ext>
                  </a:extLst>
                </a:gridCol>
                <a:gridCol w="822960">
                  <a:extLst>
                    <a:ext uri="{9D8B030D-6E8A-4147-A177-3AD203B41FA5}">
                      <a16:colId xmlns:a16="http://schemas.microsoft.com/office/drawing/2014/main" val="2071406194"/>
                    </a:ext>
                  </a:extLst>
                </a:gridCol>
                <a:gridCol w="822960">
                  <a:extLst>
                    <a:ext uri="{9D8B030D-6E8A-4147-A177-3AD203B41FA5}">
                      <a16:colId xmlns:a16="http://schemas.microsoft.com/office/drawing/2014/main" val="3959891164"/>
                    </a:ext>
                  </a:extLst>
                </a:gridCol>
                <a:gridCol w="822960">
                  <a:extLst>
                    <a:ext uri="{9D8B030D-6E8A-4147-A177-3AD203B41FA5}">
                      <a16:colId xmlns:a16="http://schemas.microsoft.com/office/drawing/2014/main" val="1608810926"/>
                    </a:ext>
                  </a:extLst>
                </a:gridCol>
                <a:gridCol w="822960">
                  <a:extLst>
                    <a:ext uri="{9D8B030D-6E8A-4147-A177-3AD203B41FA5}">
                      <a16:colId xmlns:a16="http://schemas.microsoft.com/office/drawing/2014/main" val="2645838512"/>
                    </a:ext>
                  </a:extLst>
                </a:gridCol>
                <a:gridCol w="822960">
                  <a:extLst>
                    <a:ext uri="{9D8B030D-6E8A-4147-A177-3AD203B41FA5}">
                      <a16:colId xmlns:a16="http://schemas.microsoft.com/office/drawing/2014/main" val="102477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574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- 2021-06-28 12:03:48</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
#insurance #insuranceagents #insurancebroker #insurancecarrier #insurancepolicy #insured #insuranceproducts #insurancecareers #insurancelife #insurancework #insurancelife #insurancecompany #propertyandcasualty #specialtyinsurance #insurancebusiness #commercialinsurance #insuranceindustry #insuranceservices #insurances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210732319_177118360970861_4904393698832928248_n.jpg?_nc_cat=109&amp;ccb=1-3&amp;_nc_sid=8ae9d6&amp;_nc_ohc=ebPueswLtIwAX_iWaOP&amp;_nc_ht=scontent-atl3-2.cdninstagram.com&amp;oh=76608557916c3ae8b1e9832829e15113&amp;oe=60E3DF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30142"/>
                  </a:ext>
                </a:extLst>
              </a:tr>
            </a:tbl>
          </a:graphicData>
        </a:graphic>
      </p:graphicFrame>
      <p:sp>
        <p:nvSpPr>
          <p:cNvPr id="4" name="Text Placeholder 3">
            <a:extLst>
              <a:ext uri="{FF2B5EF4-FFF2-40B4-BE49-F238E27FC236}">
                <a16:creationId xmlns:a16="http://schemas.microsoft.com/office/drawing/2014/main" id="{69E6C9B6-6B32-48F7-BBDF-AB596A0A38DC}"/>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663720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3B851-0E2B-4E16-9BC6-E3CC209476AF}"/>
              </a:ext>
            </a:extLst>
          </p:cNvPr>
          <p:cNvSpPr>
            <a:spLocks noGrp="1"/>
          </p:cNvSpPr>
          <p:nvPr>
            <p:ph type="title"/>
          </p:nvPr>
        </p:nvSpPr>
        <p:spPr/>
        <p:txBody>
          <a:bodyPr/>
          <a:lstStyle/>
          <a:p>
            <a:r>
              <a:rPr lang="en-US"/>
              <a:t>Instagram Instagram Top Posts | Philadelphia Insurance - 5 of 6</a:t>
            </a:r>
          </a:p>
        </p:txBody>
      </p:sp>
      <p:graphicFrame>
        <p:nvGraphicFramePr>
          <p:cNvPr id="5" name="Table Placeholder 4">
            <a:extLst>
              <a:ext uri="{FF2B5EF4-FFF2-40B4-BE49-F238E27FC236}">
                <a16:creationId xmlns:a16="http://schemas.microsoft.com/office/drawing/2014/main" id="{6BB35D91-10B7-439B-9266-E21746483E93}"/>
              </a:ext>
            </a:extLst>
          </p:cNvPr>
          <p:cNvGraphicFramePr>
            <a:graphicFrameLocks noGrp="1"/>
          </p:cNvGraphicFramePr>
          <p:nvPr>
            <p:ph type="tbl" sz="quarter" idx="13"/>
            <p:extLst>
              <p:ext uri="{D42A27DB-BD31-4B8C-83A1-F6EECF244321}">
                <p14:modId xmlns:p14="http://schemas.microsoft.com/office/powerpoint/2010/main" val="69419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804533"/>
                    </a:ext>
                  </a:extLst>
                </a:gridCol>
                <a:gridCol w="1810512">
                  <a:extLst>
                    <a:ext uri="{9D8B030D-6E8A-4147-A177-3AD203B41FA5}">
                      <a16:colId xmlns:a16="http://schemas.microsoft.com/office/drawing/2014/main" val="1778853783"/>
                    </a:ext>
                  </a:extLst>
                </a:gridCol>
                <a:gridCol w="822960">
                  <a:extLst>
                    <a:ext uri="{9D8B030D-6E8A-4147-A177-3AD203B41FA5}">
                      <a16:colId xmlns:a16="http://schemas.microsoft.com/office/drawing/2014/main" val="4159033966"/>
                    </a:ext>
                  </a:extLst>
                </a:gridCol>
                <a:gridCol w="822960">
                  <a:extLst>
                    <a:ext uri="{9D8B030D-6E8A-4147-A177-3AD203B41FA5}">
                      <a16:colId xmlns:a16="http://schemas.microsoft.com/office/drawing/2014/main" val="3653847863"/>
                    </a:ext>
                  </a:extLst>
                </a:gridCol>
                <a:gridCol w="822960">
                  <a:extLst>
                    <a:ext uri="{9D8B030D-6E8A-4147-A177-3AD203B41FA5}">
                      <a16:colId xmlns:a16="http://schemas.microsoft.com/office/drawing/2014/main" val="665051139"/>
                    </a:ext>
                  </a:extLst>
                </a:gridCol>
                <a:gridCol w="822960">
                  <a:extLst>
                    <a:ext uri="{9D8B030D-6E8A-4147-A177-3AD203B41FA5}">
                      <a16:colId xmlns:a16="http://schemas.microsoft.com/office/drawing/2014/main" val="4133051925"/>
                    </a:ext>
                  </a:extLst>
                </a:gridCol>
                <a:gridCol w="822960">
                  <a:extLst>
                    <a:ext uri="{9D8B030D-6E8A-4147-A177-3AD203B41FA5}">
                      <a16:colId xmlns:a16="http://schemas.microsoft.com/office/drawing/2014/main" val="405848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83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- 2021-06-25 12:08:03</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 🐶🐾 
#takeyourdogtowork #workingfromhomelife #dogsofinsta #dogsofinstagram #dogloversofig #pawsomedogs #cutedogpics #familydogs #dogmoments #doggielife #dogloversfeed #igdogsdaily #adorabledogs #dogsta #doggiegram #insurance #insurancelife #insurancework #insurancecompany #propertyandcasualty #specialtyinsurance #insurancebusiness #commercialinsurance #insurancecarrier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209025173_2861978810782965_3255766262576981562_n.jpg?_nc_cat=109&amp;ccb=1-3&amp;_nc_sid=8ae9d6&amp;_nc_ohc=CTg1UjJ89pgAX8jeC5L&amp;_nc_ht=scontent-atl3-2.cdninstagram.com&amp;oh=c2e2d0ca52a411cd1c46de4af3da60f6&amp;oe=60E2F06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81633521"/>
                  </a:ext>
                </a:extLst>
              </a:tr>
            </a:tbl>
          </a:graphicData>
        </a:graphic>
      </p:graphicFrame>
      <p:sp>
        <p:nvSpPr>
          <p:cNvPr id="4" name="Text Placeholder 3">
            <a:extLst>
              <a:ext uri="{FF2B5EF4-FFF2-40B4-BE49-F238E27FC236}">
                <a16:creationId xmlns:a16="http://schemas.microsoft.com/office/drawing/2014/main" id="{CB24A4D3-CE3E-4232-A636-4DF710B45239}"/>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808577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9591-E277-42B7-83CB-F8059A61DC4B}"/>
              </a:ext>
            </a:extLst>
          </p:cNvPr>
          <p:cNvSpPr>
            <a:spLocks noGrp="1"/>
          </p:cNvSpPr>
          <p:nvPr>
            <p:ph type="title"/>
          </p:nvPr>
        </p:nvSpPr>
        <p:spPr/>
        <p:txBody>
          <a:bodyPr/>
          <a:lstStyle/>
          <a:p>
            <a:r>
              <a:rPr lang="en-US"/>
              <a:t>Instagram Instagram Top Posts | Philadelphia Insurance - 6 of 6</a:t>
            </a:r>
          </a:p>
        </p:txBody>
      </p:sp>
      <p:graphicFrame>
        <p:nvGraphicFramePr>
          <p:cNvPr id="5" name="Table Placeholder 4">
            <a:extLst>
              <a:ext uri="{FF2B5EF4-FFF2-40B4-BE49-F238E27FC236}">
                <a16:creationId xmlns:a16="http://schemas.microsoft.com/office/drawing/2014/main" id="{A8EC6F07-3021-4FC2-B19C-EFD715F26366}"/>
              </a:ext>
            </a:extLst>
          </p:cNvPr>
          <p:cNvGraphicFramePr>
            <a:graphicFrameLocks noGrp="1"/>
          </p:cNvGraphicFramePr>
          <p:nvPr>
            <p:ph type="tbl" sz="quarter" idx="13"/>
            <p:extLst>
              <p:ext uri="{D42A27DB-BD31-4B8C-83A1-F6EECF244321}">
                <p14:modId xmlns:p14="http://schemas.microsoft.com/office/powerpoint/2010/main" val="193303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1818079"/>
                    </a:ext>
                  </a:extLst>
                </a:gridCol>
                <a:gridCol w="1810512">
                  <a:extLst>
                    <a:ext uri="{9D8B030D-6E8A-4147-A177-3AD203B41FA5}">
                      <a16:colId xmlns:a16="http://schemas.microsoft.com/office/drawing/2014/main" val="9195541"/>
                    </a:ext>
                  </a:extLst>
                </a:gridCol>
                <a:gridCol w="822960">
                  <a:extLst>
                    <a:ext uri="{9D8B030D-6E8A-4147-A177-3AD203B41FA5}">
                      <a16:colId xmlns:a16="http://schemas.microsoft.com/office/drawing/2014/main" val="2618092265"/>
                    </a:ext>
                  </a:extLst>
                </a:gridCol>
                <a:gridCol w="822960">
                  <a:extLst>
                    <a:ext uri="{9D8B030D-6E8A-4147-A177-3AD203B41FA5}">
                      <a16:colId xmlns:a16="http://schemas.microsoft.com/office/drawing/2014/main" val="3104608000"/>
                    </a:ext>
                  </a:extLst>
                </a:gridCol>
                <a:gridCol w="822960">
                  <a:extLst>
                    <a:ext uri="{9D8B030D-6E8A-4147-A177-3AD203B41FA5}">
                      <a16:colId xmlns:a16="http://schemas.microsoft.com/office/drawing/2014/main" val="316148421"/>
                    </a:ext>
                  </a:extLst>
                </a:gridCol>
                <a:gridCol w="822960">
                  <a:extLst>
                    <a:ext uri="{9D8B030D-6E8A-4147-A177-3AD203B41FA5}">
                      <a16:colId xmlns:a16="http://schemas.microsoft.com/office/drawing/2014/main" val="69936365"/>
                    </a:ext>
                  </a:extLst>
                </a:gridCol>
                <a:gridCol w="822960">
                  <a:extLst>
                    <a:ext uri="{9D8B030D-6E8A-4147-A177-3AD203B41FA5}">
                      <a16:colId xmlns:a16="http://schemas.microsoft.com/office/drawing/2014/main" val="92449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352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- 2021-06-24 12:12:50</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launch a career! This month, we’re shining the spotlight on Timothy Cook, who works in our #Underwriting Department, as he shares why he loves being part of our team. 😊
Learn more about #TEAMPHLY ➡ 𝐛𝐢𝐭.𝐥𝐲/𝐏𝐇𝐋𝐘𝐂𝐚𝐫𝐞𝐞𝐫𝐬 ⬅ Link in bio. 
#insurance #employeespotlight #employeeappreciation #careermotivation #businessgoals #supportive #instajobs #careers #insurancejobs #insurancecareers #companyculture #workenvironment #professionalgrowth #professionaldevelopment #insurancelife #corporatelife #insurancework #insurancecompany #workplaceculture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205907234_4510215328990916_6730629692089114007_n.jpg?_nc_cat=110&amp;ccb=1-3&amp;_nc_sid=8ae9d6&amp;_nc_ohc=mShYjqYrKgMAX9MdQNq&amp;_nc_ht=scontent-atl3-2.cdninstagram.com&amp;edm=AL-3X8kEAAAA&amp;oh=05e2ccbdb03c98c21e5d1aba71c6254d&amp;oe=60E2BD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9043399"/>
                  </a:ext>
                </a:extLst>
              </a:tr>
            </a:tbl>
          </a:graphicData>
        </a:graphic>
      </p:graphicFrame>
      <p:sp>
        <p:nvSpPr>
          <p:cNvPr id="4" name="Text Placeholder 3">
            <a:extLst>
              <a:ext uri="{FF2B5EF4-FFF2-40B4-BE49-F238E27FC236}">
                <a16:creationId xmlns:a16="http://schemas.microsoft.com/office/drawing/2014/main" id="{3054FD1A-6E3A-4A42-887B-DED0C29EBA19}"/>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820642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132F-A822-4600-966A-312C1A6106A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5CC7670-444F-4F51-9A68-3CF28FD51E18}"/>
              </a:ext>
            </a:extLst>
          </p:cNvPr>
          <p:cNvGraphicFramePr>
            <a:graphicFrameLocks noGrp="1"/>
          </p:cNvGraphicFramePr>
          <p:nvPr>
            <p:ph type="tbl" sz="quarter" idx="13"/>
            <p:extLst>
              <p:ext uri="{D42A27DB-BD31-4B8C-83A1-F6EECF244321}">
                <p14:modId xmlns:p14="http://schemas.microsoft.com/office/powerpoint/2010/main" val="77970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73778516"/>
                    </a:ext>
                  </a:extLst>
                </a:gridCol>
                <a:gridCol w="658368">
                  <a:extLst>
                    <a:ext uri="{9D8B030D-6E8A-4147-A177-3AD203B41FA5}">
                      <a16:colId xmlns:a16="http://schemas.microsoft.com/office/drawing/2014/main" val="2532597417"/>
                    </a:ext>
                  </a:extLst>
                </a:gridCol>
                <a:gridCol w="658368">
                  <a:extLst>
                    <a:ext uri="{9D8B030D-6E8A-4147-A177-3AD203B41FA5}">
                      <a16:colId xmlns:a16="http://schemas.microsoft.com/office/drawing/2014/main" val="3332591613"/>
                    </a:ext>
                  </a:extLst>
                </a:gridCol>
                <a:gridCol w="329184">
                  <a:extLst>
                    <a:ext uri="{9D8B030D-6E8A-4147-A177-3AD203B41FA5}">
                      <a16:colId xmlns:a16="http://schemas.microsoft.com/office/drawing/2014/main" val="3013179896"/>
                    </a:ext>
                  </a:extLst>
                </a:gridCol>
                <a:gridCol w="329184">
                  <a:extLst>
                    <a:ext uri="{9D8B030D-6E8A-4147-A177-3AD203B41FA5}">
                      <a16:colId xmlns:a16="http://schemas.microsoft.com/office/drawing/2014/main" val="580044473"/>
                    </a:ext>
                  </a:extLst>
                </a:gridCol>
                <a:gridCol w="658368">
                  <a:extLst>
                    <a:ext uri="{9D8B030D-6E8A-4147-A177-3AD203B41FA5}">
                      <a16:colId xmlns:a16="http://schemas.microsoft.com/office/drawing/2014/main" val="2526961685"/>
                    </a:ext>
                  </a:extLst>
                </a:gridCol>
                <a:gridCol w="658368">
                  <a:extLst>
                    <a:ext uri="{9D8B030D-6E8A-4147-A177-3AD203B41FA5}">
                      <a16:colId xmlns:a16="http://schemas.microsoft.com/office/drawing/2014/main" val="1275307406"/>
                    </a:ext>
                  </a:extLst>
                </a:gridCol>
                <a:gridCol w="658368">
                  <a:extLst>
                    <a:ext uri="{9D8B030D-6E8A-4147-A177-3AD203B41FA5}">
                      <a16:colId xmlns:a16="http://schemas.microsoft.com/office/drawing/2014/main" val="3948363294"/>
                    </a:ext>
                  </a:extLst>
                </a:gridCol>
                <a:gridCol w="658368">
                  <a:extLst>
                    <a:ext uri="{9D8B030D-6E8A-4147-A177-3AD203B41FA5}">
                      <a16:colId xmlns:a16="http://schemas.microsoft.com/office/drawing/2014/main" val="439045920"/>
                    </a:ext>
                  </a:extLst>
                </a:gridCol>
                <a:gridCol w="658368">
                  <a:extLst>
                    <a:ext uri="{9D8B030D-6E8A-4147-A177-3AD203B41FA5}">
                      <a16:colId xmlns:a16="http://schemas.microsoft.com/office/drawing/2014/main" val="1856947393"/>
                    </a:ext>
                  </a:extLst>
                </a:gridCol>
                <a:gridCol w="658368">
                  <a:extLst>
                    <a:ext uri="{9D8B030D-6E8A-4147-A177-3AD203B41FA5}">
                      <a16:colId xmlns:a16="http://schemas.microsoft.com/office/drawing/2014/main" val="2625501590"/>
                    </a:ext>
                  </a:extLst>
                </a:gridCol>
                <a:gridCol w="658368">
                  <a:extLst>
                    <a:ext uri="{9D8B030D-6E8A-4147-A177-3AD203B41FA5}">
                      <a16:colId xmlns:a16="http://schemas.microsoft.com/office/drawing/2014/main" val="346337622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995330366"/>
                  </a:ext>
                </a:extLst>
              </a:tr>
              <a:tr h="370840">
                <a:tc>
                  <a:txBody>
                    <a:bodyPr/>
                    <a:lstStyle/>
                    <a:p>
                      <a:r>
                        <a:rPr lang="en-US" sz="1000"/>
                        <a:t>phlyinsurance</a:t>
                      </a:r>
                    </a:p>
                  </a:txBody>
                  <a:tcPr/>
                </a:tc>
                <a:tc>
                  <a:txBody>
                    <a:bodyPr/>
                    <a:lstStyle/>
                    <a:p>
                      <a:r>
                        <a:rPr lang="en-US" sz="1000"/>
                        <a:t>8</a:t>
                      </a:r>
                    </a:p>
                  </a:txBody>
                  <a:tcPr/>
                </a:tc>
                <a:tc>
                  <a:txBody>
                    <a:bodyPr/>
                    <a:lstStyle/>
                    <a:p>
                      <a:r>
                        <a:rPr lang="en-US" sz="1000"/>
                        <a:t>0.7007</a:t>
                      </a:r>
                    </a:p>
                  </a:txBody>
                  <a:tcPr/>
                </a:tc>
                <a:tc>
                  <a:txBody>
                    <a:bodyPr/>
                    <a:lstStyle/>
                    <a:p>
                      <a:r>
                        <a:rPr lang="en-US" sz="1000"/>
                        <a:t>21.88</a:t>
                      </a:r>
                    </a:p>
                  </a:txBody>
                  <a:tcPr/>
                </a:tc>
                <a:tc>
                  <a:txBody>
                    <a:bodyPr/>
                    <a:lstStyle/>
                    <a:p>
                      <a:r>
                        <a:rPr lang="en-US" sz="1000"/>
                        <a:t>0.12</a:t>
                      </a:r>
                    </a:p>
                  </a:txBody>
                  <a:tcPr/>
                </a:tc>
                <a:tc>
                  <a:txBody>
                    <a:bodyPr/>
                    <a:lstStyle/>
                    <a:p>
                      <a:r>
                        <a:rPr lang="en-US" sz="1000"/>
                        <a:t>119.00</a:t>
                      </a:r>
                    </a:p>
                  </a:txBody>
                  <a:tcPr/>
                </a:tc>
                <a:tc>
                  <a:txBody>
                    <a:bodyPr/>
                    <a:lstStyle/>
                    <a:p>
                      <a:r>
                        <a:rPr lang="en-US" sz="1000"/>
                        <a:t>117.50</a:t>
                      </a:r>
                    </a:p>
                  </a:txBody>
                  <a:tcPr/>
                </a:tc>
                <a:tc>
                  <a:txBody>
                    <a:bodyPr/>
                    <a:lstStyle/>
                    <a:p>
                      <a:r>
                        <a:rPr lang="en-US" sz="1000"/>
                        <a:t>82.38</a:t>
                      </a:r>
                    </a:p>
                  </a:txBody>
                  <a:tcPr/>
                </a:tc>
                <a:tc>
                  <a:txBody>
                    <a:bodyPr/>
                    <a:lstStyle/>
                    <a:p>
                      <a:r>
                        <a:rPr lang="en-US" sz="1000"/>
                        <a:t>82.25</a:t>
                      </a:r>
                    </a:p>
                  </a:txBody>
                  <a:tcPr/>
                </a:tc>
                <a:tc>
                  <a:txBody>
                    <a:bodyPr/>
                    <a:lstStyle/>
                    <a:p>
                      <a:r>
                        <a:rPr lang="en-US" sz="1000"/>
                        <a:t>952</a:t>
                      </a:r>
                    </a:p>
                  </a:txBody>
                  <a:tcPr/>
                </a:tc>
                <a:tc>
                  <a:txBody>
                    <a:bodyPr/>
                    <a:lstStyle/>
                    <a:p>
                      <a:r>
                        <a:rPr lang="en-US" sz="1000"/>
                        <a:t>175</a:t>
                      </a:r>
                    </a:p>
                  </a:txBody>
                  <a:tcPr/>
                </a:tc>
                <a:tc>
                  <a:txBody>
                    <a:bodyPr/>
                    <a:lstStyle/>
                    <a:p>
                      <a:r>
                        <a:rPr lang="en-US" sz="1000"/>
                        <a:t>659</a:t>
                      </a:r>
                    </a:p>
                  </a:txBody>
                  <a:tcPr/>
                </a:tc>
                <a:extLst>
                  <a:ext uri="{0D108BD9-81ED-4DB2-BD59-A6C34878D82A}">
                    <a16:rowId xmlns:a16="http://schemas.microsoft.com/office/drawing/2014/main" val="4094202724"/>
                  </a:ext>
                </a:extLst>
              </a:tr>
            </a:tbl>
          </a:graphicData>
        </a:graphic>
      </p:graphicFrame>
      <p:sp>
        <p:nvSpPr>
          <p:cNvPr id="4" name="Text Placeholder 3">
            <a:extLst>
              <a:ext uri="{FF2B5EF4-FFF2-40B4-BE49-F238E27FC236}">
                <a16:creationId xmlns:a16="http://schemas.microsoft.com/office/drawing/2014/main" id="{A70F0C52-1071-4D32-A3AF-8BC78CE29FC1}"/>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663853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1181</Words>
  <Application>Microsoft Office PowerPoint</Application>
  <PresentationFormat>On-screen Show (4:3)</PresentationFormat>
  <Paragraphs>379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Philadelphia Insurance</vt:lpstr>
      <vt:lpstr>Facebook Own Posts Table | TMNAS</vt:lpstr>
      <vt:lpstr>Twitter Key Metrics Table | TMNAS</vt:lpstr>
      <vt:lpstr>Twitter Twitter Followers Change | TMNAS</vt:lpstr>
      <vt:lpstr>Twitter Average Interactions Per Tweet | TMNAS</vt:lpstr>
      <vt:lpstr>Twitter Total Interactions Per Month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Followers Change | Philadelphia Insurance</vt:lpstr>
      <vt:lpstr>Instagram Average Interactions Per Post | Philadelphia Insurance</vt:lpstr>
      <vt:lpstr>Instagram Total Interactions Per Month | Philadelphia Insurance</vt:lpstr>
      <vt:lpstr>Instagram Instagram Top Posts | Philadelphia Insurance - 1 of 6</vt:lpstr>
      <vt:lpstr>Instagram Instagram Top Posts | Philadelphia Insurance - 2 of 6</vt:lpstr>
      <vt:lpstr>Instagram Instagram Top Posts | Philadelphia Insurance - 3 of 6</vt:lpstr>
      <vt:lpstr>Instagram Instagram Top Posts | Philadelphia Insurance - 4 of 6</vt:lpstr>
      <vt:lpstr>Instagram Instagram Top Posts | Philadelphia Insurance - 5 of 6</vt:lpstr>
      <vt:lpstr>Instagram Instagram Top Posts | Philadelphia Insurance - 6 of 6</vt:lpstr>
      <vt:lpstr>Instagram Stories Key Metrics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2021-07-01T19:23:55Z</dcterms:created>
  <dcterms:modified xsi:type="dcterms:W3CDTF">2021-07-01T19:24:28Z</dcterms:modified>
</cp:coreProperties>
</file>