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90" r:id="rId32"/>
    <p:sldId id="291" r:id="rId33"/>
    <p:sldId id="292" r:id="rId34"/>
    <p:sldId id="293" r:id="rId35"/>
    <p:sldId id="294" r:id="rId36"/>
    <p:sldId id="295" r:id="rId37"/>
    <p:sldId id="297" r:id="rId38"/>
    <p:sldId id="298"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Sheet1!$A$2:$A$43</c:f>
              <c:numCache>
                <c:formatCode>m/d/yyyy</c:formatCode>
                <c:ptCount val="4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numCache>
            </c:numRef>
          </c:cat>
          <c:val>
            <c:numRef>
              <c:f>Sheet1!$B$2:$B$43</c:f>
              <c:numCache>
                <c:formatCode>General</c:formatCode>
                <c:ptCount val="42"/>
                <c:pt idx="0">
                  <c:v>3420</c:v>
                </c:pt>
                <c:pt idx="1">
                  <c:v>3450</c:v>
                </c:pt>
                <c:pt idx="2">
                  <c:v>3484</c:v>
                </c:pt>
                <c:pt idx="3">
                  <c:v>3509</c:v>
                </c:pt>
                <c:pt idx="4">
                  <c:v>3542</c:v>
                </c:pt>
                <c:pt idx="5">
                  <c:v>3592</c:v>
                </c:pt>
                <c:pt idx="6">
                  <c:v>3621</c:v>
                </c:pt>
                <c:pt idx="7">
                  <c:v>3679</c:v>
                </c:pt>
                <c:pt idx="8">
                  <c:v>3750</c:v>
                </c:pt>
                <c:pt idx="9">
                  <c:v>3803</c:v>
                </c:pt>
                <c:pt idx="10">
                  <c:v>3845</c:v>
                </c:pt>
                <c:pt idx="11">
                  <c:v>3870</c:v>
                </c:pt>
                <c:pt idx="12">
                  <c:v>3909</c:v>
                </c:pt>
                <c:pt idx="13">
                  <c:v>3943</c:v>
                </c:pt>
                <c:pt idx="14">
                  <c:v>4002</c:v>
                </c:pt>
                <c:pt idx="15">
                  <c:v>4036</c:v>
                </c:pt>
                <c:pt idx="16">
                  <c:v>4057</c:v>
                </c:pt>
                <c:pt idx="17">
                  <c:v>4087</c:v>
                </c:pt>
                <c:pt idx="18">
                  <c:v>4140</c:v>
                </c:pt>
                <c:pt idx="19">
                  <c:v>4163</c:v>
                </c:pt>
                <c:pt idx="20">
                  <c:v>4179</c:v>
                </c:pt>
                <c:pt idx="21">
                  <c:v>4200</c:v>
                </c:pt>
                <c:pt idx="22">
                  <c:v>4392</c:v>
                </c:pt>
                <c:pt idx="23">
                  <c:v>4396</c:v>
                </c:pt>
                <c:pt idx="24">
                  <c:v>4406</c:v>
                </c:pt>
                <c:pt idx="25">
                  <c:v>4412</c:v>
                </c:pt>
                <c:pt idx="26">
                  <c:v>4434</c:v>
                </c:pt>
                <c:pt idx="27">
                  <c:v>4469</c:v>
                </c:pt>
                <c:pt idx="28">
                  <c:v>4473</c:v>
                </c:pt>
                <c:pt idx="29">
                  <c:v>4488</c:v>
                </c:pt>
                <c:pt idx="30">
                  <c:v>4495</c:v>
                </c:pt>
                <c:pt idx="31">
                  <c:v>4498</c:v>
                </c:pt>
                <c:pt idx="32">
                  <c:v>4511</c:v>
                </c:pt>
                <c:pt idx="33">
                  <c:v>4525</c:v>
                </c:pt>
                <c:pt idx="34">
                  <c:v>4531</c:v>
                </c:pt>
                <c:pt idx="35">
                  <c:v>4545</c:v>
                </c:pt>
                <c:pt idx="36">
                  <c:v>4569</c:v>
                </c:pt>
                <c:pt idx="37">
                  <c:v>4580</c:v>
                </c:pt>
                <c:pt idx="38">
                  <c:v>4604</c:v>
                </c:pt>
                <c:pt idx="39">
                  <c:v>4613</c:v>
                </c:pt>
                <c:pt idx="40">
                  <c:v>4622</c:v>
                </c:pt>
                <c:pt idx="41">
                  <c:v>4642</c:v>
                </c:pt>
              </c:numCache>
            </c:numRef>
          </c:val>
          <c:smooth val="0"/>
          <c:extLst>
            <c:ext xmlns:c16="http://schemas.microsoft.com/office/drawing/2014/chart" uri="{C3380CC4-5D6E-409C-BE32-E72D297353CC}">
              <c16:uniqueId val="{00000000-0BC2-456E-8215-4A84DF39DAE4}"/>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Sheet1!$A$2:$A$43</c:f>
              <c:numCache>
                <c:formatCode>m/d/yyyy</c:formatCode>
                <c:ptCount val="4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numCache>
            </c:numRef>
          </c:cat>
          <c:val>
            <c:numRef>
              <c:f>Sheet1!$C$2:$C$43</c:f>
              <c:numCache>
                <c:formatCode>General</c:formatCode>
                <c:ptCount val="42"/>
                <c:pt idx="0">
                  <c:v>2868</c:v>
                </c:pt>
                <c:pt idx="1">
                  <c:v>2900</c:v>
                </c:pt>
                <c:pt idx="2">
                  <c:v>2922</c:v>
                </c:pt>
                <c:pt idx="3">
                  <c:v>2967</c:v>
                </c:pt>
                <c:pt idx="4">
                  <c:v>3018</c:v>
                </c:pt>
                <c:pt idx="5">
                  <c:v>3042</c:v>
                </c:pt>
                <c:pt idx="6">
                  <c:v>3061</c:v>
                </c:pt>
                <c:pt idx="7">
                  <c:v>3064</c:v>
                </c:pt>
                <c:pt idx="8">
                  <c:v>3097</c:v>
                </c:pt>
                <c:pt idx="9">
                  <c:v>3108</c:v>
                </c:pt>
                <c:pt idx="10">
                  <c:v>3113</c:v>
                </c:pt>
                <c:pt idx="11">
                  <c:v>3118</c:v>
                </c:pt>
                <c:pt idx="12">
                  <c:v>3135</c:v>
                </c:pt>
                <c:pt idx="13">
                  <c:v>3159</c:v>
                </c:pt>
                <c:pt idx="14">
                  <c:v>3208</c:v>
                </c:pt>
                <c:pt idx="15">
                  <c:v>3222</c:v>
                </c:pt>
                <c:pt idx="16">
                  <c:v>3235</c:v>
                </c:pt>
                <c:pt idx="17">
                  <c:v>3296</c:v>
                </c:pt>
                <c:pt idx="18">
                  <c:v>3307</c:v>
                </c:pt>
                <c:pt idx="19">
                  <c:v>3334</c:v>
                </c:pt>
                <c:pt idx="20">
                  <c:v>3412</c:v>
                </c:pt>
                <c:pt idx="21">
                  <c:v>3418</c:v>
                </c:pt>
                <c:pt idx="22">
                  <c:v>3423</c:v>
                </c:pt>
                <c:pt idx="23">
                  <c:v>3444</c:v>
                </c:pt>
                <c:pt idx="24">
                  <c:v>3513</c:v>
                </c:pt>
                <c:pt idx="25">
                  <c:v>3635</c:v>
                </c:pt>
                <c:pt idx="26">
                  <c:v>3632</c:v>
                </c:pt>
                <c:pt idx="27">
                  <c:v>3645</c:v>
                </c:pt>
                <c:pt idx="28">
                  <c:v>3650</c:v>
                </c:pt>
                <c:pt idx="29">
                  <c:v>3627</c:v>
                </c:pt>
                <c:pt idx="30">
                  <c:v>3631</c:v>
                </c:pt>
                <c:pt idx="31">
                  <c:v>3630</c:v>
                </c:pt>
                <c:pt idx="32">
                  <c:v>3645</c:v>
                </c:pt>
                <c:pt idx="33">
                  <c:v>3647</c:v>
                </c:pt>
                <c:pt idx="34">
                  <c:v>3662</c:v>
                </c:pt>
                <c:pt idx="35">
                  <c:v>3672</c:v>
                </c:pt>
                <c:pt idx="36">
                  <c:v>3645</c:v>
                </c:pt>
                <c:pt idx="37">
                  <c:v>3656</c:v>
                </c:pt>
                <c:pt idx="38">
                  <c:v>3674</c:v>
                </c:pt>
                <c:pt idx="39">
                  <c:v>3689</c:v>
                </c:pt>
                <c:pt idx="40">
                  <c:v>3680</c:v>
                </c:pt>
                <c:pt idx="41">
                  <c:v>3682</c:v>
                </c:pt>
              </c:numCache>
            </c:numRef>
          </c:val>
          <c:smooth val="0"/>
          <c:extLst>
            <c:ext xmlns:c16="http://schemas.microsoft.com/office/drawing/2014/chart" uri="{C3380CC4-5D6E-409C-BE32-E72D297353CC}">
              <c16:uniqueId val="{00000001-0BC2-456E-8215-4A84DF39DAE4}"/>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Sheet1!$A$2:$A$43</c:f>
              <c:numCache>
                <c:formatCode>m/d/yyyy</c:formatCode>
                <c:ptCount val="4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numCache>
            </c:numRef>
          </c:cat>
          <c:val>
            <c:numRef>
              <c:f>Sheet1!$D$2:$D$43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numCache>
            </c:numRef>
          </c:val>
          <c:smooth val="0"/>
          <c:extLst>
            <c:ext xmlns:c16="http://schemas.microsoft.com/office/drawing/2014/chart" uri="{C3380CC4-5D6E-409C-BE32-E72D297353CC}">
              <c16:uniqueId val="{00000002-0BC2-456E-8215-4A84DF39DAE4}"/>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Sheet1!$A$2:$A$43</c:f>
              <c:numCache>
                <c:formatCode>m/d/yyyy</c:formatCode>
                <c:ptCount val="4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numCache>
            </c:numRef>
          </c:cat>
          <c:val>
            <c:numRef>
              <c:f>Sheet1!$E$2:$E$43</c:f>
              <c:numCache>
                <c:formatCode>General</c:formatCode>
                <c:ptCount val="42"/>
                <c:pt idx="0">
                  <c:v>13783</c:v>
                </c:pt>
                <c:pt idx="1">
                  <c:v>14043</c:v>
                </c:pt>
                <c:pt idx="2">
                  <c:v>14233</c:v>
                </c:pt>
                <c:pt idx="3">
                  <c:v>14487</c:v>
                </c:pt>
                <c:pt idx="4">
                  <c:v>14735</c:v>
                </c:pt>
                <c:pt idx="5">
                  <c:v>15014</c:v>
                </c:pt>
                <c:pt idx="6">
                  <c:v>15337</c:v>
                </c:pt>
                <c:pt idx="7">
                  <c:v>15622</c:v>
                </c:pt>
                <c:pt idx="8">
                  <c:v>15830</c:v>
                </c:pt>
                <c:pt idx="9">
                  <c:v>16027</c:v>
                </c:pt>
                <c:pt idx="10">
                  <c:v>16239</c:v>
                </c:pt>
                <c:pt idx="11">
                  <c:v>16556</c:v>
                </c:pt>
                <c:pt idx="12">
                  <c:v>17280</c:v>
                </c:pt>
                <c:pt idx="13">
                  <c:v>17665</c:v>
                </c:pt>
                <c:pt idx="14">
                  <c:v>18111</c:v>
                </c:pt>
                <c:pt idx="15">
                  <c:v>18547</c:v>
                </c:pt>
                <c:pt idx="16">
                  <c:v>18987</c:v>
                </c:pt>
                <c:pt idx="17">
                  <c:v>19471</c:v>
                </c:pt>
                <c:pt idx="18">
                  <c:v>20086</c:v>
                </c:pt>
                <c:pt idx="19">
                  <c:v>20597</c:v>
                </c:pt>
                <c:pt idx="20">
                  <c:v>21109</c:v>
                </c:pt>
                <c:pt idx="21">
                  <c:v>21641</c:v>
                </c:pt>
                <c:pt idx="22">
                  <c:v>22202</c:v>
                </c:pt>
                <c:pt idx="23">
                  <c:v>22677</c:v>
                </c:pt>
                <c:pt idx="24">
                  <c:v>23171</c:v>
                </c:pt>
                <c:pt idx="25">
                  <c:v>23717</c:v>
                </c:pt>
                <c:pt idx="26">
                  <c:v>24308</c:v>
                </c:pt>
                <c:pt idx="27">
                  <c:v>24835</c:v>
                </c:pt>
                <c:pt idx="28">
                  <c:v>25298</c:v>
                </c:pt>
                <c:pt idx="29">
                  <c:v>25651</c:v>
                </c:pt>
                <c:pt idx="30">
                  <c:v>26080</c:v>
                </c:pt>
                <c:pt idx="31">
                  <c:v>26419</c:v>
                </c:pt>
                <c:pt idx="32">
                  <c:v>26689</c:v>
                </c:pt>
                <c:pt idx="33">
                  <c:v>26959</c:v>
                </c:pt>
                <c:pt idx="34">
                  <c:v>27286</c:v>
                </c:pt>
                <c:pt idx="35">
                  <c:v>27545</c:v>
                </c:pt>
                <c:pt idx="36">
                  <c:v>27940</c:v>
                </c:pt>
                <c:pt idx="37">
                  <c:v>28237</c:v>
                </c:pt>
                <c:pt idx="38">
                  <c:v>28493</c:v>
                </c:pt>
                <c:pt idx="39">
                  <c:v>28730</c:v>
                </c:pt>
                <c:pt idx="40">
                  <c:v>28926</c:v>
                </c:pt>
                <c:pt idx="41">
                  <c:v>29165</c:v>
                </c:pt>
              </c:numCache>
            </c:numRef>
          </c:val>
          <c:smooth val="0"/>
          <c:extLst>
            <c:ext xmlns:c16="http://schemas.microsoft.com/office/drawing/2014/chart" uri="{C3380CC4-5D6E-409C-BE32-E72D297353CC}">
              <c16:uniqueId val="{00000003-0BC2-456E-8215-4A84DF39DAE4}"/>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Sheet1!$A$2:$A$43</c:f>
              <c:numCache>
                <c:formatCode>m/d/yyyy</c:formatCode>
                <c:ptCount val="4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numCache>
            </c:numRef>
          </c:cat>
          <c:val>
            <c:numRef>
              <c:f>Sheet1!$F$2:$F$43</c:f>
              <c:numCache>
                <c:formatCode>General</c:formatCode>
                <c:ptCount val="42"/>
                <c:pt idx="0">
                  <c:v>855</c:v>
                </c:pt>
                <c:pt idx="1">
                  <c:v>878</c:v>
                </c:pt>
                <c:pt idx="2">
                  <c:v>913</c:v>
                </c:pt>
                <c:pt idx="3">
                  <c:v>958</c:v>
                </c:pt>
                <c:pt idx="4">
                  <c:v>979</c:v>
                </c:pt>
                <c:pt idx="5">
                  <c:v>1003</c:v>
                </c:pt>
                <c:pt idx="6">
                  <c:v>1022</c:v>
                </c:pt>
                <c:pt idx="7">
                  <c:v>1051</c:v>
                </c:pt>
                <c:pt idx="8">
                  <c:v>1080</c:v>
                </c:pt>
                <c:pt idx="9">
                  <c:v>1115</c:v>
                </c:pt>
                <c:pt idx="10">
                  <c:v>1137</c:v>
                </c:pt>
                <c:pt idx="11">
                  <c:v>1148</c:v>
                </c:pt>
                <c:pt idx="12">
                  <c:v>1191</c:v>
                </c:pt>
                <c:pt idx="13">
                  <c:v>1214</c:v>
                </c:pt>
                <c:pt idx="14">
                  <c:v>1248</c:v>
                </c:pt>
                <c:pt idx="15">
                  <c:v>1285</c:v>
                </c:pt>
                <c:pt idx="16">
                  <c:v>1313</c:v>
                </c:pt>
                <c:pt idx="17">
                  <c:v>1352</c:v>
                </c:pt>
                <c:pt idx="18">
                  <c:v>1380</c:v>
                </c:pt>
                <c:pt idx="19">
                  <c:v>1411</c:v>
                </c:pt>
                <c:pt idx="20">
                  <c:v>1465</c:v>
                </c:pt>
                <c:pt idx="21">
                  <c:v>1539</c:v>
                </c:pt>
                <c:pt idx="22">
                  <c:v>1581</c:v>
                </c:pt>
                <c:pt idx="23">
                  <c:v>1634</c:v>
                </c:pt>
                <c:pt idx="24">
                  <c:v>1680</c:v>
                </c:pt>
                <c:pt idx="25">
                  <c:v>1737</c:v>
                </c:pt>
                <c:pt idx="26">
                  <c:v>1768</c:v>
                </c:pt>
                <c:pt idx="27">
                  <c:v>1826</c:v>
                </c:pt>
                <c:pt idx="28">
                  <c:v>1885</c:v>
                </c:pt>
                <c:pt idx="29">
                  <c:v>1936</c:v>
                </c:pt>
                <c:pt idx="30">
                  <c:v>1973</c:v>
                </c:pt>
                <c:pt idx="31">
                  <c:v>2045</c:v>
                </c:pt>
                <c:pt idx="32">
                  <c:v>2091</c:v>
                </c:pt>
                <c:pt idx="33">
                  <c:v>2138</c:v>
                </c:pt>
                <c:pt idx="34">
                  <c:v>2170</c:v>
                </c:pt>
                <c:pt idx="35">
                  <c:v>2190</c:v>
                </c:pt>
                <c:pt idx="36">
                  <c:v>2226</c:v>
                </c:pt>
                <c:pt idx="37">
                  <c:v>2289</c:v>
                </c:pt>
                <c:pt idx="38">
                  <c:v>2344</c:v>
                </c:pt>
                <c:pt idx="39">
                  <c:v>2370</c:v>
                </c:pt>
                <c:pt idx="40">
                  <c:v>2399</c:v>
                </c:pt>
                <c:pt idx="41">
                  <c:v>2425</c:v>
                </c:pt>
              </c:numCache>
            </c:numRef>
          </c:val>
          <c:smooth val="0"/>
          <c:extLst>
            <c:ext xmlns:c16="http://schemas.microsoft.com/office/drawing/2014/chart" uri="{C3380CC4-5D6E-409C-BE32-E72D297353CC}">
              <c16:uniqueId val="{00000004-0BC2-456E-8215-4A84DF39DAE4}"/>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Sheet1!$A$2:$A$43</c:f>
              <c:numCache>
                <c:formatCode>m/d/yyyy</c:formatCode>
                <c:ptCount val="4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numCache>
            </c:numRef>
          </c:cat>
          <c:val>
            <c:numRef>
              <c:f>Sheet1!$G$2:$G$43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numCache>
            </c:numRef>
          </c:val>
          <c:smooth val="0"/>
          <c:extLst>
            <c:ext xmlns:c16="http://schemas.microsoft.com/office/drawing/2014/chart" uri="{C3380CC4-5D6E-409C-BE32-E72D297353CC}">
              <c16:uniqueId val="{00000005-0BC2-456E-8215-4A84DF39DAE4}"/>
            </c:ext>
          </c:extLst>
        </c:ser>
        <c:dLbls>
          <c:showLegendKey val="0"/>
          <c:showVal val="0"/>
          <c:showCatName val="0"/>
          <c:showSerName val="0"/>
          <c:showPercent val="0"/>
          <c:showBubbleSize val="0"/>
        </c:dLbls>
        <c:smooth val="0"/>
        <c:axId val="272980672"/>
        <c:axId val="272981000"/>
      </c:lineChart>
      <c:dateAx>
        <c:axId val="272980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981000"/>
        <c:crosses val="autoZero"/>
        <c:auto val="1"/>
        <c:lblOffset val="100"/>
        <c:baseTimeUnit val="months"/>
      </c:dateAx>
      <c:valAx>
        <c:axId val="27298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98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c:v>
                </c:pt>
                <c:pt idx="1">
                  <c:v>11</c:v>
                </c:pt>
                <c:pt idx="2">
                  <c:v>24</c:v>
                </c:pt>
                <c:pt idx="3">
                  <c:v>9</c:v>
                </c:pt>
                <c:pt idx="4">
                  <c:v>9</c:v>
                </c:pt>
                <c:pt idx="5">
                  <c:v>20</c:v>
                </c:pt>
                <c:pt idx="6">
                  <c:v>1</c:v>
                </c:pt>
              </c:numCache>
            </c:numRef>
          </c:val>
          <c:extLst>
            <c:ext xmlns:c16="http://schemas.microsoft.com/office/drawing/2014/chart" uri="{C3380CC4-5D6E-409C-BE32-E72D297353CC}">
              <c16:uniqueId val="{00000000-E659-4B93-BDD9-A0AAD1652046}"/>
            </c:ext>
          </c:extLst>
        </c:ser>
        <c:dLbls>
          <c:showLegendKey val="0"/>
          <c:showVal val="0"/>
          <c:showCatName val="0"/>
          <c:showSerName val="0"/>
          <c:showPercent val="0"/>
          <c:showBubbleSize val="0"/>
        </c:dLbls>
        <c:gapWidth val="219"/>
        <c:overlap val="-27"/>
        <c:axId val="327523584"/>
        <c:axId val="327526208"/>
      </c:barChart>
      <c:dateAx>
        <c:axId val="327523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26208"/>
        <c:crosses val="autoZero"/>
        <c:auto val="1"/>
        <c:lblOffset val="100"/>
        <c:baseTimeUnit val="months"/>
      </c:dateAx>
      <c:valAx>
        <c:axId val="32752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2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54</c:v>
                </c:pt>
                <c:pt idx="1">
                  <c:v>33</c:v>
                </c:pt>
                <c:pt idx="2">
                  <c:v>18</c:v>
                </c:pt>
                <c:pt idx="3">
                  <c:v>24</c:v>
                </c:pt>
                <c:pt idx="4">
                  <c:v>22</c:v>
                </c:pt>
                <c:pt idx="5">
                  <c:v>23</c:v>
                </c:pt>
                <c:pt idx="6">
                  <c:v>0</c:v>
                </c:pt>
                <c:pt idx="7">
                  <c:v>0</c:v>
                </c:pt>
                <c:pt idx="8">
                  <c:v>0</c:v>
                </c:pt>
                <c:pt idx="9">
                  <c:v>0</c:v>
                </c:pt>
                <c:pt idx="10">
                  <c:v>0</c:v>
                </c:pt>
                <c:pt idx="11">
                  <c:v>0</c:v>
                </c:pt>
              </c:numCache>
            </c:numRef>
          </c:val>
          <c:extLst>
            <c:ext xmlns:c16="http://schemas.microsoft.com/office/drawing/2014/chart" uri="{C3380CC4-5D6E-409C-BE32-E72D297353CC}">
              <c16:uniqueId val="{00000000-4DFC-4675-8F71-7A6D7EC214C4}"/>
            </c:ext>
          </c:extLst>
        </c:ser>
        <c:dLbls>
          <c:showLegendKey val="0"/>
          <c:showVal val="0"/>
          <c:showCatName val="0"/>
          <c:showSerName val="0"/>
          <c:showPercent val="0"/>
          <c:showBubbleSize val="0"/>
        </c:dLbls>
        <c:gapWidth val="219"/>
        <c:overlap val="-27"/>
        <c:axId val="323539552"/>
        <c:axId val="323538240"/>
      </c:barChart>
      <c:dateAx>
        <c:axId val="323539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38240"/>
        <c:crosses val="autoZero"/>
        <c:auto val="1"/>
        <c:lblOffset val="100"/>
        <c:baseTimeUnit val="months"/>
      </c:dateAx>
      <c:valAx>
        <c:axId val="32353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3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924</c:v>
                </c:pt>
                <c:pt idx="1">
                  <c:v>752</c:v>
                </c:pt>
                <c:pt idx="2">
                  <c:v>502</c:v>
                </c:pt>
                <c:pt idx="3">
                  <c:v>776</c:v>
                </c:pt>
                <c:pt idx="4">
                  <c:v>597</c:v>
                </c:pt>
                <c:pt idx="5">
                  <c:v>596</c:v>
                </c:pt>
                <c:pt idx="6">
                  <c:v>0</c:v>
                </c:pt>
                <c:pt idx="7">
                  <c:v>0</c:v>
                </c:pt>
                <c:pt idx="8">
                  <c:v>0</c:v>
                </c:pt>
                <c:pt idx="9">
                  <c:v>0</c:v>
                </c:pt>
                <c:pt idx="10">
                  <c:v>0</c:v>
                </c:pt>
                <c:pt idx="11">
                  <c:v>0</c:v>
                </c:pt>
              </c:numCache>
            </c:numRef>
          </c:val>
          <c:extLst>
            <c:ext xmlns:c16="http://schemas.microsoft.com/office/drawing/2014/chart" uri="{C3380CC4-5D6E-409C-BE32-E72D297353CC}">
              <c16:uniqueId val="{00000000-EC52-421B-8BD7-071EFFCB886E}"/>
            </c:ext>
          </c:extLst>
        </c:ser>
        <c:dLbls>
          <c:showLegendKey val="0"/>
          <c:showVal val="0"/>
          <c:showCatName val="0"/>
          <c:showSerName val="0"/>
          <c:showPercent val="0"/>
          <c:showBubbleSize val="0"/>
        </c:dLbls>
        <c:gapWidth val="219"/>
        <c:overlap val="-27"/>
        <c:axId val="327525880"/>
        <c:axId val="322698672"/>
      </c:barChart>
      <c:catAx>
        <c:axId val="32752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98672"/>
        <c:crosses val="autoZero"/>
        <c:auto val="1"/>
        <c:lblAlgn val="ctr"/>
        <c:lblOffset val="100"/>
        <c:noMultiLvlLbl val="0"/>
      </c:catAx>
      <c:valAx>
        <c:axId val="32269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2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17644</c:v>
                </c:pt>
                <c:pt idx="1">
                  <c:v>21518</c:v>
                </c:pt>
                <c:pt idx="2">
                  <c:v>13571</c:v>
                </c:pt>
                <c:pt idx="3">
                  <c:v>78495</c:v>
                </c:pt>
                <c:pt idx="4">
                  <c:v>62624</c:v>
                </c:pt>
                <c:pt idx="5">
                  <c:v>93305</c:v>
                </c:pt>
              </c:numCache>
            </c:numRef>
          </c:val>
          <c:extLst>
            <c:ext xmlns:c16="http://schemas.microsoft.com/office/drawing/2014/chart" uri="{C3380CC4-5D6E-409C-BE32-E72D297353CC}">
              <c16:uniqueId val="{00000000-19DB-4A2B-A229-59110ECB8C1A}"/>
            </c:ext>
          </c:extLst>
        </c:ser>
        <c:dLbls>
          <c:showLegendKey val="0"/>
          <c:showVal val="0"/>
          <c:showCatName val="0"/>
          <c:showSerName val="0"/>
          <c:showPercent val="0"/>
          <c:showBubbleSize val="0"/>
        </c:dLbls>
        <c:gapWidth val="219"/>
        <c:overlap val="-27"/>
        <c:axId val="327524568"/>
        <c:axId val="326561544"/>
      </c:barChart>
      <c:dateAx>
        <c:axId val="327524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61544"/>
        <c:crosses val="autoZero"/>
        <c:auto val="1"/>
        <c:lblOffset val="100"/>
        <c:baseTimeUnit val="months"/>
      </c:dateAx>
      <c:valAx>
        <c:axId val="32656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2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numCache>
            </c:numRef>
          </c:val>
          <c:extLst>
            <c:ext xmlns:c16="http://schemas.microsoft.com/office/drawing/2014/chart" uri="{C3380CC4-5D6E-409C-BE32-E72D297353CC}">
              <c16:uniqueId val="{00000000-BA5A-42CE-B9B4-1BAE4A7BCCAF}"/>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numCache>
            </c:numRef>
          </c:val>
          <c:extLst>
            <c:ext xmlns:c16="http://schemas.microsoft.com/office/drawing/2014/chart" uri="{C3380CC4-5D6E-409C-BE32-E72D297353CC}">
              <c16:uniqueId val="{00000001-BA5A-42CE-B9B4-1BAE4A7BCCAF}"/>
            </c:ext>
          </c:extLst>
        </c:ser>
        <c:dLbls>
          <c:showLegendKey val="0"/>
          <c:showVal val="0"/>
          <c:showCatName val="0"/>
          <c:showSerName val="0"/>
          <c:showPercent val="0"/>
          <c:showBubbleSize val="0"/>
        </c:dLbls>
        <c:gapWidth val="219"/>
        <c:overlap val="-27"/>
        <c:axId val="334024008"/>
        <c:axId val="334022368"/>
      </c:barChart>
      <c:catAx>
        <c:axId val="334024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22368"/>
        <c:crosses val="autoZero"/>
        <c:auto val="1"/>
        <c:lblAlgn val="ctr"/>
        <c:lblOffset val="100"/>
        <c:noMultiLvlLbl val="0"/>
      </c:catAx>
      <c:valAx>
        <c:axId val="334022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2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-27</c:v>
                </c:pt>
                <c:pt idx="1">
                  <c:v>11</c:v>
                </c:pt>
                <c:pt idx="2">
                  <c:v>18</c:v>
                </c:pt>
                <c:pt idx="3">
                  <c:v>15</c:v>
                </c:pt>
                <c:pt idx="4">
                  <c:v>-9</c:v>
                </c:pt>
                <c:pt idx="5">
                  <c:v>2</c:v>
                </c:pt>
                <c:pt idx="6">
                  <c:v>2</c:v>
                </c:pt>
              </c:numCache>
            </c:numRef>
          </c:val>
          <c:extLst>
            <c:ext xmlns:c16="http://schemas.microsoft.com/office/drawing/2014/chart" uri="{C3380CC4-5D6E-409C-BE32-E72D297353CC}">
              <c16:uniqueId val="{00000000-83F7-4D9C-B873-C6C3EA8E0F37}"/>
            </c:ext>
          </c:extLst>
        </c:ser>
        <c:dLbls>
          <c:showLegendKey val="0"/>
          <c:showVal val="0"/>
          <c:showCatName val="0"/>
          <c:showSerName val="0"/>
          <c:showPercent val="0"/>
          <c:showBubbleSize val="0"/>
        </c:dLbls>
        <c:gapWidth val="219"/>
        <c:overlap val="-27"/>
        <c:axId val="336774328"/>
        <c:axId val="336771376"/>
      </c:barChart>
      <c:dateAx>
        <c:axId val="336774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71376"/>
        <c:crosses val="autoZero"/>
        <c:auto val="1"/>
        <c:lblOffset val="100"/>
        <c:baseTimeUnit val="months"/>
      </c:dateAx>
      <c:valAx>
        <c:axId val="33677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74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3</c:v>
                </c:pt>
                <c:pt idx="4">
                  <c:v>2</c:v>
                </c:pt>
                <c:pt idx="5">
                  <c:v>2</c:v>
                </c:pt>
                <c:pt idx="6">
                  <c:v>4</c:v>
                </c:pt>
                <c:pt idx="7">
                  <c:v>0</c:v>
                </c:pt>
                <c:pt idx="8">
                  <c:v>0</c:v>
                </c:pt>
                <c:pt idx="9">
                  <c:v>0</c:v>
                </c:pt>
                <c:pt idx="10">
                  <c:v>0</c:v>
                </c:pt>
                <c:pt idx="11">
                  <c:v>0</c:v>
                </c:pt>
              </c:numCache>
            </c:numRef>
          </c:val>
          <c:extLst>
            <c:ext xmlns:c16="http://schemas.microsoft.com/office/drawing/2014/chart" uri="{C3380CC4-5D6E-409C-BE32-E72D297353CC}">
              <c16:uniqueId val="{00000000-932D-4ADE-9DD3-AB924173AF6F}"/>
            </c:ext>
          </c:extLst>
        </c:ser>
        <c:dLbls>
          <c:showLegendKey val="0"/>
          <c:showVal val="0"/>
          <c:showCatName val="0"/>
          <c:showSerName val="0"/>
          <c:showPercent val="0"/>
          <c:showBubbleSize val="0"/>
        </c:dLbls>
        <c:gapWidth val="219"/>
        <c:overlap val="-27"/>
        <c:axId val="336770064"/>
        <c:axId val="336774656"/>
      </c:barChart>
      <c:dateAx>
        <c:axId val="336770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74656"/>
        <c:crosses val="autoZero"/>
        <c:auto val="1"/>
        <c:lblOffset val="100"/>
        <c:baseTimeUnit val="months"/>
      </c:dateAx>
      <c:valAx>
        <c:axId val="33677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7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68</c:v>
                </c:pt>
                <c:pt idx="1">
                  <c:v>139</c:v>
                </c:pt>
                <c:pt idx="2">
                  <c:v>106</c:v>
                </c:pt>
                <c:pt idx="3">
                  <c:v>127</c:v>
                </c:pt>
                <c:pt idx="4">
                  <c:v>77</c:v>
                </c:pt>
                <c:pt idx="5">
                  <c:v>67</c:v>
                </c:pt>
                <c:pt idx="6">
                  <c:v>4</c:v>
                </c:pt>
                <c:pt idx="7">
                  <c:v>0</c:v>
                </c:pt>
                <c:pt idx="8">
                  <c:v>0</c:v>
                </c:pt>
                <c:pt idx="9">
                  <c:v>0</c:v>
                </c:pt>
                <c:pt idx="10">
                  <c:v>0</c:v>
                </c:pt>
                <c:pt idx="11">
                  <c:v>0</c:v>
                </c:pt>
              </c:numCache>
            </c:numRef>
          </c:val>
          <c:extLst>
            <c:ext xmlns:c16="http://schemas.microsoft.com/office/drawing/2014/chart" uri="{C3380CC4-5D6E-409C-BE32-E72D297353CC}">
              <c16:uniqueId val="{00000000-B664-4EE1-95CD-0A713CA8690A}"/>
            </c:ext>
          </c:extLst>
        </c:ser>
        <c:dLbls>
          <c:showLegendKey val="0"/>
          <c:showVal val="0"/>
          <c:showCatName val="0"/>
          <c:showSerName val="0"/>
          <c:showPercent val="0"/>
          <c:showBubbleSize val="0"/>
        </c:dLbls>
        <c:gapWidth val="219"/>
        <c:overlap val="-27"/>
        <c:axId val="63731272"/>
        <c:axId val="63732256"/>
      </c:barChart>
      <c:catAx>
        <c:axId val="6373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732256"/>
        <c:crosses val="autoZero"/>
        <c:auto val="1"/>
        <c:lblAlgn val="ctr"/>
        <c:lblOffset val="100"/>
        <c:noMultiLvlLbl val="0"/>
      </c:catAx>
      <c:valAx>
        <c:axId val="6373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73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6</c:v>
                </c:pt>
                <c:pt idx="2">
                  <c:v>19</c:v>
                </c:pt>
                <c:pt idx="3">
                  <c:v>12</c:v>
                </c:pt>
                <c:pt idx="4">
                  <c:v>13</c:v>
                </c:pt>
                <c:pt idx="5">
                  <c:v>104</c:v>
                </c:pt>
                <c:pt idx="6">
                  <c:v>32</c:v>
                </c:pt>
                <c:pt idx="7">
                  <c:v>0</c:v>
                </c:pt>
                <c:pt idx="8">
                  <c:v>0</c:v>
                </c:pt>
                <c:pt idx="9">
                  <c:v>0</c:v>
                </c:pt>
                <c:pt idx="10">
                  <c:v>0</c:v>
                </c:pt>
                <c:pt idx="11">
                  <c:v>0</c:v>
                </c:pt>
              </c:numCache>
            </c:numRef>
          </c:val>
          <c:extLst>
            <c:ext xmlns:c16="http://schemas.microsoft.com/office/drawing/2014/chart" uri="{C3380CC4-5D6E-409C-BE32-E72D297353CC}">
              <c16:uniqueId val="{00000000-5AA1-4706-A719-732E32099DEE}"/>
            </c:ext>
          </c:extLst>
        </c:ser>
        <c:dLbls>
          <c:showLegendKey val="0"/>
          <c:showVal val="0"/>
          <c:showCatName val="0"/>
          <c:showSerName val="0"/>
          <c:showPercent val="0"/>
          <c:showBubbleSize val="0"/>
        </c:dLbls>
        <c:gapWidth val="219"/>
        <c:overlap val="-27"/>
        <c:axId val="322791064"/>
        <c:axId val="322787456"/>
      </c:barChart>
      <c:dateAx>
        <c:axId val="322791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87456"/>
        <c:crosses val="autoZero"/>
        <c:auto val="1"/>
        <c:lblOffset val="100"/>
        <c:baseTimeUnit val="months"/>
      </c:dateAx>
      <c:valAx>
        <c:axId val="32278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9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395</c:v>
                </c:pt>
                <c:pt idx="1">
                  <c:v>297</c:v>
                </c:pt>
                <c:pt idx="2">
                  <c:v>256</c:v>
                </c:pt>
                <c:pt idx="3">
                  <c:v>237</c:v>
                </c:pt>
                <c:pt idx="4">
                  <c:v>196</c:v>
                </c:pt>
                <c:pt idx="5">
                  <c:v>239</c:v>
                </c:pt>
                <c:pt idx="6">
                  <c:v>6</c:v>
                </c:pt>
              </c:numCache>
            </c:numRef>
          </c:val>
          <c:extLst>
            <c:ext xmlns:c16="http://schemas.microsoft.com/office/drawing/2014/chart" uri="{C3380CC4-5D6E-409C-BE32-E72D297353CC}">
              <c16:uniqueId val="{00000000-924F-4B51-B315-D86DA6B7373F}"/>
            </c:ext>
          </c:extLst>
        </c:ser>
        <c:dLbls>
          <c:showLegendKey val="0"/>
          <c:showVal val="0"/>
          <c:showCatName val="0"/>
          <c:showSerName val="0"/>
          <c:showPercent val="0"/>
          <c:showBubbleSize val="0"/>
        </c:dLbls>
        <c:gapWidth val="219"/>
        <c:overlap val="-27"/>
        <c:axId val="386252880"/>
        <c:axId val="386262064"/>
      </c:barChart>
      <c:dateAx>
        <c:axId val="386252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62064"/>
        <c:crosses val="autoZero"/>
        <c:auto val="1"/>
        <c:lblOffset val="100"/>
        <c:baseTimeUnit val="months"/>
      </c:dateAx>
      <c:valAx>
        <c:axId val="38626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5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Sheet1!$A$2:$A$8</c:f>
              <c:strCache>
                <c:ptCount val="7"/>
                <c:pt idx="0">
                  <c:v>2021-01</c:v>
                </c:pt>
                <c:pt idx="1">
                  <c:v>2021-02</c:v>
                </c:pt>
                <c:pt idx="2">
                  <c:v>2021-03</c:v>
                </c:pt>
                <c:pt idx="3">
                  <c:v>2021-04</c:v>
                </c:pt>
                <c:pt idx="4">
                  <c:v>2021-05</c:v>
                </c:pt>
                <c:pt idx="5">
                  <c:v>2021-06</c:v>
                </c:pt>
                <c:pt idx="6">
                  <c:v>2021-07</c:v>
                </c:pt>
              </c:strCache>
            </c:strRef>
          </c:cat>
          <c:val>
            <c:numRef>
              <c:f>Sheet1!$B$2:$B$8</c:f>
              <c:numCache>
                <c:formatCode>General</c:formatCode>
                <c:ptCount val="7"/>
                <c:pt idx="0">
                  <c:v>124</c:v>
                </c:pt>
                <c:pt idx="1">
                  <c:v>91</c:v>
                </c:pt>
                <c:pt idx="2">
                  <c:v>56</c:v>
                </c:pt>
                <c:pt idx="3">
                  <c:v>66</c:v>
                </c:pt>
                <c:pt idx="4">
                  <c:v>67</c:v>
                </c:pt>
                <c:pt idx="5">
                  <c:v>59</c:v>
                </c:pt>
                <c:pt idx="6">
                  <c:v>2</c:v>
                </c:pt>
              </c:numCache>
            </c:numRef>
          </c:val>
          <c:extLst>
            <c:ext xmlns:c16="http://schemas.microsoft.com/office/drawing/2014/chart" uri="{C3380CC4-5D6E-409C-BE32-E72D297353CC}">
              <c16:uniqueId val="{00000000-F9C5-4C0D-8A5B-3DE3DC20A425}"/>
            </c:ext>
          </c:extLst>
        </c:ser>
        <c:dLbls>
          <c:showLegendKey val="0"/>
          <c:showVal val="0"/>
          <c:showCatName val="0"/>
          <c:showSerName val="0"/>
          <c:showPercent val="0"/>
          <c:showBubbleSize val="0"/>
        </c:dLbls>
        <c:gapWidth val="219"/>
        <c:overlap val="-27"/>
        <c:axId val="386264688"/>
        <c:axId val="386266656"/>
      </c:barChart>
      <c:catAx>
        <c:axId val="386264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66656"/>
        <c:crosses val="autoZero"/>
        <c:auto val="1"/>
        <c:lblAlgn val="ctr"/>
        <c:lblOffset val="100"/>
        <c:noMultiLvlLbl val="0"/>
      </c:catAx>
      <c:valAx>
        <c:axId val="38626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6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Sheet1!$A$2:$A$8</c:f>
              <c:strCache>
                <c:ptCount val="7"/>
                <c:pt idx="0">
                  <c:v>2021-01</c:v>
                </c:pt>
                <c:pt idx="1">
                  <c:v>2021-02</c:v>
                </c:pt>
                <c:pt idx="2">
                  <c:v>2021-03</c:v>
                </c:pt>
                <c:pt idx="3">
                  <c:v>2021-04</c:v>
                </c:pt>
                <c:pt idx="4">
                  <c:v>2021-05</c:v>
                </c:pt>
                <c:pt idx="5">
                  <c:v>2021-06</c:v>
                </c:pt>
                <c:pt idx="6">
                  <c:v>2021-07</c:v>
                </c:pt>
              </c:strCache>
            </c:strRef>
          </c:cat>
          <c:val>
            <c:numRef>
              <c:f>Sheet1!$B$2:$B$8</c:f>
              <c:numCache>
                <c:formatCode>General</c:formatCode>
                <c:ptCount val="7"/>
                <c:pt idx="0">
                  <c:v>1990</c:v>
                </c:pt>
                <c:pt idx="1">
                  <c:v>1832</c:v>
                </c:pt>
                <c:pt idx="2">
                  <c:v>1411</c:v>
                </c:pt>
                <c:pt idx="3">
                  <c:v>1792</c:v>
                </c:pt>
                <c:pt idx="4">
                  <c:v>1688</c:v>
                </c:pt>
                <c:pt idx="5">
                  <c:v>1431</c:v>
                </c:pt>
                <c:pt idx="6">
                  <c:v>2</c:v>
                </c:pt>
              </c:numCache>
            </c:numRef>
          </c:val>
          <c:extLst>
            <c:ext xmlns:c16="http://schemas.microsoft.com/office/drawing/2014/chart" uri="{C3380CC4-5D6E-409C-BE32-E72D297353CC}">
              <c16:uniqueId val="{00000000-97C4-4FCA-A281-09224DFCDA6D}"/>
            </c:ext>
          </c:extLst>
        </c:ser>
        <c:dLbls>
          <c:showLegendKey val="0"/>
          <c:showVal val="0"/>
          <c:showCatName val="0"/>
          <c:showSerName val="0"/>
          <c:showPercent val="0"/>
          <c:showBubbleSize val="0"/>
        </c:dLbls>
        <c:gapWidth val="219"/>
        <c:overlap val="-27"/>
        <c:axId val="386270592"/>
        <c:axId val="386268952"/>
      </c:barChart>
      <c:catAx>
        <c:axId val="386270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68952"/>
        <c:crosses val="autoZero"/>
        <c:auto val="1"/>
        <c:lblAlgn val="ctr"/>
        <c:lblOffset val="100"/>
        <c:noMultiLvlLbl val="0"/>
      </c:catAx>
      <c:valAx>
        <c:axId val="38626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7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1310</c:v>
                </c:pt>
                <c:pt idx="1">
                  <c:v>95905</c:v>
                </c:pt>
                <c:pt idx="2">
                  <c:v>67821</c:v>
                </c:pt>
                <c:pt idx="3">
                  <c:v>52858</c:v>
                </c:pt>
                <c:pt idx="4">
                  <c:v>56178</c:v>
                </c:pt>
                <c:pt idx="5">
                  <c:v>66715</c:v>
                </c:pt>
                <c:pt idx="6">
                  <c:v>61923</c:v>
                </c:pt>
              </c:numCache>
            </c:numRef>
          </c:val>
          <c:extLst>
            <c:ext xmlns:c16="http://schemas.microsoft.com/office/drawing/2014/chart" uri="{C3380CC4-5D6E-409C-BE32-E72D297353CC}">
              <c16:uniqueId val="{00000000-42A5-42D6-8658-5A1F09A534E8}"/>
            </c:ext>
          </c:extLst>
        </c:ser>
        <c:dLbls>
          <c:showLegendKey val="0"/>
          <c:showVal val="0"/>
          <c:showCatName val="0"/>
          <c:showSerName val="0"/>
          <c:showPercent val="0"/>
          <c:showBubbleSize val="0"/>
        </c:dLbls>
        <c:gapWidth val="219"/>
        <c:overlap val="-27"/>
        <c:axId val="386269280"/>
        <c:axId val="386272888"/>
      </c:barChart>
      <c:catAx>
        <c:axId val="38626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72888"/>
        <c:crosses val="autoZero"/>
        <c:auto val="1"/>
        <c:lblAlgn val="ctr"/>
        <c:lblOffset val="100"/>
        <c:noMultiLvlLbl val="0"/>
      </c:catAx>
      <c:valAx>
        <c:axId val="38627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6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c:v>
                </c:pt>
                <c:pt idx="1">
                  <c:v>63</c:v>
                </c:pt>
                <c:pt idx="2">
                  <c:v>55</c:v>
                </c:pt>
                <c:pt idx="3">
                  <c:v>26</c:v>
                </c:pt>
                <c:pt idx="4">
                  <c:v>29</c:v>
                </c:pt>
                <c:pt idx="5">
                  <c:v>26</c:v>
                </c:pt>
                <c:pt idx="6">
                  <c:v>1</c:v>
                </c:pt>
              </c:numCache>
            </c:numRef>
          </c:val>
          <c:extLst>
            <c:ext xmlns:c16="http://schemas.microsoft.com/office/drawing/2014/chart" uri="{C3380CC4-5D6E-409C-BE32-E72D297353CC}">
              <c16:uniqueId val="{00000000-FDAA-4E09-AB54-4FBB619EC54F}"/>
            </c:ext>
          </c:extLst>
        </c:ser>
        <c:dLbls>
          <c:showLegendKey val="0"/>
          <c:showVal val="0"/>
          <c:showCatName val="0"/>
          <c:showSerName val="0"/>
          <c:showPercent val="0"/>
          <c:showBubbleSize val="0"/>
        </c:dLbls>
        <c:gapWidth val="219"/>
        <c:overlap val="-27"/>
        <c:axId val="440206528"/>
        <c:axId val="440207184"/>
      </c:barChart>
      <c:dateAx>
        <c:axId val="44020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207184"/>
        <c:crosses val="autoZero"/>
        <c:auto val="1"/>
        <c:lblOffset val="100"/>
        <c:baseTimeUnit val="months"/>
      </c:dateAx>
      <c:valAx>
        <c:axId val="44020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20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67</c:v>
                </c:pt>
                <c:pt idx="1">
                  <c:v>55</c:v>
                </c:pt>
                <c:pt idx="2">
                  <c:v>45</c:v>
                </c:pt>
                <c:pt idx="3">
                  <c:v>50</c:v>
                </c:pt>
                <c:pt idx="4">
                  <c:v>43</c:v>
                </c:pt>
                <c:pt idx="5">
                  <c:v>34</c:v>
                </c:pt>
                <c:pt idx="6">
                  <c:v>0</c:v>
                </c:pt>
                <c:pt idx="7">
                  <c:v>0</c:v>
                </c:pt>
                <c:pt idx="8">
                  <c:v>0</c:v>
                </c:pt>
                <c:pt idx="9">
                  <c:v>0</c:v>
                </c:pt>
                <c:pt idx="10">
                  <c:v>0</c:v>
                </c:pt>
                <c:pt idx="11">
                  <c:v>0</c:v>
                </c:pt>
              </c:numCache>
            </c:numRef>
          </c:val>
          <c:extLst>
            <c:ext xmlns:c16="http://schemas.microsoft.com/office/drawing/2014/chart" uri="{C3380CC4-5D6E-409C-BE32-E72D297353CC}">
              <c16:uniqueId val="{00000000-E9D8-47E9-B2A0-3A355D725EC9}"/>
            </c:ext>
          </c:extLst>
        </c:ser>
        <c:dLbls>
          <c:showLegendKey val="0"/>
          <c:showVal val="0"/>
          <c:showCatName val="0"/>
          <c:showSerName val="0"/>
          <c:showPercent val="0"/>
          <c:showBubbleSize val="0"/>
        </c:dLbls>
        <c:gapWidth val="219"/>
        <c:overlap val="-27"/>
        <c:axId val="393126032"/>
        <c:axId val="393129968"/>
      </c:barChart>
      <c:dateAx>
        <c:axId val="393126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29968"/>
        <c:crosses val="autoZero"/>
        <c:auto val="1"/>
        <c:lblOffset val="100"/>
        <c:baseTimeUnit val="months"/>
      </c:dateAx>
      <c:valAx>
        <c:axId val="39312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2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1017</c:v>
                </c:pt>
                <c:pt idx="1">
                  <c:v>1056</c:v>
                </c:pt>
                <c:pt idx="2">
                  <c:v>859</c:v>
                </c:pt>
                <c:pt idx="3">
                  <c:v>1152</c:v>
                </c:pt>
                <c:pt idx="4">
                  <c:v>911</c:v>
                </c:pt>
                <c:pt idx="5">
                  <c:v>792</c:v>
                </c:pt>
                <c:pt idx="6">
                  <c:v>0</c:v>
                </c:pt>
                <c:pt idx="7">
                  <c:v>0</c:v>
                </c:pt>
                <c:pt idx="8">
                  <c:v>0</c:v>
                </c:pt>
                <c:pt idx="9">
                  <c:v>0</c:v>
                </c:pt>
                <c:pt idx="10">
                  <c:v>0</c:v>
                </c:pt>
                <c:pt idx="11">
                  <c:v>0</c:v>
                </c:pt>
              </c:numCache>
            </c:numRef>
          </c:val>
          <c:extLst>
            <c:ext xmlns:c16="http://schemas.microsoft.com/office/drawing/2014/chart" uri="{C3380CC4-5D6E-409C-BE32-E72D297353CC}">
              <c16:uniqueId val="{00000000-8920-401C-9682-8648DCBC6283}"/>
            </c:ext>
          </c:extLst>
        </c:ser>
        <c:dLbls>
          <c:showLegendKey val="0"/>
          <c:showVal val="0"/>
          <c:showCatName val="0"/>
          <c:showSerName val="0"/>
          <c:showPercent val="0"/>
          <c:showBubbleSize val="0"/>
        </c:dLbls>
        <c:gapWidth val="219"/>
        <c:overlap val="-27"/>
        <c:axId val="393128656"/>
        <c:axId val="393121440"/>
      </c:barChart>
      <c:catAx>
        <c:axId val="393128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21440"/>
        <c:crosses val="autoZero"/>
        <c:auto val="1"/>
        <c:lblAlgn val="ctr"/>
        <c:lblOffset val="100"/>
        <c:noMultiLvlLbl val="0"/>
      </c:catAx>
      <c:valAx>
        <c:axId val="39312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2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37A7E-927D-41F9-AE82-391493E2C8DD}"/>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F8D3F192-FBC2-406E-A836-B1D0D19831A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117836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E1326-64BD-4054-95E4-E22B60E73007}"/>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725997E6-4A6A-4280-B84A-32D76C9794D0}"/>
              </a:ext>
            </a:extLst>
          </p:cNvPr>
          <p:cNvGraphicFramePr>
            <a:graphicFrameLocks noGrp="1"/>
          </p:cNvGraphicFramePr>
          <p:nvPr>
            <p:ph type="chart" sz="quarter" idx="13"/>
            <p:extLst>
              <p:ext uri="{D42A27DB-BD31-4B8C-83A1-F6EECF244321}">
                <p14:modId xmlns:p14="http://schemas.microsoft.com/office/powerpoint/2010/main" val="3997277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69EAD0-A110-4EF9-AB8F-A18A9F979861}"/>
              </a:ext>
            </a:extLst>
          </p:cNvPr>
          <p:cNvSpPr>
            <a:spLocks noGrp="1"/>
          </p:cNvSpPr>
          <p:nvPr>
            <p:ph type="body" sz="quarter" idx="14"/>
          </p:nvPr>
        </p:nvSpPr>
        <p:spPr/>
        <p:txBody>
          <a:bodyPr/>
          <a:lstStyle/>
          <a:p>
            <a:r>
              <a:rPr lang="en-US"/>
              <a:t>01/01/2018 - 06/30/2021</a:t>
            </a:r>
          </a:p>
        </p:txBody>
      </p:sp>
      <p:sp>
        <p:nvSpPr>
          <p:cNvPr id="5" name="Footer Placeholder 4">
            <a:extLst>
              <a:ext uri="{FF2B5EF4-FFF2-40B4-BE49-F238E27FC236}">
                <a16:creationId xmlns:a16="http://schemas.microsoft.com/office/drawing/2014/main" id="{5D827638-290D-4DA6-86E5-D0429C3E92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531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F3607-E50F-4844-A29D-F1CAFD4ADC35}"/>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02CFDDA3-19B1-48CC-9D1D-CE82D9A96383}"/>
              </a:ext>
            </a:extLst>
          </p:cNvPr>
          <p:cNvGraphicFramePr>
            <a:graphicFrameLocks noGrp="1"/>
          </p:cNvGraphicFramePr>
          <p:nvPr>
            <p:ph type="tbl" sz="quarter" idx="13"/>
            <p:extLst>
              <p:ext uri="{D42A27DB-BD31-4B8C-83A1-F6EECF244321}">
                <p14:modId xmlns:p14="http://schemas.microsoft.com/office/powerpoint/2010/main" val="1771591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962290981"/>
                    </a:ext>
                  </a:extLst>
                </a:gridCol>
                <a:gridCol w="905256">
                  <a:extLst>
                    <a:ext uri="{9D8B030D-6E8A-4147-A177-3AD203B41FA5}">
                      <a16:colId xmlns:a16="http://schemas.microsoft.com/office/drawing/2014/main" val="2688926124"/>
                    </a:ext>
                  </a:extLst>
                </a:gridCol>
                <a:gridCol w="905256">
                  <a:extLst>
                    <a:ext uri="{9D8B030D-6E8A-4147-A177-3AD203B41FA5}">
                      <a16:colId xmlns:a16="http://schemas.microsoft.com/office/drawing/2014/main" val="1592437943"/>
                    </a:ext>
                  </a:extLst>
                </a:gridCol>
                <a:gridCol w="905256">
                  <a:extLst>
                    <a:ext uri="{9D8B030D-6E8A-4147-A177-3AD203B41FA5}">
                      <a16:colId xmlns:a16="http://schemas.microsoft.com/office/drawing/2014/main" val="1728340314"/>
                    </a:ext>
                  </a:extLst>
                </a:gridCol>
                <a:gridCol w="905256">
                  <a:extLst>
                    <a:ext uri="{9D8B030D-6E8A-4147-A177-3AD203B41FA5}">
                      <a16:colId xmlns:a16="http://schemas.microsoft.com/office/drawing/2014/main" val="3207700056"/>
                    </a:ext>
                  </a:extLst>
                </a:gridCol>
                <a:gridCol w="905256">
                  <a:extLst>
                    <a:ext uri="{9D8B030D-6E8A-4147-A177-3AD203B41FA5}">
                      <a16:colId xmlns:a16="http://schemas.microsoft.com/office/drawing/2014/main" val="503436769"/>
                    </a:ext>
                  </a:extLst>
                </a:gridCol>
                <a:gridCol w="905256">
                  <a:extLst>
                    <a:ext uri="{9D8B030D-6E8A-4147-A177-3AD203B41FA5}">
                      <a16:colId xmlns:a16="http://schemas.microsoft.com/office/drawing/2014/main" val="1168960572"/>
                    </a:ext>
                  </a:extLst>
                </a:gridCol>
                <a:gridCol w="905256">
                  <a:extLst>
                    <a:ext uri="{9D8B030D-6E8A-4147-A177-3AD203B41FA5}">
                      <a16:colId xmlns:a16="http://schemas.microsoft.com/office/drawing/2014/main" val="1256060282"/>
                    </a:ext>
                  </a:extLst>
                </a:gridCol>
                <a:gridCol w="905256">
                  <a:extLst>
                    <a:ext uri="{9D8B030D-6E8A-4147-A177-3AD203B41FA5}">
                      <a16:colId xmlns:a16="http://schemas.microsoft.com/office/drawing/2014/main" val="279396897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47816173"/>
                  </a:ext>
                </a:extLst>
              </a:tr>
              <a:tr h="370840">
                <a:tc>
                  <a:txBody>
                    <a:bodyPr/>
                    <a:lstStyle/>
                    <a:p>
                      <a:r>
                        <a:rPr lang="en-US" sz="1000"/>
                        <a:t>4642</a:t>
                      </a:r>
                    </a:p>
                  </a:txBody>
                  <a:tcPr/>
                </a:tc>
                <a:tc>
                  <a:txBody>
                    <a:bodyPr/>
                    <a:lstStyle/>
                    <a:p>
                      <a:r>
                        <a:rPr lang="en-US" sz="1000"/>
                        <a:t>20</a:t>
                      </a:r>
                    </a:p>
                  </a:txBody>
                  <a:tcPr/>
                </a:tc>
                <a:tc>
                  <a:txBody>
                    <a:bodyPr/>
                    <a:lstStyle/>
                    <a:p>
                      <a:r>
                        <a:rPr lang="en-US" sz="1000"/>
                        <a:t>24</a:t>
                      </a:r>
                    </a:p>
                  </a:txBody>
                  <a:tcPr/>
                </a:tc>
                <a:tc>
                  <a:txBody>
                    <a:bodyPr/>
                    <a:lstStyle/>
                    <a:p>
                      <a:r>
                        <a:rPr lang="en-US" sz="1000"/>
                        <a:t>526</a:t>
                      </a:r>
                    </a:p>
                  </a:txBody>
                  <a:tcPr/>
                </a:tc>
                <a:tc>
                  <a:txBody>
                    <a:bodyPr/>
                    <a:lstStyle/>
                    <a:p>
                      <a:r>
                        <a:rPr lang="en-US" sz="1000"/>
                        <a:t>24</a:t>
                      </a:r>
                    </a:p>
                  </a:txBody>
                  <a:tcPr/>
                </a:tc>
                <a:tc>
                  <a:txBody>
                    <a:bodyPr/>
                    <a:lstStyle/>
                    <a:p>
                      <a:r>
                        <a:rPr lang="en-US" sz="1000"/>
                        <a:t>46</a:t>
                      </a:r>
                    </a:p>
                  </a:txBody>
                  <a:tcPr/>
                </a:tc>
                <a:tc>
                  <a:txBody>
                    <a:bodyPr/>
                    <a:lstStyle/>
                    <a:p>
                      <a:r>
                        <a:rPr lang="en-US" sz="1000"/>
                        <a:t>0</a:t>
                      </a:r>
                    </a:p>
                  </a:txBody>
                  <a:tcPr/>
                </a:tc>
                <a:tc>
                  <a:txBody>
                    <a:bodyPr/>
                    <a:lstStyle/>
                    <a:p>
                      <a:r>
                        <a:rPr lang="en-US" sz="1000"/>
                        <a:t>0.5361 %</a:t>
                      </a:r>
                    </a:p>
                  </a:txBody>
                  <a:tcPr/>
                </a:tc>
                <a:tc>
                  <a:txBody>
                    <a:bodyPr/>
                    <a:lstStyle/>
                    <a:p>
                      <a:r>
                        <a:rPr lang="en-US" sz="1000"/>
                        <a:t>0.0 %</a:t>
                      </a:r>
                    </a:p>
                  </a:txBody>
                  <a:tcPr/>
                </a:tc>
                <a:extLst>
                  <a:ext uri="{0D108BD9-81ED-4DB2-BD59-A6C34878D82A}">
                    <a16:rowId xmlns:a16="http://schemas.microsoft.com/office/drawing/2014/main" val="3408525341"/>
                  </a:ext>
                </a:extLst>
              </a:tr>
            </a:tbl>
          </a:graphicData>
        </a:graphic>
      </p:graphicFrame>
      <p:sp>
        <p:nvSpPr>
          <p:cNvPr id="4" name="Text Placeholder 3">
            <a:extLst>
              <a:ext uri="{FF2B5EF4-FFF2-40B4-BE49-F238E27FC236}">
                <a16:creationId xmlns:a16="http://schemas.microsoft.com/office/drawing/2014/main" id="{AF1F24C2-1371-4990-BB9F-AB17AD29538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51583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87BEA-B652-4BC6-9061-DA4C692AE069}"/>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6D1D691D-C1E2-4A0A-A012-F1900AC4ACA7}"/>
              </a:ext>
            </a:extLst>
          </p:cNvPr>
          <p:cNvGraphicFramePr>
            <a:graphicFrameLocks noGrp="1"/>
          </p:cNvGraphicFramePr>
          <p:nvPr>
            <p:ph type="chart" sz="quarter" idx="13"/>
            <p:extLst>
              <p:ext uri="{D42A27DB-BD31-4B8C-83A1-F6EECF244321}">
                <p14:modId xmlns:p14="http://schemas.microsoft.com/office/powerpoint/2010/main" val="2290578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6ED6AD-B0C7-4DDB-9FCC-399757F8FD3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11748D4-639F-41AA-ADDF-F42E8EB64D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2698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38E4A-49BD-42ED-8352-0510570E7C57}"/>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ACE9D7B8-740D-4CAD-BDF6-5F74C588A4E1}"/>
              </a:ext>
            </a:extLst>
          </p:cNvPr>
          <p:cNvGraphicFramePr>
            <a:graphicFrameLocks noGrp="1"/>
          </p:cNvGraphicFramePr>
          <p:nvPr>
            <p:ph type="chart" sz="quarter" idx="13"/>
            <p:extLst>
              <p:ext uri="{D42A27DB-BD31-4B8C-83A1-F6EECF244321}">
                <p14:modId xmlns:p14="http://schemas.microsoft.com/office/powerpoint/2010/main" val="340493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3E0F91-FF6F-45D4-B3A4-04D99557DCE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B1EA8CE-0A90-4CF0-94CB-556F1A2039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2967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AD790-F9B4-4883-80F2-79342EB455EC}"/>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1FCA37F9-6D88-4764-A59A-DFD08801C302}"/>
              </a:ext>
            </a:extLst>
          </p:cNvPr>
          <p:cNvGraphicFramePr>
            <a:graphicFrameLocks noGrp="1"/>
          </p:cNvGraphicFramePr>
          <p:nvPr>
            <p:ph type="chart" sz="quarter" idx="13"/>
            <p:extLst>
              <p:ext uri="{D42A27DB-BD31-4B8C-83A1-F6EECF244321}">
                <p14:modId xmlns:p14="http://schemas.microsoft.com/office/powerpoint/2010/main" val="1655547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D89318-E942-48DE-8C60-933DF94F3BC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49AA46A-01F4-4655-8F40-597D827BDC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0627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3CABD-020D-45CE-AAAD-9AE09AE94E5B}"/>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CC160943-406F-44E9-BF1F-01B360976944}"/>
              </a:ext>
            </a:extLst>
          </p:cNvPr>
          <p:cNvGraphicFramePr>
            <a:graphicFrameLocks noGrp="1"/>
          </p:cNvGraphicFramePr>
          <p:nvPr>
            <p:ph type="chart" sz="quarter" idx="13"/>
            <p:extLst>
              <p:ext uri="{D42A27DB-BD31-4B8C-83A1-F6EECF244321}">
                <p14:modId xmlns:p14="http://schemas.microsoft.com/office/powerpoint/2010/main" val="2790556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197A9C-5F9C-4CDD-8271-FDDC7C81B81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8013611-FA14-46EC-961B-FDF52825D8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7706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2751C-907F-4EB8-BC31-5E458D068B16}"/>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6865B54D-6208-4E50-B019-4B5A8EF0BEBD}"/>
              </a:ext>
            </a:extLst>
          </p:cNvPr>
          <p:cNvGraphicFramePr>
            <a:graphicFrameLocks noGrp="1"/>
          </p:cNvGraphicFramePr>
          <p:nvPr>
            <p:ph type="tbl" sz="quarter" idx="13"/>
            <p:extLst>
              <p:ext uri="{D42A27DB-BD31-4B8C-83A1-F6EECF244321}">
                <p14:modId xmlns:p14="http://schemas.microsoft.com/office/powerpoint/2010/main" val="2655779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54032519"/>
                    </a:ext>
                  </a:extLst>
                </a:gridCol>
                <a:gridCol w="822960">
                  <a:extLst>
                    <a:ext uri="{9D8B030D-6E8A-4147-A177-3AD203B41FA5}">
                      <a16:colId xmlns:a16="http://schemas.microsoft.com/office/drawing/2014/main" val="2917398226"/>
                    </a:ext>
                  </a:extLst>
                </a:gridCol>
                <a:gridCol w="822960">
                  <a:extLst>
                    <a:ext uri="{9D8B030D-6E8A-4147-A177-3AD203B41FA5}">
                      <a16:colId xmlns:a16="http://schemas.microsoft.com/office/drawing/2014/main" val="3915828099"/>
                    </a:ext>
                  </a:extLst>
                </a:gridCol>
                <a:gridCol w="822960">
                  <a:extLst>
                    <a:ext uri="{9D8B030D-6E8A-4147-A177-3AD203B41FA5}">
                      <a16:colId xmlns:a16="http://schemas.microsoft.com/office/drawing/2014/main" val="2132959466"/>
                    </a:ext>
                  </a:extLst>
                </a:gridCol>
                <a:gridCol w="822960">
                  <a:extLst>
                    <a:ext uri="{9D8B030D-6E8A-4147-A177-3AD203B41FA5}">
                      <a16:colId xmlns:a16="http://schemas.microsoft.com/office/drawing/2014/main" val="3351026964"/>
                    </a:ext>
                  </a:extLst>
                </a:gridCol>
                <a:gridCol w="822960">
                  <a:extLst>
                    <a:ext uri="{9D8B030D-6E8A-4147-A177-3AD203B41FA5}">
                      <a16:colId xmlns:a16="http://schemas.microsoft.com/office/drawing/2014/main" val="816691557"/>
                    </a:ext>
                  </a:extLst>
                </a:gridCol>
                <a:gridCol w="822960">
                  <a:extLst>
                    <a:ext uri="{9D8B030D-6E8A-4147-A177-3AD203B41FA5}">
                      <a16:colId xmlns:a16="http://schemas.microsoft.com/office/drawing/2014/main" val="2492432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4615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- 2021-06-29 15:23:10</a:t>
                      </a:r>
                      <a:r>
                        <a:rPr kumimoji="0" lang="en-US" sz="1000" b="0" i="0" u="none" strike="noStrike" kern="1200" cap="none" spc="0" normalizeH="0" baseline="0" noProof="0">
                          <a:ln>
                            <a:noFill/>
                          </a:ln>
                          <a:solidFill>
                            <a:prstClr val="black"/>
                          </a:solidFill>
                          <a:effectLst/>
                          <a:uLnTx/>
                          <a:uFillTx/>
                          <a:latin typeface="+mn-lt"/>
                          <a:ea typeface="+mn-ea"/>
                          <a:cs typeface="+mn-cs"/>
                        </a:rPr>
                        <a:t>
 With our virtual #internship program in full swing, our interns are gearing up for a successful summer! Last week, former PHLY Summer Associates who are now full-time employees personally connected with our current #interns during an engaging and informative panel discussion. 
Here’s a snapshot of #TEAMPHLY getting ready to join the virtual panel!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58351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- 2021-06-25 11:17:11</a:t>
                      </a:r>
                      <a:r>
                        <a:rPr kumimoji="0" lang="en-US" sz="1000" b="0" i="0" u="none" strike="noStrike" kern="1200" cap="none" spc="0" normalizeH="0" baseline="0" noProof="0">
                          <a:ln>
                            <a:noFill/>
                          </a:ln>
                          <a:solidFill>
                            <a:prstClr val="black"/>
                          </a:solidFill>
                          <a:effectLst/>
                          <a:uLnTx/>
                          <a:uFillTx/>
                          <a:latin typeface="+mn-lt"/>
                          <a:ea typeface="+mn-ea"/>
                          <a:cs typeface="+mn-cs"/>
                        </a:rPr>
                        <a:t>
 Hang onto your leashes and get ready for lots of puppy-dog eyes because today is #TakeYourDogToWorkDay! From playing fetch during meetings to sleeping on the job, we asked #TEAMPHLY to share how they're #workingfromhome with their canine companions.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111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- 2021-06-08 16:00:41</a:t>
                      </a:r>
                      <a:r>
                        <a:rPr kumimoji="0" lang="en-US" sz="1000" b="0" i="0" u="none" strike="noStrike" kern="1200" cap="none" spc="0" normalizeH="0" baseline="0" noProof="0">
                          <a:ln>
                            <a:noFill/>
                          </a:ln>
                          <a:solidFill>
                            <a:prstClr val="black"/>
                          </a:solidFill>
                          <a:effectLst/>
                          <a:uLnTx/>
                          <a:uFillTx/>
                          <a:latin typeface="+mn-lt"/>
                          <a:ea typeface="+mn-ea"/>
                          <a:cs typeface="+mn-cs"/>
                        </a:rPr>
                        <a:t>
 Thanks to our employees' dedication to our customers, we've been awarded three Confirmit Achievement in Customer Excellence (ACE) Awards. This marks PHLY’s ninth consecutive year as an ACE Award winner. Thank you #TEAMPHLY for all you do for our customers!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8549"/>
                  </a:ext>
                </a:extLst>
              </a:tr>
            </a:tbl>
          </a:graphicData>
        </a:graphic>
      </p:graphicFrame>
      <p:sp>
        <p:nvSpPr>
          <p:cNvPr id="4" name="Text Placeholder 3">
            <a:extLst>
              <a:ext uri="{FF2B5EF4-FFF2-40B4-BE49-F238E27FC236}">
                <a16:creationId xmlns:a16="http://schemas.microsoft.com/office/drawing/2014/main" id="{0210A012-8ACB-4F8D-AFD9-1BD3DA0E13F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96942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FAF8F-4DD9-41DB-BDE5-1AB168D09B56}"/>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44AFE6DB-7073-4012-B5AB-15E543028076}"/>
              </a:ext>
            </a:extLst>
          </p:cNvPr>
          <p:cNvGraphicFramePr>
            <a:graphicFrameLocks noGrp="1"/>
          </p:cNvGraphicFramePr>
          <p:nvPr>
            <p:ph type="tbl" sz="quarter" idx="13"/>
            <p:extLst>
              <p:ext uri="{D42A27DB-BD31-4B8C-83A1-F6EECF244321}">
                <p14:modId xmlns:p14="http://schemas.microsoft.com/office/powerpoint/2010/main" val="1394220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3514082"/>
                    </a:ext>
                  </a:extLst>
                </a:gridCol>
                <a:gridCol w="822960">
                  <a:extLst>
                    <a:ext uri="{9D8B030D-6E8A-4147-A177-3AD203B41FA5}">
                      <a16:colId xmlns:a16="http://schemas.microsoft.com/office/drawing/2014/main" val="2982245561"/>
                    </a:ext>
                  </a:extLst>
                </a:gridCol>
                <a:gridCol w="822960">
                  <a:extLst>
                    <a:ext uri="{9D8B030D-6E8A-4147-A177-3AD203B41FA5}">
                      <a16:colId xmlns:a16="http://schemas.microsoft.com/office/drawing/2014/main" val="2740085893"/>
                    </a:ext>
                  </a:extLst>
                </a:gridCol>
                <a:gridCol w="822960">
                  <a:extLst>
                    <a:ext uri="{9D8B030D-6E8A-4147-A177-3AD203B41FA5}">
                      <a16:colId xmlns:a16="http://schemas.microsoft.com/office/drawing/2014/main" val="1938153197"/>
                    </a:ext>
                  </a:extLst>
                </a:gridCol>
                <a:gridCol w="822960">
                  <a:extLst>
                    <a:ext uri="{9D8B030D-6E8A-4147-A177-3AD203B41FA5}">
                      <a16:colId xmlns:a16="http://schemas.microsoft.com/office/drawing/2014/main" val="2845333554"/>
                    </a:ext>
                  </a:extLst>
                </a:gridCol>
                <a:gridCol w="822960">
                  <a:extLst>
                    <a:ext uri="{9D8B030D-6E8A-4147-A177-3AD203B41FA5}">
                      <a16:colId xmlns:a16="http://schemas.microsoft.com/office/drawing/2014/main" val="1370375836"/>
                    </a:ext>
                  </a:extLst>
                </a:gridCol>
                <a:gridCol w="822960">
                  <a:extLst>
                    <a:ext uri="{9D8B030D-6E8A-4147-A177-3AD203B41FA5}">
                      <a16:colId xmlns:a16="http://schemas.microsoft.com/office/drawing/2014/main" val="1375405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8576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- 2021-06-01 12:56:25</a:t>
                      </a:r>
                      <a:r>
                        <a:rPr kumimoji="0" lang="en-US" sz="1000" b="0" i="0" u="none" strike="noStrike" kern="1200" cap="none" spc="0" normalizeH="0" baseline="0" noProof="0">
                          <a:ln>
                            <a:noFill/>
                          </a:ln>
                          <a:solidFill>
                            <a:prstClr val="black"/>
                          </a:solidFill>
                          <a:effectLst/>
                          <a:uLnTx/>
                          <a:uFillTx/>
                          <a:latin typeface="+mn-lt"/>
                          <a:ea typeface="+mn-ea"/>
                          <a:cs typeface="+mn-cs"/>
                        </a:rPr>
                        <a:t>
 Have you ever wondered what other people love about their jobs? For those who are curious about what it’s like to work at PHLY, we asked Irene Bepete why she loves being part of our team. #employeespotlight 
Learn more about #TEAMPHLY ➡ bit.ly/PHLYCareers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622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- 2021-06-11 15:11:06</a:t>
                      </a:r>
                      <a:r>
                        <a:rPr kumimoji="0" lang="en-US" sz="1000" b="0" i="0" u="none" strike="noStrike" kern="1200" cap="none" spc="0" normalizeH="0" baseline="0" noProof="0">
                          <a:ln>
                            <a:noFill/>
                          </a:ln>
                          <a:solidFill>
                            <a:prstClr val="black"/>
                          </a:solidFill>
                          <a:effectLst/>
                          <a:uLnTx/>
                          <a:uFillTx/>
                          <a:latin typeface="+mn-lt"/>
                          <a:ea typeface="+mn-ea"/>
                          <a:cs typeface="+mn-cs"/>
                        </a:rPr>
                        <a:t>
 Welcome to our 10th class of Summer Associates! 🥳 We’re excited about this year’s partnership with INROADS, Inc. and are confident our #internship program will offer rewarding opportunities to help develop the next generation of talent. #TEAMPHLY is looking forward to connecting with our second virtual class of #interns over the next 10 weeks! 🙌🏼
Visit bit.ly/PHLYInternships to learn more.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76659842"/>
                  </a:ext>
                </a:extLst>
              </a:tr>
            </a:tbl>
          </a:graphicData>
        </a:graphic>
      </p:graphicFrame>
      <p:sp>
        <p:nvSpPr>
          <p:cNvPr id="4" name="Text Placeholder 3">
            <a:extLst>
              <a:ext uri="{FF2B5EF4-FFF2-40B4-BE49-F238E27FC236}">
                <a16:creationId xmlns:a16="http://schemas.microsoft.com/office/drawing/2014/main" id="{F6CEEEAC-D923-4A02-97DC-CDBA4CB1688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69458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A2C7C-41C4-424F-9D83-8359190A486D}"/>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3A7A3D50-B07E-462B-99E2-5FB6F1C89698}"/>
              </a:ext>
            </a:extLst>
          </p:cNvPr>
          <p:cNvGraphicFramePr>
            <a:graphicFrameLocks noGrp="1"/>
          </p:cNvGraphicFramePr>
          <p:nvPr>
            <p:ph type="chart" sz="quarter" idx="13"/>
            <p:extLst>
              <p:ext uri="{D42A27DB-BD31-4B8C-83A1-F6EECF244321}">
                <p14:modId xmlns:p14="http://schemas.microsoft.com/office/powerpoint/2010/main" val="1329580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AF08E8-1442-4435-B9F7-DEE4061F066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79972DB-6CB5-4529-AB20-034DE8C3EE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6088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568D0-80C3-4A3F-8FF9-9C0910871A72}"/>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95AA1DC9-3039-4237-BABA-DE724C64C58F}"/>
              </a:ext>
            </a:extLst>
          </p:cNvPr>
          <p:cNvGraphicFramePr>
            <a:graphicFrameLocks noGrp="1"/>
          </p:cNvGraphicFramePr>
          <p:nvPr>
            <p:ph type="tbl" sz="quarter" idx="13"/>
            <p:extLst>
              <p:ext uri="{D42A27DB-BD31-4B8C-83A1-F6EECF244321}">
                <p14:modId xmlns:p14="http://schemas.microsoft.com/office/powerpoint/2010/main" val="464160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655733407"/>
                    </a:ext>
                  </a:extLst>
                </a:gridCol>
                <a:gridCol w="576072">
                  <a:extLst>
                    <a:ext uri="{9D8B030D-6E8A-4147-A177-3AD203B41FA5}">
                      <a16:colId xmlns:a16="http://schemas.microsoft.com/office/drawing/2014/main" val="2497990479"/>
                    </a:ext>
                  </a:extLst>
                </a:gridCol>
                <a:gridCol w="576072">
                  <a:extLst>
                    <a:ext uri="{9D8B030D-6E8A-4147-A177-3AD203B41FA5}">
                      <a16:colId xmlns:a16="http://schemas.microsoft.com/office/drawing/2014/main" val="530600808"/>
                    </a:ext>
                  </a:extLst>
                </a:gridCol>
                <a:gridCol w="576072">
                  <a:extLst>
                    <a:ext uri="{9D8B030D-6E8A-4147-A177-3AD203B41FA5}">
                      <a16:colId xmlns:a16="http://schemas.microsoft.com/office/drawing/2014/main" val="3536002222"/>
                    </a:ext>
                  </a:extLst>
                </a:gridCol>
                <a:gridCol w="576072">
                  <a:extLst>
                    <a:ext uri="{9D8B030D-6E8A-4147-A177-3AD203B41FA5}">
                      <a16:colId xmlns:a16="http://schemas.microsoft.com/office/drawing/2014/main" val="2964150994"/>
                    </a:ext>
                  </a:extLst>
                </a:gridCol>
                <a:gridCol w="576072">
                  <a:extLst>
                    <a:ext uri="{9D8B030D-6E8A-4147-A177-3AD203B41FA5}">
                      <a16:colId xmlns:a16="http://schemas.microsoft.com/office/drawing/2014/main" val="2676758021"/>
                    </a:ext>
                  </a:extLst>
                </a:gridCol>
                <a:gridCol w="576072">
                  <a:extLst>
                    <a:ext uri="{9D8B030D-6E8A-4147-A177-3AD203B41FA5}">
                      <a16:colId xmlns:a16="http://schemas.microsoft.com/office/drawing/2014/main" val="500463792"/>
                    </a:ext>
                  </a:extLst>
                </a:gridCol>
                <a:gridCol w="576072">
                  <a:extLst>
                    <a:ext uri="{9D8B030D-6E8A-4147-A177-3AD203B41FA5}">
                      <a16:colId xmlns:a16="http://schemas.microsoft.com/office/drawing/2014/main" val="2065266425"/>
                    </a:ext>
                  </a:extLst>
                </a:gridCol>
                <a:gridCol w="576072">
                  <a:extLst>
                    <a:ext uri="{9D8B030D-6E8A-4147-A177-3AD203B41FA5}">
                      <a16:colId xmlns:a16="http://schemas.microsoft.com/office/drawing/2014/main" val="3816487791"/>
                    </a:ext>
                  </a:extLst>
                </a:gridCol>
                <a:gridCol w="576072">
                  <a:extLst>
                    <a:ext uri="{9D8B030D-6E8A-4147-A177-3AD203B41FA5}">
                      <a16:colId xmlns:a16="http://schemas.microsoft.com/office/drawing/2014/main" val="3307204320"/>
                    </a:ext>
                  </a:extLst>
                </a:gridCol>
                <a:gridCol w="576072">
                  <a:extLst>
                    <a:ext uri="{9D8B030D-6E8A-4147-A177-3AD203B41FA5}">
                      <a16:colId xmlns:a16="http://schemas.microsoft.com/office/drawing/2014/main" val="2220193141"/>
                    </a:ext>
                  </a:extLst>
                </a:gridCol>
                <a:gridCol w="576072">
                  <a:extLst>
                    <a:ext uri="{9D8B030D-6E8A-4147-A177-3AD203B41FA5}">
                      <a16:colId xmlns:a16="http://schemas.microsoft.com/office/drawing/2014/main" val="1603190761"/>
                    </a:ext>
                  </a:extLst>
                </a:gridCol>
                <a:gridCol w="576072">
                  <a:extLst>
                    <a:ext uri="{9D8B030D-6E8A-4147-A177-3AD203B41FA5}">
                      <a16:colId xmlns:a16="http://schemas.microsoft.com/office/drawing/2014/main" val="362789047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63601966"/>
                  </a:ext>
                </a:extLst>
              </a:tr>
              <a:tr h="370840">
                <a:tc>
                  <a:txBody>
                    <a:bodyPr/>
                    <a:lstStyle/>
                    <a:p>
                      <a:r>
                        <a:rPr lang="en-US" sz="1000"/>
                        <a:t>3682</a:t>
                      </a:r>
                    </a:p>
                  </a:txBody>
                  <a:tcPr/>
                </a:tc>
                <a:tc>
                  <a:txBody>
                    <a:bodyPr/>
                    <a:lstStyle/>
                    <a:p>
                      <a:r>
                        <a:rPr lang="en-US" sz="1000"/>
                        <a:t>2</a:t>
                      </a:r>
                    </a:p>
                  </a:txBody>
                  <a:tcPr/>
                </a:tc>
                <a:tc>
                  <a:txBody>
                    <a:bodyPr/>
                    <a:lstStyle/>
                    <a:p>
                      <a:r>
                        <a:rPr lang="en-US" sz="1000"/>
                        <a:t>32</a:t>
                      </a:r>
                    </a:p>
                  </a:txBody>
                  <a:tcPr/>
                </a:tc>
                <a:tc>
                  <a:txBody>
                    <a:bodyPr/>
                    <a:lstStyle/>
                    <a:p>
                      <a:r>
                        <a:rPr lang="en-US" sz="1000"/>
                        <a:t>24</a:t>
                      </a:r>
                    </a:p>
                  </a:txBody>
                  <a:tcPr/>
                </a:tc>
                <a:tc>
                  <a:txBody>
                    <a:bodyPr/>
                    <a:lstStyle/>
                    <a:p>
                      <a:r>
                        <a:rPr lang="en-US" sz="1000"/>
                        <a:t>1</a:t>
                      </a:r>
                    </a:p>
                  </a:txBody>
                  <a:tcPr/>
                </a:tc>
                <a:tc>
                  <a:txBody>
                    <a:bodyPr/>
                    <a:lstStyle/>
                    <a:p>
                      <a:r>
                        <a:rPr lang="en-US" sz="1000"/>
                        <a:t>7</a:t>
                      </a:r>
                    </a:p>
                  </a:txBody>
                  <a:tcPr/>
                </a:tc>
                <a:tc>
                  <a:txBody>
                    <a:bodyPr/>
                    <a:lstStyle/>
                    <a:p>
                      <a:r>
                        <a:rPr lang="en-US" sz="1000"/>
                        <a:t>7</a:t>
                      </a:r>
                    </a:p>
                  </a:txBody>
                  <a:tcPr/>
                </a:tc>
                <a:tc>
                  <a:txBody>
                    <a:bodyPr/>
                    <a:lstStyle/>
                    <a:p>
                      <a:r>
                        <a:rPr lang="en-US" sz="1000"/>
                        <a:t>7</a:t>
                      </a:r>
                    </a:p>
                  </a:txBody>
                  <a:tcPr/>
                </a:tc>
                <a:tc>
                  <a:txBody>
                    <a:bodyPr/>
                    <a:lstStyle/>
                    <a:p>
                      <a:r>
                        <a:rPr lang="en-US" sz="1000"/>
                        <a:t>57</a:t>
                      </a:r>
                    </a:p>
                  </a:txBody>
                  <a:tcPr/>
                </a:tc>
                <a:tc>
                  <a:txBody>
                    <a:bodyPr/>
                    <a:lstStyle/>
                    <a:p>
                      <a:r>
                        <a:rPr lang="en-US" sz="1000"/>
                        <a:t>3</a:t>
                      </a:r>
                    </a:p>
                  </a:txBody>
                  <a:tcPr/>
                </a:tc>
                <a:tc>
                  <a:txBody>
                    <a:bodyPr/>
                    <a:lstStyle/>
                    <a:p>
                      <a:r>
                        <a:rPr lang="en-US" sz="1000"/>
                        <a:t>104</a:t>
                      </a:r>
                    </a:p>
                  </a:txBody>
                  <a:tcPr/>
                </a:tc>
                <a:tc>
                  <a:txBody>
                    <a:bodyPr/>
                    <a:lstStyle/>
                    <a:p>
                      <a:r>
                        <a:rPr lang="en-US" sz="1000"/>
                        <a:t>0.0758 %</a:t>
                      </a:r>
                    </a:p>
                  </a:txBody>
                  <a:tcPr/>
                </a:tc>
                <a:tc>
                  <a:txBody>
                    <a:bodyPr/>
                    <a:lstStyle/>
                    <a:p>
                      <a:r>
                        <a:rPr lang="en-US" sz="1000"/>
                        <a:t>100.0 %</a:t>
                      </a:r>
                    </a:p>
                  </a:txBody>
                  <a:tcPr/>
                </a:tc>
                <a:extLst>
                  <a:ext uri="{0D108BD9-81ED-4DB2-BD59-A6C34878D82A}">
                    <a16:rowId xmlns:a16="http://schemas.microsoft.com/office/drawing/2014/main" val="3447060573"/>
                  </a:ext>
                </a:extLst>
              </a:tr>
            </a:tbl>
          </a:graphicData>
        </a:graphic>
      </p:graphicFrame>
      <p:sp>
        <p:nvSpPr>
          <p:cNvPr id="4" name="Text Placeholder 3">
            <a:extLst>
              <a:ext uri="{FF2B5EF4-FFF2-40B4-BE49-F238E27FC236}">
                <a16:creationId xmlns:a16="http://schemas.microsoft.com/office/drawing/2014/main" id="{0EDBC3D0-14C1-44D1-83CE-59E8B0D261F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46043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6B55A-28A4-4577-9544-40E1C5A848B2}"/>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7B40B330-7426-4D70-BFD2-C954CC89D634}"/>
              </a:ext>
            </a:extLst>
          </p:cNvPr>
          <p:cNvGraphicFramePr>
            <a:graphicFrameLocks noGrp="1"/>
          </p:cNvGraphicFramePr>
          <p:nvPr>
            <p:ph type="chart" sz="quarter" idx="13"/>
            <p:extLst>
              <p:ext uri="{D42A27DB-BD31-4B8C-83A1-F6EECF244321}">
                <p14:modId xmlns:p14="http://schemas.microsoft.com/office/powerpoint/2010/main" val="2025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F2F285-B9A8-4A0B-B692-31990410FBE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4A41EAA-9A77-4921-A9CD-9BE5102ABE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5893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79DD4-2C85-45B2-8A59-141E769347D0}"/>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A249736D-BD3D-4CFB-AB6D-1FE852B4CBCC}"/>
              </a:ext>
            </a:extLst>
          </p:cNvPr>
          <p:cNvGraphicFramePr>
            <a:graphicFrameLocks noGrp="1"/>
          </p:cNvGraphicFramePr>
          <p:nvPr>
            <p:ph type="chart" sz="quarter" idx="13"/>
            <p:extLst>
              <p:ext uri="{D42A27DB-BD31-4B8C-83A1-F6EECF244321}">
                <p14:modId xmlns:p14="http://schemas.microsoft.com/office/powerpoint/2010/main" val="853510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53AA22-CE3C-4230-92FC-C0FAA4720FD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0189903-96EF-4CF2-BF1E-20D303DB36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2277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B775D-70F8-4989-AB62-A990E96BAC6A}"/>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0E47681E-4AD1-4104-A905-88D3208D2A90}"/>
              </a:ext>
            </a:extLst>
          </p:cNvPr>
          <p:cNvGraphicFramePr>
            <a:graphicFrameLocks noGrp="1"/>
          </p:cNvGraphicFramePr>
          <p:nvPr>
            <p:ph type="chart" sz="quarter" idx="13"/>
            <p:extLst>
              <p:ext uri="{D42A27DB-BD31-4B8C-83A1-F6EECF244321}">
                <p14:modId xmlns:p14="http://schemas.microsoft.com/office/powerpoint/2010/main" val="3854703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1BF230-7B75-4B87-B0BA-6A9660B0B48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775D7DC-718D-48C3-8C3F-E87EDE392A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5082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6B4DA-A706-4AB9-A6BD-89D53F553DB6}"/>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AB531EE8-B1C1-4725-B04A-0ACE1815999A}"/>
              </a:ext>
            </a:extLst>
          </p:cNvPr>
          <p:cNvGraphicFramePr>
            <a:graphicFrameLocks noGrp="1"/>
          </p:cNvGraphicFramePr>
          <p:nvPr>
            <p:ph type="chart" sz="quarter" idx="13"/>
            <p:extLst>
              <p:ext uri="{D42A27DB-BD31-4B8C-83A1-F6EECF244321}">
                <p14:modId xmlns:p14="http://schemas.microsoft.com/office/powerpoint/2010/main" val="1249031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87BB70-6FBA-485C-8BC7-3FDB1CBAC1A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96F80D5-8C8D-4695-BD54-0F651AA009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0390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5EA84-1CBE-4742-B3A9-ABC3E2FDDDB1}"/>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1EBD9551-C29E-4FB4-B0A5-83342DA7A2D5}"/>
              </a:ext>
            </a:extLst>
          </p:cNvPr>
          <p:cNvGraphicFramePr>
            <a:graphicFrameLocks noGrp="1"/>
          </p:cNvGraphicFramePr>
          <p:nvPr>
            <p:ph type="tbl" sz="quarter" idx="13"/>
            <p:extLst>
              <p:ext uri="{D42A27DB-BD31-4B8C-83A1-F6EECF244321}">
                <p14:modId xmlns:p14="http://schemas.microsoft.com/office/powerpoint/2010/main" val="3261381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830136813"/>
                    </a:ext>
                  </a:extLst>
                </a:gridCol>
                <a:gridCol w="2468880">
                  <a:extLst>
                    <a:ext uri="{9D8B030D-6E8A-4147-A177-3AD203B41FA5}">
                      <a16:colId xmlns:a16="http://schemas.microsoft.com/office/drawing/2014/main" val="972656141"/>
                    </a:ext>
                  </a:extLst>
                </a:gridCol>
                <a:gridCol w="2468880">
                  <a:extLst>
                    <a:ext uri="{9D8B030D-6E8A-4147-A177-3AD203B41FA5}">
                      <a16:colId xmlns:a16="http://schemas.microsoft.com/office/drawing/2014/main" val="3829990266"/>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503815847"/>
                  </a:ext>
                </a:extLst>
              </a:tr>
              <a:tr h="370840">
                <a:tc>
                  <a:txBody>
                    <a:bodyPr/>
                    <a:lstStyle/>
                    <a:p>
                      <a:r>
                        <a:rPr lang="en-US" sz="1000" b="1"/>
                        <a:t>@MargueriteTort</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1755389706"/>
                  </a:ext>
                </a:extLst>
              </a:tr>
              <a:tr h="370840">
                <a:tc>
                  <a:txBody>
                    <a:bodyPr/>
                    <a:lstStyle/>
                    <a:p>
                      <a:r>
                        <a:rPr lang="en-US" sz="1000" b="1"/>
                        <a:t>@EaglesComms</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4292628238"/>
                  </a:ext>
                </a:extLst>
              </a:tr>
              <a:tr h="370840">
                <a:tc>
                  <a:txBody>
                    <a:bodyPr/>
                    <a:lstStyle/>
                    <a:p>
                      <a:r>
                        <a:rPr lang="en-US" sz="1000" b="1"/>
                        <a:t>@firedoug_howie</a:t>
                      </a:r>
                    </a:p>
                  </a:txBody>
                  <a:tcPr/>
                </a:tc>
                <a:tc>
                  <a:txBody>
                    <a:bodyPr/>
                    <a:lstStyle/>
                    <a:p>
                      <a:r>
                        <a:rPr lang="en-US" sz="1000"/>
                        <a:t>PHLY Insurance Co. (23)</a:t>
                      </a:r>
                    </a:p>
                  </a:txBody>
                  <a:tcPr/>
                </a:tc>
                <a:tc>
                  <a:txBody>
                    <a:bodyPr/>
                    <a:lstStyle/>
                    <a:p>
                      <a:r>
                        <a:rPr lang="en-US" sz="1000"/>
                        <a:t>23</a:t>
                      </a:r>
                    </a:p>
                  </a:txBody>
                  <a:tcPr/>
                </a:tc>
                <a:extLst>
                  <a:ext uri="{0D108BD9-81ED-4DB2-BD59-A6C34878D82A}">
                    <a16:rowId xmlns:a16="http://schemas.microsoft.com/office/drawing/2014/main" val="810658450"/>
                  </a:ext>
                </a:extLst>
              </a:tr>
              <a:tr h="370840">
                <a:tc>
                  <a:txBody>
                    <a:bodyPr/>
                    <a:lstStyle/>
                    <a:p>
                      <a:r>
                        <a:rPr lang="en-US" sz="1000" b="1"/>
                        <a:t>@Regore2</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2068083226"/>
                  </a:ext>
                </a:extLst>
              </a:tr>
              <a:tr h="370840">
                <a:tc>
                  <a:txBody>
                    <a:bodyPr/>
                    <a:lstStyle/>
                    <a:p>
                      <a:r>
                        <a:rPr lang="en-US" sz="1000" b="1"/>
                        <a:t>@mplousis64</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2291426953"/>
                  </a:ext>
                </a:extLst>
              </a:tr>
              <a:tr h="370840">
                <a:tc>
                  <a:txBody>
                    <a:bodyPr/>
                    <a:lstStyle/>
                    <a:p>
                      <a:r>
                        <a:rPr lang="en-US" sz="1000" b="1"/>
                        <a:t>@sstaedtler98</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2154303176"/>
                  </a:ext>
                </a:extLst>
              </a:tr>
              <a:tr h="370840">
                <a:tc>
                  <a:txBody>
                    <a:bodyPr/>
                    <a:lstStyle/>
                    <a:p>
                      <a:r>
                        <a:rPr lang="en-US" sz="1000" b="1"/>
                        <a:t>@Marlins041</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160760935"/>
                  </a:ext>
                </a:extLst>
              </a:tr>
              <a:tr h="370840">
                <a:tc>
                  <a:txBody>
                    <a:bodyPr/>
                    <a:lstStyle/>
                    <a:p>
                      <a:r>
                        <a:rPr lang="en-US" sz="1000" b="1"/>
                        <a:t>@Msminion13</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2154040074"/>
                  </a:ext>
                </a:extLst>
              </a:tr>
              <a:tr h="370840">
                <a:tc>
                  <a:txBody>
                    <a:bodyPr/>
                    <a:lstStyle/>
                    <a:p>
                      <a:r>
                        <a:rPr lang="en-US" sz="1000" b="1"/>
                        <a:t>@eazeee2004</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1652281106"/>
                  </a:ext>
                </a:extLst>
              </a:tr>
              <a:tr h="370840">
                <a:tc>
                  <a:txBody>
                    <a:bodyPr/>
                    <a:lstStyle/>
                    <a:p>
                      <a:r>
                        <a:rPr lang="en-US" sz="1000" b="1"/>
                        <a:t>@Eagles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2362204502"/>
                  </a:ext>
                </a:extLst>
              </a:tr>
            </a:tbl>
          </a:graphicData>
        </a:graphic>
      </p:graphicFrame>
      <p:sp>
        <p:nvSpPr>
          <p:cNvPr id="4" name="Text Placeholder 3">
            <a:extLst>
              <a:ext uri="{FF2B5EF4-FFF2-40B4-BE49-F238E27FC236}">
                <a16:creationId xmlns:a16="http://schemas.microsoft.com/office/drawing/2014/main" id="{1189831C-ED6E-4020-8357-5215E33AC30C}"/>
              </a:ext>
            </a:extLst>
          </p:cNvPr>
          <p:cNvSpPr>
            <a:spLocks noGrp="1"/>
          </p:cNvSpPr>
          <p:nvPr>
            <p:ph type="body" sz="quarter" idx="14"/>
          </p:nvPr>
        </p:nvSpPr>
        <p:spPr/>
        <p:txBody>
          <a:bodyPr/>
          <a:lstStyle/>
          <a:p>
            <a:r>
              <a:rPr lang="en-US"/>
              <a:t>06/01/2020 - 12/31/2021</a:t>
            </a:r>
          </a:p>
        </p:txBody>
      </p:sp>
    </p:spTree>
    <p:extLst>
      <p:ext uri="{BB962C8B-B14F-4D97-AF65-F5344CB8AC3E}">
        <p14:creationId xmlns:p14="http://schemas.microsoft.com/office/powerpoint/2010/main" val="1123945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31D7E-8F35-48DD-B74E-93681820654F}"/>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45DC86B5-3BCE-4F3D-B56B-FCC1297E6871}"/>
              </a:ext>
            </a:extLst>
          </p:cNvPr>
          <p:cNvGraphicFramePr>
            <a:graphicFrameLocks noGrp="1"/>
          </p:cNvGraphicFramePr>
          <p:nvPr>
            <p:ph type="tbl" sz="quarter" idx="13"/>
            <p:extLst>
              <p:ext uri="{D42A27DB-BD31-4B8C-83A1-F6EECF244321}">
                <p14:modId xmlns:p14="http://schemas.microsoft.com/office/powerpoint/2010/main" val="2815992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57179171"/>
                    </a:ext>
                  </a:extLst>
                </a:gridCol>
                <a:gridCol w="493776">
                  <a:extLst>
                    <a:ext uri="{9D8B030D-6E8A-4147-A177-3AD203B41FA5}">
                      <a16:colId xmlns:a16="http://schemas.microsoft.com/office/drawing/2014/main" val="2747643513"/>
                    </a:ext>
                  </a:extLst>
                </a:gridCol>
                <a:gridCol w="1069848">
                  <a:extLst>
                    <a:ext uri="{9D8B030D-6E8A-4147-A177-3AD203B41FA5}">
                      <a16:colId xmlns:a16="http://schemas.microsoft.com/office/drawing/2014/main" val="4199400551"/>
                    </a:ext>
                  </a:extLst>
                </a:gridCol>
                <a:gridCol w="1069848">
                  <a:extLst>
                    <a:ext uri="{9D8B030D-6E8A-4147-A177-3AD203B41FA5}">
                      <a16:colId xmlns:a16="http://schemas.microsoft.com/office/drawing/2014/main" val="3290274076"/>
                    </a:ext>
                  </a:extLst>
                </a:gridCol>
                <a:gridCol w="1069848">
                  <a:extLst>
                    <a:ext uri="{9D8B030D-6E8A-4147-A177-3AD203B41FA5}">
                      <a16:colId xmlns:a16="http://schemas.microsoft.com/office/drawing/2014/main" val="2677391227"/>
                    </a:ext>
                  </a:extLst>
                </a:gridCol>
                <a:gridCol w="1069848">
                  <a:extLst>
                    <a:ext uri="{9D8B030D-6E8A-4147-A177-3AD203B41FA5}">
                      <a16:colId xmlns:a16="http://schemas.microsoft.com/office/drawing/2014/main" val="1330142435"/>
                    </a:ext>
                  </a:extLst>
                </a:gridCol>
                <a:gridCol w="1069848">
                  <a:extLst>
                    <a:ext uri="{9D8B030D-6E8A-4147-A177-3AD203B41FA5}">
                      <a16:colId xmlns:a16="http://schemas.microsoft.com/office/drawing/2014/main" val="3178174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75592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- 2021-06-28 11:29:54</a:t>
                      </a:r>
                      <a:r>
                        <a:rPr kumimoji="0" lang="en-US" sz="1000" b="0" i="0" u="none" strike="noStrike" kern="1200" cap="none" spc="0" normalizeH="0" baseline="0" noProof="0">
                          <a:ln>
                            <a:noFill/>
                          </a:ln>
                          <a:solidFill>
                            <a:prstClr val="black"/>
                          </a:solidFill>
                          <a:effectLst/>
                          <a:uLnTx/>
                          <a:uFillTx/>
                          <a:latin typeface="+mn-lt"/>
                          <a:ea typeface="+mn-ea"/>
                          <a:cs typeface="+mn-cs"/>
                        </a:rPr>
                        <a:t>
 Today is #InsuranceAwarenessDay! Use this checklist to help ensure your #insurancecoverage meets your current needs and share it to encourage others to review their policies. 👌✅ #insurance #insurancepolicy https://t.co/mLllOdvyHP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02:09:47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0.3802 %</a:t>
                      </a:r>
                    </a:p>
                  </a:txBody>
                  <a:tcPr/>
                </a:tc>
                <a:extLst>
                  <a:ext uri="{0D108BD9-81ED-4DB2-BD59-A6C34878D82A}">
                    <a16:rowId xmlns:a16="http://schemas.microsoft.com/office/drawing/2014/main" val="3299690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- 2021-06-03 12:24:08</a:t>
                      </a:r>
                      <a:r>
                        <a:rPr kumimoji="0" lang="en-US" sz="1000" b="0" i="0" u="none" strike="noStrike" kern="1200" cap="none" spc="0" normalizeH="0" baseline="0" noProof="0">
                          <a:ln>
                            <a:noFill/>
                          </a:ln>
                          <a:solidFill>
                            <a:prstClr val="black"/>
                          </a:solidFill>
                          <a:effectLst/>
                          <a:uLnTx/>
                          <a:uFillTx/>
                          <a:latin typeface="+mn-lt"/>
                          <a:ea typeface="+mn-ea"/>
                          <a:cs typeface="+mn-cs"/>
                        </a:rPr>
                        <a:t>
 June is #AlzheimersandBrainAwarenessMonth. To help raise awareness, we’re sharing a throwback photo of when #TEAMPHLY partnered with the @alzassociation &amp;amp; handed out t-shirts every 65 seconds to signify how often someone in the U.S. develops this disease. #EndAlzheimers #ENDALZ https://t.co/BWcoOe7JFH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06/04/2021 20:09:44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0.1902 %</a:t>
                      </a:r>
                    </a:p>
                  </a:txBody>
                  <a:tcPr/>
                </a:tc>
                <a:extLst>
                  <a:ext uri="{0D108BD9-81ED-4DB2-BD59-A6C34878D82A}">
                    <a16:rowId xmlns:a16="http://schemas.microsoft.com/office/drawing/2014/main" val="2853264363"/>
                  </a:ext>
                </a:extLst>
              </a:tr>
            </a:tbl>
          </a:graphicData>
        </a:graphic>
      </p:graphicFrame>
      <p:sp>
        <p:nvSpPr>
          <p:cNvPr id="4" name="Text Placeholder 3">
            <a:extLst>
              <a:ext uri="{FF2B5EF4-FFF2-40B4-BE49-F238E27FC236}">
                <a16:creationId xmlns:a16="http://schemas.microsoft.com/office/drawing/2014/main" id="{F4D31C24-384A-4F0B-95E3-B052D4964A1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87874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9CE4D-DC0E-4A81-B852-B883EC112043}"/>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C9469D11-2F8B-410F-ABD7-8AA500550EA2}"/>
              </a:ext>
            </a:extLst>
          </p:cNvPr>
          <p:cNvGraphicFramePr>
            <a:graphicFrameLocks noGrp="1"/>
          </p:cNvGraphicFramePr>
          <p:nvPr>
            <p:ph type="tbl" sz="quarter" idx="13"/>
            <p:extLst>
              <p:ext uri="{D42A27DB-BD31-4B8C-83A1-F6EECF244321}">
                <p14:modId xmlns:p14="http://schemas.microsoft.com/office/powerpoint/2010/main" val="3126955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99616215"/>
                    </a:ext>
                  </a:extLst>
                </a:gridCol>
                <a:gridCol w="493776">
                  <a:extLst>
                    <a:ext uri="{9D8B030D-6E8A-4147-A177-3AD203B41FA5}">
                      <a16:colId xmlns:a16="http://schemas.microsoft.com/office/drawing/2014/main" val="1528638785"/>
                    </a:ext>
                  </a:extLst>
                </a:gridCol>
                <a:gridCol w="1069848">
                  <a:extLst>
                    <a:ext uri="{9D8B030D-6E8A-4147-A177-3AD203B41FA5}">
                      <a16:colId xmlns:a16="http://schemas.microsoft.com/office/drawing/2014/main" val="2724936410"/>
                    </a:ext>
                  </a:extLst>
                </a:gridCol>
                <a:gridCol w="1069848">
                  <a:extLst>
                    <a:ext uri="{9D8B030D-6E8A-4147-A177-3AD203B41FA5}">
                      <a16:colId xmlns:a16="http://schemas.microsoft.com/office/drawing/2014/main" val="2363831658"/>
                    </a:ext>
                  </a:extLst>
                </a:gridCol>
                <a:gridCol w="1069848">
                  <a:extLst>
                    <a:ext uri="{9D8B030D-6E8A-4147-A177-3AD203B41FA5}">
                      <a16:colId xmlns:a16="http://schemas.microsoft.com/office/drawing/2014/main" val="801704566"/>
                    </a:ext>
                  </a:extLst>
                </a:gridCol>
                <a:gridCol w="1069848">
                  <a:extLst>
                    <a:ext uri="{9D8B030D-6E8A-4147-A177-3AD203B41FA5}">
                      <a16:colId xmlns:a16="http://schemas.microsoft.com/office/drawing/2014/main" val="239021324"/>
                    </a:ext>
                  </a:extLst>
                </a:gridCol>
                <a:gridCol w="1069848">
                  <a:extLst>
                    <a:ext uri="{9D8B030D-6E8A-4147-A177-3AD203B41FA5}">
                      <a16:colId xmlns:a16="http://schemas.microsoft.com/office/drawing/2014/main" val="2804480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873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- 2021-06-25 16:13:46</a:t>
                      </a:r>
                      <a:r>
                        <a:rPr kumimoji="0" lang="en-US" sz="1000" b="0" i="0" u="none" strike="noStrike" kern="1200" cap="none" spc="0" normalizeH="0" baseline="0" noProof="0">
                          <a:ln>
                            <a:noFill/>
                          </a:ln>
                          <a:solidFill>
                            <a:prstClr val="black"/>
                          </a:solidFill>
                          <a:effectLst/>
                          <a:uLnTx/>
                          <a:uFillTx/>
                          <a:latin typeface="+mn-lt"/>
                          <a:ea typeface="+mn-ea"/>
                          <a:cs typeface="+mn-cs"/>
                        </a:rPr>
                        <a:t>
 Agents working with #nonprofit customers may want to consider the impact of technology. A new study sponsored by PHLY, found more non-profits are looking at tech than they were 2 years ago. #nonprofitinsurance https://t.co/AbW8oFgHC2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06/29/2021 02:08:52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0.1358 %</a:t>
                      </a:r>
                    </a:p>
                  </a:txBody>
                  <a:tcPr/>
                </a:tc>
                <a:extLst>
                  <a:ext uri="{0D108BD9-81ED-4DB2-BD59-A6C34878D82A}">
                    <a16:rowId xmlns:a16="http://schemas.microsoft.com/office/drawing/2014/main" val="279338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- 2021-06-02 10:11:09</a:t>
                      </a:r>
                      <a:r>
                        <a:rPr kumimoji="0" lang="en-US" sz="1000" b="0" i="0" u="none" strike="noStrike" kern="1200" cap="none" spc="0" normalizeH="0" baseline="0" noProof="0">
                          <a:ln>
                            <a:noFill/>
                          </a:ln>
                          <a:solidFill>
                            <a:prstClr val="black"/>
                          </a:solidFill>
                          <a:effectLst/>
                          <a:uLnTx/>
                          <a:uFillTx/>
                          <a:latin typeface="+mn-lt"/>
                          <a:ea typeface="+mn-ea"/>
                          <a:cs typeface="+mn-cs"/>
                        </a:rPr>
                        <a:t>
 Keep those runs coming, @Phillies! #RingTheBell https://t.co/udfvqgeY8Y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06/02/2021 20:10:02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0.1087 %</a:t>
                      </a:r>
                    </a:p>
                  </a:txBody>
                  <a:tcPr/>
                </a:tc>
                <a:extLst>
                  <a:ext uri="{0D108BD9-81ED-4DB2-BD59-A6C34878D82A}">
                    <a16:rowId xmlns:a16="http://schemas.microsoft.com/office/drawing/2014/main" val="1175525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- 2021-06-04 11:07:32</a:t>
                      </a:r>
                      <a:r>
                        <a:rPr kumimoji="0" lang="en-US" sz="1000" b="0" i="0" u="none" strike="noStrike" kern="1200" cap="none" spc="0" normalizeH="0" baseline="0" noProof="0">
                          <a:ln>
                            <a:noFill/>
                          </a:ln>
                          <a:solidFill>
                            <a:prstClr val="black"/>
                          </a:solidFill>
                          <a:effectLst/>
                          <a:uLnTx/>
                          <a:uFillTx/>
                          <a:latin typeface="+mn-lt"/>
                          <a:ea typeface="+mn-ea"/>
                          <a:cs typeface="+mn-cs"/>
                        </a:rPr>
                        <a:t>
 We're proud to sponsor @non_profit_pro's #TheNonProfitVoice podcast. Thanks to Kevin Dougher of @jkjinc1 for joining to share how #nonprofits &amp;amp; #InsuranceAgents can get the most out of their relationships. Listen here: https://t.co/fxFIcRcmWP https://t.co/ozu3maInCB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06/05/2021 02:10:16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0.1087 %</a:t>
                      </a:r>
                    </a:p>
                  </a:txBody>
                  <a:tcPr/>
                </a:tc>
                <a:extLst>
                  <a:ext uri="{0D108BD9-81ED-4DB2-BD59-A6C34878D82A}">
                    <a16:rowId xmlns:a16="http://schemas.microsoft.com/office/drawing/2014/main" val="4239464813"/>
                  </a:ext>
                </a:extLst>
              </a:tr>
            </a:tbl>
          </a:graphicData>
        </a:graphic>
      </p:graphicFrame>
      <p:sp>
        <p:nvSpPr>
          <p:cNvPr id="4" name="Text Placeholder 3">
            <a:extLst>
              <a:ext uri="{FF2B5EF4-FFF2-40B4-BE49-F238E27FC236}">
                <a16:creationId xmlns:a16="http://schemas.microsoft.com/office/drawing/2014/main" id="{21BEF770-2A16-48C6-8C34-81234EB642E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77650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22E9D-D01C-486C-9B99-7CE307907925}"/>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68B5EA3C-D1E8-4D86-8B77-3DE825BD9987}"/>
              </a:ext>
            </a:extLst>
          </p:cNvPr>
          <p:cNvGraphicFramePr>
            <a:graphicFrameLocks noGrp="1"/>
          </p:cNvGraphicFramePr>
          <p:nvPr>
            <p:ph type="tbl" sz="quarter" idx="13"/>
            <p:extLst>
              <p:ext uri="{D42A27DB-BD31-4B8C-83A1-F6EECF244321}">
                <p14:modId xmlns:p14="http://schemas.microsoft.com/office/powerpoint/2010/main" val="1572336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886714874"/>
                    </a:ext>
                  </a:extLst>
                </a:gridCol>
                <a:gridCol w="658368">
                  <a:extLst>
                    <a:ext uri="{9D8B030D-6E8A-4147-A177-3AD203B41FA5}">
                      <a16:colId xmlns:a16="http://schemas.microsoft.com/office/drawing/2014/main" val="3166138149"/>
                    </a:ext>
                  </a:extLst>
                </a:gridCol>
                <a:gridCol w="658368">
                  <a:extLst>
                    <a:ext uri="{9D8B030D-6E8A-4147-A177-3AD203B41FA5}">
                      <a16:colId xmlns:a16="http://schemas.microsoft.com/office/drawing/2014/main" val="3935352153"/>
                    </a:ext>
                  </a:extLst>
                </a:gridCol>
                <a:gridCol w="658368">
                  <a:extLst>
                    <a:ext uri="{9D8B030D-6E8A-4147-A177-3AD203B41FA5}">
                      <a16:colId xmlns:a16="http://schemas.microsoft.com/office/drawing/2014/main" val="1900795055"/>
                    </a:ext>
                  </a:extLst>
                </a:gridCol>
                <a:gridCol w="658368">
                  <a:extLst>
                    <a:ext uri="{9D8B030D-6E8A-4147-A177-3AD203B41FA5}">
                      <a16:colId xmlns:a16="http://schemas.microsoft.com/office/drawing/2014/main" val="2870977926"/>
                    </a:ext>
                  </a:extLst>
                </a:gridCol>
                <a:gridCol w="658368">
                  <a:extLst>
                    <a:ext uri="{9D8B030D-6E8A-4147-A177-3AD203B41FA5}">
                      <a16:colId xmlns:a16="http://schemas.microsoft.com/office/drawing/2014/main" val="151854545"/>
                    </a:ext>
                  </a:extLst>
                </a:gridCol>
                <a:gridCol w="658368">
                  <a:extLst>
                    <a:ext uri="{9D8B030D-6E8A-4147-A177-3AD203B41FA5}">
                      <a16:colId xmlns:a16="http://schemas.microsoft.com/office/drawing/2014/main" val="616054249"/>
                    </a:ext>
                  </a:extLst>
                </a:gridCol>
                <a:gridCol w="658368">
                  <a:extLst>
                    <a:ext uri="{9D8B030D-6E8A-4147-A177-3AD203B41FA5}">
                      <a16:colId xmlns:a16="http://schemas.microsoft.com/office/drawing/2014/main" val="2880907193"/>
                    </a:ext>
                  </a:extLst>
                </a:gridCol>
                <a:gridCol w="658368">
                  <a:extLst>
                    <a:ext uri="{9D8B030D-6E8A-4147-A177-3AD203B41FA5}">
                      <a16:colId xmlns:a16="http://schemas.microsoft.com/office/drawing/2014/main" val="176081762"/>
                    </a:ext>
                  </a:extLst>
                </a:gridCol>
                <a:gridCol w="658368">
                  <a:extLst>
                    <a:ext uri="{9D8B030D-6E8A-4147-A177-3AD203B41FA5}">
                      <a16:colId xmlns:a16="http://schemas.microsoft.com/office/drawing/2014/main" val="2137660068"/>
                    </a:ext>
                  </a:extLst>
                </a:gridCol>
                <a:gridCol w="658368">
                  <a:extLst>
                    <a:ext uri="{9D8B030D-6E8A-4147-A177-3AD203B41FA5}">
                      <a16:colId xmlns:a16="http://schemas.microsoft.com/office/drawing/2014/main" val="2470179634"/>
                    </a:ext>
                  </a:extLst>
                </a:gridCol>
                <a:gridCol w="658368">
                  <a:extLst>
                    <a:ext uri="{9D8B030D-6E8A-4147-A177-3AD203B41FA5}">
                      <a16:colId xmlns:a16="http://schemas.microsoft.com/office/drawing/2014/main" val="58696407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230142699"/>
                  </a:ext>
                </a:extLst>
              </a:tr>
              <a:tr h="370840">
                <a:tc>
                  <a:txBody>
                    <a:bodyPr/>
                    <a:lstStyle/>
                    <a:p>
                      <a:r>
                        <a:rPr lang="en-US" sz="1000"/>
                        <a:t>29165</a:t>
                      </a:r>
                    </a:p>
                  </a:txBody>
                  <a:tcPr/>
                </a:tc>
                <a:tc>
                  <a:txBody>
                    <a:bodyPr/>
                    <a:lstStyle/>
                    <a:p>
                      <a:r>
                        <a:rPr lang="en-US" sz="1000"/>
                        <a:t>239</a:t>
                      </a:r>
                    </a:p>
                  </a:txBody>
                  <a:tcPr/>
                </a:tc>
                <a:tc>
                  <a:txBody>
                    <a:bodyPr/>
                    <a:lstStyle/>
                    <a:p>
                      <a:r>
                        <a:rPr lang="en-US" sz="1000"/>
                        <a:t>24</a:t>
                      </a:r>
                    </a:p>
                  </a:txBody>
                  <a:tcPr/>
                </a:tc>
                <a:tc>
                  <a:txBody>
                    <a:bodyPr/>
                    <a:lstStyle/>
                    <a:p>
                      <a:r>
                        <a:rPr lang="en-US" sz="1000"/>
                        <a:t>1295</a:t>
                      </a:r>
                    </a:p>
                  </a:txBody>
                  <a:tcPr/>
                </a:tc>
                <a:tc>
                  <a:txBody>
                    <a:bodyPr/>
                    <a:lstStyle/>
                    <a:p>
                      <a:r>
                        <a:rPr lang="en-US" sz="1000"/>
                        <a:t>53.958333333333</a:t>
                      </a:r>
                    </a:p>
                  </a:txBody>
                  <a:tcPr/>
                </a:tc>
                <a:tc>
                  <a:txBody>
                    <a:bodyPr/>
                    <a:lstStyle/>
                    <a:p>
                      <a:r>
                        <a:rPr lang="en-US" sz="1000"/>
                        <a:t>24</a:t>
                      </a:r>
                    </a:p>
                  </a:txBody>
                  <a:tcPr/>
                </a:tc>
                <a:tc>
                  <a:txBody>
                    <a:bodyPr/>
                    <a:lstStyle/>
                    <a:p>
                      <a:r>
                        <a:rPr lang="en-US" sz="1000"/>
                        <a:t>112</a:t>
                      </a:r>
                    </a:p>
                  </a:txBody>
                  <a:tcPr/>
                </a:tc>
                <a:tc>
                  <a:txBody>
                    <a:bodyPr/>
                    <a:lstStyle/>
                    <a:p>
                      <a:r>
                        <a:rPr lang="en-US" sz="1000"/>
                        <a:t>6151</a:t>
                      </a:r>
                    </a:p>
                  </a:txBody>
                  <a:tcPr/>
                </a:tc>
                <a:tc>
                  <a:txBody>
                    <a:bodyPr/>
                    <a:lstStyle/>
                    <a:p>
                      <a:r>
                        <a:rPr lang="en-US" sz="1000"/>
                        <a:t>256.29166666667</a:t>
                      </a:r>
                    </a:p>
                  </a:txBody>
                  <a:tcPr/>
                </a:tc>
                <a:tc>
                  <a:txBody>
                    <a:bodyPr/>
                    <a:lstStyle/>
                    <a:p>
                      <a:r>
                        <a:rPr lang="en-US" sz="1000"/>
                        <a:t>57818</a:t>
                      </a:r>
                    </a:p>
                  </a:txBody>
                  <a:tcPr/>
                </a:tc>
                <a:tc>
                  <a:txBody>
                    <a:bodyPr/>
                    <a:lstStyle/>
                    <a:p>
                      <a:r>
                        <a:rPr lang="en-US" sz="1000"/>
                        <a:t>2409.0833333333</a:t>
                      </a:r>
                    </a:p>
                  </a:txBody>
                  <a:tcPr/>
                </a:tc>
                <a:tc>
                  <a:txBody>
                    <a:bodyPr/>
                    <a:lstStyle/>
                    <a:p>
                      <a:r>
                        <a:rPr lang="en-US" sz="1000"/>
                        <a:t>0.08657712809756 %</a:t>
                      </a:r>
                    </a:p>
                  </a:txBody>
                  <a:tcPr/>
                </a:tc>
                <a:extLst>
                  <a:ext uri="{0D108BD9-81ED-4DB2-BD59-A6C34878D82A}">
                    <a16:rowId xmlns:a16="http://schemas.microsoft.com/office/drawing/2014/main" val="2693366194"/>
                  </a:ext>
                </a:extLst>
              </a:tr>
            </a:tbl>
          </a:graphicData>
        </a:graphic>
      </p:graphicFrame>
      <p:sp>
        <p:nvSpPr>
          <p:cNvPr id="4" name="Text Placeholder 3">
            <a:extLst>
              <a:ext uri="{FF2B5EF4-FFF2-40B4-BE49-F238E27FC236}">
                <a16:creationId xmlns:a16="http://schemas.microsoft.com/office/drawing/2014/main" id="{F85ADC95-D622-4BBF-B890-A04EB7D1D19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75298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2CFFB-0245-4885-BACD-62C38969A942}"/>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6B550B47-EA6D-4831-961C-77D028F21FD1}"/>
              </a:ext>
            </a:extLst>
          </p:cNvPr>
          <p:cNvGraphicFramePr>
            <a:graphicFrameLocks noGrp="1"/>
          </p:cNvGraphicFramePr>
          <p:nvPr>
            <p:ph type="chart" sz="quarter" idx="13"/>
            <p:extLst>
              <p:ext uri="{D42A27DB-BD31-4B8C-83A1-F6EECF244321}">
                <p14:modId xmlns:p14="http://schemas.microsoft.com/office/powerpoint/2010/main" val="833003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47099F-4F2F-49E5-B8D0-B5D29CFFB51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A6846B6-F722-4F9C-BCF1-79DF3ED6FA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2555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0FEAE-E0E6-4685-BE24-436D180D141F}"/>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4ADFAE74-F0E2-4536-A935-F08D6584AF9B}"/>
              </a:ext>
            </a:extLst>
          </p:cNvPr>
          <p:cNvGraphicFramePr>
            <a:graphicFrameLocks noGrp="1"/>
          </p:cNvGraphicFramePr>
          <p:nvPr>
            <p:ph type="chart" sz="quarter" idx="13"/>
            <p:extLst>
              <p:ext uri="{D42A27DB-BD31-4B8C-83A1-F6EECF244321}">
                <p14:modId xmlns:p14="http://schemas.microsoft.com/office/powerpoint/2010/main" val="1571996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2EB810-DD54-423B-B499-64E3322C1E3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08CA6FD-3D93-4E67-A16A-041D66A283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9566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14FCE-7882-4F94-8348-7292173FEF61}"/>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862340DA-FCAA-4B33-9462-54E9C8F9F0F6}"/>
              </a:ext>
            </a:extLst>
          </p:cNvPr>
          <p:cNvGraphicFramePr>
            <a:graphicFrameLocks noGrp="1"/>
          </p:cNvGraphicFramePr>
          <p:nvPr>
            <p:ph type="chart" sz="quarter" idx="13"/>
            <p:extLst>
              <p:ext uri="{D42A27DB-BD31-4B8C-83A1-F6EECF244321}">
                <p14:modId xmlns:p14="http://schemas.microsoft.com/office/powerpoint/2010/main" val="2900719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748443-5FB7-42D9-B299-4EA109E4226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28C6D73-883D-4A78-A7E9-3BDA6D14D2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6289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FDE1E-BC52-4747-93F1-11B92FE8B338}"/>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45ECD671-68DB-4680-A081-8A69A9276A71}"/>
              </a:ext>
            </a:extLst>
          </p:cNvPr>
          <p:cNvGraphicFramePr>
            <a:graphicFrameLocks noGrp="1"/>
          </p:cNvGraphicFramePr>
          <p:nvPr>
            <p:ph type="chart" sz="quarter" idx="13"/>
            <p:extLst>
              <p:ext uri="{D42A27DB-BD31-4B8C-83A1-F6EECF244321}">
                <p14:modId xmlns:p14="http://schemas.microsoft.com/office/powerpoint/2010/main" val="4236885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09A00F-1CE0-4FC3-BB84-AC58573826C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93BE7F4-ECEF-4A17-B894-5B194CAF59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2042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626A8-DA2F-442F-9E4F-4C3F87E5813A}"/>
              </a:ext>
            </a:extLst>
          </p:cNvPr>
          <p:cNvSpPr>
            <a:spLocks noGrp="1"/>
          </p:cNvSpPr>
          <p:nvPr>
            <p:ph type="title"/>
          </p:nvPr>
        </p:nvSpPr>
        <p:spPr/>
        <p:txBody>
          <a:bodyPr/>
          <a:lstStyle/>
          <a:p>
            <a:r>
              <a:rPr lang="en-US"/>
              <a:t>LinkedIn Posts Table | Philadelphia Insurance - 1 of 3</a:t>
            </a:r>
          </a:p>
        </p:txBody>
      </p:sp>
      <p:graphicFrame>
        <p:nvGraphicFramePr>
          <p:cNvPr id="5" name="Table Placeholder 4">
            <a:extLst>
              <a:ext uri="{FF2B5EF4-FFF2-40B4-BE49-F238E27FC236}">
                <a16:creationId xmlns:a16="http://schemas.microsoft.com/office/drawing/2014/main" id="{64E818C7-021A-41FF-8C40-7BD15C2432CC}"/>
              </a:ext>
            </a:extLst>
          </p:cNvPr>
          <p:cNvGraphicFramePr>
            <a:graphicFrameLocks noGrp="1"/>
          </p:cNvGraphicFramePr>
          <p:nvPr>
            <p:ph type="tbl" sz="quarter" idx="13"/>
            <p:extLst>
              <p:ext uri="{D42A27DB-BD31-4B8C-83A1-F6EECF244321}">
                <p14:modId xmlns:p14="http://schemas.microsoft.com/office/powerpoint/2010/main" val="2167567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73681452"/>
                    </a:ext>
                  </a:extLst>
                </a:gridCol>
                <a:gridCol w="740664">
                  <a:extLst>
                    <a:ext uri="{9D8B030D-6E8A-4147-A177-3AD203B41FA5}">
                      <a16:colId xmlns:a16="http://schemas.microsoft.com/office/drawing/2014/main" val="2971854634"/>
                    </a:ext>
                  </a:extLst>
                </a:gridCol>
                <a:gridCol w="740664">
                  <a:extLst>
                    <a:ext uri="{9D8B030D-6E8A-4147-A177-3AD203B41FA5}">
                      <a16:colId xmlns:a16="http://schemas.microsoft.com/office/drawing/2014/main" val="3928078641"/>
                    </a:ext>
                  </a:extLst>
                </a:gridCol>
                <a:gridCol w="740664">
                  <a:extLst>
                    <a:ext uri="{9D8B030D-6E8A-4147-A177-3AD203B41FA5}">
                      <a16:colId xmlns:a16="http://schemas.microsoft.com/office/drawing/2014/main" val="1491209844"/>
                    </a:ext>
                  </a:extLst>
                </a:gridCol>
                <a:gridCol w="740664">
                  <a:extLst>
                    <a:ext uri="{9D8B030D-6E8A-4147-A177-3AD203B41FA5}">
                      <a16:colId xmlns:a16="http://schemas.microsoft.com/office/drawing/2014/main" val="2553807599"/>
                    </a:ext>
                  </a:extLst>
                </a:gridCol>
                <a:gridCol w="740664">
                  <a:extLst>
                    <a:ext uri="{9D8B030D-6E8A-4147-A177-3AD203B41FA5}">
                      <a16:colId xmlns:a16="http://schemas.microsoft.com/office/drawing/2014/main" val="946321085"/>
                    </a:ext>
                  </a:extLst>
                </a:gridCol>
                <a:gridCol w="740664">
                  <a:extLst>
                    <a:ext uri="{9D8B030D-6E8A-4147-A177-3AD203B41FA5}">
                      <a16:colId xmlns:a16="http://schemas.microsoft.com/office/drawing/2014/main" val="1701549944"/>
                    </a:ext>
                  </a:extLst>
                </a:gridCol>
                <a:gridCol w="740664">
                  <a:extLst>
                    <a:ext uri="{9D8B030D-6E8A-4147-A177-3AD203B41FA5}">
                      <a16:colId xmlns:a16="http://schemas.microsoft.com/office/drawing/2014/main" val="3678545746"/>
                    </a:ext>
                  </a:extLst>
                </a:gridCol>
                <a:gridCol w="740664">
                  <a:extLst>
                    <a:ext uri="{9D8B030D-6E8A-4147-A177-3AD203B41FA5}">
                      <a16:colId xmlns:a16="http://schemas.microsoft.com/office/drawing/2014/main" val="1823785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09391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- 2021-06-11 15:27:13</a:t>
                      </a:r>
                      <a:r>
                        <a:rPr kumimoji="0" lang="en-US" sz="1000" b="0" i="0" u="none" strike="noStrike" kern="1200" cap="none" spc="0" normalizeH="0" baseline="0" noProof="0">
                          <a:ln>
                            <a:noFill/>
                          </a:ln>
                          <a:solidFill>
                            <a:prstClr val="black"/>
                          </a:solidFill>
                          <a:effectLst/>
                          <a:uLnTx/>
                          <a:uFillTx/>
                          <a:latin typeface="+mn-lt"/>
                          <a:ea typeface="+mn-ea"/>
                          <a:cs typeface="+mn-cs"/>
                        </a:rPr>
                        <a:t>
 Welcome to our 10th class of Summer Associates! 🥳 We’re excited about this year’s partnership with INROADS and are confident our #internship program will offer rewarding opportunities to help develop the next generation of talent. #TEAMPHLY is looking forward to connecting with our second virtual class of #interns over the next 10 weeks! 
Visit bit.ly/PHLYInternships to learn more. #PHLYInternLife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0.047026657552973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extLst>
                  <a:ext uri="{0D108BD9-81ED-4DB2-BD59-A6C34878D82A}">
                    <a16:rowId xmlns:a16="http://schemas.microsoft.com/office/drawing/2014/main" val="1755488447"/>
                  </a:ext>
                </a:extLst>
              </a:tr>
            </a:tbl>
          </a:graphicData>
        </a:graphic>
      </p:graphicFrame>
      <p:sp>
        <p:nvSpPr>
          <p:cNvPr id="4" name="Text Placeholder 3">
            <a:extLst>
              <a:ext uri="{FF2B5EF4-FFF2-40B4-BE49-F238E27FC236}">
                <a16:creationId xmlns:a16="http://schemas.microsoft.com/office/drawing/2014/main" id="{CE740BA0-7B6F-401E-A0A4-0D5353B80F2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7545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4FB28-DD5B-4741-92FA-E207A6C54B32}"/>
              </a:ext>
            </a:extLst>
          </p:cNvPr>
          <p:cNvSpPr>
            <a:spLocks noGrp="1"/>
          </p:cNvSpPr>
          <p:nvPr>
            <p:ph type="title"/>
          </p:nvPr>
        </p:nvSpPr>
        <p:spPr/>
        <p:txBody>
          <a:bodyPr/>
          <a:lstStyle/>
          <a:p>
            <a:r>
              <a:rPr lang="en-US"/>
              <a:t>LinkedIn Posts Table | Philadelphia Insurance - 2 of 3</a:t>
            </a:r>
          </a:p>
        </p:txBody>
      </p:sp>
      <p:graphicFrame>
        <p:nvGraphicFramePr>
          <p:cNvPr id="5" name="Table Placeholder 4">
            <a:extLst>
              <a:ext uri="{FF2B5EF4-FFF2-40B4-BE49-F238E27FC236}">
                <a16:creationId xmlns:a16="http://schemas.microsoft.com/office/drawing/2014/main" id="{3CC73D8C-A951-4710-A471-CAC648C3887B}"/>
              </a:ext>
            </a:extLst>
          </p:cNvPr>
          <p:cNvGraphicFramePr>
            <a:graphicFrameLocks noGrp="1"/>
          </p:cNvGraphicFramePr>
          <p:nvPr>
            <p:ph type="tbl" sz="quarter" idx="13"/>
            <p:extLst>
              <p:ext uri="{D42A27DB-BD31-4B8C-83A1-F6EECF244321}">
                <p14:modId xmlns:p14="http://schemas.microsoft.com/office/powerpoint/2010/main" val="3114701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64191979"/>
                    </a:ext>
                  </a:extLst>
                </a:gridCol>
                <a:gridCol w="740664">
                  <a:extLst>
                    <a:ext uri="{9D8B030D-6E8A-4147-A177-3AD203B41FA5}">
                      <a16:colId xmlns:a16="http://schemas.microsoft.com/office/drawing/2014/main" val="2733422915"/>
                    </a:ext>
                  </a:extLst>
                </a:gridCol>
                <a:gridCol w="740664">
                  <a:extLst>
                    <a:ext uri="{9D8B030D-6E8A-4147-A177-3AD203B41FA5}">
                      <a16:colId xmlns:a16="http://schemas.microsoft.com/office/drawing/2014/main" val="2817252676"/>
                    </a:ext>
                  </a:extLst>
                </a:gridCol>
                <a:gridCol w="740664">
                  <a:extLst>
                    <a:ext uri="{9D8B030D-6E8A-4147-A177-3AD203B41FA5}">
                      <a16:colId xmlns:a16="http://schemas.microsoft.com/office/drawing/2014/main" val="2810671840"/>
                    </a:ext>
                  </a:extLst>
                </a:gridCol>
                <a:gridCol w="740664">
                  <a:extLst>
                    <a:ext uri="{9D8B030D-6E8A-4147-A177-3AD203B41FA5}">
                      <a16:colId xmlns:a16="http://schemas.microsoft.com/office/drawing/2014/main" val="1435093148"/>
                    </a:ext>
                  </a:extLst>
                </a:gridCol>
                <a:gridCol w="740664">
                  <a:extLst>
                    <a:ext uri="{9D8B030D-6E8A-4147-A177-3AD203B41FA5}">
                      <a16:colId xmlns:a16="http://schemas.microsoft.com/office/drawing/2014/main" val="2437869489"/>
                    </a:ext>
                  </a:extLst>
                </a:gridCol>
                <a:gridCol w="740664">
                  <a:extLst>
                    <a:ext uri="{9D8B030D-6E8A-4147-A177-3AD203B41FA5}">
                      <a16:colId xmlns:a16="http://schemas.microsoft.com/office/drawing/2014/main" val="4162810310"/>
                    </a:ext>
                  </a:extLst>
                </a:gridCol>
                <a:gridCol w="740664">
                  <a:extLst>
                    <a:ext uri="{9D8B030D-6E8A-4147-A177-3AD203B41FA5}">
                      <a16:colId xmlns:a16="http://schemas.microsoft.com/office/drawing/2014/main" val="3250440064"/>
                    </a:ext>
                  </a:extLst>
                </a:gridCol>
                <a:gridCol w="740664">
                  <a:extLst>
                    <a:ext uri="{9D8B030D-6E8A-4147-A177-3AD203B41FA5}">
                      <a16:colId xmlns:a16="http://schemas.microsoft.com/office/drawing/2014/main" val="2677434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0427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- 2021-06-25 10:19:52</a:t>
                      </a:r>
                      <a:r>
                        <a:rPr kumimoji="0" lang="en-US" sz="1000" b="0" i="0" u="none" strike="noStrike" kern="1200" cap="none" spc="0" normalizeH="0" baseline="0" noProof="0">
                          <a:ln>
                            <a:noFill/>
                          </a:ln>
                          <a:solidFill>
                            <a:prstClr val="black"/>
                          </a:solidFill>
                          <a:effectLst/>
                          <a:uLnTx/>
                          <a:uFillTx/>
                          <a:latin typeface="+mn-lt"/>
                          <a:ea typeface="+mn-ea"/>
                          <a:cs typeface="+mn-cs"/>
                        </a:rPr>
                        <a:t>
 Hang onto your leashes and get ready for lots of puppy-dog eyes because today is #TakeYourDogToWorkDay! From playing fetch during meetings to sleeping on the job, we asked #TEAMPHLY to share how they're #workingfromhome with their canine companions.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0.40352480417755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2916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- 2021-06-24 10:55:01</a:t>
                      </a:r>
                      <a:r>
                        <a:rPr kumimoji="0" lang="en-US" sz="1000" b="0" i="0" u="none" strike="noStrike" kern="1200" cap="none" spc="0" normalizeH="0" baseline="0" noProof="0">
                          <a:ln>
                            <a:noFill/>
                          </a:ln>
                          <a:solidFill>
                            <a:prstClr val="black"/>
                          </a:solidFill>
                          <a:effectLst/>
                          <a:uLnTx/>
                          <a:uFillTx/>
                          <a:latin typeface="+mn-lt"/>
                          <a:ea typeface="+mn-ea"/>
                          <a:cs typeface="+mn-cs"/>
                        </a:rPr>
                        <a:t>
 There are many reasons why PHLY is a great place to launch a #career! This month, we’re shining the spotlight on Timothy Cook, who works in our #Underwriting Department, as he shares why he loves being part of our team. #employeespotlight #insurancecareers
Learn more about #TEAMPHLY: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0.051978277734678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408039"/>
                  </a:ext>
                </a:extLst>
              </a:tr>
            </a:tbl>
          </a:graphicData>
        </a:graphic>
      </p:graphicFrame>
      <p:sp>
        <p:nvSpPr>
          <p:cNvPr id="4" name="Text Placeholder 3">
            <a:extLst>
              <a:ext uri="{FF2B5EF4-FFF2-40B4-BE49-F238E27FC236}">
                <a16:creationId xmlns:a16="http://schemas.microsoft.com/office/drawing/2014/main" id="{88D12490-63D3-4F14-943B-561F0C82C5D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21808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270FD-BD1F-449D-AD61-E00883865B0E}"/>
              </a:ext>
            </a:extLst>
          </p:cNvPr>
          <p:cNvSpPr>
            <a:spLocks noGrp="1"/>
          </p:cNvSpPr>
          <p:nvPr>
            <p:ph type="title"/>
          </p:nvPr>
        </p:nvSpPr>
        <p:spPr/>
        <p:txBody>
          <a:bodyPr/>
          <a:lstStyle/>
          <a:p>
            <a:r>
              <a:rPr lang="en-US"/>
              <a:t>LinkedIn Posts Table | Philadelphia Insurance - 3 of 3</a:t>
            </a:r>
          </a:p>
        </p:txBody>
      </p:sp>
      <p:graphicFrame>
        <p:nvGraphicFramePr>
          <p:cNvPr id="5" name="Table Placeholder 4">
            <a:extLst>
              <a:ext uri="{FF2B5EF4-FFF2-40B4-BE49-F238E27FC236}">
                <a16:creationId xmlns:a16="http://schemas.microsoft.com/office/drawing/2014/main" id="{46EABA71-4604-460A-9C5D-8CC60BE2CBD1}"/>
              </a:ext>
            </a:extLst>
          </p:cNvPr>
          <p:cNvGraphicFramePr>
            <a:graphicFrameLocks noGrp="1"/>
          </p:cNvGraphicFramePr>
          <p:nvPr>
            <p:ph type="tbl" sz="quarter" idx="13"/>
            <p:extLst>
              <p:ext uri="{D42A27DB-BD31-4B8C-83A1-F6EECF244321}">
                <p14:modId xmlns:p14="http://schemas.microsoft.com/office/powerpoint/2010/main" val="2577540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91952071"/>
                    </a:ext>
                  </a:extLst>
                </a:gridCol>
                <a:gridCol w="740664">
                  <a:extLst>
                    <a:ext uri="{9D8B030D-6E8A-4147-A177-3AD203B41FA5}">
                      <a16:colId xmlns:a16="http://schemas.microsoft.com/office/drawing/2014/main" val="1162397126"/>
                    </a:ext>
                  </a:extLst>
                </a:gridCol>
                <a:gridCol w="740664">
                  <a:extLst>
                    <a:ext uri="{9D8B030D-6E8A-4147-A177-3AD203B41FA5}">
                      <a16:colId xmlns:a16="http://schemas.microsoft.com/office/drawing/2014/main" val="3024033532"/>
                    </a:ext>
                  </a:extLst>
                </a:gridCol>
                <a:gridCol w="740664">
                  <a:extLst>
                    <a:ext uri="{9D8B030D-6E8A-4147-A177-3AD203B41FA5}">
                      <a16:colId xmlns:a16="http://schemas.microsoft.com/office/drawing/2014/main" val="2927590893"/>
                    </a:ext>
                  </a:extLst>
                </a:gridCol>
                <a:gridCol w="740664">
                  <a:extLst>
                    <a:ext uri="{9D8B030D-6E8A-4147-A177-3AD203B41FA5}">
                      <a16:colId xmlns:a16="http://schemas.microsoft.com/office/drawing/2014/main" val="379023125"/>
                    </a:ext>
                  </a:extLst>
                </a:gridCol>
                <a:gridCol w="740664">
                  <a:extLst>
                    <a:ext uri="{9D8B030D-6E8A-4147-A177-3AD203B41FA5}">
                      <a16:colId xmlns:a16="http://schemas.microsoft.com/office/drawing/2014/main" val="1074282059"/>
                    </a:ext>
                  </a:extLst>
                </a:gridCol>
                <a:gridCol w="740664">
                  <a:extLst>
                    <a:ext uri="{9D8B030D-6E8A-4147-A177-3AD203B41FA5}">
                      <a16:colId xmlns:a16="http://schemas.microsoft.com/office/drawing/2014/main" val="2275594938"/>
                    </a:ext>
                  </a:extLst>
                </a:gridCol>
                <a:gridCol w="740664">
                  <a:extLst>
                    <a:ext uri="{9D8B030D-6E8A-4147-A177-3AD203B41FA5}">
                      <a16:colId xmlns:a16="http://schemas.microsoft.com/office/drawing/2014/main" val="2541203975"/>
                    </a:ext>
                  </a:extLst>
                </a:gridCol>
                <a:gridCol w="740664">
                  <a:extLst>
                    <a:ext uri="{9D8B030D-6E8A-4147-A177-3AD203B41FA5}">
                      <a16:colId xmlns:a16="http://schemas.microsoft.com/office/drawing/2014/main" val="1195214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98712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- 2021-06-29 13:31:40</a:t>
                      </a:r>
                      <a:r>
                        <a:rPr kumimoji="0" lang="en-US" sz="1000" b="0" i="0" u="none" strike="noStrike" kern="1200" cap="none" spc="0" normalizeH="0" baseline="0" noProof="0">
                          <a:ln>
                            <a:noFill/>
                          </a:ln>
                          <a:solidFill>
                            <a:prstClr val="black"/>
                          </a:solidFill>
                          <a:effectLst/>
                          <a:uLnTx/>
                          <a:uFillTx/>
                          <a:latin typeface="+mn-lt"/>
                          <a:ea typeface="+mn-ea"/>
                          <a:cs typeface="+mn-cs"/>
                        </a:rPr>
                        <a:t>
 With our virtual #internship program in full swing, our interns are gearing up for a successful summer! Last week, former PHLY Summer Associates who are now full-time employees personally connected with our current #interns during an engaging and informative panel discussion. 
Here’s a snapshot of #TEAMPHLY getting ready to join the virtual panel! #PHLYInternLife #summerinternship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0.39986010725111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4744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- 2021-06-20 12:40:02</a:t>
                      </a:r>
                      <a:r>
                        <a:rPr kumimoji="0" lang="en-US" sz="1000" b="0" i="0" u="none" strike="noStrike" kern="1200" cap="none" spc="0" normalizeH="0" baseline="0" noProof="0">
                          <a:ln>
                            <a:noFill/>
                          </a:ln>
                          <a:solidFill>
                            <a:prstClr val="black"/>
                          </a:solidFill>
                          <a:effectLst/>
                          <a:uLnTx/>
                          <a:uFillTx/>
                          <a:latin typeface="+mn-lt"/>
                          <a:ea typeface="+mn-ea"/>
                          <a:cs typeface="+mn-cs"/>
                        </a:rPr>
                        <a:t>
 #TEAMPHLY would like to wish all the dads a very happy #FathersDay!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0.034251412429379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466357"/>
                  </a:ext>
                </a:extLst>
              </a:tr>
            </a:tbl>
          </a:graphicData>
        </a:graphic>
      </p:graphicFrame>
      <p:sp>
        <p:nvSpPr>
          <p:cNvPr id="4" name="Text Placeholder 3">
            <a:extLst>
              <a:ext uri="{FF2B5EF4-FFF2-40B4-BE49-F238E27FC236}">
                <a16:creationId xmlns:a16="http://schemas.microsoft.com/office/drawing/2014/main" id="{06BC55A7-E8FA-4F71-8166-2E4BCFAE6AA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7660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1F58E-9F48-4FA6-B7C7-F5FA046A9429}"/>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CFF8788C-9AE9-4E97-B274-88927634CBAC}"/>
              </a:ext>
            </a:extLst>
          </p:cNvPr>
          <p:cNvGraphicFramePr>
            <a:graphicFrameLocks noGrp="1"/>
          </p:cNvGraphicFramePr>
          <p:nvPr>
            <p:ph type="tbl" sz="quarter" idx="13"/>
            <p:extLst>
              <p:ext uri="{D42A27DB-BD31-4B8C-83A1-F6EECF244321}">
                <p14:modId xmlns:p14="http://schemas.microsoft.com/office/powerpoint/2010/main" val="967578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017667"/>
                    </a:ext>
                  </a:extLst>
                </a:gridCol>
                <a:gridCol w="658368">
                  <a:extLst>
                    <a:ext uri="{9D8B030D-6E8A-4147-A177-3AD203B41FA5}">
                      <a16:colId xmlns:a16="http://schemas.microsoft.com/office/drawing/2014/main" val="1886687803"/>
                    </a:ext>
                  </a:extLst>
                </a:gridCol>
                <a:gridCol w="658368">
                  <a:extLst>
                    <a:ext uri="{9D8B030D-6E8A-4147-A177-3AD203B41FA5}">
                      <a16:colId xmlns:a16="http://schemas.microsoft.com/office/drawing/2014/main" val="460634075"/>
                    </a:ext>
                  </a:extLst>
                </a:gridCol>
                <a:gridCol w="658368">
                  <a:extLst>
                    <a:ext uri="{9D8B030D-6E8A-4147-A177-3AD203B41FA5}">
                      <a16:colId xmlns:a16="http://schemas.microsoft.com/office/drawing/2014/main" val="2322103761"/>
                    </a:ext>
                  </a:extLst>
                </a:gridCol>
                <a:gridCol w="658368">
                  <a:extLst>
                    <a:ext uri="{9D8B030D-6E8A-4147-A177-3AD203B41FA5}">
                      <a16:colId xmlns:a16="http://schemas.microsoft.com/office/drawing/2014/main" val="831413100"/>
                    </a:ext>
                  </a:extLst>
                </a:gridCol>
                <a:gridCol w="658368">
                  <a:extLst>
                    <a:ext uri="{9D8B030D-6E8A-4147-A177-3AD203B41FA5}">
                      <a16:colId xmlns:a16="http://schemas.microsoft.com/office/drawing/2014/main" val="3370748316"/>
                    </a:ext>
                  </a:extLst>
                </a:gridCol>
                <a:gridCol w="658368">
                  <a:extLst>
                    <a:ext uri="{9D8B030D-6E8A-4147-A177-3AD203B41FA5}">
                      <a16:colId xmlns:a16="http://schemas.microsoft.com/office/drawing/2014/main" val="764543945"/>
                    </a:ext>
                  </a:extLst>
                </a:gridCol>
                <a:gridCol w="658368">
                  <a:extLst>
                    <a:ext uri="{9D8B030D-6E8A-4147-A177-3AD203B41FA5}">
                      <a16:colId xmlns:a16="http://schemas.microsoft.com/office/drawing/2014/main" val="647436157"/>
                    </a:ext>
                  </a:extLst>
                </a:gridCol>
                <a:gridCol w="658368">
                  <a:extLst>
                    <a:ext uri="{9D8B030D-6E8A-4147-A177-3AD203B41FA5}">
                      <a16:colId xmlns:a16="http://schemas.microsoft.com/office/drawing/2014/main" val="1196430570"/>
                    </a:ext>
                  </a:extLst>
                </a:gridCol>
                <a:gridCol w="658368">
                  <a:extLst>
                    <a:ext uri="{9D8B030D-6E8A-4147-A177-3AD203B41FA5}">
                      <a16:colId xmlns:a16="http://schemas.microsoft.com/office/drawing/2014/main" val="119978885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70910085"/>
                  </a:ext>
                </a:extLst>
              </a:tr>
              <a:tr h="370840">
                <a:tc>
                  <a:txBody>
                    <a:bodyPr/>
                    <a:lstStyle/>
                    <a:p>
                      <a:r>
                        <a:rPr lang="en-US" sz="1000"/>
                        <a:t>phlyinsurance</a:t>
                      </a:r>
                    </a:p>
                  </a:txBody>
                  <a:tcPr/>
                </a:tc>
                <a:tc>
                  <a:txBody>
                    <a:bodyPr/>
                    <a:lstStyle/>
                    <a:p>
                      <a:r>
                        <a:rPr lang="en-US" sz="1000"/>
                        <a:t>2425</a:t>
                      </a:r>
                    </a:p>
                  </a:txBody>
                  <a:tcPr/>
                </a:tc>
                <a:tc>
                  <a:txBody>
                    <a:bodyPr/>
                    <a:lstStyle/>
                    <a:p>
                      <a:r>
                        <a:rPr lang="en-US" sz="1000"/>
                        <a:t>26</a:t>
                      </a:r>
                    </a:p>
                  </a:txBody>
                  <a:tcPr/>
                </a:tc>
                <a:tc>
                  <a:txBody>
                    <a:bodyPr/>
                    <a:lstStyle/>
                    <a:p>
                      <a:r>
                        <a:rPr lang="en-US" sz="1000"/>
                        <a:t>15</a:t>
                      </a:r>
                    </a:p>
                  </a:txBody>
                  <a:tcPr/>
                </a:tc>
                <a:tc>
                  <a:txBody>
                    <a:bodyPr/>
                    <a:lstStyle/>
                    <a:p>
                      <a:r>
                        <a:rPr lang="en-US" sz="1000"/>
                        <a:t>3</a:t>
                      </a:r>
                    </a:p>
                  </a:txBody>
                  <a:tcPr/>
                </a:tc>
                <a:tc>
                  <a:txBody>
                    <a:bodyPr/>
                    <a:lstStyle/>
                    <a:p>
                      <a:r>
                        <a:rPr lang="en-US" sz="1000"/>
                        <a:t>5</a:t>
                      </a:r>
                    </a:p>
                  </a:txBody>
                  <a:tcPr/>
                </a:tc>
                <a:tc>
                  <a:txBody>
                    <a:bodyPr/>
                    <a:lstStyle/>
                    <a:p>
                      <a:r>
                        <a:rPr lang="en-US" sz="1000"/>
                        <a:t>23</a:t>
                      </a:r>
                    </a:p>
                  </a:txBody>
                  <a:tcPr/>
                </a:tc>
                <a:tc>
                  <a:txBody>
                    <a:bodyPr/>
                    <a:lstStyle/>
                    <a:p>
                      <a:r>
                        <a:rPr lang="en-US" sz="1000"/>
                        <a:t>785</a:t>
                      </a:r>
                    </a:p>
                  </a:txBody>
                  <a:tcPr/>
                </a:tc>
                <a:tc>
                  <a:txBody>
                    <a:bodyPr/>
                    <a:lstStyle/>
                    <a:p>
                      <a:r>
                        <a:rPr lang="en-US" sz="1000"/>
                        <a:t>7</a:t>
                      </a:r>
                    </a:p>
                  </a:txBody>
                  <a:tcPr/>
                </a:tc>
                <a:tc>
                  <a:txBody>
                    <a:bodyPr/>
                    <a:lstStyle/>
                    <a:p>
                      <a:r>
                        <a:rPr lang="en-US" sz="1000"/>
                        <a:t>1.4276 %</a:t>
                      </a:r>
                    </a:p>
                  </a:txBody>
                  <a:tcPr/>
                </a:tc>
                <a:extLst>
                  <a:ext uri="{0D108BD9-81ED-4DB2-BD59-A6C34878D82A}">
                    <a16:rowId xmlns:a16="http://schemas.microsoft.com/office/drawing/2014/main" val="488844150"/>
                  </a:ext>
                </a:extLst>
              </a:tr>
            </a:tbl>
          </a:graphicData>
        </a:graphic>
      </p:graphicFrame>
      <p:sp>
        <p:nvSpPr>
          <p:cNvPr id="4" name="Text Placeholder 3">
            <a:extLst>
              <a:ext uri="{FF2B5EF4-FFF2-40B4-BE49-F238E27FC236}">
                <a16:creationId xmlns:a16="http://schemas.microsoft.com/office/drawing/2014/main" id="{140E5F1F-C5F1-457F-8929-36301D9F495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50104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9B45A-C543-4D8F-8484-9A29EA7E7848}"/>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F53DA8D7-A03F-43B7-94AE-F517B6649C67}"/>
              </a:ext>
            </a:extLst>
          </p:cNvPr>
          <p:cNvGraphicFramePr>
            <a:graphicFrameLocks noGrp="1"/>
          </p:cNvGraphicFramePr>
          <p:nvPr>
            <p:ph type="chart" sz="quarter" idx="13"/>
            <p:extLst>
              <p:ext uri="{D42A27DB-BD31-4B8C-83A1-F6EECF244321}">
                <p14:modId xmlns:p14="http://schemas.microsoft.com/office/powerpoint/2010/main" val="541376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33432D-B2C2-4297-8A76-AD5DD8FF65F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57C707A-0EE8-446B-B3D7-A59E9429E5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28993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D0774-CE9B-43E3-9A08-E936461F2972}"/>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7B60788C-656D-4B6E-9D5C-D25D44620F94}"/>
              </a:ext>
            </a:extLst>
          </p:cNvPr>
          <p:cNvGraphicFramePr>
            <a:graphicFrameLocks noGrp="1"/>
          </p:cNvGraphicFramePr>
          <p:nvPr>
            <p:ph type="chart" sz="quarter" idx="13"/>
            <p:extLst>
              <p:ext uri="{D42A27DB-BD31-4B8C-83A1-F6EECF244321}">
                <p14:modId xmlns:p14="http://schemas.microsoft.com/office/powerpoint/2010/main" val="1999225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3235A9-8D76-4C73-A515-4483A4A8237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755D49F-B9F9-4BDF-9502-52E526678D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303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4AEC3-7148-4ABF-97F6-99FBE34DA67B}"/>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9AE7DEDB-EFF0-48BB-A9F9-CBAB9B38CB81}"/>
              </a:ext>
            </a:extLst>
          </p:cNvPr>
          <p:cNvGraphicFramePr>
            <a:graphicFrameLocks noGrp="1"/>
          </p:cNvGraphicFramePr>
          <p:nvPr>
            <p:ph type="chart" sz="quarter" idx="13"/>
            <p:extLst>
              <p:ext uri="{D42A27DB-BD31-4B8C-83A1-F6EECF244321}">
                <p14:modId xmlns:p14="http://schemas.microsoft.com/office/powerpoint/2010/main" val="2800615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BFA01E-0AA0-48E3-8557-25B8EB2B629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A58F2D5-2014-481C-B346-5956824EBF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5654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A5025-1233-4314-8C77-CFDF4B02E8AF}"/>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8B73F742-B6E9-4AE0-8549-5839B5ED4288}"/>
              </a:ext>
            </a:extLst>
          </p:cNvPr>
          <p:cNvGraphicFramePr>
            <a:graphicFrameLocks noGrp="1"/>
          </p:cNvGraphicFramePr>
          <p:nvPr>
            <p:ph type="tbl" sz="quarter" idx="13"/>
            <p:extLst>
              <p:ext uri="{D42A27DB-BD31-4B8C-83A1-F6EECF244321}">
                <p14:modId xmlns:p14="http://schemas.microsoft.com/office/powerpoint/2010/main" val="2212844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9281095"/>
                    </a:ext>
                  </a:extLst>
                </a:gridCol>
                <a:gridCol w="987552">
                  <a:extLst>
                    <a:ext uri="{9D8B030D-6E8A-4147-A177-3AD203B41FA5}">
                      <a16:colId xmlns:a16="http://schemas.microsoft.com/office/drawing/2014/main" val="3963489322"/>
                    </a:ext>
                  </a:extLst>
                </a:gridCol>
                <a:gridCol w="987552">
                  <a:extLst>
                    <a:ext uri="{9D8B030D-6E8A-4147-A177-3AD203B41FA5}">
                      <a16:colId xmlns:a16="http://schemas.microsoft.com/office/drawing/2014/main" val="3672177483"/>
                    </a:ext>
                  </a:extLst>
                </a:gridCol>
                <a:gridCol w="987552">
                  <a:extLst>
                    <a:ext uri="{9D8B030D-6E8A-4147-A177-3AD203B41FA5}">
                      <a16:colId xmlns:a16="http://schemas.microsoft.com/office/drawing/2014/main" val="2587642793"/>
                    </a:ext>
                  </a:extLst>
                </a:gridCol>
                <a:gridCol w="987552">
                  <a:extLst>
                    <a:ext uri="{9D8B030D-6E8A-4147-A177-3AD203B41FA5}">
                      <a16:colId xmlns:a16="http://schemas.microsoft.com/office/drawing/2014/main" val="3781700044"/>
                    </a:ext>
                  </a:extLst>
                </a:gridCol>
                <a:gridCol w="987552">
                  <a:extLst>
                    <a:ext uri="{9D8B030D-6E8A-4147-A177-3AD203B41FA5}">
                      <a16:colId xmlns:a16="http://schemas.microsoft.com/office/drawing/2014/main" val="84417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1835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- 2021-06-11 15:13:16</a:t>
                      </a:r>
                      <a:r>
                        <a:rPr kumimoji="0" lang="en-US" sz="1000" b="0" i="0" u="none" strike="noStrike" kern="1200" cap="none" spc="0" normalizeH="0" baseline="0" noProof="0">
                          <a:ln>
                            <a:noFill/>
                          </a:ln>
                          <a:solidFill>
                            <a:prstClr val="black"/>
                          </a:solidFill>
                          <a:effectLst/>
                          <a:uLnTx/>
                          <a:uFillTx/>
                          <a:latin typeface="+mn-lt"/>
                          <a:ea typeface="+mn-ea"/>
                          <a:cs typeface="+mn-cs"/>
                        </a:rPr>
                        <a:t>
 Welcome to our 10th class of Summer Associates! 🥳 We’re excited about this year’s partnership with inroadsinc and are confident our #internshipprogram will offer rewarding opportunities to help develop the next generation of talent. #TEAMPHLY is looking forward to connecting with our second virtual class of interns over the next 10 weeks! 🙌🏽 
Visit ➡ 𝐛𝐢𝐭.𝐥𝐲/𝐏𝐇𝐋𝐘𝐈𝐧𝐭𝐞𝐫𝐧𝐬𝐡𝐢𝐩𝐬 ⬅ to learn more. Link in bio. #PHLYInternLife 
#virtualinternship #undergrad #futureleaders #nextgen #internships #intern #interning #collegestudents #summerassociates #youngprofessionals #insurancework #insurancejobs #insurancecareers #careertrifecta #insurancelife #insurancecompany #propertyandcasualty #specialtyinsurance #insurancebusiness #commercialinsurance #insuranceindustry #instajobs #careeropportunities #jobseekers #careerpath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14:09:29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1975185"/>
                  </a:ext>
                </a:extLst>
              </a:tr>
            </a:tbl>
          </a:graphicData>
        </a:graphic>
      </p:graphicFrame>
      <p:sp>
        <p:nvSpPr>
          <p:cNvPr id="4" name="Text Placeholder 3">
            <a:extLst>
              <a:ext uri="{FF2B5EF4-FFF2-40B4-BE49-F238E27FC236}">
                <a16:creationId xmlns:a16="http://schemas.microsoft.com/office/drawing/2014/main" id="{17FF1FD0-D6D5-45D3-8158-B2E3C5E3956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30465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05917-7C17-4D9A-9C0D-407040B9E85A}"/>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1BF92D89-AEEF-4507-9578-0A576B7636C8}"/>
              </a:ext>
            </a:extLst>
          </p:cNvPr>
          <p:cNvGraphicFramePr>
            <a:graphicFrameLocks noGrp="1"/>
          </p:cNvGraphicFramePr>
          <p:nvPr>
            <p:ph type="tbl" sz="quarter" idx="13"/>
            <p:extLst>
              <p:ext uri="{D42A27DB-BD31-4B8C-83A1-F6EECF244321}">
                <p14:modId xmlns:p14="http://schemas.microsoft.com/office/powerpoint/2010/main" val="4086175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39805712"/>
                    </a:ext>
                  </a:extLst>
                </a:gridCol>
                <a:gridCol w="987552">
                  <a:extLst>
                    <a:ext uri="{9D8B030D-6E8A-4147-A177-3AD203B41FA5}">
                      <a16:colId xmlns:a16="http://schemas.microsoft.com/office/drawing/2014/main" val="1454522515"/>
                    </a:ext>
                  </a:extLst>
                </a:gridCol>
                <a:gridCol w="987552">
                  <a:extLst>
                    <a:ext uri="{9D8B030D-6E8A-4147-A177-3AD203B41FA5}">
                      <a16:colId xmlns:a16="http://schemas.microsoft.com/office/drawing/2014/main" val="3857300355"/>
                    </a:ext>
                  </a:extLst>
                </a:gridCol>
                <a:gridCol w="987552">
                  <a:extLst>
                    <a:ext uri="{9D8B030D-6E8A-4147-A177-3AD203B41FA5}">
                      <a16:colId xmlns:a16="http://schemas.microsoft.com/office/drawing/2014/main" val="537937630"/>
                    </a:ext>
                  </a:extLst>
                </a:gridCol>
                <a:gridCol w="987552">
                  <a:extLst>
                    <a:ext uri="{9D8B030D-6E8A-4147-A177-3AD203B41FA5}">
                      <a16:colId xmlns:a16="http://schemas.microsoft.com/office/drawing/2014/main" val="1776361015"/>
                    </a:ext>
                  </a:extLst>
                </a:gridCol>
                <a:gridCol w="987552">
                  <a:extLst>
                    <a:ext uri="{9D8B030D-6E8A-4147-A177-3AD203B41FA5}">
                      <a16:colId xmlns:a16="http://schemas.microsoft.com/office/drawing/2014/main" val="1232965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880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- 2021-06-15 12:56:45</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sponsor this year’s doubleicf #Inclusion in #Insurance Forum! Every summer, #TEAMPHLY joins insurance professionals from around the world for the annual event addressing the advancement of an #inclusive future for the industry. 
To kick off the first day, we’re sharing photos from past conferences. Swipe ⬅ to see some of our favorite moments! 
#IICF #IICFInclusion2021 #diversityandinclusion #diversityinclusion #inclusiveness #virtualconference #insurancecarrier #insurancepolicy #insured #insurancecareers #insurancelife #insurancework #insurancecompany #propertyandcasualty #specialtyinsurance #insurancebusiness #commercialinsurance #insuranceindustry #insurancecoverage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14:09:28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75834392"/>
                  </a:ext>
                </a:extLst>
              </a:tr>
            </a:tbl>
          </a:graphicData>
        </a:graphic>
      </p:graphicFrame>
      <p:sp>
        <p:nvSpPr>
          <p:cNvPr id="4" name="Text Placeholder 3">
            <a:extLst>
              <a:ext uri="{FF2B5EF4-FFF2-40B4-BE49-F238E27FC236}">
                <a16:creationId xmlns:a16="http://schemas.microsoft.com/office/drawing/2014/main" id="{9D82E8D9-3966-48C8-AD2D-41EAFF761D8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81099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35E06-6699-4665-9514-2095B3E46EB9}"/>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9C447D88-34C8-4577-A5B2-03E946376D0C}"/>
              </a:ext>
            </a:extLst>
          </p:cNvPr>
          <p:cNvGraphicFramePr>
            <a:graphicFrameLocks noGrp="1"/>
          </p:cNvGraphicFramePr>
          <p:nvPr>
            <p:ph type="tbl" sz="quarter" idx="13"/>
            <p:extLst>
              <p:ext uri="{D42A27DB-BD31-4B8C-83A1-F6EECF244321}">
                <p14:modId xmlns:p14="http://schemas.microsoft.com/office/powerpoint/2010/main" val="2547027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28046293"/>
                    </a:ext>
                  </a:extLst>
                </a:gridCol>
                <a:gridCol w="987552">
                  <a:extLst>
                    <a:ext uri="{9D8B030D-6E8A-4147-A177-3AD203B41FA5}">
                      <a16:colId xmlns:a16="http://schemas.microsoft.com/office/drawing/2014/main" val="2764207852"/>
                    </a:ext>
                  </a:extLst>
                </a:gridCol>
                <a:gridCol w="987552">
                  <a:extLst>
                    <a:ext uri="{9D8B030D-6E8A-4147-A177-3AD203B41FA5}">
                      <a16:colId xmlns:a16="http://schemas.microsoft.com/office/drawing/2014/main" val="3011053154"/>
                    </a:ext>
                  </a:extLst>
                </a:gridCol>
                <a:gridCol w="987552">
                  <a:extLst>
                    <a:ext uri="{9D8B030D-6E8A-4147-A177-3AD203B41FA5}">
                      <a16:colId xmlns:a16="http://schemas.microsoft.com/office/drawing/2014/main" val="2176358592"/>
                    </a:ext>
                  </a:extLst>
                </a:gridCol>
                <a:gridCol w="987552">
                  <a:extLst>
                    <a:ext uri="{9D8B030D-6E8A-4147-A177-3AD203B41FA5}">
                      <a16:colId xmlns:a16="http://schemas.microsoft.com/office/drawing/2014/main" val="2600367745"/>
                    </a:ext>
                  </a:extLst>
                </a:gridCol>
                <a:gridCol w="987552">
                  <a:extLst>
                    <a:ext uri="{9D8B030D-6E8A-4147-A177-3AD203B41FA5}">
                      <a16:colId xmlns:a16="http://schemas.microsoft.com/office/drawing/2014/main" val="2649562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3217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- 2021-06-29 18:18:32</a:t>
                      </a:r>
                      <a:r>
                        <a:rPr kumimoji="0" lang="en-US" sz="1000" b="0" i="0" u="none" strike="noStrike" kern="1200" cap="none" spc="0" normalizeH="0" baseline="0" noProof="0">
                          <a:ln>
                            <a:noFill/>
                          </a:ln>
                          <a:solidFill>
                            <a:prstClr val="black"/>
                          </a:solidFill>
                          <a:effectLst/>
                          <a:uLnTx/>
                          <a:uFillTx/>
                          <a:latin typeface="+mn-lt"/>
                          <a:ea typeface="+mn-ea"/>
                          <a:cs typeface="+mn-cs"/>
                        </a:rPr>
                        <a:t>
 With our #virtualinternship program in full swing, our interns are gearing up for a successful summer! Last week, former PHLY Summer Associates who are now full-time employees personally connected with our current #interns during an engaging and informative panel discussion. 
Here’s a snapshot of #TEAMPHLY getting ready to join the virtual panel! 
#PHLYInternLife #summerintern #summerinternship #internships #internshipprogram #internshipopportunity #internlife #undergrad #futureleaders #nextgen #interning #collegestudents #youngprofessionals #insurancework #insuranceservices #insurancejobs #insurancecareers #insurancelife #insurancecompany #propertyandcasualty #specialtyinsurance #insurancebusiness #commercialinsurance #insuranceindustry #careeropportunities #jobseekers #careerpath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14:09:28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97929614"/>
                  </a:ext>
                </a:extLst>
              </a:tr>
            </a:tbl>
          </a:graphicData>
        </a:graphic>
      </p:graphicFrame>
      <p:sp>
        <p:nvSpPr>
          <p:cNvPr id="4" name="Text Placeholder 3">
            <a:extLst>
              <a:ext uri="{FF2B5EF4-FFF2-40B4-BE49-F238E27FC236}">
                <a16:creationId xmlns:a16="http://schemas.microsoft.com/office/drawing/2014/main" id="{836FB82E-5FB3-433F-B1E0-00EE08F52E4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758269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23C6F-6CD1-40B3-B89F-B3944DE4AF52}"/>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A6EA5CEB-F847-409B-986D-1FD20AD340D9}"/>
              </a:ext>
            </a:extLst>
          </p:cNvPr>
          <p:cNvGraphicFramePr>
            <a:graphicFrameLocks noGrp="1"/>
          </p:cNvGraphicFramePr>
          <p:nvPr>
            <p:ph type="tbl" sz="quarter" idx="13"/>
            <p:extLst>
              <p:ext uri="{D42A27DB-BD31-4B8C-83A1-F6EECF244321}">
                <p14:modId xmlns:p14="http://schemas.microsoft.com/office/powerpoint/2010/main" val="3423125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99872062"/>
                    </a:ext>
                  </a:extLst>
                </a:gridCol>
                <a:gridCol w="987552">
                  <a:extLst>
                    <a:ext uri="{9D8B030D-6E8A-4147-A177-3AD203B41FA5}">
                      <a16:colId xmlns:a16="http://schemas.microsoft.com/office/drawing/2014/main" val="629204709"/>
                    </a:ext>
                  </a:extLst>
                </a:gridCol>
                <a:gridCol w="987552">
                  <a:extLst>
                    <a:ext uri="{9D8B030D-6E8A-4147-A177-3AD203B41FA5}">
                      <a16:colId xmlns:a16="http://schemas.microsoft.com/office/drawing/2014/main" val="470969696"/>
                    </a:ext>
                  </a:extLst>
                </a:gridCol>
                <a:gridCol w="987552">
                  <a:extLst>
                    <a:ext uri="{9D8B030D-6E8A-4147-A177-3AD203B41FA5}">
                      <a16:colId xmlns:a16="http://schemas.microsoft.com/office/drawing/2014/main" val="3534584686"/>
                    </a:ext>
                  </a:extLst>
                </a:gridCol>
                <a:gridCol w="987552">
                  <a:extLst>
                    <a:ext uri="{9D8B030D-6E8A-4147-A177-3AD203B41FA5}">
                      <a16:colId xmlns:a16="http://schemas.microsoft.com/office/drawing/2014/main" val="4059122990"/>
                    </a:ext>
                  </a:extLst>
                </a:gridCol>
                <a:gridCol w="987552">
                  <a:extLst>
                    <a:ext uri="{9D8B030D-6E8A-4147-A177-3AD203B41FA5}">
                      <a16:colId xmlns:a16="http://schemas.microsoft.com/office/drawing/2014/main" val="762963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5159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- 2021-06-25 12:08:03</a:t>
                      </a:r>
                      <a:r>
                        <a:rPr kumimoji="0" lang="en-US" sz="1000" b="0" i="0" u="none" strike="noStrike" kern="1200" cap="none" spc="0" normalizeH="0" baseline="0" noProof="0">
                          <a:ln>
                            <a:noFill/>
                          </a:ln>
                          <a:solidFill>
                            <a:prstClr val="black"/>
                          </a:solidFill>
                          <a:effectLst/>
                          <a:uLnTx/>
                          <a:uFillTx/>
                          <a:latin typeface="+mn-lt"/>
                          <a:ea typeface="+mn-ea"/>
                          <a:cs typeface="+mn-cs"/>
                        </a:rPr>
                        <a:t>
 Hang onto your leashes and get ready for lots of puppy-dog eyes because today is #TakeYourDogToWorkDay! From playing fetch during meetings to sleeping on the job, we asked #TEAMPHLY to share how they're #workingfromhome with their canine companions. 🐶🐾 
#takeyourdogtowork #workingfromhomelife #dogsofinsta #dogsofinstagram #dogloversofig #pawsomedogs #cutedogpics #familydogs #dogmoments #doggielife #dogloversfeed #igdogsdaily #adorabledogs #dogsta #doggiegram #insurance #insurancelife #insurancework #insurancecompany #propertyandcasualty #specialtyinsurance #insurancebusiness #commercialinsurance #insurancecarrier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14:09:28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81356680"/>
                  </a:ext>
                </a:extLst>
              </a:tr>
            </a:tbl>
          </a:graphicData>
        </a:graphic>
      </p:graphicFrame>
      <p:sp>
        <p:nvSpPr>
          <p:cNvPr id="4" name="Text Placeholder 3">
            <a:extLst>
              <a:ext uri="{FF2B5EF4-FFF2-40B4-BE49-F238E27FC236}">
                <a16:creationId xmlns:a16="http://schemas.microsoft.com/office/drawing/2014/main" id="{B891DBB4-B591-48F6-B415-4E3F9F69D1B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09115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3FBA1-698F-4B69-B577-D2AE8A165A24}"/>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483C3C7A-A7EC-4770-B1FB-999077321E52}"/>
              </a:ext>
            </a:extLst>
          </p:cNvPr>
          <p:cNvGraphicFramePr>
            <a:graphicFrameLocks noGrp="1"/>
          </p:cNvGraphicFramePr>
          <p:nvPr>
            <p:ph type="tbl" sz="quarter" idx="13"/>
            <p:extLst>
              <p:ext uri="{D42A27DB-BD31-4B8C-83A1-F6EECF244321}">
                <p14:modId xmlns:p14="http://schemas.microsoft.com/office/powerpoint/2010/main" val="2792640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63980380"/>
                    </a:ext>
                  </a:extLst>
                </a:gridCol>
                <a:gridCol w="987552">
                  <a:extLst>
                    <a:ext uri="{9D8B030D-6E8A-4147-A177-3AD203B41FA5}">
                      <a16:colId xmlns:a16="http://schemas.microsoft.com/office/drawing/2014/main" val="3769538408"/>
                    </a:ext>
                  </a:extLst>
                </a:gridCol>
                <a:gridCol w="987552">
                  <a:extLst>
                    <a:ext uri="{9D8B030D-6E8A-4147-A177-3AD203B41FA5}">
                      <a16:colId xmlns:a16="http://schemas.microsoft.com/office/drawing/2014/main" val="526565052"/>
                    </a:ext>
                  </a:extLst>
                </a:gridCol>
                <a:gridCol w="987552">
                  <a:extLst>
                    <a:ext uri="{9D8B030D-6E8A-4147-A177-3AD203B41FA5}">
                      <a16:colId xmlns:a16="http://schemas.microsoft.com/office/drawing/2014/main" val="2307550430"/>
                    </a:ext>
                  </a:extLst>
                </a:gridCol>
                <a:gridCol w="987552">
                  <a:extLst>
                    <a:ext uri="{9D8B030D-6E8A-4147-A177-3AD203B41FA5}">
                      <a16:colId xmlns:a16="http://schemas.microsoft.com/office/drawing/2014/main" val="4190268770"/>
                    </a:ext>
                  </a:extLst>
                </a:gridCol>
                <a:gridCol w="987552">
                  <a:extLst>
                    <a:ext uri="{9D8B030D-6E8A-4147-A177-3AD203B41FA5}">
                      <a16:colId xmlns:a16="http://schemas.microsoft.com/office/drawing/2014/main" val="2117211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6426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- 2021-06-18 15:17:09</a:t>
                      </a:r>
                      <a:r>
                        <a:rPr kumimoji="0" lang="en-US" sz="1000" b="0" i="0" u="none" strike="noStrike" kern="1200" cap="none" spc="0" normalizeH="0" baseline="0" noProof="0">
                          <a:ln>
                            <a:noFill/>
                          </a:ln>
                          <a:solidFill>
                            <a:prstClr val="black"/>
                          </a:solidFill>
                          <a:effectLst/>
                          <a:uLnTx/>
                          <a:uFillTx/>
                          <a:latin typeface="+mn-lt"/>
                          <a:ea typeface="+mn-ea"/>
                          <a:cs typeface="+mn-cs"/>
                        </a:rPr>
                        <a:t>
 #NationalGetOutDoorsDay was celebrated earlier this week to encourage healthy, active outdoor fun. Each year, #TEAMPHLY would lace up for a lunchtime group walk with sister company tmna_services and PHLY’s Fitness Center staff beabetteryouphlygym to support the event. While many continue working from home, we’re flashing back to when employees enjoyed a walk around the Home Office’s campus. 🚶🏼🚶🏽‍♀️☀️
#flashbackfridays #flashbackphoto #getoutdoorsday #getoutsidemore #getactivenow #outdoorfitness #walkingforhealth #instafitnessmotivation #stayactivestayhealthy #companyculture #insurancelife #insurancework #insurancecompany #propertyandcasualty #specialtyinsurance #insurancebusiness #commercialinsurance #insurancecarrier #insurancecareers #beabetteryouphlygym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14:09:28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9210965"/>
                  </a:ext>
                </a:extLst>
              </a:tr>
            </a:tbl>
          </a:graphicData>
        </a:graphic>
      </p:graphicFrame>
      <p:sp>
        <p:nvSpPr>
          <p:cNvPr id="4" name="Text Placeholder 3">
            <a:extLst>
              <a:ext uri="{FF2B5EF4-FFF2-40B4-BE49-F238E27FC236}">
                <a16:creationId xmlns:a16="http://schemas.microsoft.com/office/drawing/2014/main" id="{4BA7A331-E3CB-475F-8F6D-A4B63D3D669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649926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40E6-1907-4994-B344-BA5C4A53085B}"/>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6D90FFAC-46FF-4C47-B52F-8DE999A0D515}"/>
              </a:ext>
            </a:extLst>
          </p:cNvPr>
          <p:cNvGraphicFramePr>
            <a:graphicFrameLocks noGrp="1"/>
          </p:cNvGraphicFramePr>
          <p:nvPr>
            <p:ph type="tbl" sz="quarter" idx="13"/>
            <p:extLst>
              <p:ext uri="{D42A27DB-BD31-4B8C-83A1-F6EECF244321}">
                <p14:modId xmlns:p14="http://schemas.microsoft.com/office/powerpoint/2010/main" val="1591373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607964084"/>
                    </a:ext>
                  </a:extLst>
                </a:gridCol>
                <a:gridCol w="905256">
                  <a:extLst>
                    <a:ext uri="{9D8B030D-6E8A-4147-A177-3AD203B41FA5}">
                      <a16:colId xmlns:a16="http://schemas.microsoft.com/office/drawing/2014/main" val="1571933522"/>
                    </a:ext>
                  </a:extLst>
                </a:gridCol>
                <a:gridCol w="411480">
                  <a:extLst>
                    <a:ext uri="{9D8B030D-6E8A-4147-A177-3AD203B41FA5}">
                      <a16:colId xmlns:a16="http://schemas.microsoft.com/office/drawing/2014/main" val="3528345223"/>
                    </a:ext>
                  </a:extLst>
                </a:gridCol>
                <a:gridCol w="905256">
                  <a:extLst>
                    <a:ext uri="{9D8B030D-6E8A-4147-A177-3AD203B41FA5}">
                      <a16:colId xmlns:a16="http://schemas.microsoft.com/office/drawing/2014/main" val="2807757248"/>
                    </a:ext>
                  </a:extLst>
                </a:gridCol>
                <a:gridCol w="905256">
                  <a:extLst>
                    <a:ext uri="{9D8B030D-6E8A-4147-A177-3AD203B41FA5}">
                      <a16:colId xmlns:a16="http://schemas.microsoft.com/office/drawing/2014/main" val="134648159"/>
                    </a:ext>
                  </a:extLst>
                </a:gridCol>
                <a:gridCol w="905256">
                  <a:extLst>
                    <a:ext uri="{9D8B030D-6E8A-4147-A177-3AD203B41FA5}">
                      <a16:colId xmlns:a16="http://schemas.microsoft.com/office/drawing/2014/main" val="2129987290"/>
                    </a:ext>
                  </a:extLst>
                </a:gridCol>
                <a:gridCol w="905256">
                  <a:extLst>
                    <a:ext uri="{9D8B030D-6E8A-4147-A177-3AD203B41FA5}">
                      <a16:colId xmlns:a16="http://schemas.microsoft.com/office/drawing/2014/main" val="3945034425"/>
                    </a:ext>
                  </a:extLst>
                </a:gridCol>
                <a:gridCol w="905256">
                  <a:extLst>
                    <a:ext uri="{9D8B030D-6E8A-4147-A177-3AD203B41FA5}">
                      <a16:colId xmlns:a16="http://schemas.microsoft.com/office/drawing/2014/main" val="3763344767"/>
                    </a:ext>
                  </a:extLst>
                </a:gridCol>
                <a:gridCol w="905256">
                  <a:extLst>
                    <a:ext uri="{9D8B030D-6E8A-4147-A177-3AD203B41FA5}">
                      <a16:colId xmlns:a16="http://schemas.microsoft.com/office/drawing/2014/main" val="299383542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259269643"/>
                  </a:ext>
                </a:extLst>
              </a:tr>
              <a:tr h="370840">
                <a:tc>
                  <a:txBody>
                    <a:bodyPr/>
                    <a:lstStyle/>
                    <a:p>
                      <a:r>
                        <a:rPr lang="en-US" sz="1000"/>
                        <a:t>17</a:t>
                      </a:r>
                    </a:p>
                  </a:txBody>
                  <a:tcPr/>
                </a:tc>
                <a:tc>
                  <a:txBody>
                    <a:bodyPr/>
                    <a:lstStyle/>
                    <a:p>
                      <a:r>
                        <a:rPr lang="en-US" sz="1000"/>
                        <a:t>0.6752</a:t>
                      </a:r>
                    </a:p>
                  </a:txBody>
                  <a:tcPr/>
                </a:tc>
                <a:tc>
                  <a:txBody>
                    <a:bodyPr/>
                    <a:lstStyle/>
                    <a:p>
                      <a:r>
                        <a:rPr lang="en-US" sz="1000"/>
                        <a:t>0.12</a:t>
                      </a:r>
                    </a:p>
                  </a:txBody>
                  <a:tcPr/>
                </a:tc>
                <a:tc>
                  <a:txBody>
                    <a:bodyPr/>
                    <a:lstStyle/>
                    <a:p>
                      <a:r>
                        <a:rPr lang="en-US" sz="1000"/>
                        <a:t>134.71</a:t>
                      </a:r>
                    </a:p>
                  </a:txBody>
                  <a:tcPr/>
                </a:tc>
                <a:tc>
                  <a:txBody>
                    <a:bodyPr/>
                    <a:lstStyle/>
                    <a:p>
                      <a:r>
                        <a:rPr lang="en-US" sz="1000"/>
                        <a:t>133.24</a:t>
                      </a:r>
                    </a:p>
                  </a:txBody>
                  <a:tcPr/>
                </a:tc>
                <a:tc>
                  <a:txBody>
                    <a:bodyPr/>
                    <a:lstStyle/>
                    <a:p>
                      <a:r>
                        <a:rPr lang="en-US" sz="1000"/>
                        <a:t>89.53</a:t>
                      </a:r>
                    </a:p>
                  </a:txBody>
                  <a:tcPr/>
                </a:tc>
                <a:tc>
                  <a:txBody>
                    <a:bodyPr/>
                    <a:lstStyle/>
                    <a:p>
                      <a:r>
                        <a:rPr lang="en-US" sz="1000"/>
                        <a:t>89.41</a:t>
                      </a:r>
                    </a:p>
                  </a:txBody>
                  <a:tcPr/>
                </a:tc>
                <a:tc>
                  <a:txBody>
                    <a:bodyPr/>
                    <a:lstStyle/>
                    <a:p>
                      <a:r>
                        <a:rPr lang="en-US" sz="1000"/>
                        <a:t>2290</a:t>
                      </a:r>
                    </a:p>
                  </a:txBody>
                  <a:tcPr/>
                </a:tc>
                <a:tc>
                  <a:txBody>
                    <a:bodyPr/>
                    <a:lstStyle/>
                    <a:p>
                      <a:r>
                        <a:rPr lang="en-US" sz="1000"/>
                        <a:t>1522</a:t>
                      </a:r>
                    </a:p>
                  </a:txBody>
                  <a:tcPr/>
                </a:tc>
                <a:extLst>
                  <a:ext uri="{0D108BD9-81ED-4DB2-BD59-A6C34878D82A}">
                    <a16:rowId xmlns:a16="http://schemas.microsoft.com/office/drawing/2014/main" val="360919586"/>
                  </a:ext>
                </a:extLst>
              </a:tr>
            </a:tbl>
          </a:graphicData>
        </a:graphic>
      </p:graphicFrame>
      <p:sp>
        <p:nvSpPr>
          <p:cNvPr id="4" name="Text Placeholder 3">
            <a:extLst>
              <a:ext uri="{FF2B5EF4-FFF2-40B4-BE49-F238E27FC236}">
                <a16:creationId xmlns:a16="http://schemas.microsoft.com/office/drawing/2014/main" id="{49BD98CA-8CA7-406C-A9AE-72FC3BC2C2B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266829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BDD15-C614-403C-B4DC-6B0DE8C38E56}"/>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943C72B2-E667-4310-B6EE-301FEF2FA89D}"/>
              </a:ext>
            </a:extLst>
          </p:cNvPr>
          <p:cNvGraphicFramePr>
            <a:graphicFrameLocks noGrp="1"/>
          </p:cNvGraphicFramePr>
          <p:nvPr>
            <p:ph type="tbl" sz="quarter" idx="13"/>
            <p:extLst>
              <p:ext uri="{D42A27DB-BD31-4B8C-83A1-F6EECF244321}">
                <p14:modId xmlns:p14="http://schemas.microsoft.com/office/powerpoint/2010/main" val="2390938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73252667"/>
                    </a:ext>
                  </a:extLst>
                </a:gridCol>
                <a:gridCol w="1316736">
                  <a:extLst>
                    <a:ext uri="{9D8B030D-6E8A-4147-A177-3AD203B41FA5}">
                      <a16:colId xmlns:a16="http://schemas.microsoft.com/office/drawing/2014/main" val="2309668576"/>
                    </a:ext>
                  </a:extLst>
                </a:gridCol>
                <a:gridCol w="658368">
                  <a:extLst>
                    <a:ext uri="{9D8B030D-6E8A-4147-A177-3AD203B41FA5}">
                      <a16:colId xmlns:a16="http://schemas.microsoft.com/office/drawing/2014/main" val="2266175154"/>
                    </a:ext>
                  </a:extLst>
                </a:gridCol>
                <a:gridCol w="658368">
                  <a:extLst>
                    <a:ext uri="{9D8B030D-6E8A-4147-A177-3AD203B41FA5}">
                      <a16:colId xmlns:a16="http://schemas.microsoft.com/office/drawing/2014/main" val="3542814486"/>
                    </a:ext>
                  </a:extLst>
                </a:gridCol>
                <a:gridCol w="658368">
                  <a:extLst>
                    <a:ext uri="{9D8B030D-6E8A-4147-A177-3AD203B41FA5}">
                      <a16:colId xmlns:a16="http://schemas.microsoft.com/office/drawing/2014/main" val="1804160141"/>
                    </a:ext>
                  </a:extLst>
                </a:gridCol>
                <a:gridCol w="658368">
                  <a:extLst>
                    <a:ext uri="{9D8B030D-6E8A-4147-A177-3AD203B41FA5}">
                      <a16:colId xmlns:a16="http://schemas.microsoft.com/office/drawing/2014/main" val="1167900553"/>
                    </a:ext>
                  </a:extLst>
                </a:gridCol>
                <a:gridCol w="658368">
                  <a:extLst>
                    <a:ext uri="{9D8B030D-6E8A-4147-A177-3AD203B41FA5}">
                      <a16:colId xmlns:a16="http://schemas.microsoft.com/office/drawing/2014/main" val="121342752"/>
                    </a:ext>
                  </a:extLst>
                </a:gridCol>
                <a:gridCol w="658368">
                  <a:extLst>
                    <a:ext uri="{9D8B030D-6E8A-4147-A177-3AD203B41FA5}">
                      <a16:colId xmlns:a16="http://schemas.microsoft.com/office/drawing/2014/main" val="18148428"/>
                    </a:ext>
                  </a:extLst>
                </a:gridCol>
                <a:gridCol w="658368">
                  <a:extLst>
                    <a:ext uri="{9D8B030D-6E8A-4147-A177-3AD203B41FA5}">
                      <a16:colId xmlns:a16="http://schemas.microsoft.com/office/drawing/2014/main" val="1064885879"/>
                    </a:ext>
                  </a:extLst>
                </a:gridCol>
                <a:gridCol w="658368">
                  <a:extLst>
                    <a:ext uri="{9D8B030D-6E8A-4147-A177-3AD203B41FA5}">
                      <a16:colId xmlns:a16="http://schemas.microsoft.com/office/drawing/2014/main" val="3920357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7300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- 2021-06-29 18:49:07</a:t>
                      </a:r>
                      <a:r>
                        <a:rPr kumimoji="0" lang="en-US" sz="1000" b="0" i="0" u="none" strike="noStrike" kern="1200" cap="none" spc="0" normalizeH="0" baseline="0" noProof="0">
                          <a:ln>
                            <a:noFill/>
                          </a:ln>
                          <a:solidFill>
                            <a:prstClr val="black"/>
                          </a:solidFill>
                          <a:effectLst/>
                          <a:uLnTx/>
                          <a:uFillTx/>
                          <a:latin typeface="+mn-lt"/>
                          <a:ea typeface="+mn-ea"/>
                          <a:cs typeface="+mn-cs"/>
                        </a:rPr>
                        <a:t>
 #TEAMPHLY CONNECTED WITH OUR SUMMER ASSOCIATES DURING A VIRTUAL PANEL DISCUSSION 🙌🏼 TAP TO SEE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https://quintly-image-storage.s3.amazonaws.com/c303562b672a3318c686cfcc37b7e67a/eae613eb5e5ff13b3d6da3851b09ed64.jpg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06/30/2021 18:31:00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8258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- 2021-06-25 16:40:38</a:t>
                      </a:r>
                      <a:r>
                        <a:rPr kumimoji="0" lang="en-US" sz="1000" b="0" i="0" u="none" strike="noStrike" kern="1200" cap="none" spc="0" normalizeH="0" baseline="0" noProof="0">
                          <a:ln>
                            <a:noFill/>
                          </a:ln>
                          <a:solidFill>
                            <a:prstClr val="black"/>
                          </a:solidFill>
                          <a:effectLst/>
                          <a:uLnTx/>
                          <a:uFillTx/>
                          <a:latin typeface="+mn-lt"/>
                          <a:ea typeface="+mn-ea"/>
                          <a:cs typeface="+mn-cs"/>
                        </a:rPr>
                        <a:t>
 TAP HERE TO SEE #TEAMPHLY’S FURRY COWORKERS!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https://quintly-image-storage.s3.amazonaws.com/c303562b672a3318c686cfcc37b7e67a/89c8660e7dc47342eaec3f9a922a9f08.jpg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06/26/2021 16:31:53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7975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- 2021-06-24 12:59:16</a:t>
                      </a:r>
                      <a:r>
                        <a:rPr kumimoji="0" lang="en-US" sz="1000" b="0" i="0" u="none" strike="noStrike" kern="1200" cap="none" spc="0" normalizeH="0" baseline="0" noProof="0">
                          <a:ln>
                            <a:noFill/>
                          </a:ln>
                          <a:solidFill>
                            <a:prstClr val="black"/>
                          </a:solidFill>
                          <a:effectLst/>
                          <a:uLnTx/>
                          <a:uFillTx/>
                          <a:latin typeface="+mn-lt"/>
                          <a:ea typeface="+mn-ea"/>
                          <a:cs typeface="+mn-cs"/>
                        </a:rPr>
                        <a:t>
 #EMPLOYEESPOTLIGHT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https://quintly-image-storage.s3.amazonaws.com/c303562b672a3318c686cfcc37b7e67a/f39c6ed441f068728d0b2c73a04bd847.jpg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12:30:53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612705503"/>
                  </a:ext>
                </a:extLst>
              </a:tr>
            </a:tbl>
          </a:graphicData>
        </a:graphic>
      </p:graphicFrame>
      <p:sp>
        <p:nvSpPr>
          <p:cNvPr id="4" name="Text Placeholder 3">
            <a:extLst>
              <a:ext uri="{FF2B5EF4-FFF2-40B4-BE49-F238E27FC236}">
                <a16:creationId xmlns:a16="http://schemas.microsoft.com/office/drawing/2014/main" id="{0CA7B9A5-3C10-48B8-9A60-614A4DFF044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7692258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FC194-F731-43AF-81E4-7EEF67D55BCC}"/>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8EB0117D-F889-480B-90ED-B11A5B5DD0AE}"/>
              </a:ext>
            </a:extLst>
          </p:cNvPr>
          <p:cNvGraphicFramePr>
            <a:graphicFrameLocks noGrp="1"/>
          </p:cNvGraphicFramePr>
          <p:nvPr>
            <p:ph type="tbl" sz="quarter" idx="13"/>
            <p:extLst>
              <p:ext uri="{D42A27DB-BD31-4B8C-83A1-F6EECF244321}">
                <p14:modId xmlns:p14="http://schemas.microsoft.com/office/powerpoint/2010/main" val="301330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28029302"/>
                    </a:ext>
                  </a:extLst>
                </a:gridCol>
                <a:gridCol w="1316736">
                  <a:extLst>
                    <a:ext uri="{9D8B030D-6E8A-4147-A177-3AD203B41FA5}">
                      <a16:colId xmlns:a16="http://schemas.microsoft.com/office/drawing/2014/main" val="2433698647"/>
                    </a:ext>
                  </a:extLst>
                </a:gridCol>
                <a:gridCol w="658368">
                  <a:extLst>
                    <a:ext uri="{9D8B030D-6E8A-4147-A177-3AD203B41FA5}">
                      <a16:colId xmlns:a16="http://schemas.microsoft.com/office/drawing/2014/main" val="3483250566"/>
                    </a:ext>
                  </a:extLst>
                </a:gridCol>
                <a:gridCol w="658368">
                  <a:extLst>
                    <a:ext uri="{9D8B030D-6E8A-4147-A177-3AD203B41FA5}">
                      <a16:colId xmlns:a16="http://schemas.microsoft.com/office/drawing/2014/main" val="2803109084"/>
                    </a:ext>
                  </a:extLst>
                </a:gridCol>
                <a:gridCol w="658368">
                  <a:extLst>
                    <a:ext uri="{9D8B030D-6E8A-4147-A177-3AD203B41FA5}">
                      <a16:colId xmlns:a16="http://schemas.microsoft.com/office/drawing/2014/main" val="2135562345"/>
                    </a:ext>
                  </a:extLst>
                </a:gridCol>
                <a:gridCol w="658368">
                  <a:extLst>
                    <a:ext uri="{9D8B030D-6E8A-4147-A177-3AD203B41FA5}">
                      <a16:colId xmlns:a16="http://schemas.microsoft.com/office/drawing/2014/main" val="2226935070"/>
                    </a:ext>
                  </a:extLst>
                </a:gridCol>
                <a:gridCol w="658368">
                  <a:extLst>
                    <a:ext uri="{9D8B030D-6E8A-4147-A177-3AD203B41FA5}">
                      <a16:colId xmlns:a16="http://schemas.microsoft.com/office/drawing/2014/main" val="1409450754"/>
                    </a:ext>
                  </a:extLst>
                </a:gridCol>
                <a:gridCol w="658368">
                  <a:extLst>
                    <a:ext uri="{9D8B030D-6E8A-4147-A177-3AD203B41FA5}">
                      <a16:colId xmlns:a16="http://schemas.microsoft.com/office/drawing/2014/main" val="738267004"/>
                    </a:ext>
                  </a:extLst>
                </a:gridCol>
                <a:gridCol w="658368">
                  <a:extLst>
                    <a:ext uri="{9D8B030D-6E8A-4147-A177-3AD203B41FA5}">
                      <a16:colId xmlns:a16="http://schemas.microsoft.com/office/drawing/2014/main" val="2635537983"/>
                    </a:ext>
                  </a:extLst>
                </a:gridCol>
                <a:gridCol w="658368">
                  <a:extLst>
                    <a:ext uri="{9D8B030D-6E8A-4147-A177-3AD203B41FA5}">
                      <a16:colId xmlns:a16="http://schemas.microsoft.com/office/drawing/2014/main" val="276381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82251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- 2021-06-24 09:58:10</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THE HEALTHIEST EMPLOYERS OF GREATER PHILADELPHIA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https://quintly-image-storage.s3.amazonaws.com/c303562b672a3318c686cfcc37b7e67a/91bd9b345fc4e3816c2ddb1324bc0ce9.jpg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09:34:34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554761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- 2021-06-23 10:01:22</a:t>
                      </a:r>
                      <a:r>
                        <a:rPr kumimoji="0" lang="en-US" sz="1000" b="0" i="0" u="none" strike="noStrike" kern="1200" cap="none" spc="0" normalizeH="0" baseline="0" noProof="0">
                          <a:ln>
                            <a:noFill/>
                          </a:ln>
                          <a:solidFill>
                            <a:prstClr val="black"/>
                          </a:solidFill>
                          <a:effectLst/>
                          <a:uLnTx/>
                          <a:uFillTx/>
                          <a:latin typeface="+mn-lt"/>
                          <a:ea typeface="+mn-ea"/>
                          <a:cs typeface="+mn-cs"/>
                        </a:rPr>
                        <a:t>
 BIT.LY/PHLYJOBS 🤔 WANT TO JOIN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https://quintly-image-storage.s3.amazonaws.com/c303562b672a3318c686cfcc37b7e67a/6e4fcd3f94c9c50de5ee224bac85074c.jpg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06/24/2021 10:00:27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53479382"/>
                  </a:ext>
                </a:extLst>
              </a:tr>
            </a:tbl>
          </a:graphicData>
        </a:graphic>
      </p:graphicFrame>
      <p:sp>
        <p:nvSpPr>
          <p:cNvPr id="4" name="Text Placeholder 3">
            <a:extLst>
              <a:ext uri="{FF2B5EF4-FFF2-40B4-BE49-F238E27FC236}">
                <a16:creationId xmlns:a16="http://schemas.microsoft.com/office/drawing/2014/main" id="{88022918-42C1-491B-BF64-143AD36DE0C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701815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1324</Words>
  <Application>Microsoft Office PowerPoint</Application>
  <PresentationFormat>On-screen Show (4:3)</PresentationFormat>
  <Paragraphs>532</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3</vt:lpstr>
      <vt:lpstr>LinkedIn Posts Table | Philadelphia Insurance - 2 of 3</vt:lpstr>
      <vt:lpstr>LinkedIn Posts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2021-07-01T19:08:33Z</dcterms:created>
  <dcterms:modified xsi:type="dcterms:W3CDTF">2021-07-01T19:09:24Z</dcterms:modified>
</cp:coreProperties>
</file>