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44348</c:v>
                </c:pt>
              </c:numCache>
            </c:numRef>
          </c:cat>
          <c:val>
            <c:numRef>
              <c:f>Sheet1!$B$2</c:f>
              <c:numCache>
                <c:formatCode>General</c:formatCode>
                <c:ptCount val="1"/>
                <c:pt idx="0">
                  <c:v>411</c:v>
                </c:pt>
              </c:numCache>
            </c:numRef>
          </c:val>
          <c:extLst>
            <c:ext xmlns:c16="http://schemas.microsoft.com/office/drawing/2014/chart" uri="{C3380CC4-5D6E-409C-BE32-E72D297353CC}">
              <c16:uniqueId val="{00000000-2BED-445A-BABD-631979522FD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44348</c:v>
                </c:pt>
              </c:numCache>
            </c:numRef>
          </c:cat>
          <c:val>
            <c:numRef>
              <c:f>Sheet1!$C$2</c:f>
              <c:numCache>
                <c:formatCode>General</c:formatCode>
                <c:ptCount val="1"/>
                <c:pt idx="0">
                  <c:v>434</c:v>
                </c:pt>
              </c:numCache>
            </c:numRef>
          </c:val>
          <c:extLst>
            <c:ext xmlns:c16="http://schemas.microsoft.com/office/drawing/2014/chart" uri="{C3380CC4-5D6E-409C-BE32-E72D297353CC}">
              <c16:uniqueId val="{00000001-2BED-445A-BABD-631979522FD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44348</c:v>
                </c:pt>
              </c:numCache>
            </c:numRef>
          </c:cat>
          <c:val>
            <c:numRef>
              <c:f>Sheet1!$D$2</c:f>
              <c:numCache>
                <c:formatCode>General</c:formatCode>
                <c:ptCount val="1"/>
                <c:pt idx="0">
                  <c:v>17947</c:v>
                </c:pt>
              </c:numCache>
            </c:numRef>
          </c:val>
          <c:extLst>
            <c:ext xmlns:c16="http://schemas.microsoft.com/office/drawing/2014/chart" uri="{C3380CC4-5D6E-409C-BE32-E72D297353CC}">
              <c16:uniqueId val="{00000002-2BED-445A-BABD-631979522FD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44348</c:v>
                </c:pt>
              </c:numCache>
            </c:numRef>
          </c:cat>
          <c:val>
            <c:numRef>
              <c:f>Sheet1!$E$2</c:f>
              <c:numCache>
                <c:formatCode>General</c:formatCode>
                <c:ptCount val="1"/>
                <c:pt idx="0">
                  <c:v>219</c:v>
                </c:pt>
              </c:numCache>
            </c:numRef>
          </c:val>
          <c:extLst>
            <c:ext xmlns:c16="http://schemas.microsoft.com/office/drawing/2014/chart" uri="{C3380CC4-5D6E-409C-BE32-E72D297353CC}">
              <c16:uniqueId val="{00000003-2BED-445A-BABD-631979522FD6}"/>
            </c:ext>
          </c:extLst>
        </c:ser>
        <c:dLbls>
          <c:showLegendKey val="0"/>
          <c:showVal val="0"/>
          <c:showCatName val="0"/>
          <c:showSerName val="0"/>
          <c:showPercent val="0"/>
          <c:showBubbleSize val="0"/>
        </c:dLbls>
        <c:gapWidth val="219"/>
        <c:overlap val="-27"/>
        <c:axId val="291290312"/>
        <c:axId val="290778392"/>
      </c:barChart>
      <c:dateAx>
        <c:axId val="29129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78392"/>
        <c:crosses val="autoZero"/>
        <c:auto val="1"/>
        <c:lblOffset val="100"/>
        <c:baseTimeUnit val="days"/>
      </c:dateAx>
      <c:valAx>
        <c:axId val="29077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9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2</c:v>
                </c:pt>
                <c:pt idx="6">
                  <c:v>0</c:v>
                </c:pt>
              </c:numCache>
            </c:numRef>
          </c:val>
          <c:extLst>
            <c:ext xmlns:c16="http://schemas.microsoft.com/office/drawing/2014/chart" uri="{C3380CC4-5D6E-409C-BE32-E72D297353CC}">
              <c16:uniqueId val="{00000000-CC74-41E6-9BED-88C41D23E8DE}"/>
            </c:ext>
          </c:extLst>
        </c:ser>
        <c:dLbls>
          <c:showLegendKey val="0"/>
          <c:showVal val="0"/>
          <c:showCatName val="0"/>
          <c:showSerName val="0"/>
          <c:showPercent val="0"/>
          <c:showBubbleSize val="0"/>
        </c:dLbls>
        <c:gapWidth val="219"/>
        <c:overlap val="-27"/>
        <c:axId val="339249928"/>
        <c:axId val="339243368"/>
      </c:barChart>
      <c:dateAx>
        <c:axId val="33924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43368"/>
        <c:crosses val="autoZero"/>
        <c:auto val="1"/>
        <c:lblOffset val="100"/>
        <c:baseTimeUnit val="months"/>
      </c:dateAx>
      <c:valAx>
        <c:axId val="33924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4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18</c:v>
                </c:pt>
                <c:pt idx="6">
                  <c:v>0</c:v>
                </c:pt>
                <c:pt idx="7">
                  <c:v>0</c:v>
                </c:pt>
                <c:pt idx="8">
                  <c:v>0</c:v>
                </c:pt>
                <c:pt idx="9">
                  <c:v>0</c:v>
                </c:pt>
                <c:pt idx="10">
                  <c:v>0</c:v>
                </c:pt>
                <c:pt idx="11">
                  <c:v>0</c:v>
                </c:pt>
              </c:numCache>
            </c:numRef>
          </c:val>
          <c:extLst>
            <c:ext xmlns:c16="http://schemas.microsoft.com/office/drawing/2014/chart" uri="{C3380CC4-5D6E-409C-BE32-E72D297353CC}">
              <c16:uniqueId val="{00000000-0AE4-4458-8D6E-CBE79981BA51}"/>
            </c:ext>
          </c:extLst>
        </c:ser>
        <c:dLbls>
          <c:showLegendKey val="0"/>
          <c:showVal val="0"/>
          <c:showCatName val="0"/>
          <c:showSerName val="0"/>
          <c:showPercent val="0"/>
          <c:showBubbleSize val="0"/>
        </c:dLbls>
        <c:gapWidth val="219"/>
        <c:overlap val="-27"/>
        <c:axId val="335598336"/>
        <c:axId val="335596696"/>
      </c:barChart>
      <c:dateAx>
        <c:axId val="33559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96696"/>
        <c:crosses val="autoZero"/>
        <c:auto val="1"/>
        <c:lblOffset val="100"/>
        <c:baseTimeUnit val="months"/>
      </c:dateAx>
      <c:valAx>
        <c:axId val="33559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9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318</c:v>
                </c:pt>
                <c:pt idx="6">
                  <c:v>0</c:v>
                </c:pt>
                <c:pt idx="7">
                  <c:v>0</c:v>
                </c:pt>
                <c:pt idx="8">
                  <c:v>0</c:v>
                </c:pt>
                <c:pt idx="9">
                  <c:v>0</c:v>
                </c:pt>
                <c:pt idx="10">
                  <c:v>0</c:v>
                </c:pt>
                <c:pt idx="11">
                  <c:v>0</c:v>
                </c:pt>
              </c:numCache>
            </c:numRef>
          </c:val>
          <c:extLst>
            <c:ext xmlns:c16="http://schemas.microsoft.com/office/drawing/2014/chart" uri="{C3380CC4-5D6E-409C-BE32-E72D297353CC}">
              <c16:uniqueId val="{00000000-26A7-4A6C-87EE-1E0DE13F60D2}"/>
            </c:ext>
          </c:extLst>
        </c:ser>
        <c:dLbls>
          <c:showLegendKey val="0"/>
          <c:showVal val="0"/>
          <c:showCatName val="0"/>
          <c:showSerName val="0"/>
          <c:showPercent val="0"/>
          <c:showBubbleSize val="0"/>
        </c:dLbls>
        <c:gapWidth val="219"/>
        <c:overlap val="-27"/>
        <c:axId val="339045608"/>
        <c:axId val="339045936"/>
      </c:barChart>
      <c:catAx>
        <c:axId val="33904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45936"/>
        <c:crosses val="autoZero"/>
        <c:auto val="1"/>
        <c:lblAlgn val="ctr"/>
        <c:lblOffset val="100"/>
        <c:noMultiLvlLbl val="0"/>
      </c:catAx>
      <c:valAx>
        <c:axId val="33904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4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numCache>
            </c:numRef>
          </c:val>
          <c:extLst>
            <c:ext xmlns:c16="http://schemas.microsoft.com/office/drawing/2014/chart" uri="{C3380CC4-5D6E-409C-BE32-E72D297353CC}">
              <c16:uniqueId val="{00000000-8DA9-4451-9F72-B79BEFC7169A}"/>
            </c:ext>
          </c:extLst>
        </c:ser>
        <c:dLbls>
          <c:showLegendKey val="0"/>
          <c:showVal val="0"/>
          <c:showCatName val="0"/>
          <c:showSerName val="0"/>
          <c:showPercent val="0"/>
          <c:showBubbleSize val="0"/>
        </c:dLbls>
        <c:gapWidth val="219"/>
        <c:overlap val="-27"/>
        <c:axId val="293123296"/>
        <c:axId val="293123952"/>
      </c:barChart>
      <c:dateAx>
        <c:axId val="29312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3952"/>
        <c:crosses val="autoZero"/>
        <c:auto val="1"/>
        <c:lblOffset val="100"/>
        <c:baseTimeUnit val="months"/>
      </c:dateAx>
      <c:valAx>
        <c:axId val="29312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0</c:v>
                </c:pt>
              </c:numCache>
            </c:numRef>
          </c:val>
          <c:extLst>
            <c:ext xmlns:c16="http://schemas.microsoft.com/office/drawing/2014/chart" uri="{C3380CC4-5D6E-409C-BE32-E72D297353CC}">
              <c16:uniqueId val="{00000000-89BF-47EE-8429-83BDB0587507}"/>
            </c:ext>
          </c:extLst>
        </c:ser>
        <c:dLbls>
          <c:showLegendKey val="0"/>
          <c:showVal val="0"/>
          <c:showCatName val="0"/>
          <c:showSerName val="0"/>
          <c:showPercent val="0"/>
          <c:showBubbleSize val="0"/>
        </c:dLbls>
        <c:gapWidth val="219"/>
        <c:overlap val="-27"/>
        <c:axId val="345265032"/>
        <c:axId val="345267000"/>
      </c:barChart>
      <c:dateAx>
        <c:axId val="34526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67000"/>
        <c:crosses val="autoZero"/>
        <c:auto val="1"/>
        <c:lblOffset val="100"/>
        <c:baseTimeUnit val="months"/>
      </c:dateAx>
      <c:valAx>
        <c:axId val="34526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6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810-4259-AA82-AB0C13F49D3C}"/>
            </c:ext>
          </c:extLst>
        </c:ser>
        <c:dLbls>
          <c:showLegendKey val="0"/>
          <c:showVal val="0"/>
          <c:showCatName val="0"/>
          <c:showSerName val="0"/>
          <c:showPercent val="0"/>
          <c:showBubbleSize val="0"/>
        </c:dLbls>
        <c:gapWidth val="219"/>
        <c:overlap val="-27"/>
        <c:axId val="345270608"/>
        <c:axId val="345271264"/>
      </c:barChart>
      <c:dateAx>
        <c:axId val="34527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71264"/>
        <c:crosses val="autoZero"/>
        <c:auto val="1"/>
        <c:lblOffset val="100"/>
        <c:baseTimeUnit val="months"/>
      </c:dateAx>
      <c:valAx>
        <c:axId val="34527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7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11</c:v>
                </c:pt>
                <c:pt idx="6">
                  <c:v>0</c:v>
                </c:pt>
                <c:pt idx="7">
                  <c:v>0</c:v>
                </c:pt>
                <c:pt idx="8">
                  <c:v>0</c:v>
                </c:pt>
                <c:pt idx="9">
                  <c:v>0</c:v>
                </c:pt>
                <c:pt idx="10">
                  <c:v>0</c:v>
                </c:pt>
                <c:pt idx="11">
                  <c:v>0</c:v>
                </c:pt>
              </c:numCache>
            </c:numRef>
          </c:val>
          <c:extLst>
            <c:ext xmlns:c16="http://schemas.microsoft.com/office/drawing/2014/chart" uri="{C3380CC4-5D6E-409C-BE32-E72D297353CC}">
              <c16:uniqueId val="{00000000-B3BF-406D-AC0D-8BF59352934E}"/>
            </c:ext>
          </c:extLst>
        </c:ser>
        <c:dLbls>
          <c:showLegendKey val="0"/>
          <c:showVal val="0"/>
          <c:showCatName val="0"/>
          <c:showSerName val="0"/>
          <c:showPercent val="0"/>
          <c:showBubbleSize val="0"/>
        </c:dLbls>
        <c:gapWidth val="219"/>
        <c:overlap val="-27"/>
        <c:axId val="345261752"/>
        <c:axId val="345263064"/>
      </c:barChart>
      <c:catAx>
        <c:axId val="34526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63064"/>
        <c:crosses val="autoZero"/>
        <c:auto val="1"/>
        <c:lblAlgn val="ctr"/>
        <c:lblOffset val="100"/>
        <c:noMultiLvlLbl val="0"/>
      </c:catAx>
      <c:valAx>
        <c:axId val="34526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6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0</c:v>
                </c:pt>
              </c:numCache>
            </c:numRef>
          </c:val>
          <c:extLst>
            <c:ext xmlns:c16="http://schemas.microsoft.com/office/drawing/2014/chart" uri="{C3380CC4-5D6E-409C-BE32-E72D297353CC}">
              <c16:uniqueId val="{00000000-B813-467E-BC03-33557FB34DF2}"/>
            </c:ext>
          </c:extLst>
        </c:ser>
        <c:dLbls>
          <c:showLegendKey val="0"/>
          <c:showVal val="0"/>
          <c:showCatName val="0"/>
          <c:showSerName val="0"/>
          <c:showPercent val="0"/>
          <c:showBubbleSize val="0"/>
        </c:dLbls>
        <c:gapWidth val="219"/>
        <c:overlap val="-27"/>
        <c:axId val="346009440"/>
        <c:axId val="346009768"/>
      </c:barChart>
      <c:dateAx>
        <c:axId val="34600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09768"/>
        <c:crosses val="autoZero"/>
        <c:auto val="1"/>
        <c:lblOffset val="100"/>
        <c:baseTimeUnit val="months"/>
      </c:dateAx>
      <c:valAx>
        <c:axId val="34600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0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23</c:v>
                </c:pt>
                <c:pt idx="1">
                  <c:v>31</c:v>
                </c:pt>
                <c:pt idx="2">
                  <c:v>31</c:v>
                </c:pt>
                <c:pt idx="3">
                  <c:v>44</c:v>
                </c:pt>
                <c:pt idx="4">
                  <c:v>16</c:v>
                </c:pt>
                <c:pt idx="5">
                  <c:v>18</c:v>
                </c:pt>
              </c:numCache>
            </c:numRef>
          </c:val>
          <c:extLst>
            <c:ext xmlns:c16="http://schemas.microsoft.com/office/drawing/2014/chart" uri="{C3380CC4-5D6E-409C-BE32-E72D297353CC}">
              <c16:uniqueId val="{00000000-F04A-4337-A597-C2DC4E70F686}"/>
            </c:ext>
          </c:extLst>
        </c:ser>
        <c:dLbls>
          <c:showLegendKey val="0"/>
          <c:showVal val="0"/>
          <c:showCatName val="0"/>
          <c:showSerName val="0"/>
          <c:showPercent val="0"/>
          <c:showBubbleSize val="0"/>
        </c:dLbls>
        <c:gapWidth val="219"/>
        <c:overlap val="-27"/>
        <c:axId val="349569312"/>
        <c:axId val="349569968"/>
      </c:barChart>
      <c:catAx>
        <c:axId val="34956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69968"/>
        <c:crosses val="autoZero"/>
        <c:auto val="1"/>
        <c:lblAlgn val="ctr"/>
        <c:lblOffset val="100"/>
        <c:noMultiLvlLbl val="0"/>
      </c:catAx>
      <c:valAx>
        <c:axId val="34956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6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258</c:v>
                </c:pt>
                <c:pt idx="1">
                  <c:v>382</c:v>
                </c:pt>
                <c:pt idx="2">
                  <c:v>415</c:v>
                </c:pt>
                <c:pt idx="3">
                  <c:v>662</c:v>
                </c:pt>
                <c:pt idx="4">
                  <c:v>212</c:v>
                </c:pt>
                <c:pt idx="5">
                  <c:v>276</c:v>
                </c:pt>
              </c:numCache>
            </c:numRef>
          </c:val>
          <c:extLst>
            <c:ext xmlns:c16="http://schemas.microsoft.com/office/drawing/2014/chart" uri="{C3380CC4-5D6E-409C-BE32-E72D297353CC}">
              <c16:uniqueId val="{00000000-E7F6-4C85-A350-9757CFE2B084}"/>
            </c:ext>
          </c:extLst>
        </c:ser>
        <c:dLbls>
          <c:showLegendKey val="0"/>
          <c:showVal val="0"/>
          <c:showCatName val="0"/>
          <c:showSerName val="0"/>
          <c:showPercent val="0"/>
          <c:showBubbleSize val="0"/>
        </c:dLbls>
        <c:gapWidth val="219"/>
        <c:overlap val="-27"/>
        <c:axId val="349575872"/>
        <c:axId val="349574232"/>
      </c:barChart>
      <c:catAx>
        <c:axId val="34957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4232"/>
        <c:crosses val="autoZero"/>
        <c:auto val="1"/>
        <c:lblAlgn val="ctr"/>
        <c:lblOffset val="100"/>
        <c:noMultiLvlLbl val="0"/>
      </c:catAx>
      <c:valAx>
        <c:axId val="34957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16301</c:v>
                </c:pt>
              </c:numCache>
            </c:numRef>
          </c:val>
          <c:extLst>
            <c:ext xmlns:c16="http://schemas.microsoft.com/office/drawing/2014/chart" uri="{C3380CC4-5D6E-409C-BE32-E72D297353CC}">
              <c16:uniqueId val="{00000000-C957-4DE5-8ADC-F980DDC66F71}"/>
            </c:ext>
          </c:extLst>
        </c:ser>
        <c:dLbls>
          <c:showLegendKey val="0"/>
          <c:showVal val="0"/>
          <c:showCatName val="0"/>
          <c:showSerName val="0"/>
          <c:showPercent val="0"/>
          <c:showBubbleSize val="0"/>
        </c:dLbls>
        <c:gapWidth val="219"/>
        <c:overlap val="-27"/>
        <c:axId val="349576856"/>
        <c:axId val="349577512"/>
      </c:barChart>
      <c:catAx>
        <c:axId val="34957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7512"/>
        <c:crosses val="autoZero"/>
        <c:auto val="1"/>
        <c:lblAlgn val="ctr"/>
        <c:lblOffset val="100"/>
        <c:noMultiLvlLbl val="0"/>
      </c:catAx>
      <c:valAx>
        <c:axId val="34957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0</c:v>
                </c:pt>
              </c:numCache>
            </c:numRef>
          </c:val>
          <c:extLst>
            <c:ext xmlns:c16="http://schemas.microsoft.com/office/drawing/2014/chart" uri="{C3380CC4-5D6E-409C-BE32-E72D297353CC}">
              <c16:uniqueId val="{00000000-2EDB-4CC1-99B6-A8442E87F492}"/>
            </c:ext>
          </c:extLst>
        </c:ser>
        <c:dLbls>
          <c:showLegendKey val="0"/>
          <c:showVal val="0"/>
          <c:showCatName val="0"/>
          <c:showSerName val="0"/>
          <c:showPercent val="0"/>
          <c:showBubbleSize val="0"/>
        </c:dLbls>
        <c:gapWidth val="219"/>
        <c:overlap val="-27"/>
        <c:axId val="409003488"/>
        <c:axId val="409007096"/>
      </c:barChart>
      <c:dateAx>
        <c:axId val="40900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07096"/>
        <c:crosses val="autoZero"/>
        <c:auto val="1"/>
        <c:lblOffset val="100"/>
        <c:baseTimeUnit val="months"/>
      </c:dateAx>
      <c:valAx>
        <c:axId val="40900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0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27B0-41BD-998C-1B16374BD600}"/>
            </c:ext>
          </c:extLst>
        </c:ser>
        <c:dLbls>
          <c:showLegendKey val="0"/>
          <c:showVal val="0"/>
          <c:showCatName val="0"/>
          <c:showSerName val="0"/>
          <c:showPercent val="0"/>
          <c:showBubbleSize val="0"/>
        </c:dLbls>
        <c:gapWidth val="219"/>
        <c:overlap val="-27"/>
        <c:axId val="409005784"/>
        <c:axId val="408999880"/>
      </c:barChart>
      <c:dateAx>
        <c:axId val="40900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999880"/>
        <c:crosses val="autoZero"/>
        <c:auto val="1"/>
        <c:lblOffset val="100"/>
        <c:baseTimeUnit val="months"/>
      </c:dateAx>
      <c:valAx>
        <c:axId val="40899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0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99</c:v>
                </c:pt>
                <c:pt idx="5">
                  <c:v>103</c:v>
                </c:pt>
                <c:pt idx="6">
                  <c:v>0</c:v>
                </c:pt>
                <c:pt idx="7">
                  <c:v>0</c:v>
                </c:pt>
                <c:pt idx="8">
                  <c:v>0</c:v>
                </c:pt>
                <c:pt idx="9">
                  <c:v>0</c:v>
                </c:pt>
                <c:pt idx="10">
                  <c:v>0</c:v>
                </c:pt>
                <c:pt idx="11">
                  <c:v>0</c:v>
                </c:pt>
              </c:numCache>
            </c:numRef>
          </c:val>
          <c:extLst>
            <c:ext xmlns:c16="http://schemas.microsoft.com/office/drawing/2014/chart" uri="{C3380CC4-5D6E-409C-BE32-E72D297353CC}">
              <c16:uniqueId val="{00000000-FEBD-4C3A-AEC7-E957713368C4}"/>
            </c:ext>
          </c:extLst>
        </c:ser>
        <c:dLbls>
          <c:showLegendKey val="0"/>
          <c:showVal val="0"/>
          <c:showCatName val="0"/>
          <c:showSerName val="0"/>
          <c:showPercent val="0"/>
          <c:showBubbleSize val="0"/>
        </c:dLbls>
        <c:gapWidth val="219"/>
        <c:overlap val="-27"/>
        <c:axId val="409017592"/>
        <c:axId val="409013656"/>
      </c:barChart>
      <c:catAx>
        <c:axId val="40901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13656"/>
        <c:crosses val="autoZero"/>
        <c:auto val="1"/>
        <c:lblAlgn val="ctr"/>
        <c:lblOffset val="100"/>
        <c:noMultiLvlLbl val="0"/>
      </c:catAx>
      <c:valAx>
        <c:axId val="40901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01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2AC19-E267-48FC-8032-55429DC2051A}"/>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7F30CFD-01D0-4670-AADE-39014C6A671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23370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AC6C1-F7EF-40F8-8A9A-D8E418092D04}"/>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8A967A86-C1D9-4E79-9F36-B69E3B81D09E}"/>
              </a:ext>
            </a:extLst>
          </p:cNvPr>
          <p:cNvGraphicFramePr>
            <a:graphicFrameLocks noGrp="1"/>
          </p:cNvGraphicFramePr>
          <p:nvPr>
            <p:ph type="chart" sz="quarter" idx="13"/>
            <p:extLst>
              <p:ext uri="{D42A27DB-BD31-4B8C-83A1-F6EECF244321}">
                <p14:modId xmlns:p14="http://schemas.microsoft.com/office/powerpoint/2010/main" val="2676155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6BBBEF-EDF1-4D1B-9876-42C9766A3A2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9723EC9-4C7C-4747-AA68-6E52E934E5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1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FF9BF-8D66-43CA-904F-A5EF1071DAC3}"/>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EEF30E99-B656-441E-8F89-C51B5DC23C37}"/>
              </a:ext>
            </a:extLst>
          </p:cNvPr>
          <p:cNvGraphicFramePr>
            <a:graphicFrameLocks noGrp="1"/>
          </p:cNvGraphicFramePr>
          <p:nvPr>
            <p:ph type="tbl" sz="quarter" idx="13"/>
            <p:extLst>
              <p:ext uri="{D42A27DB-BD31-4B8C-83A1-F6EECF244321}">
                <p14:modId xmlns:p14="http://schemas.microsoft.com/office/powerpoint/2010/main" val="24967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36229874"/>
                    </a:ext>
                  </a:extLst>
                </a:gridCol>
                <a:gridCol w="905256">
                  <a:extLst>
                    <a:ext uri="{9D8B030D-6E8A-4147-A177-3AD203B41FA5}">
                      <a16:colId xmlns:a16="http://schemas.microsoft.com/office/drawing/2014/main" val="501845805"/>
                    </a:ext>
                  </a:extLst>
                </a:gridCol>
                <a:gridCol w="905256">
                  <a:extLst>
                    <a:ext uri="{9D8B030D-6E8A-4147-A177-3AD203B41FA5}">
                      <a16:colId xmlns:a16="http://schemas.microsoft.com/office/drawing/2014/main" val="2471295520"/>
                    </a:ext>
                  </a:extLst>
                </a:gridCol>
                <a:gridCol w="905256">
                  <a:extLst>
                    <a:ext uri="{9D8B030D-6E8A-4147-A177-3AD203B41FA5}">
                      <a16:colId xmlns:a16="http://schemas.microsoft.com/office/drawing/2014/main" val="4154366353"/>
                    </a:ext>
                  </a:extLst>
                </a:gridCol>
                <a:gridCol w="905256">
                  <a:extLst>
                    <a:ext uri="{9D8B030D-6E8A-4147-A177-3AD203B41FA5}">
                      <a16:colId xmlns:a16="http://schemas.microsoft.com/office/drawing/2014/main" val="2678496061"/>
                    </a:ext>
                  </a:extLst>
                </a:gridCol>
                <a:gridCol w="905256">
                  <a:extLst>
                    <a:ext uri="{9D8B030D-6E8A-4147-A177-3AD203B41FA5}">
                      <a16:colId xmlns:a16="http://schemas.microsoft.com/office/drawing/2014/main" val="1625988916"/>
                    </a:ext>
                  </a:extLst>
                </a:gridCol>
                <a:gridCol w="905256">
                  <a:extLst>
                    <a:ext uri="{9D8B030D-6E8A-4147-A177-3AD203B41FA5}">
                      <a16:colId xmlns:a16="http://schemas.microsoft.com/office/drawing/2014/main" val="2103572433"/>
                    </a:ext>
                  </a:extLst>
                </a:gridCol>
                <a:gridCol w="905256">
                  <a:extLst>
                    <a:ext uri="{9D8B030D-6E8A-4147-A177-3AD203B41FA5}">
                      <a16:colId xmlns:a16="http://schemas.microsoft.com/office/drawing/2014/main" val="1629756866"/>
                    </a:ext>
                  </a:extLst>
                </a:gridCol>
                <a:gridCol w="905256">
                  <a:extLst>
                    <a:ext uri="{9D8B030D-6E8A-4147-A177-3AD203B41FA5}">
                      <a16:colId xmlns:a16="http://schemas.microsoft.com/office/drawing/2014/main" val="275132396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89347701"/>
                  </a:ext>
                </a:extLst>
              </a:tr>
              <a:tr h="370840">
                <a:tc>
                  <a:txBody>
                    <a:bodyPr/>
                    <a:lstStyle/>
                    <a:p>
                      <a:r>
                        <a:rPr lang="en-US" sz="1000"/>
                        <a:t>411</a:t>
                      </a:r>
                    </a:p>
                  </a:txBody>
                  <a:tcPr/>
                </a:tc>
                <a:tc>
                  <a:txBody>
                    <a:bodyPr/>
                    <a:lstStyle/>
                    <a:p>
                      <a:r>
                        <a:rPr lang="en-US" sz="1000"/>
                        <a:t>2</a:t>
                      </a:r>
                    </a:p>
                  </a:txBody>
                  <a:tcPr/>
                </a:tc>
                <a:tc>
                  <a:txBody>
                    <a:bodyPr/>
                    <a:lstStyle/>
                    <a:p>
                      <a:r>
                        <a:rPr lang="en-US" sz="1000"/>
                        <a:t>15</a:t>
                      </a:r>
                    </a:p>
                  </a:txBody>
                  <a:tcPr/>
                </a:tc>
                <a:tc>
                  <a:txBody>
                    <a:bodyPr/>
                    <a:lstStyle/>
                    <a:p>
                      <a:r>
                        <a:rPr lang="en-US" sz="1000"/>
                        <a:t>290</a:t>
                      </a:r>
                    </a:p>
                  </a:txBody>
                  <a:tcPr/>
                </a:tc>
                <a:tc>
                  <a:txBody>
                    <a:bodyPr/>
                    <a:lstStyle/>
                    <a:p>
                      <a:r>
                        <a:rPr lang="en-US" sz="1000"/>
                        <a:t>9</a:t>
                      </a:r>
                    </a:p>
                  </a:txBody>
                  <a:tcPr/>
                </a:tc>
                <a:tc>
                  <a:txBody>
                    <a:bodyPr/>
                    <a:lstStyle/>
                    <a:p>
                      <a:r>
                        <a:rPr lang="en-US" sz="1000"/>
                        <a:t>19</a:t>
                      </a:r>
                    </a:p>
                  </a:txBody>
                  <a:tcPr/>
                </a:tc>
                <a:tc>
                  <a:txBody>
                    <a:bodyPr/>
                    <a:lstStyle/>
                    <a:p>
                      <a:r>
                        <a:rPr lang="en-US" sz="1000"/>
                        <a:t>0</a:t>
                      </a:r>
                    </a:p>
                  </a:txBody>
                  <a:tcPr/>
                </a:tc>
                <a:tc>
                  <a:txBody>
                    <a:bodyPr/>
                    <a:lstStyle/>
                    <a:p>
                      <a:r>
                        <a:rPr lang="en-US" sz="1000"/>
                        <a:t>5.1707 %</a:t>
                      </a:r>
                    </a:p>
                  </a:txBody>
                  <a:tcPr/>
                </a:tc>
                <a:tc>
                  <a:txBody>
                    <a:bodyPr/>
                    <a:lstStyle/>
                    <a:p>
                      <a:r>
                        <a:rPr lang="en-US" sz="1000"/>
                        <a:t>0.0 %</a:t>
                      </a:r>
                    </a:p>
                  </a:txBody>
                  <a:tcPr/>
                </a:tc>
                <a:extLst>
                  <a:ext uri="{0D108BD9-81ED-4DB2-BD59-A6C34878D82A}">
                    <a16:rowId xmlns:a16="http://schemas.microsoft.com/office/drawing/2014/main" val="2727918021"/>
                  </a:ext>
                </a:extLst>
              </a:tr>
            </a:tbl>
          </a:graphicData>
        </a:graphic>
      </p:graphicFrame>
      <p:sp>
        <p:nvSpPr>
          <p:cNvPr id="4" name="Text Placeholder 3">
            <a:extLst>
              <a:ext uri="{FF2B5EF4-FFF2-40B4-BE49-F238E27FC236}">
                <a16:creationId xmlns:a16="http://schemas.microsoft.com/office/drawing/2014/main" id="{734BAC9B-D67B-4C75-9FA8-D9189501526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19859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FAD75-688C-42FD-802F-36093D8C0D73}"/>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5CBFF8AF-124F-429F-80B5-AD9DDA0A52EC}"/>
              </a:ext>
            </a:extLst>
          </p:cNvPr>
          <p:cNvGraphicFramePr>
            <a:graphicFrameLocks noGrp="1"/>
          </p:cNvGraphicFramePr>
          <p:nvPr>
            <p:ph type="chart" sz="quarter" idx="13"/>
            <p:extLst>
              <p:ext uri="{D42A27DB-BD31-4B8C-83A1-F6EECF244321}">
                <p14:modId xmlns:p14="http://schemas.microsoft.com/office/powerpoint/2010/main" val="3020749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CF0DD5-51CE-4FF4-A936-CF4A30A2D95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EA5C3D9-10E8-4941-B15B-C729DBB65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589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D9F5-8BA1-4298-BB0B-13716DDCF8C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1CB375F8-7979-4148-81D9-B70D117C2CF6}"/>
              </a:ext>
            </a:extLst>
          </p:cNvPr>
          <p:cNvGraphicFramePr>
            <a:graphicFrameLocks noGrp="1"/>
          </p:cNvGraphicFramePr>
          <p:nvPr>
            <p:ph type="chart" sz="quarter" idx="13"/>
            <p:extLst>
              <p:ext uri="{D42A27DB-BD31-4B8C-83A1-F6EECF244321}">
                <p14:modId xmlns:p14="http://schemas.microsoft.com/office/powerpoint/2010/main" val="226063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AD1E2E-40F4-4A21-8FE4-36B12937FE4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BE95529-BF61-4F68-99C5-15D1F8A4C4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9259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1E7E8-9C27-4B7B-BA50-B9330AA752AC}"/>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C304D80-7B05-471A-AC76-4EFF863BFF6D}"/>
              </a:ext>
            </a:extLst>
          </p:cNvPr>
          <p:cNvGraphicFramePr>
            <a:graphicFrameLocks noGrp="1"/>
          </p:cNvGraphicFramePr>
          <p:nvPr>
            <p:ph type="chart" sz="quarter" idx="13"/>
            <p:extLst>
              <p:ext uri="{D42A27DB-BD31-4B8C-83A1-F6EECF244321}">
                <p14:modId xmlns:p14="http://schemas.microsoft.com/office/powerpoint/2010/main" val="3068067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0C7706-584B-4B74-9CA8-EC196269C74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C63B82D-FA83-4AED-A661-B63F1838E0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08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DE6C5-F018-48C9-BB32-29C7058DBC8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F5F2DF7-8AC8-4DEB-ACC9-F3FDD91D4150}"/>
              </a:ext>
            </a:extLst>
          </p:cNvPr>
          <p:cNvGraphicFramePr>
            <a:graphicFrameLocks noGrp="1"/>
          </p:cNvGraphicFramePr>
          <p:nvPr>
            <p:ph type="chart" sz="quarter" idx="13"/>
            <p:extLst>
              <p:ext uri="{D42A27DB-BD31-4B8C-83A1-F6EECF244321}">
                <p14:modId xmlns:p14="http://schemas.microsoft.com/office/powerpoint/2010/main" val="24569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CA88C-2A29-41A8-B64F-02D1FAD2ADE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4EE45C8-532C-4CAF-A3A6-EFE76FFBE6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332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B191-771D-4C83-9AA3-D20C78184CFA}"/>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7CB9ADB0-01CD-4D05-8822-0256ADAEEF50}"/>
              </a:ext>
            </a:extLst>
          </p:cNvPr>
          <p:cNvGraphicFramePr>
            <a:graphicFrameLocks noGrp="1"/>
          </p:cNvGraphicFramePr>
          <p:nvPr>
            <p:ph type="tbl" sz="quarter" idx="13"/>
            <p:extLst>
              <p:ext uri="{D42A27DB-BD31-4B8C-83A1-F6EECF244321}">
                <p14:modId xmlns:p14="http://schemas.microsoft.com/office/powerpoint/2010/main" val="2461713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3605821"/>
                    </a:ext>
                  </a:extLst>
                </a:gridCol>
                <a:gridCol w="822960">
                  <a:extLst>
                    <a:ext uri="{9D8B030D-6E8A-4147-A177-3AD203B41FA5}">
                      <a16:colId xmlns:a16="http://schemas.microsoft.com/office/drawing/2014/main" val="1726372292"/>
                    </a:ext>
                  </a:extLst>
                </a:gridCol>
                <a:gridCol w="822960">
                  <a:extLst>
                    <a:ext uri="{9D8B030D-6E8A-4147-A177-3AD203B41FA5}">
                      <a16:colId xmlns:a16="http://schemas.microsoft.com/office/drawing/2014/main" val="3606555156"/>
                    </a:ext>
                  </a:extLst>
                </a:gridCol>
                <a:gridCol w="822960">
                  <a:extLst>
                    <a:ext uri="{9D8B030D-6E8A-4147-A177-3AD203B41FA5}">
                      <a16:colId xmlns:a16="http://schemas.microsoft.com/office/drawing/2014/main" val="3326602372"/>
                    </a:ext>
                  </a:extLst>
                </a:gridCol>
                <a:gridCol w="822960">
                  <a:extLst>
                    <a:ext uri="{9D8B030D-6E8A-4147-A177-3AD203B41FA5}">
                      <a16:colId xmlns:a16="http://schemas.microsoft.com/office/drawing/2014/main" val="3795455072"/>
                    </a:ext>
                  </a:extLst>
                </a:gridCol>
                <a:gridCol w="822960">
                  <a:extLst>
                    <a:ext uri="{9D8B030D-6E8A-4147-A177-3AD203B41FA5}">
                      <a16:colId xmlns:a16="http://schemas.microsoft.com/office/drawing/2014/main" val="3171689038"/>
                    </a:ext>
                  </a:extLst>
                </a:gridCol>
                <a:gridCol w="822960">
                  <a:extLst>
                    <a:ext uri="{9D8B030D-6E8A-4147-A177-3AD203B41FA5}">
                      <a16:colId xmlns:a16="http://schemas.microsoft.com/office/drawing/2014/main" val="125593412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15172356"/>
                  </a:ext>
                </a:extLst>
              </a:tr>
              <a:tr h="370840">
                <a:tc>
                  <a:txBody>
                    <a:bodyPr/>
                    <a:lstStyle/>
                    <a:p>
                      <a:r>
                        <a:rPr lang="en-US" sz="1000" b="1"/>
                        <a:t>Tokio Marine America - 2021-06-25 16:05:07</a:t>
                      </a:r>
                      <a:r>
                        <a:rPr lang="en-US" sz="1000"/>
                        <a:t>
 Remember this little guy? Shelby shared a photo of her nephew Logan last June to spread hope at the start of the pandemic. Now look how big he's grown! #EmployeeUpdate</a:t>
                      </a:r>
                    </a:p>
                  </a:txBody>
                  <a:tcPr/>
                </a:tc>
                <a:tc>
                  <a:txBody>
                    <a:bodyPr/>
                    <a:lstStyle/>
                    <a:p>
                      <a:r>
                        <a:rPr lang="en-US" sz="1000"/>
                        <a:t>251</a:t>
                      </a:r>
                    </a:p>
                  </a:txBody>
                  <a:tcPr/>
                </a:tc>
                <a:tc>
                  <a:txBody>
                    <a:bodyPr/>
                    <a:lstStyle/>
                    <a:p>
                      <a:r>
                        <a:rPr lang="en-US" sz="1000"/>
                        <a:t>242</a:t>
                      </a:r>
                    </a:p>
                  </a:txBody>
                  <a:tcPr/>
                </a:tc>
                <a:tc>
                  <a:txBody>
                    <a:bodyPr/>
                    <a:lstStyle/>
                    <a:p>
                      <a:r>
                        <a:rPr lang="en-US" sz="1000"/>
                        <a:t>8</a:t>
                      </a:r>
                    </a:p>
                  </a:txBody>
                  <a:tcPr/>
                </a:tc>
                <a:tc>
                  <a:txBody>
                    <a:bodyPr/>
                    <a:lstStyle/>
                    <a:p>
                      <a:r>
                        <a:rPr lang="en-US" sz="1000"/>
                        <a:t>1</a:t>
                      </a:r>
                    </a:p>
                  </a:txBody>
                  <a:tcPr/>
                </a:tc>
                <a:tc>
                  <a:txBody>
                    <a:bodyPr/>
                    <a:lstStyle/>
                    <a:p>
                      <a:r>
                        <a:rPr lang="en-US" sz="1000"/>
                        <a:t>61.2195 %</a:t>
                      </a:r>
                    </a:p>
                  </a:txBody>
                  <a:tcPr/>
                </a:tc>
                <a:tc>
                  <a:txBody>
                    <a:bodyPr/>
                    <a:lstStyle/>
                    <a:p>
                      <a:r>
                        <a:rPr lang="en-US" sz="1000"/>
                        <a:t>Photo</a:t>
                      </a:r>
                    </a:p>
                  </a:txBody>
                  <a:tcPr/>
                </a:tc>
                <a:extLst>
                  <a:ext uri="{0D108BD9-81ED-4DB2-BD59-A6C34878D82A}">
                    <a16:rowId xmlns:a16="http://schemas.microsoft.com/office/drawing/2014/main" val="4206085126"/>
                  </a:ext>
                </a:extLst>
              </a:tr>
              <a:tr h="370840">
                <a:tc>
                  <a:txBody>
                    <a:bodyPr/>
                    <a:lstStyle/>
                    <a:p>
                      <a:r>
                        <a:rPr lang="en-US" sz="1000" b="1"/>
                        <a:t>Tokio Marine America - 2021-06-01 16:37:37</a:t>
                      </a:r>
                      <a:r>
                        <a:rPr lang="en-US" sz="1000"/>
                        <a:t>
 TMA didn't miss out on celebrating Asian Pacific American Heritage Month! Last week, we hosted an origami event where participants learned about Japanese culture and how to fold shapes like cicadas, boats, and frogs.</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3</a:t>
                      </a:r>
                    </a:p>
                  </a:txBody>
                  <a:tcPr/>
                </a:tc>
                <a:tc>
                  <a:txBody>
                    <a:bodyPr/>
                    <a:lstStyle/>
                    <a:p>
                      <a:r>
                        <a:rPr lang="en-US" sz="1000"/>
                        <a:t>2.2005 %</a:t>
                      </a:r>
                    </a:p>
                  </a:txBody>
                  <a:tcPr/>
                </a:tc>
                <a:tc>
                  <a:txBody>
                    <a:bodyPr/>
                    <a:lstStyle/>
                    <a:p>
                      <a:r>
                        <a:rPr lang="en-US" sz="1000"/>
                        <a:t>Photo</a:t>
                      </a:r>
                    </a:p>
                  </a:txBody>
                  <a:tcPr/>
                </a:tc>
                <a:extLst>
                  <a:ext uri="{0D108BD9-81ED-4DB2-BD59-A6C34878D82A}">
                    <a16:rowId xmlns:a16="http://schemas.microsoft.com/office/drawing/2014/main" val="4220112371"/>
                  </a:ext>
                </a:extLst>
              </a:tr>
              <a:tr h="370840">
                <a:tc>
                  <a:txBody>
                    <a:bodyPr/>
                    <a:lstStyle/>
                    <a:p>
                      <a:r>
                        <a:rPr lang="en-US" sz="1000" b="1"/>
                        <a:t>Tokio Marine America - 2021-06-02 16:31:01</a:t>
                      </a:r>
                      <a:r>
                        <a:rPr lang="en-US" sz="1000"/>
                        <a:t>
 Our Jersey City, NJ office has an opening for an Auto and Casualty Product Manager. We're looking for an experienced individual who can help  manage and achieve profit for Commercial and Personal Auto lines. Apply today: https://bit.ly/3bwGqqI</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1.7115 %</a:t>
                      </a:r>
                    </a:p>
                  </a:txBody>
                  <a:tcPr/>
                </a:tc>
                <a:tc>
                  <a:txBody>
                    <a:bodyPr/>
                    <a:lstStyle/>
                    <a:p>
                      <a:r>
                        <a:rPr lang="en-US" sz="1000"/>
                        <a:t>Photo</a:t>
                      </a:r>
                    </a:p>
                  </a:txBody>
                  <a:tcPr/>
                </a:tc>
                <a:extLst>
                  <a:ext uri="{0D108BD9-81ED-4DB2-BD59-A6C34878D82A}">
                    <a16:rowId xmlns:a16="http://schemas.microsoft.com/office/drawing/2014/main" val="4112557827"/>
                  </a:ext>
                </a:extLst>
              </a:tr>
            </a:tbl>
          </a:graphicData>
        </a:graphic>
      </p:graphicFrame>
      <p:sp>
        <p:nvSpPr>
          <p:cNvPr id="4" name="Text Placeholder 3">
            <a:extLst>
              <a:ext uri="{FF2B5EF4-FFF2-40B4-BE49-F238E27FC236}">
                <a16:creationId xmlns:a16="http://schemas.microsoft.com/office/drawing/2014/main" id="{FE024CB4-AF80-4550-8710-8CC2E6FA647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69639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9C2D-4347-492D-8640-40C19B8F7538}"/>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4ACDF15-23AA-4EA1-A518-C298F66B1D02}"/>
              </a:ext>
            </a:extLst>
          </p:cNvPr>
          <p:cNvGraphicFramePr>
            <a:graphicFrameLocks noGrp="1"/>
          </p:cNvGraphicFramePr>
          <p:nvPr>
            <p:ph type="tbl" sz="quarter" idx="13"/>
            <p:extLst>
              <p:ext uri="{D42A27DB-BD31-4B8C-83A1-F6EECF244321}">
                <p14:modId xmlns:p14="http://schemas.microsoft.com/office/powerpoint/2010/main" val="2837384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4036506"/>
                    </a:ext>
                  </a:extLst>
                </a:gridCol>
                <a:gridCol w="576072">
                  <a:extLst>
                    <a:ext uri="{9D8B030D-6E8A-4147-A177-3AD203B41FA5}">
                      <a16:colId xmlns:a16="http://schemas.microsoft.com/office/drawing/2014/main" val="1544878657"/>
                    </a:ext>
                  </a:extLst>
                </a:gridCol>
                <a:gridCol w="576072">
                  <a:extLst>
                    <a:ext uri="{9D8B030D-6E8A-4147-A177-3AD203B41FA5}">
                      <a16:colId xmlns:a16="http://schemas.microsoft.com/office/drawing/2014/main" val="142910918"/>
                    </a:ext>
                  </a:extLst>
                </a:gridCol>
                <a:gridCol w="576072">
                  <a:extLst>
                    <a:ext uri="{9D8B030D-6E8A-4147-A177-3AD203B41FA5}">
                      <a16:colId xmlns:a16="http://schemas.microsoft.com/office/drawing/2014/main" val="1500139545"/>
                    </a:ext>
                  </a:extLst>
                </a:gridCol>
                <a:gridCol w="576072">
                  <a:extLst>
                    <a:ext uri="{9D8B030D-6E8A-4147-A177-3AD203B41FA5}">
                      <a16:colId xmlns:a16="http://schemas.microsoft.com/office/drawing/2014/main" val="2826349508"/>
                    </a:ext>
                  </a:extLst>
                </a:gridCol>
                <a:gridCol w="576072">
                  <a:extLst>
                    <a:ext uri="{9D8B030D-6E8A-4147-A177-3AD203B41FA5}">
                      <a16:colId xmlns:a16="http://schemas.microsoft.com/office/drawing/2014/main" val="1669051253"/>
                    </a:ext>
                  </a:extLst>
                </a:gridCol>
                <a:gridCol w="576072">
                  <a:extLst>
                    <a:ext uri="{9D8B030D-6E8A-4147-A177-3AD203B41FA5}">
                      <a16:colId xmlns:a16="http://schemas.microsoft.com/office/drawing/2014/main" val="235944118"/>
                    </a:ext>
                  </a:extLst>
                </a:gridCol>
                <a:gridCol w="576072">
                  <a:extLst>
                    <a:ext uri="{9D8B030D-6E8A-4147-A177-3AD203B41FA5}">
                      <a16:colId xmlns:a16="http://schemas.microsoft.com/office/drawing/2014/main" val="3995898946"/>
                    </a:ext>
                  </a:extLst>
                </a:gridCol>
                <a:gridCol w="576072">
                  <a:extLst>
                    <a:ext uri="{9D8B030D-6E8A-4147-A177-3AD203B41FA5}">
                      <a16:colId xmlns:a16="http://schemas.microsoft.com/office/drawing/2014/main" val="2350660677"/>
                    </a:ext>
                  </a:extLst>
                </a:gridCol>
                <a:gridCol w="576072">
                  <a:extLst>
                    <a:ext uri="{9D8B030D-6E8A-4147-A177-3AD203B41FA5}">
                      <a16:colId xmlns:a16="http://schemas.microsoft.com/office/drawing/2014/main" val="2623096198"/>
                    </a:ext>
                  </a:extLst>
                </a:gridCol>
                <a:gridCol w="576072">
                  <a:extLst>
                    <a:ext uri="{9D8B030D-6E8A-4147-A177-3AD203B41FA5}">
                      <a16:colId xmlns:a16="http://schemas.microsoft.com/office/drawing/2014/main" val="517971518"/>
                    </a:ext>
                  </a:extLst>
                </a:gridCol>
                <a:gridCol w="576072">
                  <a:extLst>
                    <a:ext uri="{9D8B030D-6E8A-4147-A177-3AD203B41FA5}">
                      <a16:colId xmlns:a16="http://schemas.microsoft.com/office/drawing/2014/main" val="3473341069"/>
                    </a:ext>
                  </a:extLst>
                </a:gridCol>
                <a:gridCol w="576072">
                  <a:extLst>
                    <a:ext uri="{9D8B030D-6E8A-4147-A177-3AD203B41FA5}">
                      <a16:colId xmlns:a16="http://schemas.microsoft.com/office/drawing/2014/main" val="8636536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82289339"/>
                  </a:ext>
                </a:extLst>
              </a:tr>
              <a:tr h="370840">
                <a:tc>
                  <a:txBody>
                    <a:bodyPr/>
                    <a:lstStyle/>
                    <a:p>
                      <a:r>
                        <a:rPr lang="en-US" sz="1000"/>
                        <a:t>219</a:t>
                      </a:r>
                    </a:p>
                  </a:txBody>
                  <a:tcPr/>
                </a:tc>
                <a:tc>
                  <a:txBody>
                    <a:bodyPr/>
                    <a:lstStyle/>
                    <a:p>
                      <a:r>
                        <a:rPr lang="en-US" sz="1000"/>
                        <a:t>1</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0.3364 %</a:t>
                      </a:r>
                    </a:p>
                  </a:txBody>
                  <a:tcPr/>
                </a:tc>
                <a:tc>
                  <a:txBody>
                    <a:bodyPr/>
                    <a:lstStyle/>
                    <a:p>
                      <a:r>
                        <a:rPr lang="en-US" sz="1000"/>
                        <a:t>0.0 %</a:t>
                      </a:r>
                    </a:p>
                  </a:txBody>
                  <a:tcPr/>
                </a:tc>
                <a:extLst>
                  <a:ext uri="{0D108BD9-81ED-4DB2-BD59-A6C34878D82A}">
                    <a16:rowId xmlns:a16="http://schemas.microsoft.com/office/drawing/2014/main" val="3049238980"/>
                  </a:ext>
                </a:extLst>
              </a:tr>
            </a:tbl>
          </a:graphicData>
        </a:graphic>
      </p:graphicFrame>
      <p:sp>
        <p:nvSpPr>
          <p:cNvPr id="4" name="Text Placeholder 3">
            <a:extLst>
              <a:ext uri="{FF2B5EF4-FFF2-40B4-BE49-F238E27FC236}">
                <a16:creationId xmlns:a16="http://schemas.microsoft.com/office/drawing/2014/main" id="{BE6B45EB-6013-400F-92AE-7B9B8C749AE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07383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208F9-DDA1-461B-891E-96AC6F0D4DE3}"/>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A0FCD10-398D-4CB4-97B2-510CA1ABD48B}"/>
              </a:ext>
            </a:extLst>
          </p:cNvPr>
          <p:cNvGraphicFramePr>
            <a:graphicFrameLocks noGrp="1"/>
          </p:cNvGraphicFramePr>
          <p:nvPr>
            <p:ph type="chart" sz="quarter" idx="13"/>
            <p:extLst>
              <p:ext uri="{D42A27DB-BD31-4B8C-83A1-F6EECF244321}">
                <p14:modId xmlns:p14="http://schemas.microsoft.com/office/powerpoint/2010/main" val="3983283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6C0010-E1E1-4351-8AC7-91831EAC79A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54B95C3-5258-4B9C-8508-E0B0C0599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851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3ED68-04A5-4797-8DD7-F7E3D50638EB}"/>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07FFE90-E4AE-4E34-A45E-1A354AF3EE30}"/>
              </a:ext>
            </a:extLst>
          </p:cNvPr>
          <p:cNvGraphicFramePr>
            <a:graphicFrameLocks noGrp="1"/>
          </p:cNvGraphicFramePr>
          <p:nvPr>
            <p:ph type="chart" sz="quarter" idx="13"/>
            <p:extLst>
              <p:ext uri="{D42A27DB-BD31-4B8C-83A1-F6EECF244321}">
                <p14:modId xmlns:p14="http://schemas.microsoft.com/office/powerpoint/2010/main" val="114241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9BAD73-C8AE-4C7D-8883-073ADC29C2C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079CA98-73B4-4A1D-B660-196AF9784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1562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07C4-23B3-47D3-8776-589B0FFCFAA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D04E1849-2416-4E75-A099-EC192041BC91}"/>
              </a:ext>
            </a:extLst>
          </p:cNvPr>
          <p:cNvGraphicFramePr>
            <a:graphicFrameLocks noGrp="1"/>
          </p:cNvGraphicFramePr>
          <p:nvPr>
            <p:ph type="chart" sz="quarter" idx="13"/>
            <p:extLst>
              <p:ext uri="{D42A27DB-BD31-4B8C-83A1-F6EECF244321}">
                <p14:modId xmlns:p14="http://schemas.microsoft.com/office/powerpoint/2010/main" val="3770855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5749F7-ECDC-49A2-AB83-83A12E75CC9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26F54DD-3645-4B8B-AE4E-4E8146E78A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8396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E263-A718-4B97-96A4-4BA4505D2E6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49F8253C-13CC-4CB0-A776-D4664C6450C1}"/>
              </a:ext>
            </a:extLst>
          </p:cNvPr>
          <p:cNvGraphicFramePr>
            <a:graphicFrameLocks noGrp="1"/>
          </p:cNvGraphicFramePr>
          <p:nvPr>
            <p:ph type="tbl" sz="quarter" idx="13"/>
            <p:extLst>
              <p:ext uri="{D42A27DB-BD31-4B8C-83A1-F6EECF244321}">
                <p14:modId xmlns:p14="http://schemas.microsoft.com/office/powerpoint/2010/main" val="13487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59951891"/>
                    </a:ext>
                  </a:extLst>
                </a:gridCol>
                <a:gridCol w="493776">
                  <a:extLst>
                    <a:ext uri="{9D8B030D-6E8A-4147-A177-3AD203B41FA5}">
                      <a16:colId xmlns:a16="http://schemas.microsoft.com/office/drawing/2014/main" val="1376388264"/>
                    </a:ext>
                  </a:extLst>
                </a:gridCol>
                <a:gridCol w="1069848">
                  <a:extLst>
                    <a:ext uri="{9D8B030D-6E8A-4147-A177-3AD203B41FA5}">
                      <a16:colId xmlns:a16="http://schemas.microsoft.com/office/drawing/2014/main" val="1528607557"/>
                    </a:ext>
                  </a:extLst>
                </a:gridCol>
                <a:gridCol w="1069848">
                  <a:extLst>
                    <a:ext uri="{9D8B030D-6E8A-4147-A177-3AD203B41FA5}">
                      <a16:colId xmlns:a16="http://schemas.microsoft.com/office/drawing/2014/main" val="914982633"/>
                    </a:ext>
                  </a:extLst>
                </a:gridCol>
                <a:gridCol w="1069848">
                  <a:extLst>
                    <a:ext uri="{9D8B030D-6E8A-4147-A177-3AD203B41FA5}">
                      <a16:colId xmlns:a16="http://schemas.microsoft.com/office/drawing/2014/main" val="2081169709"/>
                    </a:ext>
                  </a:extLst>
                </a:gridCol>
                <a:gridCol w="1069848">
                  <a:extLst>
                    <a:ext uri="{9D8B030D-6E8A-4147-A177-3AD203B41FA5}">
                      <a16:colId xmlns:a16="http://schemas.microsoft.com/office/drawing/2014/main" val="850755694"/>
                    </a:ext>
                  </a:extLst>
                </a:gridCol>
                <a:gridCol w="1069848">
                  <a:extLst>
                    <a:ext uri="{9D8B030D-6E8A-4147-A177-3AD203B41FA5}">
                      <a16:colId xmlns:a16="http://schemas.microsoft.com/office/drawing/2014/main" val="173474111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00057107"/>
                  </a:ext>
                </a:extLst>
              </a:tr>
              <a:tr h="370840">
                <a:tc>
                  <a:txBody>
                    <a:bodyPr/>
                    <a:lstStyle/>
                    <a:p>
                      <a:r>
                        <a:rPr lang="en-US" sz="1000" b="1"/>
                        <a:t>@TokioMAmerica - 2021-06-01 16:36:50</a:t>
                      </a:r>
                      <a:r>
                        <a:rPr lang="en-US" sz="1000"/>
                        <a:t>
 TMA didn't miss out on celebrating #APAHM2021. Last week, we hosted an origami event where participants learned about Japanese culture and how to fold shapes like cicadas, boats, and frogs. https://t.co/V3R2f1BP9W</a:t>
                      </a:r>
                    </a:p>
                  </a:txBody>
                  <a:tcPr/>
                </a:tc>
                <a:tc>
                  <a:txBody>
                    <a:bodyPr/>
                    <a:lstStyle/>
                    <a:p>
                      <a:r>
                        <a:rPr lang="en-US" sz="1000"/>
                        <a:t>06/02/2021 02:10:40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1.8349 %</a:t>
                      </a:r>
                    </a:p>
                  </a:txBody>
                  <a:tcPr/>
                </a:tc>
                <a:extLst>
                  <a:ext uri="{0D108BD9-81ED-4DB2-BD59-A6C34878D82A}">
                    <a16:rowId xmlns:a16="http://schemas.microsoft.com/office/drawing/2014/main" val="2247568508"/>
                  </a:ext>
                </a:extLst>
              </a:tr>
              <a:tr h="370840">
                <a:tc>
                  <a:txBody>
                    <a:bodyPr/>
                    <a:lstStyle/>
                    <a:p>
                      <a:r>
                        <a:rPr lang="en-US" sz="1000" b="1"/>
                        <a:t>@TokioMAmerica - 2021-06-25 16:05:49</a:t>
                      </a:r>
                      <a:r>
                        <a:rPr lang="en-US" sz="1000"/>
                        <a:t>
 Remember this little guy? Shelby shared a photo of her nephew Logan last June to spread hope at the start of the pandemic. Now look how big he's grown! #EmployeeUpdate https://t.co/Jl74ByPMnO</a:t>
                      </a:r>
                    </a:p>
                  </a:txBody>
                  <a:tcPr/>
                </a:tc>
                <a:tc>
                  <a:txBody>
                    <a:bodyPr/>
                    <a:lstStyle/>
                    <a:p>
                      <a:r>
                        <a:rPr lang="en-US" sz="1000"/>
                        <a:t>06/29/2021 02:09:04</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0.9132 %</a:t>
                      </a:r>
                    </a:p>
                  </a:txBody>
                  <a:tcPr/>
                </a:tc>
                <a:extLst>
                  <a:ext uri="{0D108BD9-81ED-4DB2-BD59-A6C34878D82A}">
                    <a16:rowId xmlns:a16="http://schemas.microsoft.com/office/drawing/2014/main" val="1365876023"/>
                  </a:ext>
                </a:extLst>
              </a:tr>
              <a:tr h="370840">
                <a:tc>
                  <a:txBody>
                    <a:bodyPr/>
                    <a:lstStyle/>
                    <a:p>
                      <a:r>
                        <a:rPr lang="en-US" sz="1000" b="1"/>
                        <a:t>@TokioMAmerica - 2021-06-04 16:35:03</a:t>
                      </a:r>
                      <a:r>
                        <a:rPr lang="en-US" sz="1000"/>
                        <a:t>
 The COVID-19 crisis in India is still surging, and Doctors Without Borders is on the frontline. To help, TMA will be supporting @MSF_USA throughout the month of June. Learn more about the cause: https://t.co/Uc7qt9AXMY https://t.co/QAQBqot55M</a:t>
                      </a:r>
                    </a:p>
                  </a:txBody>
                  <a:tcPr/>
                </a:tc>
                <a:tc>
                  <a:txBody>
                    <a:bodyPr/>
                    <a:lstStyle/>
                    <a:p>
                      <a:r>
                        <a:rPr lang="en-US" sz="1000"/>
                        <a:t>06/04/2021 20:09:48</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0.4608 %</a:t>
                      </a:r>
                    </a:p>
                  </a:txBody>
                  <a:tcPr/>
                </a:tc>
                <a:extLst>
                  <a:ext uri="{0D108BD9-81ED-4DB2-BD59-A6C34878D82A}">
                    <a16:rowId xmlns:a16="http://schemas.microsoft.com/office/drawing/2014/main" val="3168953150"/>
                  </a:ext>
                </a:extLst>
              </a:tr>
            </a:tbl>
          </a:graphicData>
        </a:graphic>
      </p:graphicFrame>
      <p:sp>
        <p:nvSpPr>
          <p:cNvPr id="4" name="Text Placeholder 3">
            <a:extLst>
              <a:ext uri="{FF2B5EF4-FFF2-40B4-BE49-F238E27FC236}">
                <a16:creationId xmlns:a16="http://schemas.microsoft.com/office/drawing/2014/main" id="{69B85BBE-CDBC-46FB-BDEA-F0C652B5031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94438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299C3-E8F0-48EC-8424-ED5A9CA2B3C5}"/>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6115CF1-035D-46AD-A41D-4A886009CC28}"/>
              </a:ext>
            </a:extLst>
          </p:cNvPr>
          <p:cNvGraphicFramePr>
            <a:graphicFrameLocks noGrp="1"/>
          </p:cNvGraphicFramePr>
          <p:nvPr>
            <p:ph type="tbl" sz="quarter" idx="13"/>
            <p:extLst>
              <p:ext uri="{D42A27DB-BD31-4B8C-83A1-F6EECF244321}">
                <p14:modId xmlns:p14="http://schemas.microsoft.com/office/powerpoint/2010/main" val="220001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20834918"/>
                    </a:ext>
                  </a:extLst>
                </a:gridCol>
                <a:gridCol w="658368">
                  <a:extLst>
                    <a:ext uri="{9D8B030D-6E8A-4147-A177-3AD203B41FA5}">
                      <a16:colId xmlns:a16="http://schemas.microsoft.com/office/drawing/2014/main" val="1552377464"/>
                    </a:ext>
                  </a:extLst>
                </a:gridCol>
                <a:gridCol w="658368">
                  <a:extLst>
                    <a:ext uri="{9D8B030D-6E8A-4147-A177-3AD203B41FA5}">
                      <a16:colId xmlns:a16="http://schemas.microsoft.com/office/drawing/2014/main" val="2063363176"/>
                    </a:ext>
                  </a:extLst>
                </a:gridCol>
                <a:gridCol w="658368">
                  <a:extLst>
                    <a:ext uri="{9D8B030D-6E8A-4147-A177-3AD203B41FA5}">
                      <a16:colId xmlns:a16="http://schemas.microsoft.com/office/drawing/2014/main" val="3980911814"/>
                    </a:ext>
                  </a:extLst>
                </a:gridCol>
                <a:gridCol w="658368">
                  <a:extLst>
                    <a:ext uri="{9D8B030D-6E8A-4147-A177-3AD203B41FA5}">
                      <a16:colId xmlns:a16="http://schemas.microsoft.com/office/drawing/2014/main" val="1351452102"/>
                    </a:ext>
                  </a:extLst>
                </a:gridCol>
                <a:gridCol w="658368">
                  <a:extLst>
                    <a:ext uri="{9D8B030D-6E8A-4147-A177-3AD203B41FA5}">
                      <a16:colId xmlns:a16="http://schemas.microsoft.com/office/drawing/2014/main" val="3282515684"/>
                    </a:ext>
                  </a:extLst>
                </a:gridCol>
                <a:gridCol w="658368">
                  <a:extLst>
                    <a:ext uri="{9D8B030D-6E8A-4147-A177-3AD203B41FA5}">
                      <a16:colId xmlns:a16="http://schemas.microsoft.com/office/drawing/2014/main" val="2528612767"/>
                    </a:ext>
                  </a:extLst>
                </a:gridCol>
                <a:gridCol w="658368">
                  <a:extLst>
                    <a:ext uri="{9D8B030D-6E8A-4147-A177-3AD203B41FA5}">
                      <a16:colId xmlns:a16="http://schemas.microsoft.com/office/drawing/2014/main" val="963505495"/>
                    </a:ext>
                  </a:extLst>
                </a:gridCol>
                <a:gridCol w="658368">
                  <a:extLst>
                    <a:ext uri="{9D8B030D-6E8A-4147-A177-3AD203B41FA5}">
                      <a16:colId xmlns:a16="http://schemas.microsoft.com/office/drawing/2014/main" val="3647692741"/>
                    </a:ext>
                  </a:extLst>
                </a:gridCol>
                <a:gridCol w="658368">
                  <a:extLst>
                    <a:ext uri="{9D8B030D-6E8A-4147-A177-3AD203B41FA5}">
                      <a16:colId xmlns:a16="http://schemas.microsoft.com/office/drawing/2014/main" val="1032485080"/>
                    </a:ext>
                  </a:extLst>
                </a:gridCol>
                <a:gridCol w="658368">
                  <a:extLst>
                    <a:ext uri="{9D8B030D-6E8A-4147-A177-3AD203B41FA5}">
                      <a16:colId xmlns:a16="http://schemas.microsoft.com/office/drawing/2014/main" val="528972550"/>
                    </a:ext>
                  </a:extLst>
                </a:gridCol>
                <a:gridCol w="658368">
                  <a:extLst>
                    <a:ext uri="{9D8B030D-6E8A-4147-A177-3AD203B41FA5}">
                      <a16:colId xmlns:a16="http://schemas.microsoft.com/office/drawing/2014/main" val="14455259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268735149"/>
                  </a:ext>
                </a:extLst>
              </a:tr>
              <a:tr h="370840">
                <a:tc>
                  <a:txBody>
                    <a:bodyPr/>
                    <a:lstStyle/>
                    <a:p>
                      <a:r>
                        <a:rPr lang="en-US" sz="1000"/>
                        <a:t>17947</a:t>
                      </a:r>
                    </a:p>
                  </a:txBody>
                  <a:tcPr/>
                </a:tc>
                <a:tc>
                  <a:txBody>
                    <a:bodyPr/>
                    <a:lstStyle/>
                    <a:p>
                      <a:r>
                        <a:rPr lang="en-US" sz="1000"/>
                        <a:t>29</a:t>
                      </a:r>
                    </a:p>
                  </a:txBody>
                  <a:tcPr/>
                </a:tc>
                <a:tc>
                  <a:txBody>
                    <a:bodyPr/>
                    <a:lstStyle/>
                    <a:p>
                      <a:r>
                        <a:rPr lang="en-US" sz="1000"/>
                        <a:t>15</a:t>
                      </a:r>
                    </a:p>
                  </a:txBody>
                  <a:tcPr/>
                </a:tc>
                <a:tc>
                  <a:txBody>
                    <a:bodyPr/>
                    <a:lstStyle/>
                    <a:p>
                      <a:r>
                        <a:rPr lang="en-US" sz="1000"/>
                        <a:t>255</a:t>
                      </a:r>
                    </a:p>
                  </a:txBody>
                  <a:tcPr/>
                </a:tc>
                <a:tc>
                  <a:txBody>
                    <a:bodyPr/>
                    <a:lstStyle/>
                    <a:p>
                      <a:r>
                        <a:rPr lang="en-US" sz="1000"/>
                        <a:t>17</a:t>
                      </a:r>
                    </a:p>
                  </a:txBody>
                  <a:tcPr/>
                </a:tc>
                <a:tc>
                  <a:txBody>
                    <a:bodyPr/>
                    <a:lstStyle/>
                    <a:p>
                      <a:r>
                        <a:rPr lang="en-US" sz="1000"/>
                        <a:t>11</a:t>
                      </a:r>
                    </a:p>
                  </a:txBody>
                  <a:tcPr/>
                </a:tc>
                <a:tc>
                  <a:txBody>
                    <a:bodyPr/>
                    <a:lstStyle/>
                    <a:p>
                      <a:r>
                        <a:rPr lang="en-US" sz="1000"/>
                        <a:t>10</a:t>
                      </a:r>
                    </a:p>
                  </a:txBody>
                  <a:tcPr/>
                </a:tc>
                <a:tc>
                  <a:txBody>
                    <a:bodyPr/>
                    <a:lstStyle/>
                    <a:p>
                      <a:r>
                        <a:rPr lang="en-US" sz="1000"/>
                        <a:t>338</a:t>
                      </a:r>
                    </a:p>
                  </a:txBody>
                  <a:tcPr/>
                </a:tc>
                <a:tc>
                  <a:txBody>
                    <a:bodyPr/>
                    <a:lstStyle/>
                    <a:p>
                      <a:r>
                        <a:rPr lang="en-US" sz="1000"/>
                        <a:t>14086</a:t>
                      </a:r>
                    </a:p>
                  </a:txBody>
                  <a:tcPr/>
                </a:tc>
                <a:tc>
                  <a:txBody>
                    <a:bodyPr/>
                    <a:lstStyle/>
                    <a:p>
                      <a:r>
                        <a:rPr lang="en-US" sz="1000"/>
                        <a:t>939.06666666667</a:t>
                      </a:r>
                    </a:p>
                  </a:txBody>
                  <a:tcPr/>
                </a:tc>
                <a:tc>
                  <a:txBody>
                    <a:bodyPr/>
                    <a:lstStyle/>
                    <a:p>
                      <a:r>
                        <a:rPr lang="en-US" sz="1000"/>
                        <a:t>0.039527319725906 %</a:t>
                      </a:r>
                    </a:p>
                  </a:txBody>
                  <a:tcPr/>
                </a:tc>
                <a:tc>
                  <a:txBody>
                    <a:bodyPr/>
                    <a:lstStyle/>
                    <a:p>
                      <a:r>
                        <a:rPr lang="en-US" sz="1000"/>
                        <a:t>0</a:t>
                      </a:r>
                    </a:p>
                  </a:txBody>
                  <a:tcPr/>
                </a:tc>
                <a:extLst>
                  <a:ext uri="{0D108BD9-81ED-4DB2-BD59-A6C34878D82A}">
                    <a16:rowId xmlns:a16="http://schemas.microsoft.com/office/drawing/2014/main" val="372137905"/>
                  </a:ext>
                </a:extLst>
              </a:tr>
            </a:tbl>
          </a:graphicData>
        </a:graphic>
      </p:graphicFrame>
      <p:sp>
        <p:nvSpPr>
          <p:cNvPr id="4" name="Text Placeholder 3">
            <a:extLst>
              <a:ext uri="{FF2B5EF4-FFF2-40B4-BE49-F238E27FC236}">
                <a16:creationId xmlns:a16="http://schemas.microsoft.com/office/drawing/2014/main" id="{8A90A131-0085-4EBD-BC16-7F6296E9FD9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09644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580B4-1501-4F8C-89E3-C6C607E78097}"/>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E52D256E-8986-4543-952F-C37B1B3BFA80}"/>
              </a:ext>
            </a:extLst>
          </p:cNvPr>
          <p:cNvGraphicFramePr>
            <a:graphicFrameLocks noGrp="1"/>
          </p:cNvGraphicFramePr>
          <p:nvPr>
            <p:ph type="chart" sz="quarter" idx="13"/>
            <p:extLst>
              <p:ext uri="{D42A27DB-BD31-4B8C-83A1-F6EECF244321}">
                <p14:modId xmlns:p14="http://schemas.microsoft.com/office/powerpoint/2010/main" val="3717085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5E4790-8F70-4252-A5BC-0A862997D21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1D82EEA-4C6C-4736-BD98-7917A1DFE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946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4AEAF-07E2-4922-9286-A4808F50BC2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94ABD83A-45EF-44EA-A873-9C021B1512BE}"/>
              </a:ext>
            </a:extLst>
          </p:cNvPr>
          <p:cNvGraphicFramePr>
            <a:graphicFrameLocks noGrp="1"/>
          </p:cNvGraphicFramePr>
          <p:nvPr>
            <p:ph type="chart" sz="quarter" idx="13"/>
            <p:extLst>
              <p:ext uri="{D42A27DB-BD31-4B8C-83A1-F6EECF244321}">
                <p14:modId xmlns:p14="http://schemas.microsoft.com/office/powerpoint/2010/main" val="535176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C3D1A-1600-4E68-B34D-A028CBA9771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6B1F7BF-7B2B-4B1C-945D-745E681DB1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4160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DF3DA-4C7A-4261-A1DC-307573B99284}"/>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87678F4-71F6-4853-A61C-BD190FAA2228}"/>
              </a:ext>
            </a:extLst>
          </p:cNvPr>
          <p:cNvGraphicFramePr>
            <a:graphicFrameLocks noGrp="1"/>
          </p:cNvGraphicFramePr>
          <p:nvPr>
            <p:ph type="chart" sz="quarter" idx="13"/>
            <p:extLst>
              <p:ext uri="{D42A27DB-BD31-4B8C-83A1-F6EECF244321}">
                <p14:modId xmlns:p14="http://schemas.microsoft.com/office/powerpoint/2010/main" val="1389764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7156F0-603F-4F34-BD16-3250892FB86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2667BF8-BF90-4B63-A3F8-42F2119C9B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733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D751D-ED83-4D7A-890C-C8BF4846B1C9}"/>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87F1653D-C697-4F5F-BDD3-C92B7F9445B0}"/>
              </a:ext>
            </a:extLst>
          </p:cNvPr>
          <p:cNvGraphicFramePr>
            <a:graphicFrameLocks noGrp="1"/>
          </p:cNvGraphicFramePr>
          <p:nvPr>
            <p:ph type="chart" sz="quarter" idx="13"/>
            <p:extLst>
              <p:ext uri="{D42A27DB-BD31-4B8C-83A1-F6EECF244321}">
                <p14:modId xmlns:p14="http://schemas.microsoft.com/office/powerpoint/2010/main" val="2245887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55E5A6-F9F1-417A-9AB7-4B8A1FADC7A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A84F2F8-BC1F-4A02-8ABF-721299795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3508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9CB9C-C0F6-45EA-8F30-3C2F31A0FC6C}"/>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F143FD25-0249-4E7C-874D-3144884BC9E1}"/>
              </a:ext>
            </a:extLst>
          </p:cNvPr>
          <p:cNvGraphicFramePr>
            <a:graphicFrameLocks noGrp="1"/>
          </p:cNvGraphicFramePr>
          <p:nvPr>
            <p:ph type="tbl" sz="quarter" idx="13"/>
            <p:extLst>
              <p:ext uri="{D42A27DB-BD31-4B8C-83A1-F6EECF244321}">
                <p14:modId xmlns:p14="http://schemas.microsoft.com/office/powerpoint/2010/main" val="2800103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8865547"/>
                    </a:ext>
                  </a:extLst>
                </a:gridCol>
                <a:gridCol w="740664">
                  <a:extLst>
                    <a:ext uri="{9D8B030D-6E8A-4147-A177-3AD203B41FA5}">
                      <a16:colId xmlns:a16="http://schemas.microsoft.com/office/drawing/2014/main" val="909472880"/>
                    </a:ext>
                  </a:extLst>
                </a:gridCol>
                <a:gridCol w="740664">
                  <a:extLst>
                    <a:ext uri="{9D8B030D-6E8A-4147-A177-3AD203B41FA5}">
                      <a16:colId xmlns:a16="http://schemas.microsoft.com/office/drawing/2014/main" val="2997190057"/>
                    </a:ext>
                  </a:extLst>
                </a:gridCol>
                <a:gridCol w="740664">
                  <a:extLst>
                    <a:ext uri="{9D8B030D-6E8A-4147-A177-3AD203B41FA5}">
                      <a16:colId xmlns:a16="http://schemas.microsoft.com/office/drawing/2014/main" val="3397970990"/>
                    </a:ext>
                  </a:extLst>
                </a:gridCol>
                <a:gridCol w="740664">
                  <a:extLst>
                    <a:ext uri="{9D8B030D-6E8A-4147-A177-3AD203B41FA5}">
                      <a16:colId xmlns:a16="http://schemas.microsoft.com/office/drawing/2014/main" val="2100085691"/>
                    </a:ext>
                  </a:extLst>
                </a:gridCol>
                <a:gridCol w="740664">
                  <a:extLst>
                    <a:ext uri="{9D8B030D-6E8A-4147-A177-3AD203B41FA5}">
                      <a16:colId xmlns:a16="http://schemas.microsoft.com/office/drawing/2014/main" val="2688318709"/>
                    </a:ext>
                  </a:extLst>
                </a:gridCol>
                <a:gridCol w="740664">
                  <a:extLst>
                    <a:ext uri="{9D8B030D-6E8A-4147-A177-3AD203B41FA5}">
                      <a16:colId xmlns:a16="http://schemas.microsoft.com/office/drawing/2014/main" val="2236519916"/>
                    </a:ext>
                  </a:extLst>
                </a:gridCol>
                <a:gridCol w="740664">
                  <a:extLst>
                    <a:ext uri="{9D8B030D-6E8A-4147-A177-3AD203B41FA5}">
                      <a16:colId xmlns:a16="http://schemas.microsoft.com/office/drawing/2014/main" val="264268514"/>
                    </a:ext>
                  </a:extLst>
                </a:gridCol>
                <a:gridCol w="740664">
                  <a:extLst>
                    <a:ext uri="{9D8B030D-6E8A-4147-A177-3AD203B41FA5}">
                      <a16:colId xmlns:a16="http://schemas.microsoft.com/office/drawing/2014/main" val="1497372235"/>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156423201"/>
                  </a:ext>
                </a:extLst>
              </a:tr>
              <a:tr h="370840">
                <a:tc>
                  <a:txBody>
                    <a:bodyPr/>
                    <a:lstStyle/>
                    <a:p>
                      <a:r>
                        <a:rPr lang="en-US" sz="1000" b="1"/>
                        <a:t>Tokio Marine America - 2021-06-14 16:50:02</a:t>
                      </a:r>
                      <a:r>
                        <a:rPr lang="en-US" sz="1000"/>
                        <a:t>
 Every other month, TMA highlights an employee that exemplifies our values. This month, we're pleased to feature Travis P. from our Plano, TX office.</a:t>
                      </a:r>
                    </a:p>
                  </a:txBody>
                  <a:tcPr/>
                </a:tc>
                <a:tc>
                  <a:txBody>
                    <a:bodyPr/>
                    <a:lstStyle/>
                    <a:p>
                      <a:r>
                        <a:rPr lang="en-US" sz="1000"/>
                        <a:t>Image</a:t>
                      </a:r>
                    </a:p>
                  </a:txBody>
                  <a:tcPr/>
                </a:tc>
                <a:tc>
                  <a:txBody>
                    <a:bodyPr/>
                    <a:lstStyle/>
                    <a:p>
                      <a:r>
                        <a:rPr lang="en-US" sz="1000"/>
                        <a:t>54</a:t>
                      </a:r>
                    </a:p>
                  </a:txBody>
                  <a:tcPr/>
                </a:tc>
                <a:tc>
                  <a:txBody>
                    <a:bodyPr/>
                    <a:lstStyle/>
                    <a:p>
                      <a:r>
                        <a:rPr lang="en-US" sz="1000"/>
                        <a:t>10</a:t>
                      </a:r>
                    </a:p>
                  </a:txBody>
                  <a:tcPr/>
                </a:tc>
                <a:tc>
                  <a:txBody>
                    <a:bodyPr/>
                    <a:lstStyle/>
                    <a:p>
                      <a:r>
                        <a:rPr lang="en-US" sz="1000"/>
                        <a:t>0</a:t>
                      </a:r>
                    </a:p>
                  </a:txBody>
                  <a:tcPr/>
                </a:tc>
                <a:tc>
                  <a:txBody>
                    <a:bodyPr/>
                    <a:lstStyle/>
                    <a:p>
                      <a:r>
                        <a:rPr lang="en-US" sz="1000"/>
                        <a:t>115</a:t>
                      </a:r>
                    </a:p>
                  </a:txBody>
                  <a:tcPr/>
                </a:tc>
                <a:tc>
                  <a:txBody>
                    <a:bodyPr/>
                    <a:lstStyle/>
                    <a:p>
                      <a:r>
                        <a:rPr lang="en-US" sz="1000"/>
                        <a:t>0.073723228995058</a:t>
                      </a:r>
                    </a:p>
                  </a:txBody>
                  <a:tcPr/>
                </a:tc>
                <a:tc>
                  <a:txBody>
                    <a:bodyPr/>
                    <a:lstStyle/>
                    <a:p>
                      <a:r>
                        <a:rPr lang="en-US" sz="1000"/>
                        <a:t>2428</a:t>
                      </a:r>
                    </a:p>
                  </a:txBody>
                  <a:tcPr/>
                </a:tc>
                <a:tc>
                  <a:txBody>
                    <a:bodyPr/>
                    <a:lstStyle/>
                    <a:p>
                      <a:r>
                        <a:rPr lang="en-US" sz="1000"/>
                        <a:t>n/a</a:t>
                      </a:r>
                    </a:p>
                  </a:txBody>
                  <a:tcPr/>
                </a:tc>
                <a:extLst>
                  <a:ext uri="{0D108BD9-81ED-4DB2-BD59-A6C34878D82A}">
                    <a16:rowId xmlns:a16="http://schemas.microsoft.com/office/drawing/2014/main" val="2186496495"/>
                  </a:ext>
                </a:extLst>
              </a:tr>
              <a:tr h="370840">
                <a:tc>
                  <a:txBody>
                    <a:bodyPr/>
                    <a:lstStyle/>
                    <a:p>
                      <a:r>
                        <a:rPr lang="en-US" sz="1000" b="1"/>
                        <a:t>Tokio Marine America - 2021-06-11 16:40:03</a:t>
                      </a:r>
                      <a:r>
                        <a:rPr lang="en-US" sz="1000"/>
                        <a:t>
 Tomorrow is #NationalGetOutdoorsDay. TMA employees have a lot of ways they like get outside and take in the fresh air. How are you enjoying the warm weather?</a:t>
                      </a:r>
                    </a:p>
                  </a:txBody>
                  <a:tcPr/>
                </a:tc>
                <a:tc>
                  <a:txBody>
                    <a:bodyPr/>
                    <a:lstStyle/>
                    <a:p>
                      <a:r>
                        <a:rPr lang="en-US" sz="1000"/>
                        <a:t>Image</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0.043867502238138</a:t>
                      </a:r>
                    </a:p>
                  </a:txBody>
                  <a:tcPr/>
                </a:tc>
                <a:tc>
                  <a:txBody>
                    <a:bodyPr/>
                    <a:lstStyle/>
                    <a:p>
                      <a:r>
                        <a:rPr lang="en-US" sz="1000"/>
                        <a:t>1117</a:t>
                      </a:r>
                    </a:p>
                  </a:txBody>
                  <a:tcPr/>
                </a:tc>
                <a:tc>
                  <a:txBody>
                    <a:bodyPr/>
                    <a:lstStyle/>
                    <a:p>
                      <a:r>
                        <a:rPr lang="en-US" sz="1000"/>
                        <a:t>n/a</a:t>
                      </a:r>
                    </a:p>
                  </a:txBody>
                  <a:tcPr/>
                </a:tc>
                <a:extLst>
                  <a:ext uri="{0D108BD9-81ED-4DB2-BD59-A6C34878D82A}">
                    <a16:rowId xmlns:a16="http://schemas.microsoft.com/office/drawing/2014/main" val="2688971653"/>
                  </a:ext>
                </a:extLst>
              </a:tr>
              <a:tr h="370840">
                <a:tc>
                  <a:txBody>
                    <a:bodyPr/>
                    <a:lstStyle/>
                    <a:p>
                      <a:r>
                        <a:rPr lang="en-US" sz="1000" b="1"/>
                        <a:t>Tokio Marine America - 2021-06-28 15:59:52</a:t>
                      </a:r>
                      <a:r>
                        <a:rPr lang="en-US" sz="1000"/>
                        <a:t>
 Today is #InsuranceAwarenessDay – and now is a great time to make sure you’re in the know about #MarineCargo risks. Expert Julie Vogele answers the top FAQs on #OceanMarineInsurance. Make sure you’re in the know: https://bit.ly/MarineCargoFAQ
#MarineCargoInsurance #MarineInsurance </a:t>
                      </a:r>
                    </a:p>
                  </a:txBody>
                  <a:tcPr/>
                </a:tc>
                <a:tc>
                  <a:txBody>
                    <a:bodyPr/>
                    <a:lstStyle/>
                    <a:p>
                      <a:r>
                        <a:rPr lang="en-US" sz="1000"/>
                        <a:t>Link</a:t>
                      </a:r>
                    </a:p>
                  </a:txBody>
                  <a:tcPr/>
                </a:tc>
                <a:tc>
                  <a:txBody>
                    <a:bodyPr/>
                    <a:lstStyle/>
                    <a:p>
                      <a:r>
                        <a:rPr lang="en-US" sz="1000"/>
                        <a:t>21</a:t>
                      </a:r>
                    </a:p>
                  </a:txBody>
                  <a:tcPr/>
                </a:tc>
                <a:tc>
                  <a:txBody>
                    <a:bodyPr/>
                    <a:lstStyle/>
                    <a:p>
                      <a:r>
                        <a:rPr lang="en-US" sz="1000"/>
                        <a:t>0</a:t>
                      </a:r>
                    </a:p>
                  </a:txBody>
                  <a:tcPr/>
                </a:tc>
                <a:tc>
                  <a:txBody>
                    <a:bodyPr/>
                    <a:lstStyle/>
                    <a:p>
                      <a:r>
                        <a:rPr lang="en-US" sz="1000"/>
                        <a:t>4</a:t>
                      </a:r>
                    </a:p>
                  </a:txBody>
                  <a:tcPr/>
                </a:tc>
                <a:tc>
                  <a:txBody>
                    <a:bodyPr/>
                    <a:lstStyle/>
                    <a:p>
                      <a:r>
                        <a:rPr lang="en-US" sz="1000"/>
                        <a:t>10</a:t>
                      </a:r>
                    </a:p>
                  </a:txBody>
                  <a:tcPr/>
                </a:tc>
                <a:tc>
                  <a:txBody>
                    <a:bodyPr/>
                    <a:lstStyle/>
                    <a:p>
                      <a:r>
                        <a:rPr lang="en-US" sz="1000"/>
                        <a:t>0.049019607843137</a:t>
                      </a:r>
                    </a:p>
                  </a:txBody>
                  <a:tcPr/>
                </a:tc>
                <a:tc>
                  <a:txBody>
                    <a:bodyPr/>
                    <a:lstStyle/>
                    <a:p>
                      <a:r>
                        <a:rPr lang="en-US" sz="1000"/>
                        <a:t>714</a:t>
                      </a:r>
                    </a:p>
                  </a:txBody>
                  <a:tcPr/>
                </a:tc>
                <a:tc>
                  <a:txBody>
                    <a:bodyPr/>
                    <a:lstStyle/>
                    <a:p>
                      <a:r>
                        <a:rPr lang="en-US" sz="1000"/>
                        <a:t>n/a</a:t>
                      </a:r>
                    </a:p>
                  </a:txBody>
                  <a:tcPr/>
                </a:tc>
                <a:extLst>
                  <a:ext uri="{0D108BD9-81ED-4DB2-BD59-A6C34878D82A}">
                    <a16:rowId xmlns:a16="http://schemas.microsoft.com/office/drawing/2014/main" val="3725358260"/>
                  </a:ext>
                </a:extLst>
              </a:tr>
            </a:tbl>
          </a:graphicData>
        </a:graphic>
      </p:graphicFrame>
      <p:sp>
        <p:nvSpPr>
          <p:cNvPr id="4" name="Text Placeholder 3">
            <a:extLst>
              <a:ext uri="{FF2B5EF4-FFF2-40B4-BE49-F238E27FC236}">
                <a16:creationId xmlns:a16="http://schemas.microsoft.com/office/drawing/2014/main" id="{49829B1B-A891-4E87-895E-EA57E0375CF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62361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0A392-397A-4B1B-BD53-5BE3BB90E38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9D96B94-A653-40F2-8216-6D108970C519}"/>
              </a:ext>
            </a:extLst>
          </p:cNvPr>
          <p:cNvGraphicFramePr>
            <a:graphicFrameLocks noGrp="1"/>
          </p:cNvGraphicFramePr>
          <p:nvPr>
            <p:ph type="tbl" sz="quarter" idx="13"/>
            <p:extLst>
              <p:ext uri="{D42A27DB-BD31-4B8C-83A1-F6EECF244321}">
                <p14:modId xmlns:p14="http://schemas.microsoft.com/office/powerpoint/2010/main" val="424416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4246698"/>
                    </a:ext>
                  </a:extLst>
                </a:gridCol>
                <a:gridCol w="658368">
                  <a:extLst>
                    <a:ext uri="{9D8B030D-6E8A-4147-A177-3AD203B41FA5}">
                      <a16:colId xmlns:a16="http://schemas.microsoft.com/office/drawing/2014/main" val="3794967617"/>
                    </a:ext>
                  </a:extLst>
                </a:gridCol>
                <a:gridCol w="658368">
                  <a:extLst>
                    <a:ext uri="{9D8B030D-6E8A-4147-A177-3AD203B41FA5}">
                      <a16:colId xmlns:a16="http://schemas.microsoft.com/office/drawing/2014/main" val="2827405762"/>
                    </a:ext>
                  </a:extLst>
                </a:gridCol>
                <a:gridCol w="658368">
                  <a:extLst>
                    <a:ext uri="{9D8B030D-6E8A-4147-A177-3AD203B41FA5}">
                      <a16:colId xmlns:a16="http://schemas.microsoft.com/office/drawing/2014/main" val="953871796"/>
                    </a:ext>
                  </a:extLst>
                </a:gridCol>
                <a:gridCol w="658368">
                  <a:extLst>
                    <a:ext uri="{9D8B030D-6E8A-4147-A177-3AD203B41FA5}">
                      <a16:colId xmlns:a16="http://schemas.microsoft.com/office/drawing/2014/main" val="1335165313"/>
                    </a:ext>
                  </a:extLst>
                </a:gridCol>
                <a:gridCol w="658368">
                  <a:extLst>
                    <a:ext uri="{9D8B030D-6E8A-4147-A177-3AD203B41FA5}">
                      <a16:colId xmlns:a16="http://schemas.microsoft.com/office/drawing/2014/main" val="2765926258"/>
                    </a:ext>
                  </a:extLst>
                </a:gridCol>
                <a:gridCol w="658368">
                  <a:extLst>
                    <a:ext uri="{9D8B030D-6E8A-4147-A177-3AD203B41FA5}">
                      <a16:colId xmlns:a16="http://schemas.microsoft.com/office/drawing/2014/main" val="3442524003"/>
                    </a:ext>
                  </a:extLst>
                </a:gridCol>
                <a:gridCol w="658368">
                  <a:extLst>
                    <a:ext uri="{9D8B030D-6E8A-4147-A177-3AD203B41FA5}">
                      <a16:colId xmlns:a16="http://schemas.microsoft.com/office/drawing/2014/main" val="3511364714"/>
                    </a:ext>
                  </a:extLst>
                </a:gridCol>
                <a:gridCol w="658368">
                  <a:extLst>
                    <a:ext uri="{9D8B030D-6E8A-4147-A177-3AD203B41FA5}">
                      <a16:colId xmlns:a16="http://schemas.microsoft.com/office/drawing/2014/main" val="2344010806"/>
                    </a:ext>
                  </a:extLst>
                </a:gridCol>
                <a:gridCol w="658368">
                  <a:extLst>
                    <a:ext uri="{9D8B030D-6E8A-4147-A177-3AD203B41FA5}">
                      <a16:colId xmlns:a16="http://schemas.microsoft.com/office/drawing/2014/main" val="38489211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31365618"/>
                  </a:ext>
                </a:extLst>
              </a:tr>
              <a:tr h="370840">
                <a:tc>
                  <a:txBody>
                    <a:bodyPr/>
                    <a:lstStyle/>
                    <a:p>
                      <a:r>
                        <a:rPr lang="en-US" sz="1000"/>
                        <a:t>tmamerica</a:t>
                      </a:r>
                    </a:p>
                  </a:txBody>
                  <a:tcPr/>
                </a:tc>
                <a:tc>
                  <a:txBody>
                    <a:bodyPr/>
                    <a:lstStyle/>
                    <a:p>
                      <a:r>
                        <a:rPr lang="en-US" sz="1000"/>
                        <a:t>434</a:t>
                      </a:r>
                    </a:p>
                  </a:txBody>
                  <a:tcPr/>
                </a:tc>
                <a:tc>
                  <a:txBody>
                    <a:bodyPr/>
                    <a:lstStyle/>
                    <a:p>
                      <a:r>
                        <a:rPr lang="en-US" sz="1000"/>
                        <a:t>10</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103</a:t>
                      </a:r>
                    </a:p>
                  </a:txBody>
                  <a:tcPr/>
                </a:tc>
                <a:tc>
                  <a:txBody>
                    <a:bodyPr/>
                    <a:lstStyle/>
                    <a:p>
                      <a:r>
                        <a:rPr lang="en-US" sz="1000"/>
                        <a:t>0</a:t>
                      </a:r>
                    </a:p>
                  </a:txBody>
                  <a:tcPr/>
                </a:tc>
                <a:tc>
                  <a:txBody>
                    <a:bodyPr/>
                    <a:lstStyle/>
                    <a:p>
                      <a:r>
                        <a:rPr lang="en-US" sz="1000"/>
                        <a:t>1.6006 %</a:t>
                      </a:r>
                    </a:p>
                  </a:txBody>
                  <a:tcPr/>
                </a:tc>
                <a:extLst>
                  <a:ext uri="{0D108BD9-81ED-4DB2-BD59-A6C34878D82A}">
                    <a16:rowId xmlns:a16="http://schemas.microsoft.com/office/drawing/2014/main" val="2558329457"/>
                  </a:ext>
                </a:extLst>
              </a:tr>
            </a:tbl>
          </a:graphicData>
        </a:graphic>
      </p:graphicFrame>
      <p:sp>
        <p:nvSpPr>
          <p:cNvPr id="4" name="Text Placeholder 3">
            <a:extLst>
              <a:ext uri="{FF2B5EF4-FFF2-40B4-BE49-F238E27FC236}">
                <a16:creationId xmlns:a16="http://schemas.microsoft.com/office/drawing/2014/main" id="{8F7BB7C4-560E-46DF-BB2A-BFA63BDF309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67850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DE7C9-D601-406A-9130-119CAD8B987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22AE4E2D-0C1E-4FE1-98DD-CF6C8D3FC398}"/>
              </a:ext>
            </a:extLst>
          </p:cNvPr>
          <p:cNvGraphicFramePr>
            <a:graphicFrameLocks noGrp="1"/>
          </p:cNvGraphicFramePr>
          <p:nvPr>
            <p:ph type="chart" sz="quarter" idx="13"/>
            <p:extLst>
              <p:ext uri="{D42A27DB-BD31-4B8C-83A1-F6EECF244321}">
                <p14:modId xmlns:p14="http://schemas.microsoft.com/office/powerpoint/2010/main" val="3519057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8800BD-AEAF-46DA-AEDE-F0CC8AE9B60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CCD86BF-168F-4CD3-B0E7-8F848014C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317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68EC-B947-4DF2-A18E-AF3389DC49B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507DEC09-1B50-4E04-99C6-45C8246DD9AE}"/>
              </a:ext>
            </a:extLst>
          </p:cNvPr>
          <p:cNvGraphicFramePr>
            <a:graphicFrameLocks noGrp="1"/>
          </p:cNvGraphicFramePr>
          <p:nvPr>
            <p:ph type="chart" sz="quarter" idx="13"/>
            <p:extLst>
              <p:ext uri="{D42A27DB-BD31-4B8C-83A1-F6EECF244321}">
                <p14:modId xmlns:p14="http://schemas.microsoft.com/office/powerpoint/2010/main" val="1087703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8EE30B-533B-43F6-82E7-ED03A6B9A27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C54670C-ED71-43A1-B30E-BC6701DE02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300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EBE3F-79E5-4B30-8A95-E5FC9ED1F9B4}"/>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B61B3B58-F9DA-4B9F-ACCE-0762ED420844}"/>
              </a:ext>
            </a:extLst>
          </p:cNvPr>
          <p:cNvGraphicFramePr>
            <a:graphicFrameLocks noGrp="1"/>
          </p:cNvGraphicFramePr>
          <p:nvPr>
            <p:ph type="chart" sz="quarter" idx="13"/>
            <p:extLst>
              <p:ext uri="{D42A27DB-BD31-4B8C-83A1-F6EECF244321}">
                <p14:modId xmlns:p14="http://schemas.microsoft.com/office/powerpoint/2010/main" val="2538666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5B18A-3DF4-4876-9DAE-3EBE7D48B2C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7A9F777-4FBE-4CE8-BC47-ECA4FE8701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3691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CD455-E0C8-4BF1-B349-30DBC3058176}"/>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A0AF9E84-F936-4B9B-BC60-EC7BB67AC5F3}"/>
              </a:ext>
            </a:extLst>
          </p:cNvPr>
          <p:cNvGraphicFramePr>
            <a:graphicFrameLocks noGrp="1"/>
          </p:cNvGraphicFramePr>
          <p:nvPr>
            <p:ph type="tbl" sz="quarter" idx="13"/>
            <p:extLst>
              <p:ext uri="{D42A27DB-BD31-4B8C-83A1-F6EECF244321}">
                <p14:modId xmlns:p14="http://schemas.microsoft.com/office/powerpoint/2010/main" val="1058276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9881370"/>
                    </a:ext>
                  </a:extLst>
                </a:gridCol>
                <a:gridCol w="1810512">
                  <a:extLst>
                    <a:ext uri="{9D8B030D-6E8A-4147-A177-3AD203B41FA5}">
                      <a16:colId xmlns:a16="http://schemas.microsoft.com/office/drawing/2014/main" val="2019001202"/>
                    </a:ext>
                  </a:extLst>
                </a:gridCol>
                <a:gridCol w="822960">
                  <a:extLst>
                    <a:ext uri="{9D8B030D-6E8A-4147-A177-3AD203B41FA5}">
                      <a16:colId xmlns:a16="http://schemas.microsoft.com/office/drawing/2014/main" val="3361437111"/>
                    </a:ext>
                  </a:extLst>
                </a:gridCol>
                <a:gridCol w="822960">
                  <a:extLst>
                    <a:ext uri="{9D8B030D-6E8A-4147-A177-3AD203B41FA5}">
                      <a16:colId xmlns:a16="http://schemas.microsoft.com/office/drawing/2014/main" val="3975777503"/>
                    </a:ext>
                  </a:extLst>
                </a:gridCol>
                <a:gridCol w="822960">
                  <a:extLst>
                    <a:ext uri="{9D8B030D-6E8A-4147-A177-3AD203B41FA5}">
                      <a16:colId xmlns:a16="http://schemas.microsoft.com/office/drawing/2014/main" val="3172210309"/>
                    </a:ext>
                  </a:extLst>
                </a:gridCol>
                <a:gridCol w="822960">
                  <a:extLst>
                    <a:ext uri="{9D8B030D-6E8A-4147-A177-3AD203B41FA5}">
                      <a16:colId xmlns:a16="http://schemas.microsoft.com/office/drawing/2014/main" val="4264003819"/>
                    </a:ext>
                  </a:extLst>
                </a:gridCol>
                <a:gridCol w="822960">
                  <a:extLst>
                    <a:ext uri="{9D8B030D-6E8A-4147-A177-3AD203B41FA5}">
                      <a16:colId xmlns:a16="http://schemas.microsoft.com/office/drawing/2014/main" val="200661503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4290761429"/>
                  </a:ext>
                </a:extLst>
              </a:tr>
              <a:tr h="370840">
                <a:tc>
                  <a:txBody>
                    <a:bodyPr/>
                    <a:lstStyle/>
                    <a:p>
                      <a:r>
                        <a:rPr lang="en-US" sz="1000" b="1"/>
                        <a:t>tmamerica - 2021-06-01 16:34:03</a:t>
                      </a:r>
                      <a:r>
                        <a:rPr lang="en-US" sz="1000"/>
                        <a:t>
 TMA didn't miss out on celebrating Asian Pacific American Heritage Month! Last week, we hosted an origami event where participants learned about Japanese culture and how to fold shapes like cicadas, boats, and frogs.
#origami #APAHM #APAHM2021 #asianpacificamericanheritagemonth #asianpacificheritagemonth</a:t>
                      </a:r>
                    </a:p>
                  </a:txBody>
                  <a:tcPr/>
                </a:tc>
                <a:tc>
                  <a:txBody>
                    <a:bodyPr/>
                    <a:lstStyle/>
                    <a:p>
                      <a:r>
                        <a:rPr lang="en-US" sz="1000"/>
                        <a:t>https://scontent.cdninstagram.com/v/t51.2885-15/195631213_4124381427642879_2562943190204508578_n.jpg?_nc_cat=105&amp;ccb=1-3&amp;_nc_sid=8ae9d6&amp;_nc_ohc=I9Nyma4ElVgAX_zI2kH&amp;_nc_ht=scontent.cdninstagram.com&amp;oh=b2d449d30a750249eff60514b138492b&amp;oe=60E223BD</a:t>
                      </a:r>
                    </a:p>
                  </a:txBody>
                  <a:tcPr/>
                </a:tc>
                <a:tc>
                  <a:txBody>
                    <a:bodyPr/>
                    <a:lstStyle/>
                    <a:p>
                      <a:r>
                        <a:rPr lang="en-US" sz="1000"/>
                        <a:t>07/01/2021 14:07:30</a:t>
                      </a:r>
                    </a:p>
                  </a:txBody>
                  <a:tcPr/>
                </a:tc>
                <a:tc>
                  <a:txBody>
                    <a:bodyPr/>
                    <a:lstStyle/>
                    <a:p>
                      <a:r>
                        <a:rPr lang="en-US" sz="1000"/>
                        <a:t>15</a:t>
                      </a:r>
                    </a:p>
                  </a:txBody>
                  <a:tcPr/>
                </a:tc>
                <a:tc>
                  <a:txBody>
                    <a:bodyPr/>
                    <a:lstStyle/>
                    <a:p>
                      <a:r>
                        <a:rPr lang="en-US" sz="1000"/>
                        <a:t>0</a:t>
                      </a:r>
                    </a:p>
                  </a:txBody>
                  <a:tcPr/>
                </a:tc>
                <a:tc>
                  <a:txBody>
                    <a:bodyPr/>
                    <a:lstStyle/>
                    <a:p>
                      <a:r>
                        <a:rPr lang="en-US" sz="1000"/>
                        <a:t>3.5377 %</a:t>
                      </a:r>
                    </a:p>
                  </a:txBody>
                  <a:tcPr/>
                </a:tc>
                <a:tc>
                  <a:txBody>
                    <a:bodyPr/>
                    <a:lstStyle/>
                    <a:p>
                      <a:r>
                        <a:rPr lang="en-US" sz="1000"/>
                        <a:t>Image</a:t>
                      </a:r>
                    </a:p>
                  </a:txBody>
                  <a:tcPr/>
                </a:tc>
                <a:extLst>
                  <a:ext uri="{0D108BD9-81ED-4DB2-BD59-A6C34878D82A}">
                    <a16:rowId xmlns:a16="http://schemas.microsoft.com/office/drawing/2014/main" val="4197918266"/>
                  </a:ext>
                </a:extLst>
              </a:tr>
              <a:tr h="370840">
                <a:tc>
                  <a:txBody>
                    <a:bodyPr/>
                    <a:lstStyle/>
                    <a:p>
                      <a:r>
                        <a:rPr lang="en-US" sz="1000" b="1"/>
                        <a:t>tmamerica - 2021-06-11 16:39:29</a:t>
                      </a:r>
                      <a:r>
                        <a:rPr lang="en-US" sz="1000"/>
                        <a:t>
 Tomorrow is #NationalGetOutdoorsDay. TMA employees have a lot of ways they like get outside and take in the fresh air. How are you enjoying the warm weather?
#getoutdoors #getoutdoorsmore #gooutside #gooutsideandplay #gooutsideandexplore #gooutsidetoday</a:t>
                      </a:r>
                    </a:p>
                  </a:txBody>
                  <a:tcPr/>
                </a:tc>
                <a:tc>
                  <a:txBody>
                    <a:bodyPr/>
                    <a:lstStyle/>
                    <a:p>
                      <a:r>
                        <a:rPr lang="en-US" sz="1000"/>
                        <a:t>https://scontent.cdninstagram.com/v/t51.2885-15/199505996_1187075261754888_3454640467222584690_n.jpg?_nc_cat=103&amp;ccb=1-3&amp;_nc_sid=8ae9d6&amp;_nc_ohc=JS1t7Q3e-d4AX_9x1_l&amp;_nc_ht=scontent.cdninstagram.com&amp;oh=902a316cadca7a541ab371090da011d9&amp;oe=60E3D713</a:t>
                      </a:r>
                    </a:p>
                  </a:txBody>
                  <a:tcPr/>
                </a:tc>
                <a:tc>
                  <a:txBody>
                    <a:bodyPr/>
                    <a:lstStyle/>
                    <a:p>
                      <a:r>
                        <a:rPr lang="en-US" sz="1000"/>
                        <a:t>07/01/2021 14:07:30</a:t>
                      </a:r>
                    </a:p>
                  </a:txBody>
                  <a:tcPr/>
                </a:tc>
                <a:tc>
                  <a:txBody>
                    <a:bodyPr/>
                    <a:lstStyle/>
                    <a:p>
                      <a:r>
                        <a:rPr lang="en-US" sz="1000"/>
                        <a:t>14</a:t>
                      </a:r>
                    </a:p>
                  </a:txBody>
                  <a:tcPr/>
                </a:tc>
                <a:tc>
                  <a:txBody>
                    <a:bodyPr/>
                    <a:lstStyle/>
                    <a:p>
                      <a:r>
                        <a:rPr lang="en-US" sz="1000"/>
                        <a:t>0</a:t>
                      </a:r>
                    </a:p>
                  </a:txBody>
                  <a:tcPr/>
                </a:tc>
                <a:tc>
                  <a:txBody>
                    <a:bodyPr/>
                    <a:lstStyle/>
                    <a:p>
                      <a:r>
                        <a:rPr lang="en-US" sz="1000"/>
                        <a:t>3.2710 %</a:t>
                      </a:r>
                    </a:p>
                  </a:txBody>
                  <a:tcPr/>
                </a:tc>
                <a:tc>
                  <a:txBody>
                    <a:bodyPr/>
                    <a:lstStyle/>
                    <a:p>
                      <a:r>
                        <a:rPr lang="en-US" sz="1000"/>
                        <a:t>Image</a:t>
                      </a:r>
                    </a:p>
                  </a:txBody>
                  <a:tcPr/>
                </a:tc>
                <a:extLst>
                  <a:ext uri="{0D108BD9-81ED-4DB2-BD59-A6C34878D82A}">
                    <a16:rowId xmlns:a16="http://schemas.microsoft.com/office/drawing/2014/main" val="1922689770"/>
                  </a:ext>
                </a:extLst>
              </a:tr>
              <a:tr h="370840">
                <a:tc>
                  <a:txBody>
                    <a:bodyPr/>
                    <a:lstStyle/>
                    <a:p>
                      <a:r>
                        <a:rPr lang="en-US" sz="1000" b="1"/>
                        <a:t>tmamerica - 2021-06-04 16:35:08</a:t>
                      </a:r>
                      <a:r>
                        <a:rPr lang="en-US" sz="1000"/>
                        <a:t>
 On April 23, 2021, DoctorsWithoutBorders restarted it's emergency response in India due to a surge in COVID-19 cases. Essential medical supplies are scarce and beds are limited. To help, TMA will be supporting Doctors Without Borders for the month of June. As this vital #NGO picks up the pace, consider donating to the cause at doctorswithoutborders.org
#secondwave #India #covidemergency #frontlineheroes #emergencyresponse #emergencyresponders #doctorswithoutborders #ngo</a:t>
                      </a:r>
                    </a:p>
                  </a:txBody>
                  <a:tcPr/>
                </a:tc>
                <a:tc>
                  <a:txBody>
                    <a:bodyPr/>
                    <a:lstStyle/>
                    <a:p>
                      <a:r>
                        <a:rPr lang="en-US" sz="1000"/>
                        <a:t>https://scontent.cdninstagram.com/v/t51.2885-15/196608804_469187927501507_7251797684177790801_n.jpg?_nc_cat=108&amp;ccb=1-3&amp;_nc_sid=8ae9d6&amp;_nc_ohc=1kXxw5RAv6AAX9WmVd8&amp;_nc_ht=scontent.cdninstagram.com&amp;oh=4a71de465ebb4b4d7de71428c4fbb2f3&amp;oe=60E339BB</a:t>
                      </a:r>
                    </a:p>
                  </a:txBody>
                  <a:tcPr/>
                </a:tc>
                <a:tc>
                  <a:txBody>
                    <a:bodyPr/>
                    <a:lstStyle/>
                    <a:p>
                      <a:r>
                        <a:rPr lang="en-US" sz="1000"/>
                        <a:t>07/01/2021 14:07:30</a:t>
                      </a:r>
                    </a:p>
                  </a:txBody>
                  <a:tcPr/>
                </a:tc>
                <a:tc>
                  <a:txBody>
                    <a:bodyPr/>
                    <a:lstStyle/>
                    <a:p>
                      <a:r>
                        <a:rPr lang="en-US" sz="1000"/>
                        <a:t>11</a:t>
                      </a:r>
                    </a:p>
                  </a:txBody>
                  <a:tcPr/>
                </a:tc>
                <a:tc>
                  <a:txBody>
                    <a:bodyPr/>
                    <a:lstStyle/>
                    <a:p>
                      <a:r>
                        <a:rPr lang="en-US" sz="1000"/>
                        <a:t>0</a:t>
                      </a:r>
                    </a:p>
                  </a:txBody>
                  <a:tcPr/>
                </a:tc>
                <a:tc>
                  <a:txBody>
                    <a:bodyPr/>
                    <a:lstStyle/>
                    <a:p>
                      <a:r>
                        <a:rPr lang="en-US" sz="1000"/>
                        <a:t>2.5822 %</a:t>
                      </a:r>
                    </a:p>
                  </a:txBody>
                  <a:tcPr/>
                </a:tc>
                <a:tc>
                  <a:txBody>
                    <a:bodyPr/>
                    <a:lstStyle/>
                    <a:p>
                      <a:r>
                        <a:rPr lang="en-US" sz="1000"/>
                        <a:t>Image</a:t>
                      </a:r>
                    </a:p>
                  </a:txBody>
                  <a:tcPr/>
                </a:tc>
                <a:extLst>
                  <a:ext uri="{0D108BD9-81ED-4DB2-BD59-A6C34878D82A}">
                    <a16:rowId xmlns:a16="http://schemas.microsoft.com/office/drawing/2014/main" val="3882798693"/>
                  </a:ext>
                </a:extLst>
              </a:tr>
            </a:tbl>
          </a:graphicData>
        </a:graphic>
      </p:graphicFrame>
      <p:sp>
        <p:nvSpPr>
          <p:cNvPr id="4" name="Text Placeholder 3">
            <a:extLst>
              <a:ext uri="{FF2B5EF4-FFF2-40B4-BE49-F238E27FC236}">
                <a16:creationId xmlns:a16="http://schemas.microsoft.com/office/drawing/2014/main" id="{D2CE4BAE-CCA8-4C3A-A3C4-143C08C05C6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845824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803</Words>
  <Application>Microsoft Office PowerPoint</Application>
  <PresentationFormat>On-screen Show (4:3)</PresentationFormat>
  <Paragraphs>271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2021-07-01T18:56:11Z</dcterms:created>
  <dcterms:modified xsi:type="dcterms:W3CDTF">2021-07-01T18:56:38Z</dcterms:modified>
</cp:coreProperties>
</file>