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44348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79-42E2-8CD8-BD48EAEC95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44348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2605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79-42E2-8CD8-BD48EAEC955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44348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179-42E2-8CD8-BD48EAEC955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44348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1206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79-42E2-8CD8-BD48EAEC9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121448"/>
        <c:axId val="328115872"/>
      </c:barChart>
      <c:dateAx>
        <c:axId val="328121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15872"/>
        <c:crosses val="autoZero"/>
        <c:auto val="1"/>
        <c:lblOffset val="100"/>
        <c:baseTimeUnit val="days"/>
      </c:dateAx>
      <c:valAx>
        <c:axId val="3281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-4</c:v>
                </c:pt>
                <c:pt idx="1">
                  <c:v>-6</c:v>
                </c:pt>
                <c:pt idx="2">
                  <c:v>3</c:v>
                </c:pt>
                <c:pt idx="3">
                  <c:v>12</c:v>
                </c:pt>
                <c:pt idx="4">
                  <c:v>-1</c:v>
                </c:pt>
                <c:pt idx="5">
                  <c:v>-1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E1-4831-ACC0-2452D89D3F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498888"/>
        <c:axId val="284499544"/>
      </c:barChart>
      <c:dateAx>
        <c:axId val="284498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99544"/>
        <c:crosses val="autoZero"/>
        <c:auto val="1"/>
        <c:lblOffset val="100"/>
        <c:baseTimeUnit val="months"/>
      </c:dateAx>
      <c:valAx>
        <c:axId val="28449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49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11</c:v>
                </c:pt>
                <c:pt idx="2">
                  <c:v>10</c:v>
                </c:pt>
                <c:pt idx="3">
                  <c:v>18</c:v>
                </c:pt>
                <c:pt idx="4">
                  <c:v>7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E8-4F22-9D0B-9F52338410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325800"/>
        <c:axId val="328326456"/>
      </c:barChart>
      <c:dateAx>
        <c:axId val="32832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6456"/>
        <c:crosses val="autoZero"/>
        <c:auto val="1"/>
        <c:lblOffset val="100"/>
        <c:baseTimeUnit val="months"/>
      </c:dateAx>
      <c:valAx>
        <c:axId val="32832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2021-01</c:v>
                </c:pt>
                <c:pt idx="1">
                  <c:v>2021-02</c:v>
                </c:pt>
                <c:pt idx="2">
                  <c:v>2021-03</c:v>
                </c:pt>
                <c:pt idx="3">
                  <c:v>2021-04</c:v>
                </c:pt>
                <c:pt idx="4">
                  <c:v>2021-05</c:v>
                </c:pt>
                <c:pt idx="5">
                  <c:v>2021-06</c:v>
                </c:pt>
                <c:pt idx="6">
                  <c:v>2021-07</c:v>
                </c:pt>
                <c:pt idx="7">
                  <c:v>2021-08</c:v>
                </c:pt>
                <c:pt idx="8">
                  <c:v>2021-09</c:v>
                </c:pt>
                <c:pt idx="9">
                  <c:v>2021-10</c:v>
                </c:pt>
                <c:pt idx="10">
                  <c:v>2021-11</c:v>
                </c:pt>
                <c:pt idx="11">
                  <c:v>2021-12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178</c:v>
                </c:pt>
                <c:pt idx="1">
                  <c:v>137</c:v>
                </c:pt>
                <c:pt idx="2">
                  <c:v>119</c:v>
                </c:pt>
                <c:pt idx="3">
                  <c:v>380</c:v>
                </c:pt>
                <c:pt idx="4">
                  <c:v>66</c:v>
                </c:pt>
                <c:pt idx="5">
                  <c:v>99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35-4402-B8FD-7B6BAA2F3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616872"/>
        <c:axId val="329623104"/>
      </c:barChart>
      <c:catAx>
        <c:axId val="32961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23104"/>
        <c:crosses val="autoZero"/>
        <c:auto val="1"/>
        <c:lblAlgn val="ctr"/>
        <c:lblOffset val="100"/>
        <c:noMultiLvlLbl val="0"/>
      </c:catAx>
      <c:valAx>
        <c:axId val="32962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1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Hawaii,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4783</c:v>
                </c:pt>
                <c:pt idx="1">
                  <c:v>4958</c:v>
                </c:pt>
                <c:pt idx="2">
                  <c:v>3541</c:v>
                </c:pt>
                <c:pt idx="3">
                  <c:v>9522</c:v>
                </c:pt>
                <c:pt idx="4">
                  <c:v>4793</c:v>
                </c:pt>
                <c:pt idx="5">
                  <c:v>6254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72-4524-A4FB-D6A964CBF0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617200"/>
        <c:axId val="328323832"/>
      </c:barChart>
      <c:dateAx>
        <c:axId val="32961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3832"/>
        <c:crosses val="autoZero"/>
        <c:auto val="1"/>
        <c:lblOffset val="100"/>
        <c:baseTimeUnit val="months"/>
      </c:dateAx>
      <c:valAx>
        <c:axId val="32832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1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-4</c:v>
                </c:pt>
                <c:pt idx="4">
                  <c:v>13</c:v>
                </c:pt>
                <c:pt idx="5">
                  <c:v>-4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C8-4D5A-B570-E71F8F8BD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13576"/>
        <c:axId val="335521120"/>
      </c:barChart>
      <c:dateAx>
        <c:axId val="33551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21120"/>
        <c:crosses val="autoZero"/>
        <c:auto val="1"/>
        <c:lblOffset val="100"/>
        <c:baseTimeUnit val="months"/>
      </c:dateAx>
      <c:valAx>
        <c:axId val="33552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1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58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70-4012-9BAC-EE43B47B7E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19480"/>
        <c:axId val="335519808"/>
      </c:barChart>
      <c:dateAx>
        <c:axId val="335519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19808"/>
        <c:crosses val="autoZero"/>
        <c:auto val="1"/>
        <c:lblOffset val="100"/>
        <c:baseTimeUnit val="months"/>
      </c:dateAx>
      <c:valAx>
        <c:axId val="33551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1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2021-01</c:v>
                </c:pt>
                <c:pt idx="1">
                  <c:v>2021-02</c:v>
                </c:pt>
                <c:pt idx="2">
                  <c:v>2021-03</c:v>
                </c:pt>
                <c:pt idx="3">
                  <c:v>2021-04</c:v>
                </c:pt>
                <c:pt idx="4">
                  <c:v>2021-05</c:v>
                </c:pt>
                <c:pt idx="5">
                  <c:v>2021-06</c:v>
                </c:pt>
                <c:pt idx="6">
                  <c:v>2021-07</c:v>
                </c:pt>
                <c:pt idx="7">
                  <c:v>2021-08</c:v>
                </c:pt>
                <c:pt idx="8">
                  <c:v>2021-09</c:v>
                </c:pt>
                <c:pt idx="9">
                  <c:v>2021-10</c:v>
                </c:pt>
                <c:pt idx="10">
                  <c:v>2021-11</c:v>
                </c:pt>
                <c:pt idx="11">
                  <c:v>2021-12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</c:v>
                </c:pt>
                <c:pt idx="1">
                  <c:v>38</c:v>
                </c:pt>
                <c:pt idx="2">
                  <c:v>19</c:v>
                </c:pt>
                <c:pt idx="3">
                  <c:v>33</c:v>
                </c:pt>
                <c:pt idx="4">
                  <c:v>1105</c:v>
                </c:pt>
                <c:pt idx="5">
                  <c:v>15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5E-43E4-9F92-E2D9DB733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5526696"/>
        <c:axId val="335524728"/>
      </c:barChart>
      <c:catAx>
        <c:axId val="335526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24728"/>
        <c:crosses val="autoZero"/>
        <c:auto val="1"/>
        <c:lblAlgn val="ctr"/>
        <c:lblOffset val="100"/>
        <c:noMultiLvlLbl val="0"/>
      </c:catAx>
      <c:valAx>
        <c:axId val="33552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526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20</c:v>
                </c:pt>
                <c:pt idx="1">
                  <c:v>9</c:v>
                </c:pt>
                <c:pt idx="2">
                  <c:v>34</c:v>
                </c:pt>
                <c:pt idx="3">
                  <c:v>33</c:v>
                </c:pt>
                <c:pt idx="4">
                  <c:v>10</c:v>
                </c:pt>
                <c:pt idx="5">
                  <c:v>46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91-4EB7-AB25-35A5211D68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8001728"/>
        <c:axId val="337999432"/>
      </c:barChart>
      <c:dateAx>
        <c:axId val="338001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99432"/>
        <c:crosses val="autoZero"/>
        <c:auto val="1"/>
        <c:lblOffset val="100"/>
        <c:baseTimeUnit val="months"/>
      </c:dateAx>
      <c:valAx>
        <c:axId val="33799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00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2021-01</c:v>
                </c:pt>
                <c:pt idx="1">
                  <c:v>2021-02</c:v>
                </c:pt>
                <c:pt idx="2">
                  <c:v>2021-03</c:v>
                </c:pt>
                <c:pt idx="3">
                  <c:v>2021-04</c:v>
                </c:pt>
                <c:pt idx="4">
                  <c:v>2021-05</c:v>
                </c:pt>
                <c:pt idx="5">
                  <c:v>2021-06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31</c:v>
                </c:pt>
                <c:pt idx="1">
                  <c:v>29</c:v>
                </c:pt>
                <c:pt idx="2">
                  <c:v>37</c:v>
                </c:pt>
                <c:pt idx="3">
                  <c:v>54</c:v>
                </c:pt>
                <c:pt idx="4">
                  <c:v>21</c:v>
                </c:pt>
                <c:pt idx="5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AA-4BBC-9989-AD30BFDC1C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123088"/>
        <c:axId val="278483472"/>
      </c:barChart>
      <c:catAx>
        <c:axId val="328123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483472"/>
        <c:crosses val="autoZero"/>
        <c:auto val="1"/>
        <c:lblAlgn val="ctr"/>
        <c:lblOffset val="100"/>
        <c:noMultiLvlLbl val="0"/>
      </c:catAx>
      <c:valAx>
        <c:axId val="278483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123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2021-01</c:v>
                </c:pt>
                <c:pt idx="1">
                  <c:v>2021-02</c:v>
                </c:pt>
                <c:pt idx="2">
                  <c:v>2021-03</c:v>
                </c:pt>
                <c:pt idx="3">
                  <c:v>2021-04</c:v>
                </c:pt>
                <c:pt idx="4">
                  <c:v>2021-05</c:v>
                </c:pt>
                <c:pt idx="5">
                  <c:v>2021-06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279</c:v>
                </c:pt>
                <c:pt idx="1">
                  <c:v>208</c:v>
                </c:pt>
                <c:pt idx="2">
                  <c:v>334</c:v>
                </c:pt>
                <c:pt idx="3">
                  <c:v>381</c:v>
                </c:pt>
                <c:pt idx="4">
                  <c:v>169</c:v>
                </c:pt>
                <c:pt idx="5">
                  <c:v>260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2D-4937-A600-830B1B298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100672"/>
        <c:axId val="342100344"/>
      </c:barChart>
      <c:catAx>
        <c:axId val="34210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00344"/>
        <c:crosses val="autoZero"/>
        <c:auto val="1"/>
        <c:lblAlgn val="ctr"/>
        <c:lblOffset val="100"/>
        <c:noMultiLvlLbl val="0"/>
      </c:catAx>
      <c:valAx>
        <c:axId val="34210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10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Insurance Company of Hawaii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2020-12</c:v>
                </c:pt>
                <c:pt idx="1">
                  <c:v>2021-01</c:v>
                </c:pt>
                <c:pt idx="2">
                  <c:v>2021-02</c:v>
                </c:pt>
                <c:pt idx="3">
                  <c:v>2021-03</c:v>
                </c:pt>
                <c:pt idx="4">
                  <c:v>2021-04</c:v>
                </c:pt>
                <c:pt idx="5">
                  <c:v>2021-05</c:v>
                </c:pt>
                <c:pt idx="6">
                  <c:v>2021-06</c:v>
                </c:pt>
                <c:pt idx="7">
                  <c:v>2021-07</c:v>
                </c:pt>
                <c:pt idx="8">
                  <c:v>2021-08</c:v>
                </c:pt>
                <c:pt idx="9">
                  <c:v>2021-09</c:v>
                </c:pt>
                <c:pt idx="10">
                  <c:v>2021-10</c:v>
                </c:pt>
                <c:pt idx="11">
                  <c:v>2021-11</c:v>
                </c:pt>
                <c:pt idx="12">
                  <c:v>2021-12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254</c:v>
                </c:pt>
                <c:pt idx="1">
                  <c:v>10835</c:v>
                </c:pt>
                <c:pt idx="2">
                  <c:v>9168</c:v>
                </c:pt>
                <c:pt idx="3">
                  <c:v>11532</c:v>
                </c:pt>
                <c:pt idx="4">
                  <c:v>14160</c:v>
                </c:pt>
                <c:pt idx="5">
                  <c:v>8414</c:v>
                </c:pt>
                <c:pt idx="6">
                  <c:v>13624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7D-4AB1-9484-6DDCAEFF18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099032"/>
        <c:axId val="329618184"/>
      </c:barChart>
      <c:catAx>
        <c:axId val="34209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618184"/>
        <c:crosses val="autoZero"/>
        <c:auto val="1"/>
        <c:lblAlgn val="ctr"/>
        <c:lblOffset val="100"/>
        <c:noMultiLvlLbl val="0"/>
      </c:catAx>
      <c:valAx>
        <c:axId val="32961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09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-8</c:v>
                </c:pt>
                <c:pt idx="1">
                  <c:v>28</c:v>
                </c:pt>
                <c:pt idx="2">
                  <c:v>2</c:v>
                </c:pt>
                <c:pt idx="3">
                  <c:v>2</c:v>
                </c:pt>
                <c:pt idx="4">
                  <c:v>32</c:v>
                </c:pt>
                <c:pt idx="5">
                  <c:v>-1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DD-4AC3-9088-33C944F902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868872"/>
        <c:axId val="331862640"/>
      </c:barChart>
      <c:dateAx>
        <c:axId val="331868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2640"/>
        <c:crosses val="autoZero"/>
        <c:auto val="1"/>
        <c:lblOffset val="100"/>
        <c:baseTimeUnit val="months"/>
      </c:dateAx>
      <c:valAx>
        <c:axId val="33186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8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28</c:v>
                </c:pt>
                <c:pt idx="1">
                  <c:v>99</c:v>
                </c:pt>
                <c:pt idx="2">
                  <c:v>35</c:v>
                </c:pt>
                <c:pt idx="3">
                  <c:v>25</c:v>
                </c:pt>
                <c:pt idx="4">
                  <c:v>62</c:v>
                </c:pt>
                <c:pt idx="5">
                  <c:v>27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8-4BA8-A97C-BE9C2F19E9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868544"/>
        <c:axId val="331863296"/>
      </c:barChart>
      <c:dateAx>
        <c:axId val="331868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3296"/>
        <c:crosses val="autoZero"/>
        <c:auto val="1"/>
        <c:lblOffset val="100"/>
        <c:baseTimeUnit val="months"/>
      </c:dateAx>
      <c:valAx>
        <c:axId val="33186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firstinshi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2021-01</c:v>
                </c:pt>
                <c:pt idx="1">
                  <c:v>2021-02</c:v>
                </c:pt>
                <c:pt idx="2">
                  <c:v>2021-03</c:v>
                </c:pt>
                <c:pt idx="3">
                  <c:v>2021-04</c:v>
                </c:pt>
                <c:pt idx="4">
                  <c:v>2021-05</c:v>
                </c:pt>
                <c:pt idx="5">
                  <c:v>2021-06</c:v>
                </c:pt>
                <c:pt idx="6">
                  <c:v>2021-07</c:v>
                </c:pt>
                <c:pt idx="7">
                  <c:v>2021-08</c:v>
                </c:pt>
                <c:pt idx="8">
                  <c:v>2021-09</c:v>
                </c:pt>
                <c:pt idx="9">
                  <c:v>2021-10</c:v>
                </c:pt>
                <c:pt idx="10">
                  <c:v>2021-11</c:v>
                </c:pt>
                <c:pt idx="11">
                  <c:v>2021-12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257</c:v>
                </c:pt>
                <c:pt idx="1">
                  <c:v>794</c:v>
                </c:pt>
                <c:pt idx="2">
                  <c:v>213</c:v>
                </c:pt>
                <c:pt idx="3">
                  <c:v>435</c:v>
                </c:pt>
                <c:pt idx="4">
                  <c:v>434</c:v>
                </c:pt>
                <c:pt idx="5">
                  <c:v>278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78-4713-A76B-19EC5C270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861656"/>
        <c:axId val="331861984"/>
      </c:barChart>
      <c:catAx>
        <c:axId val="33186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1984"/>
        <c:crosses val="autoZero"/>
        <c:auto val="1"/>
        <c:lblAlgn val="ctr"/>
        <c:lblOffset val="100"/>
        <c:noMultiLvlLbl val="0"/>
      </c:catAx>
      <c:valAx>
        <c:axId val="33186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86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5C0DC-40F4-4C04-AFFA-0B1049770E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FICOH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BFEF3-F6CB-4BA2-BC69-C387535ED55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3710755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D7FD3-E65F-4C6D-B81B-CB31BAF17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1696D0-E3B2-4C6B-9A9D-106CE40018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88497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3CCCD-78B1-4D5B-BB28-DCA3265ED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FD93BF-CAE7-4898-B8C2-3254D62DE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380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35EF9-1D43-4399-A6AE-1603350C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86CEDE-97C6-410F-BA40-D2D505F5A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2426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1487423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978150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87039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8898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4224238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9951104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483185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45947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58043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45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90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29A221-92A1-4AAF-851D-65B7A95B1E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9090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B1E11-E35F-412B-B11A-305B48FB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Fans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CC4481-535B-4775-9A54-F1378DF201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283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6626BA-29D7-4363-8185-4885335D7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84454-92E6-4141-AB35-3688BD1D3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929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949E4-C7C4-4783-97CD-BCEEA0C9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93DD08-C99A-4FAE-A4A4-E7AE5380CC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5107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7D76E0-004C-47B9-ACB9-128C545A86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D1F33-A512-44D6-A177-845D9DB32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239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80DDC-BC86-4FA2-8845-0DD75BA73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F9092A-E561-4BE4-9ECA-771E3DA16B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412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51250-28D8-49B6-8ED0-8B50D881F4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19422-677A-4C4E-B86D-30F934464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456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43644-91D3-49C6-8AFB-A6BC0601F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F0D90F-A990-4BEA-8E54-F498976B06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4970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EAAE3-BDC9-43A9-9734-C835336C3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1ED3E-6A91-4EF2-96CE-2318A7A23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815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F47AC-5E34-4091-80DA-29DB80CBC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FBD11C-E647-47D5-A55D-0B3D20348E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7189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1436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6772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6059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9368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4384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477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4382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17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Hawaii, LTD - 2021-06-17 22:00:51</a:t>
                      </a:r>
                      <a:r>
                        <a:rPr lang="en-US" sz="1000"/>
                        <a:t>
 Today, Kim Ebanez, FICOH’s AVP of Commercial Underwriting Support celebrated 45 years with #teamFICOH. Please join us in congratulating Kim on her achievement!
#workanniversary #insurancecareers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2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Hawaii, LTD - 2021-06-11 18:00:27</a:t>
                      </a:r>
                      <a:r>
                        <a:rPr lang="en-US" sz="1000"/>
                        <a:t>
 Today Hawaii celebrates #KingKamehamehaDay to honor King Kamehameha I who unified the Hawaiian islands back in 1810. 
📸 Shaun N. of our Claims Department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06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Hawaii, LTD - 2021-06-24 22:00:39</a:t>
                      </a:r>
                      <a:r>
                        <a:rPr lang="en-US" sz="1000"/>
                        <a:t>
 It's #NationalTakeYourPettoWorkWeek, and while we couldn’t bring our pets into the office, associates celebrated by sharing photos of their companions.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44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CF377-47E5-4357-B8E0-F16106EE13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90646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E4A18-30EE-45B7-9770-24837F89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0E8875-9C17-42F0-990D-21E45C0C8E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09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7753972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6486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16692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895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7847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16732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454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5685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4602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1668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0877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295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2094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01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840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A689AC-59F1-4042-A0B7-2EEB84DAB5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379667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B990A8-23A4-4A3B-91B0-4CA3F961B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94F30D-36A3-4DB3-9679-A7308E3506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3652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CFF13-E437-4B01-A985-590DB00984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ACBC9-21AE-45A4-BB19-4715DF787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41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B9113-BCAC-408D-8957-3A4823DBF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AC717-3E88-414B-B0A8-EE316CF125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369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3D2AF-E131-4086-84BC-EF287112B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C45E5-CC03-4A22-AECB-2CC7AAC82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054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44DD-C079-42AD-8F84-3FD732562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68391F-AAD8-415D-9177-93A2AB5608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2798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E08A2-08BA-47DF-A649-959C3B6BF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9A921-0382-4278-A375-54F1B9495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801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D8A66-9F84-436A-895D-824A80A3E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67E4CD-8466-4003-B75C-183F29D3C8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376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777261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2263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30934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133153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320037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759205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16366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06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- 2021-06-11 14:33:00</a:t>
                      </a:r>
                      <a:r>
                        <a:rPr lang="en-US" sz="1000"/>
                        <a:t>
 Today Hawaii celebrates #KingKamehamehaDay to honor King Kamehameha I who unified the Hawaiian islands back in 1810. 
📸 Shaun N. of our Claims Department https://t.co/B5TAgBOrUN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06/12/2021 02:07:21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84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- 2021-06-18 14:42:15</a:t>
                      </a:r>
                      <a:r>
                        <a:rPr lang="en-US" sz="1000"/>
                        <a:t>
 FICOH is a longtime supporter of @ShidlerCollege's annual Business Night. Last month, their team did a fantastic job hosting a virtual event that brought together students and local business professionals for an evening of scholarly recognition and mentoring. #FlashbackFriday https://t.co/6v6KMcUizn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06/18/2021 20:09:56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50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@FirstInsHI - 2021-06-10 16:01:26</a:t>
                      </a:r>
                      <a:r>
                        <a:rPr lang="en-US" sz="1000"/>
                        <a:t>
 June is National #InternetSafetyMonth. It's the perfect time to increase your awareness of #onlinesafety and learn ways to protect your identity and data. Check out these simple tips from our friends at @CyberScout https://t.co/KrmDLaYONp https://t.co/X0Nz9HwPoV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06/10/2021 20:09:32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731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516694-DC84-4FB1-8EB5-D0DC4676B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1604556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72BBA-D456-40DC-A174-DBE8FF48F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49D265-F21A-489D-B614-72C4F9430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420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773151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4005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1480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7699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08008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77216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5751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2660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9871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3201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1019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00014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52778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0060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75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0.10492042034964 %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679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3BF97B-7DF2-4554-9340-D2E3F55E7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474916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F027F-FFB2-4535-AEE6-88C12EAB6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1B3F91-B717-4156-9547-5428F0E3B4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761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1F16A-E8B8-47EF-BC6B-FF4ADA0A3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9B8BC-962D-4E64-BC27-C7C1E65CF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2659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C1C98-3F1B-4F8B-966E-95F222BC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641A6B-3A91-4C91-BA35-B5674D10B4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72536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B328ED-A97C-4378-BB04-463F8A8AB0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8363B-5E70-4024-87A7-90A6E5FEA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587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B9A30-393C-4D0D-AE30-710BFACF6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C45ECC-E42B-4AC3-9416-829832CFF7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993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A3DD22-7B25-4994-A2D0-055F8458AC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6F495-CE7B-4923-8E64-45D40E5FF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122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E7F8B-B839-4C6D-AB46-9D275BAC8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09843D-12FB-4949-90E6-19DE642208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6778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0BA88-B93C-4566-B505-9A4A9ED5F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3EFEB-2D0B-412B-90C3-EB25DF130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8248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B5F62-67A0-4450-BF41-3DD6A3EC0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AC131B-3708-4DE0-A8B1-F6B4A1A1B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808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501775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8660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39552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373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73611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36183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87358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63679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03800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255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- 2021-06-08 18:26:13</a:t>
                      </a:r>
                      <a:r>
                        <a:rPr lang="en-US" sz="1000"/>
                        <a:t>
 After more than seven years at the helm of Hawaii’s largest and oldest insurance company and nearly 20 years as a member of FICOH's executive leadership team, Jeff Shonka, president and CEO, will retire on August 31, 2021. He will be succeeded by Mark Yoda effective September 1, 2021. Learn more: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0.084536389343652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959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- 2021-06-17 21:21:04</a:t>
                      </a:r>
                      <a:r>
                        <a:rPr lang="en-US" sz="1000"/>
                        <a:t>
 Today, Kim Ebanez, AVP of Commercial Underwriting Support celebrated 45 years with #teamFICOH. Please join us in congratulating Kim on her achievement!
#workanniversary #insurancecareers 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0.28104286345559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91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 Insurance Company of Hawaii - 2021-06-01 18:47:00</a:t>
                      </a:r>
                      <a:r>
                        <a:rPr lang="en-US" sz="1000"/>
                        <a:t>
 If you have a hurricane insurance policy with a 5% deductible, how much do you have to pay out-of-pocket? Probably more than you think. 
Get answers here: bit.ly/3ohLQLA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0.049399198931909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933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05DDA-6B62-438D-8E94-AEEE8092E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67043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98178-3B1B-4C39-B1BB-7F7274392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1FB22-4046-48FD-8AFC-0E3F013D9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712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220312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89269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7868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938457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81691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0395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58007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6007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4002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99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273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15614F-7A69-4BE2-A1F8-6805164329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365159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885E3-C9FC-4971-BED8-D686B0D8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0112B4-ABAE-4856-9F64-552F8E70A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24746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47D74-368E-42FD-AAA2-C107DA0BE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DD2C8-4578-4BF4-9EA5-C457D755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2901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46145-0FBB-49F5-9C25-597CE5BEE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4B6499-0E71-48F1-9523-22F7EB0A3A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1316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949C0-4A5F-49C3-BEEA-76F8B589C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0D5701-BD04-474D-8F4A-C0C253F168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557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FEF2D-53E0-47EC-ACFC-99FB5951A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FICOH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D17AAB-3058-41AA-8E5D-265A7D7485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4539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E1442C-1477-40E2-8787-1FAC38A19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B14C06-30A9-4E06-813E-6C0184B05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3094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81C2B-31B7-4253-A728-2E618E3AD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Instagram Posts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FF3C79-8B1F-4BFD-BE6E-D624CFCA7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9153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149573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2242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289658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1991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03829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9021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- 2021-06-17 22:00:09</a:t>
                      </a:r>
                      <a:r>
                        <a:rPr lang="en-US" sz="1000"/>
                        <a:t>
 Today, Kim Ebanez, FICOH’s AVP of Commercial Underwriting Support celebrated 45 years with #teamFICOH. Please join us in congratulating Kim on her achievement!
#workanniversary #insurancecareers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2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- 2021-06-03 22:14:52</a:t>
                      </a:r>
                      <a:r>
                        <a:rPr lang="en-US" sz="1000"/>
                        <a:t>
 Seat belts for dogs: crazy or crucial? Having a loose dog in the car is not only a distraction for you, but also dangerous for your furry friend. 🐶
Click the link in our profile or go here https://bit.ly/3ihNqMb to learn more about #petsafety in the car.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30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firstinshi - 2021-06-24 21:54:54</a:t>
                      </a:r>
                      <a:r>
                        <a:rPr lang="en-US" sz="1000"/>
                        <a:t>
 It's National Take Your Pet to Work Week, and while we couldn’t bring our pets into the office, associates celebrated by sharing photos of their companions!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77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2606A6-1AC5-43AB-86D6-A3F2A53DE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223939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3C595-BB09-47F4-B8C5-0DAEADD23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FICOH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DA6519-8B54-4190-BD46-62157C4CE4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45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896183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353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430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421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091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586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8094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4965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1002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4193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5040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2086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9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firstinshi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047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F572-4B67-4888-8FE2-07AD93F68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729257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E0DE0-9E3B-46FE-8F9C-3D26A93E9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FICOH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FAD05D-2A1D-47D1-BD82-37E0BE1F0C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2998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7278550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41407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73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90617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6501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684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62819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266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905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4417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717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firstinshi - 2021-06-25 12:55:30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https://quintly-image-storage.s3.amazonaws.com/42a5b893a9726451877e4ab7634db126/39884a163ba6a1e516cd4ec626e4e75d.jpg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06/26/2021 12:30:56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83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firstinshi - 2021-06-17 22:01:31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https://quintly-image-storage.s3.amazonaws.com/42a5b893a9726451877e4ab7634db126/c3effd12fe81b299fd88d3aa8055fae2.jpg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06/18/2021 22:00:29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5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firstinshi - 2021-06-17 22:01:27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https://quintly-image-storage.s3.amazonaws.com/42a5b893a9726451877e4ab7634db126/83ff60469166d2fa1b70286815b7e672.jpg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06/18/2021 22:00:29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99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42ADE-543F-4888-9F82-90CCFF737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746745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67778-5B85-4DF3-BF0F-4112A2510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FICOH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8CCE78-8AE2-43C7-BB11-2692FB4BF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931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6750477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95808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0678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9311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5552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906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513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9990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2044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6386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447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firstinshi - 2021-06-17 22:01:23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https://quintly-image-storage.s3.amazonaws.com/42a5b893a9726451877e4ab7634db126/4a080f6ce92333a7908cb189145ec61b.jpg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06/18/2021 22:00:29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31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firstinshi - 2021-06-17 22:01:19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https://quintly-image-storage.s3.amazonaws.com/42a5b893a9726451877e4ab7634db126/743520eb0b86e0c284797b72275fbaa1.jpg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06/18/2021 22:00:29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16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77EC6B-C87B-4EFA-A265-3BF1FC4C1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646207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844</Words>
  <Application>Microsoft Office PowerPoint</Application>
  <PresentationFormat>On-screen Show (4:3)</PresentationFormat>
  <Paragraphs>365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FICOH Social Media</vt:lpstr>
      <vt:lpstr>Overall Overall Audience | FICOH</vt:lpstr>
      <vt:lpstr>Facebook Key Metrics Table | FICOH</vt:lpstr>
      <vt:lpstr>Facebook Facebook Fans Change | FICOH</vt:lpstr>
      <vt:lpstr>Facebook Average Interactions Per Facebook Post | FICOH</vt:lpstr>
      <vt:lpstr>Facebook Total Interactions Per Month | FICOH</vt:lpstr>
      <vt:lpstr>Facebook Facebook Impressions | FICOH</vt:lpstr>
      <vt:lpstr>Facebook Own Posts Table | FICOH</vt:lpstr>
      <vt:lpstr>Twitter Key Metrics Table | FICOH</vt:lpstr>
      <vt:lpstr>Twitter Twitter Followers Change | FICOH</vt:lpstr>
      <vt:lpstr>Twitter Average Interactions Per Tweet | FICOH</vt:lpstr>
      <vt:lpstr>Twitter Total Interactions Per Month | FICOH</vt:lpstr>
      <vt:lpstr>Twitter Own and Retweeted Tweets Table | FICOH</vt:lpstr>
      <vt:lpstr>LinkedIn Key Metrics Table | FICOH</vt:lpstr>
      <vt:lpstr>LinkedIn LinkedIn Followers Change | FICOH</vt:lpstr>
      <vt:lpstr>LinkedIn Average Interactions Per LinkedIn Update | FICOH</vt:lpstr>
      <vt:lpstr>LinkedIn Total Interactions Per Month | FICOH</vt:lpstr>
      <vt:lpstr>LinkedIn Post Impressions | FICOH</vt:lpstr>
      <vt:lpstr>LinkedIn Posts Table | FICOH</vt:lpstr>
      <vt:lpstr>Instagram Key Metrics Table | FICOH</vt:lpstr>
      <vt:lpstr>Instagram Instagram Followers Change | FICOH</vt:lpstr>
      <vt:lpstr>Instagram Average Interactions Per Instagram Post | FICOH</vt:lpstr>
      <vt:lpstr>Instagram Total Interactions Per Month | FICOH</vt:lpstr>
      <vt:lpstr>Instagram Top Instagram Posts Table | FICOH</vt:lpstr>
      <vt:lpstr>Instagram Stories Key Metrics Table | FICOH</vt:lpstr>
      <vt:lpstr>Instagram Stories Table  | FICOH - 1 of 2</vt:lpstr>
      <vt:lpstr>Instagram Stories Table  | FICOH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FICOH Social Media</dc:title>
  <dc:creator>Frederik Peiniger</dc:creator>
  <cp:lastModifiedBy>Frederik Peiniger</cp:lastModifiedBy>
  <cp:revision>1</cp:revision>
  <dcterms:created xsi:type="dcterms:W3CDTF">2021-07-01T16:56:35Z</dcterms:created>
  <dcterms:modified xsi:type="dcterms:W3CDTF">2021-07-01T16:57:09Z</dcterms:modified>
</cp:coreProperties>
</file>