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Sheet1!$B$2:$B$42</c:f>
              <c:numCache>
                <c:formatCode>General</c:formatCode>
                <c:ptCount val="41"/>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numCache>
            </c:numRef>
          </c:val>
          <c:smooth val="0"/>
          <c:extLst>
            <c:ext xmlns:c16="http://schemas.microsoft.com/office/drawing/2014/chart" uri="{C3380CC4-5D6E-409C-BE32-E72D297353CC}">
              <c16:uniqueId val="{00000000-46A8-472A-8385-2F601818CE9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Sheet1!$C$2:$C$42</c:f>
              <c:numCache>
                <c:formatCode>General</c:formatCode>
                <c:ptCount val="41"/>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numCache>
            </c:numRef>
          </c:val>
          <c:smooth val="0"/>
          <c:extLst>
            <c:ext xmlns:c16="http://schemas.microsoft.com/office/drawing/2014/chart" uri="{C3380CC4-5D6E-409C-BE32-E72D297353CC}">
              <c16:uniqueId val="{00000001-46A8-472A-8385-2F601818CE9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Sheet1!$D$2:$D$42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2-46A8-472A-8385-2F601818CE9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Sheet1!$E$2:$E$42</c:f>
              <c:numCache>
                <c:formatCode>General</c:formatCode>
                <c:ptCount val="41"/>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numCache>
            </c:numRef>
          </c:val>
          <c:smooth val="0"/>
          <c:extLst>
            <c:ext xmlns:c16="http://schemas.microsoft.com/office/drawing/2014/chart" uri="{C3380CC4-5D6E-409C-BE32-E72D297353CC}">
              <c16:uniqueId val="{00000003-46A8-472A-8385-2F601818CE9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Sheet1!$F$2:$F$42</c:f>
              <c:numCache>
                <c:formatCode>General</c:formatCode>
                <c:ptCount val="41"/>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numCache>
            </c:numRef>
          </c:val>
          <c:smooth val="0"/>
          <c:extLst>
            <c:ext xmlns:c16="http://schemas.microsoft.com/office/drawing/2014/chart" uri="{C3380CC4-5D6E-409C-BE32-E72D297353CC}">
              <c16:uniqueId val="{00000004-46A8-472A-8385-2F601818CE97}"/>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Sheet1!$A$2:$A$42</c:f>
              <c:numCache>
                <c:formatCode>m/d/yyyy</c:formatCode>
                <c:ptCount val="4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numCache>
            </c:numRef>
          </c:cat>
          <c:val>
            <c:numRef>
              <c:f>Sheet1!$G$2:$G$42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5-46A8-472A-8385-2F601818CE97}"/>
            </c:ext>
          </c:extLst>
        </c:ser>
        <c:dLbls>
          <c:showLegendKey val="0"/>
          <c:showVal val="0"/>
          <c:showCatName val="0"/>
          <c:showSerName val="0"/>
          <c:showPercent val="0"/>
          <c:showBubbleSize val="0"/>
        </c:dLbls>
        <c:smooth val="0"/>
        <c:axId val="302167712"/>
        <c:axId val="302174272"/>
      </c:lineChart>
      <c:dateAx>
        <c:axId val="30216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4272"/>
        <c:crosses val="autoZero"/>
        <c:auto val="1"/>
        <c:lblOffset val="100"/>
        <c:baseTimeUnit val="months"/>
      </c:dateAx>
      <c:valAx>
        <c:axId val="30217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6</c:v>
                </c:pt>
              </c:numCache>
            </c:numRef>
          </c:val>
          <c:extLst>
            <c:ext xmlns:c16="http://schemas.microsoft.com/office/drawing/2014/chart" uri="{C3380CC4-5D6E-409C-BE32-E72D297353CC}">
              <c16:uniqueId val="{00000000-86BA-4F4B-B306-9BCDCD2CC5BA}"/>
            </c:ext>
          </c:extLst>
        </c:ser>
        <c:dLbls>
          <c:showLegendKey val="0"/>
          <c:showVal val="0"/>
          <c:showCatName val="0"/>
          <c:showSerName val="0"/>
          <c:showPercent val="0"/>
          <c:showBubbleSize val="0"/>
        </c:dLbls>
        <c:gapWidth val="219"/>
        <c:overlap val="-27"/>
        <c:axId val="69974544"/>
        <c:axId val="69974872"/>
      </c:barChart>
      <c:dateAx>
        <c:axId val="69974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74872"/>
        <c:crosses val="autoZero"/>
        <c:auto val="1"/>
        <c:lblOffset val="100"/>
        <c:baseTimeUnit val="months"/>
      </c:dateAx>
      <c:valAx>
        <c:axId val="6997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7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23</c:v>
                </c:pt>
                <c:pt idx="4">
                  <c:v>22</c:v>
                </c:pt>
                <c:pt idx="5">
                  <c:v>16</c:v>
                </c:pt>
                <c:pt idx="6">
                  <c:v>0</c:v>
                </c:pt>
                <c:pt idx="7">
                  <c:v>0</c:v>
                </c:pt>
                <c:pt idx="8">
                  <c:v>0</c:v>
                </c:pt>
                <c:pt idx="9">
                  <c:v>0</c:v>
                </c:pt>
                <c:pt idx="10">
                  <c:v>0</c:v>
                </c:pt>
                <c:pt idx="11">
                  <c:v>0</c:v>
                </c:pt>
              </c:numCache>
            </c:numRef>
          </c:val>
          <c:extLst>
            <c:ext xmlns:c16="http://schemas.microsoft.com/office/drawing/2014/chart" uri="{C3380CC4-5D6E-409C-BE32-E72D297353CC}">
              <c16:uniqueId val="{00000000-1B93-44C2-82B9-13C2F3AEFBBF}"/>
            </c:ext>
          </c:extLst>
        </c:ser>
        <c:dLbls>
          <c:showLegendKey val="0"/>
          <c:showVal val="0"/>
          <c:showCatName val="0"/>
          <c:showSerName val="0"/>
          <c:showPercent val="0"/>
          <c:showBubbleSize val="0"/>
        </c:dLbls>
        <c:gapWidth val="219"/>
        <c:overlap val="-27"/>
        <c:axId val="304672320"/>
        <c:axId val="304674944"/>
      </c:barChart>
      <c:dateAx>
        <c:axId val="30467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74944"/>
        <c:crosses val="autoZero"/>
        <c:auto val="1"/>
        <c:lblOffset val="100"/>
        <c:baseTimeUnit val="months"/>
      </c:dateAx>
      <c:valAx>
        <c:axId val="30467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7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774</c:v>
                </c:pt>
                <c:pt idx="4">
                  <c:v>597</c:v>
                </c:pt>
                <c:pt idx="5">
                  <c:v>89</c:v>
                </c:pt>
                <c:pt idx="6">
                  <c:v>0</c:v>
                </c:pt>
                <c:pt idx="7">
                  <c:v>0</c:v>
                </c:pt>
                <c:pt idx="8">
                  <c:v>0</c:v>
                </c:pt>
                <c:pt idx="9">
                  <c:v>0</c:v>
                </c:pt>
                <c:pt idx="10">
                  <c:v>0</c:v>
                </c:pt>
                <c:pt idx="11">
                  <c:v>0</c:v>
                </c:pt>
              </c:numCache>
            </c:numRef>
          </c:val>
          <c:extLst>
            <c:ext xmlns:c16="http://schemas.microsoft.com/office/drawing/2014/chart" uri="{C3380CC4-5D6E-409C-BE32-E72D297353CC}">
              <c16:uniqueId val="{00000000-FB30-4091-AE46-D2263DF40C19}"/>
            </c:ext>
          </c:extLst>
        </c:ser>
        <c:dLbls>
          <c:showLegendKey val="0"/>
          <c:showVal val="0"/>
          <c:showCatName val="0"/>
          <c:showSerName val="0"/>
          <c:showPercent val="0"/>
          <c:showBubbleSize val="0"/>
        </c:dLbls>
        <c:gapWidth val="219"/>
        <c:overlap val="-27"/>
        <c:axId val="71079312"/>
        <c:axId val="71075048"/>
      </c:barChart>
      <c:catAx>
        <c:axId val="7107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075048"/>
        <c:crosses val="autoZero"/>
        <c:auto val="1"/>
        <c:lblAlgn val="ctr"/>
        <c:lblOffset val="100"/>
        <c:noMultiLvlLbl val="0"/>
      </c:catAx>
      <c:valAx>
        <c:axId val="7107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07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19493</c:v>
                </c:pt>
              </c:numCache>
            </c:numRef>
          </c:val>
          <c:extLst>
            <c:ext xmlns:c16="http://schemas.microsoft.com/office/drawing/2014/chart" uri="{C3380CC4-5D6E-409C-BE32-E72D297353CC}">
              <c16:uniqueId val="{00000000-04A0-489E-B9FA-595C2FFDCCBA}"/>
            </c:ext>
          </c:extLst>
        </c:ser>
        <c:dLbls>
          <c:showLegendKey val="0"/>
          <c:showVal val="0"/>
          <c:showCatName val="0"/>
          <c:showSerName val="0"/>
          <c:showPercent val="0"/>
          <c:showBubbleSize val="0"/>
        </c:dLbls>
        <c:gapWidth val="219"/>
        <c:overlap val="-27"/>
        <c:axId val="71077344"/>
        <c:axId val="69976840"/>
      </c:barChart>
      <c:dateAx>
        <c:axId val="7107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76840"/>
        <c:crosses val="autoZero"/>
        <c:auto val="1"/>
        <c:lblOffset val="100"/>
        <c:baseTimeUnit val="months"/>
      </c:dateAx>
      <c:valAx>
        <c:axId val="6997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0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34</c:v>
                </c:pt>
                <c:pt idx="1">
                  <c:v>341</c:v>
                </c:pt>
                <c:pt idx="2">
                  <c:v>450</c:v>
                </c:pt>
                <c:pt idx="3">
                  <c:v>388</c:v>
                </c:pt>
                <c:pt idx="4">
                  <c:v>372</c:v>
                </c:pt>
                <c:pt idx="5">
                  <c:v>258</c:v>
                </c:pt>
              </c:numCache>
            </c:numRef>
          </c:val>
          <c:extLst>
            <c:ext xmlns:c16="http://schemas.microsoft.com/office/drawing/2014/chart" uri="{C3380CC4-5D6E-409C-BE32-E72D297353CC}">
              <c16:uniqueId val="{00000000-F249-4334-9A37-D2CD7CFCE797}"/>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37</c:v>
                </c:pt>
                <c:pt idx="1">
                  <c:v>399</c:v>
                </c:pt>
                <c:pt idx="2">
                  <c:v>614</c:v>
                </c:pt>
                <c:pt idx="3">
                  <c:v>682</c:v>
                </c:pt>
                <c:pt idx="4">
                  <c:v>599</c:v>
                </c:pt>
                <c:pt idx="5">
                  <c:v>352</c:v>
                </c:pt>
              </c:numCache>
            </c:numRef>
          </c:val>
          <c:extLst>
            <c:ext xmlns:c16="http://schemas.microsoft.com/office/drawing/2014/chart" uri="{C3380CC4-5D6E-409C-BE32-E72D297353CC}">
              <c16:uniqueId val="{00000001-F249-4334-9A37-D2CD7CFCE797}"/>
            </c:ext>
          </c:extLst>
        </c:ser>
        <c:dLbls>
          <c:showLegendKey val="0"/>
          <c:showVal val="0"/>
          <c:showCatName val="0"/>
          <c:showSerName val="0"/>
          <c:showPercent val="0"/>
          <c:showBubbleSize val="0"/>
        </c:dLbls>
        <c:gapWidth val="219"/>
        <c:overlap val="-27"/>
        <c:axId val="314482576"/>
        <c:axId val="314485528"/>
      </c:barChart>
      <c:catAx>
        <c:axId val="31448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85528"/>
        <c:crosses val="autoZero"/>
        <c:auto val="1"/>
        <c:lblAlgn val="ctr"/>
        <c:lblOffset val="100"/>
        <c:noMultiLvlLbl val="0"/>
      </c:catAx>
      <c:valAx>
        <c:axId val="31448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8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-1</c:v>
                </c:pt>
              </c:numCache>
            </c:numRef>
          </c:val>
          <c:extLst>
            <c:ext xmlns:c16="http://schemas.microsoft.com/office/drawing/2014/chart" uri="{C3380CC4-5D6E-409C-BE32-E72D297353CC}">
              <c16:uniqueId val="{00000000-0027-41A8-932D-F3B521E9E197}"/>
            </c:ext>
          </c:extLst>
        </c:ser>
        <c:dLbls>
          <c:showLegendKey val="0"/>
          <c:showVal val="0"/>
          <c:showCatName val="0"/>
          <c:showSerName val="0"/>
          <c:showPercent val="0"/>
          <c:showBubbleSize val="0"/>
        </c:dLbls>
        <c:gapWidth val="219"/>
        <c:overlap val="-27"/>
        <c:axId val="316624544"/>
        <c:axId val="316625200"/>
      </c:barChart>
      <c:dateAx>
        <c:axId val="316624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25200"/>
        <c:crosses val="autoZero"/>
        <c:auto val="1"/>
        <c:lblOffset val="100"/>
        <c:baseTimeUnit val="months"/>
      </c:dateAx>
      <c:valAx>
        <c:axId val="31662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2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0-03CD-49A4-BFF4-BEF5E66424E1}"/>
            </c:ext>
          </c:extLst>
        </c:ser>
        <c:dLbls>
          <c:showLegendKey val="0"/>
          <c:showVal val="0"/>
          <c:showCatName val="0"/>
          <c:showSerName val="0"/>
          <c:showPercent val="0"/>
          <c:showBubbleSize val="0"/>
        </c:dLbls>
        <c:gapWidth val="219"/>
        <c:overlap val="-27"/>
        <c:axId val="316627824"/>
        <c:axId val="316617984"/>
      </c:barChart>
      <c:dateAx>
        <c:axId val="31662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17984"/>
        <c:crosses val="autoZero"/>
        <c:auto val="1"/>
        <c:lblOffset val="100"/>
        <c:baseTimeUnit val="months"/>
      </c:dateAx>
      <c:valAx>
        <c:axId val="31661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2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105</c:v>
                </c:pt>
                <c:pt idx="3">
                  <c:v>127</c:v>
                </c:pt>
                <c:pt idx="4">
                  <c:v>75</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595D-4DB7-8247-C640A25EE376}"/>
            </c:ext>
          </c:extLst>
        </c:ser>
        <c:dLbls>
          <c:showLegendKey val="0"/>
          <c:showVal val="0"/>
          <c:showCatName val="0"/>
          <c:showSerName val="0"/>
          <c:showPercent val="0"/>
          <c:showBubbleSize val="0"/>
        </c:dLbls>
        <c:gapWidth val="219"/>
        <c:overlap val="-27"/>
        <c:axId val="395790432"/>
        <c:axId val="395789448"/>
      </c:barChart>
      <c:catAx>
        <c:axId val="39579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89448"/>
        <c:crosses val="autoZero"/>
        <c:auto val="1"/>
        <c:lblAlgn val="ctr"/>
        <c:lblOffset val="100"/>
        <c:noMultiLvlLbl val="0"/>
      </c:catAx>
      <c:valAx>
        <c:axId val="39578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9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71</c:v>
                </c:pt>
                <c:pt idx="6">
                  <c:v>0</c:v>
                </c:pt>
                <c:pt idx="7">
                  <c:v>0</c:v>
                </c:pt>
                <c:pt idx="8">
                  <c:v>0</c:v>
                </c:pt>
                <c:pt idx="9">
                  <c:v>0</c:v>
                </c:pt>
                <c:pt idx="10">
                  <c:v>0</c:v>
                </c:pt>
                <c:pt idx="11">
                  <c:v>0</c:v>
                </c:pt>
              </c:numCache>
            </c:numRef>
          </c:val>
          <c:extLst>
            <c:ext xmlns:c16="http://schemas.microsoft.com/office/drawing/2014/chart" uri="{C3380CC4-5D6E-409C-BE32-E72D297353CC}">
              <c16:uniqueId val="{00000000-3406-4626-91DA-4DBBC1A79C26}"/>
            </c:ext>
          </c:extLst>
        </c:ser>
        <c:dLbls>
          <c:showLegendKey val="0"/>
          <c:showVal val="0"/>
          <c:showCatName val="0"/>
          <c:showSerName val="0"/>
          <c:showPercent val="0"/>
          <c:showBubbleSize val="0"/>
        </c:dLbls>
        <c:gapWidth val="219"/>
        <c:overlap val="-27"/>
        <c:axId val="395797648"/>
        <c:axId val="395794696"/>
      </c:barChart>
      <c:dateAx>
        <c:axId val="39579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94696"/>
        <c:crosses val="autoZero"/>
        <c:auto val="1"/>
        <c:lblOffset val="100"/>
        <c:baseTimeUnit val="months"/>
      </c:dateAx>
      <c:valAx>
        <c:axId val="39579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9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52</c:v>
                </c:pt>
              </c:numCache>
            </c:numRef>
          </c:val>
          <c:extLst>
            <c:ext xmlns:c16="http://schemas.microsoft.com/office/drawing/2014/chart" uri="{C3380CC4-5D6E-409C-BE32-E72D297353CC}">
              <c16:uniqueId val="{00000000-42C8-4562-916A-B5ED760D551F}"/>
            </c:ext>
          </c:extLst>
        </c:ser>
        <c:dLbls>
          <c:showLegendKey val="0"/>
          <c:showVal val="0"/>
          <c:showCatName val="0"/>
          <c:showSerName val="0"/>
          <c:showPercent val="0"/>
          <c:showBubbleSize val="0"/>
        </c:dLbls>
        <c:gapWidth val="219"/>
        <c:overlap val="-27"/>
        <c:axId val="406888864"/>
        <c:axId val="406890176"/>
      </c:barChart>
      <c:dateAx>
        <c:axId val="40688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90176"/>
        <c:crosses val="autoZero"/>
        <c:auto val="1"/>
        <c:lblOffset val="100"/>
        <c:baseTimeUnit val="months"/>
      </c:dateAx>
      <c:valAx>
        <c:axId val="40689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8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124</c:v>
                </c:pt>
                <c:pt idx="1">
                  <c:v>91</c:v>
                </c:pt>
                <c:pt idx="2">
                  <c:v>56</c:v>
                </c:pt>
                <c:pt idx="3">
                  <c:v>66</c:v>
                </c:pt>
                <c:pt idx="4">
                  <c:v>66</c:v>
                </c:pt>
                <c:pt idx="5">
                  <c:v>37</c:v>
                </c:pt>
              </c:numCache>
            </c:numRef>
          </c:val>
          <c:extLst>
            <c:ext xmlns:c16="http://schemas.microsoft.com/office/drawing/2014/chart" uri="{C3380CC4-5D6E-409C-BE32-E72D297353CC}">
              <c16:uniqueId val="{00000000-F247-485A-B0E8-AA4CCE0B3DA8}"/>
            </c:ext>
          </c:extLst>
        </c:ser>
        <c:dLbls>
          <c:showLegendKey val="0"/>
          <c:showVal val="0"/>
          <c:showCatName val="0"/>
          <c:showSerName val="0"/>
          <c:showPercent val="0"/>
          <c:showBubbleSize val="0"/>
        </c:dLbls>
        <c:gapWidth val="219"/>
        <c:overlap val="-27"/>
        <c:axId val="406896080"/>
        <c:axId val="406895424"/>
      </c:barChart>
      <c:catAx>
        <c:axId val="40689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95424"/>
        <c:crosses val="autoZero"/>
        <c:auto val="1"/>
        <c:lblAlgn val="ctr"/>
        <c:lblOffset val="100"/>
        <c:noMultiLvlLbl val="0"/>
      </c:catAx>
      <c:valAx>
        <c:axId val="40689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9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1990</c:v>
                </c:pt>
                <c:pt idx="1">
                  <c:v>1832</c:v>
                </c:pt>
                <c:pt idx="2">
                  <c:v>1411</c:v>
                </c:pt>
                <c:pt idx="3">
                  <c:v>1788</c:v>
                </c:pt>
                <c:pt idx="4">
                  <c:v>1659</c:v>
                </c:pt>
                <c:pt idx="5">
                  <c:v>151</c:v>
                </c:pt>
              </c:numCache>
            </c:numRef>
          </c:val>
          <c:extLst>
            <c:ext xmlns:c16="http://schemas.microsoft.com/office/drawing/2014/chart" uri="{C3380CC4-5D6E-409C-BE32-E72D297353CC}">
              <c16:uniqueId val="{00000000-86CB-4269-9B53-9994D7E847A4}"/>
            </c:ext>
          </c:extLst>
        </c:ser>
        <c:dLbls>
          <c:showLegendKey val="0"/>
          <c:showVal val="0"/>
          <c:showCatName val="0"/>
          <c:showSerName val="0"/>
          <c:showPercent val="0"/>
          <c:showBubbleSize val="0"/>
        </c:dLbls>
        <c:gapWidth val="219"/>
        <c:overlap val="-27"/>
        <c:axId val="406864592"/>
        <c:axId val="406872464"/>
      </c:barChart>
      <c:catAx>
        <c:axId val="40686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2464"/>
        <c:crosses val="autoZero"/>
        <c:auto val="1"/>
        <c:lblAlgn val="ctr"/>
        <c:lblOffset val="100"/>
        <c:noMultiLvlLbl val="0"/>
      </c:catAx>
      <c:valAx>
        <c:axId val="40687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8200</c:v>
                </c:pt>
              </c:numCache>
            </c:numRef>
          </c:val>
          <c:extLst>
            <c:ext xmlns:c16="http://schemas.microsoft.com/office/drawing/2014/chart" uri="{C3380CC4-5D6E-409C-BE32-E72D297353CC}">
              <c16:uniqueId val="{00000000-28CD-459C-91CC-3F4D772E7425}"/>
            </c:ext>
          </c:extLst>
        </c:ser>
        <c:dLbls>
          <c:showLegendKey val="0"/>
          <c:showVal val="0"/>
          <c:showCatName val="0"/>
          <c:showSerName val="0"/>
          <c:showPercent val="0"/>
          <c:showBubbleSize val="0"/>
        </c:dLbls>
        <c:gapWidth val="219"/>
        <c:overlap val="-27"/>
        <c:axId val="406869840"/>
        <c:axId val="406870168"/>
      </c:barChart>
      <c:catAx>
        <c:axId val="40686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70168"/>
        <c:crosses val="autoZero"/>
        <c:auto val="1"/>
        <c:lblAlgn val="ctr"/>
        <c:lblOffset val="100"/>
        <c:noMultiLvlLbl val="0"/>
      </c:catAx>
      <c:valAx>
        <c:axId val="40687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6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1</c:v>
                </c:pt>
              </c:numCache>
            </c:numRef>
          </c:val>
          <c:extLst>
            <c:ext xmlns:c16="http://schemas.microsoft.com/office/drawing/2014/chart" uri="{C3380CC4-5D6E-409C-BE32-E72D297353CC}">
              <c16:uniqueId val="{00000000-6546-4BE7-AF7C-F0438E55B4E3}"/>
            </c:ext>
          </c:extLst>
        </c:ser>
        <c:dLbls>
          <c:showLegendKey val="0"/>
          <c:showVal val="0"/>
          <c:showCatName val="0"/>
          <c:showSerName val="0"/>
          <c:showPercent val="0"/>
          <c:showBubbleSize val="0"/>
        </c:dLbls>
        <c:gapWidth val="219"/>
        <c:overlap val="-27"/>
        <c:axId val="444235200"/>
        <c:axId val="444232904"/>
      </c:barChart>
      <c:dateAx>
        <c:axId val="44423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32904"/>
        <c:crosses val="autoZero"/>
        <c:auto val="1"/>
        <c:lblOffset val="100"/>
        <c:baseTimeUnit val="months"/>
      </c:dateAx>
      <c:valAx>
        <c:axId val="44423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3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23</c:v>
                </c:pt>
                <c:pt idx="6">
                  <c:v>0</c:v>
                </c:pt>
                <c:pt idx="7">
                  <c:v>0</c:v>
                </c:pt>
                <c:pt idx="8">
                  <c:v>0</c:v>
                </c:pt>
                <c:pt idx="9">
                  <c:v>0</c:v>
                </c:pt>
                <c:pt idx="10">
                  <c:v>0</c:v>
                </c:pt>
                <c:pt idx="11">
                  <c:v>0</c:v>
                </c:pt>
              </c:numCache>
            </c:numRef>
          </c:val>
          <c:extLst>
            <c:ext xmlns:c16="http://schemas.microsoft.com/office/drawing/2014/chart" uri="{C3380CC4-5D6E-409C-BE32-E72D297353CC}">
              <c16:uniqueId val="{00000000-1C3F-4F44-B8CF-416CB8CAC1F9}"/>
            </c:ext>
          </c:extLst>
        </c:ser>
        <c:dLbls>
          <c:showLegendKey val="0"/>
          <c:showVal val="0"/>
          <c:showCatName val="0"/>
          <c:showSerName val="0"/>
          <c:showPercent val="0"/>
          <c:showBubbleSize val="0"/>
        </c:dLbls>
        <c:gapWidth val="219"/>
        <c:overlap val="-27"/>
        <c:axId val="444236512"/>
        <c:axId val="444233888"/>
      </c:barChart>
      <c:dateAx>
        <c:axId val="44423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33888"/>
        <c:crosses val="autoZero"/>
        <c:auto val="1"/>
        <c:lblOffset val="100"/>
        <c:baseTimeUnit val="months"/>
      </c:dateAx>
      <c:valAx>
        <c:axId val="4442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3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909</c:v>
                </c:pt>
                <c:pt idx="5">
                  <c:v>93</c:v>
                </c:pt>
                <c:pt idx="6">
                  <c:v>0</c:v>
                </c:pt>
                <c:pt idx="7">
                  <c:v>0</c:v>
                </c:pt>
                <c:pt idx="8">
                  <c:v>0</c:v>
                </c:pt>
                <c:pt idx="9">
                  <c:v>0</c:v>
                </c:pt>
                <c:pt idx="10">
                  <c:v>0</c:v>
                </c:pt>
                <c:pt idx="11">
                  <c:v>0</c:v>
                </c:pt>
              </c:numCache>
            </c:numRef>
          </c:val>
          <c:extLst>
            <c:ext xmlns:c16="http://schemas.microsoft.com/office/drawing/2014/chart" uri="{C3380CC4-5D6E-409C-BE32-E72D297353CC}">
              <c16:uniqueId val="{00000000-1D69-4159-B644-B7D4919E5BD6}"/>
            </c:ext>
          </c:extLst>
        </c:ser>
        <c:dLbls>
          <c:showLegendKey val="0"/>
          <c:showVal val="0"/>
          <c:showCatName val="0"/>
          <c:showSerName val="0"/>
          <c:showPercent val="0"/>
          <c:showBubbleSize val="0"/>
        </c:dLbls>
        <c:gapWidth val="219"/>
        <c:overlap val="-27"/>
        <c:axId val="444244712"/>
        <c:axId val="444245368"/>
      </c:barChart>
      <c:catAx>
        <c:axId val="44424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45368"/>
        <c:crosses val="autoZero"/>
        <c:auto val="1"/>
        <c:lblAlgn val="ctr"/>
        <c:lblOffset val="100"/>
        <c:noMultiLvlLbl val="0"/>
      </c:catAx>
      <c:valAx>
        <c:axId val="44424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24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68C5D-B25D-4E1C-A822-E8AF271E021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2FB6D69-80E0-4409-9109-539FCF2F6B4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41697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E31F9-D09F-4733-94C3-9AD82573E9A8}"/>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7C1DB8F-5DAA-438A-9EA8-EE3CC7AF53C6}"/>
              </a:ext>
            </a:extLst>
          </p:cNvPr>
          <p:cNvGraphicFramePr>
            <a:graphicFrameLocks noGrp="1"/>
          </p:cNvGraphicFramePr>
          <p:nvPr>
            <p:ph type="chart" sz="quarter" idx="13"/>
            <p:extLst>
              <p:ext uri="{D42A27DB-BD31-4B8C-83A1-F6EECF244321}">
                <p14:modId xmlns:p14="http://schemas.microsoft.com/office/powerpoint/2010/main" val="4292616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520054-0348-4307-B9C4-CD5A4B9765CA}"/>
              </a:ext>
            </a:extLst>
          </p:cNvPr>
          <p:cNvSpPr>
            <a:spLocks noGrp="1"/>
          </p:cNvSpPr>
          <p:nvPr>
            <p:ph type="body" sz="quarter" idx="14"/>
          </p:nvPr>
        </p:nvSpPr>
        <p:spPr/>
        <p:txBody>
          <a:bodyPr/>
          <a:lstStyle/>
          <a:p>
            <a:r>
              <a:rPr lang="en-US"/>
              <a:t>01/01/2018 - 05/31/2021</a:t>
            </a:r>
          </a:p>
        </p:txBody>
      </p:sp>
      <p:sp>
        <p:nvSpPr>
          <p:cNvPr id="5" name="Footer Placeholder 4">
            <a:extLst>
              <a:ext uri="{FF2B5EF4-FFF2-40B4-BE49-F238E27FC236}">
                <a16:creationId xmlns:a16="http://schemas.microsoft.com/office/drawing/2014/main" id="{102C175B-C76D-43C0-85B4-A12D2515F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437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45D32-45DC-4D3B-BEB3-2BB690835A6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CB0088E-9818-4521-AD70-B4C6ED00E631}"/>
              </a:ext>
            </a:extLst>
          </p:cNvPr>
          <p:cNvGraphicFramePr>
            <a:graphicFrameLocks noGrp="1"/>
          </p:cNvGraphicFramePr>
          <p:nvPr>
            <p:ph type="tbl" sz="quarter" idx="13"/>
            <p:extLst>
              <p:ext uri="{D42A27DB-BD31-4B8C-83A1-F6EECF244321}">
                <p14:modId xmlns:p14="http://schemas.microsoft.com/office/powerpoint/2010/main" val="286133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2390325"/>
                    </a:ext>
                  </a:extLst>
                </a:gridCol>
                <a:gridCol w="905256">
                  <a:extLst>
                    <a:ext uri="{9D8B030D-6E8A-4147-A177-3AD203B41FA5}">
                      <a16:colId xmlns:a16="http://schemas.microsoft.com/office/drawing/2014/main" val="2751501601"/>
                    </a:ext>
                  </a:extLst>
                </a:gridCol>
                <a:gridCol w="905256">
                  <a:extLst>
                    <a:ext uri="{9D8B030D-6E8A-4147-A177-3AD203B41FA5}">
                      <a16:colId xmlns:a16="http://schemas.microsoft.com/office/drawing/2014/main" val="262328100"/>
                    </a:ext>
                  </a:extLst>
                </a:gridCol>
                <a:gridCol w="905256">
                  <a:extLst>
                    <a:ext uri="{9D8B030D-6E8A-4147-A177-3AD203B41FA5}">
                      <a16:colId xmlns:a16="http://schemas.microsoft.com/office/drawing/2014/main" val="1686043260"/>
                    </a:ext>
                  </a:extLst>
                </a:gridCol>
                <a:gridCol w="905256">
                  <a:extLst>
                    <a:ext uri="{9D8B030D-6E8A-4147-A177-3AD203B41FA5}">
                      <a16:colId xmlns:a16="http://schemas.microsoft.com/office/drawing/2014/main" val="1073514364"/>
                    </a:ext>
                  </a:extLst>
                </a:gridCol>
                <a:gridCol w="905256">
                  <a:extLst>
                    <a:ext uri="{9D8B030D-6E8A-4147-A177-3AD203B41FA5}">
                      <a16:colId xmlns:a16="http://schemas.microsoft.com/office/drawing/2014/main" val="3653146792"/>
                    </a:ext>
                  </a:extLst>
                </a:gridCol>
                <a:gridCol w="905256">
                  <a:extLst>
                    <a:ext uri="{9D8B030D-6E8A-4147-A177-3AD203B41FA5}">
                      <a16:colId xmlns:a16="http://schemas.microsoft.com/office/drawing/2014/main" val="888765693"/>
                    </a:ext>
                  </a:extLst>
                </a:gridCol>
                <a:gridCol w="905256">
                  <a:extLst>
                    <a:ext uri="{9D8B030D-6E8A-4147-A177-3AD203B41FA5}">
                      <a16:colId xmlns:a16="http://schemas.microsoft.com/office/drawing/2014/main" val="3143185080"/>
                    </a:ext>
                  </a:extLst>
                </a:gridCol>
                <a:gridCol w="905256">
                  <a:extLst>
                    <a:ext uri="{9D8B030D-6E8A-4147-A177-3AD203B41FA5}">
                      <a16:colId xmlns:a16="http://schemas.microsoft.com/office/drawing/2014/main" val="417490500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45341244"/>
                  </a:ext>
                </a:extLst>
              </a:tr>
              <a:tr h="370840">
                <a:tc>
                  <a:txBody>
                    <a:bodyPr/>
                    <a:lstStyle/>
                    <a:p>
                      <a:r>
                        <a:rPr lang="en-US" sz="1000"/>
                        <a:t>4622</a:t>
                      </a:r>
                    </a:p>
                  </a:txBody>
                  <a:tcPr/>
                </a:tc>
                <a:tc>
                  <a:txBody>
                    <a:bodyPr/>
                    <a:lstStyle/>
                    <a:p>
                      <a:r>
                        <a:rPr lang="en-US" sz="1000"/>
                        <a:t>9</a:t>
                      </a:r>
                    </a:p>
                  </a:txBody>
                  <a:tcPr/>
                </a:tc>
                <a:tc>
                  <a:txBody>
                    <a:bodyPr/>
                    <a:lstStyle/>
                    <a:p>
                      <a:r>
                        <a:rPr lang="en-US" sz="1000"/>
                        <a:t>25</a:t>
                      </a:r>
                    </a:p>
                  </a:txBody>
                  <a:tcPr/>
                </a:tc>
                <a:tc>
                  <a:txBody>
                    <a:bodyPr/>
                    <a:lstStyle/>
                    <a:p>
                      <a:r>
                        <a:rPr lang="en-US" sz="1000"/>
                        <a:t>549</a:t>
                      </a:r>
                    </a:p>
                  </a:txBody>
                  <a:tcPr/>
                </a:tc>
                <a:tc>
                  <a:txBody>
                    <a:bodyPr/>
                    <a:lstStyle/>
                    <a:p>
                      <a:r>
                        <a:rPr lang="en-US" sz="1000"/>
                        <a:t>11</a:t>
                      </a:r>
                    </a:p>
                  </a:txBody>
                  <a:tcPr/>
                </a:tc>
                <a:tc>
                  <a:txBody>
                    <a:bodyPr/>
                    <a:lstStyle/>
                    <a:p>
                      <a:r>
                        <a:rPr lang="en-US" sz="1000"/>
                        <a:t>37</a:t>
                      </a:r>
                    </a:p>
                  </a:txBody>
                  <a:tcPr/>
                </a:tc>
                <a:tc>
                  <a:txBody>
                    <a:bodyPr/>
                    <a:lstStyle/>
                    <a:p>
                      <a:r>
                        <a:rPr lang="en-US" sz="1000"/>
                        <a:t>0</a:t>
                      </a:r>
                    </a:p>
                  </a:txBody>
                  <a:tcPr/>
                </a:tc>
                <a:tc>
                  <a:txBody>
                    <a:bodyPr/>
                    <a:lstStyle/>
                    <a:p>
                      <a:r>
                        <a:rPr lang="en-US" sz="1000"/>
                        <a:t>0.5172 %</a:t>
                      </a:r>
                    </a:p>
                  </a:txBody>
                  <a:tcPr/>
                </a:tc>
                <a:tc>
                  <a:txBody>
                    <a:bodyPr/>
                    <a:lstStyle/>
                    <a:p>
                      <a:r>
                        <a:rPr lang="en-US" sz="1000"/>
                        <a:t>0.0 %</a:t>
                      </a:r>
                    </a:p>
                  </a:txBody>
                  <a:tcPr/>
                </a:tc>
                <a:extLst>
                  <a:ext uri="{0D108BD9-81ED-4DB2-BD59-A6C34878D82A}">
                    <a16:rowId xmlns:a16="http://schemas.microsoft.com/office/drawing/2014/main" val="4058893000"/>
                  </a:ext>
                </a:extLst>
              </a:tr>
            </a:tbl>
          </a:graphicData>
        </a:graphic>
      </p:graphicFrame>
      <p:sp>
        <p:nvSpPr>
          <p:cNvPr id="4" name="Text Placeholder 3">
            <a:extLst>
              <a:ext uri="{FF2B5EF4-FFF2-40B4-BE49-F238E27FC236}">
                <a16:creationId xmlns:a16="http://schemas.microsoft.com/office/drawing/2014/main" id="{9FB0F0CB-FE07-41D5-8952-52081E50DE4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9711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AA99-B0D2-4655-A83A-C6410D901317}"/>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036BAE7-FCB4-40B0-A0E2-CFC882A6305E}"/>
              </a:ext>
            </a:extLst>
          </p:cNvPr>
          <p:cNvGraphicFramePr>
            <a:graphicFrameLocks noGrp="1"/>
          </p:cNvGraphicFramePr>
          <p:nvPr>
            <p:ph type="chart" sz="quarter" idx="13"/>
            <p:extLst>
              <p:ext uri="{D42A27DB-BD31-4B8C-83A1-F6EECF244321}">
                <p14:modId xmlns:p14="http://schemas.microsoft.com/office/powerpoint/2010/main" val="4192038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BABC57-CF4F-44E5-9D78-66838C3D8A1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C9A9CB6-CF40-4BDE-9C5B-77517CDD9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50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3F331-E62A-4CB7-B301-D468431268E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4F27741-6F53-495E-AEC5-7BBC508EF2B1}"/>
              </a:ext>
            </a:extLst>
          </p:cNvPr>
          <p:cNvGraphicFramePr>
            <a:graphicFrameLocks noGrp="1"/>
          </p:cNvGraphicFramePr>
          <p:nvPr>
            <p:ph type="chart" sz="quarter" idx="13"/>
            <p:extLst>
              <p:ext uri="{D42A27DB-BD31-4B8C-83A1-F6EECF244321}">
                <p14:modId xmlns:p14="http://schemas.microsoft.com/office/powerpoint/2010/main" val="1533253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0F399-D28A-4963-8BAF-B38C755139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5F34E95-AF8F-4CC6-AB2B-231EF55A7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1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998BC-A105-46B0-A573-7895CA6AFDD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9DFC993-CC1F-4817-A0E6-ED5D41A95356}"/>
              </a:ext>
            </a:extLst>
          </p:cNvPr>
          <p:cNvGraphicFramePr>
            <a:graphicFrameLocks noGrp="1"/>
          </p:cNvGraphicFramePr>
          <p:nvPr>
            <p:ph type="chart" sz="quarter" idx="13"/>
            <p:extLst>
              <p:ext uri="{D42A27DB-BD31-4B8C-83A1-F6EECF244321}">
                <p14:modId xmlns:p14="http://schemas.microsoft.com/office/powerpoint/2010/main" val="243669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BE243F-A64F-45E4-9ED0-DBCACDF508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9F8BBB-088C-4058-9CBD-40B15D392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325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4AB87-090E-422C-8AEC-01C759E61D1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45FE57F-3BCB-4D17-81B5-EBE8BEA6DFF1}"/>
              </a:ext>
            </a:extLst>
          </p:cNvPr>
          <p:cNvGraphicFramePr>
            <a:graphicFrameLocks noGrp="1"/>
          </p:cNvGraphicFramePr>
          <p:nvPr>
            <p:ph type="chart" sz="quarter" idx="13"/>
            <p:extLst>
              <p:ext uri="{D42A27DB-BD31-4B8C-83A1-F6EECF244321}">
                <p14:modId xmlns:p14="http://schemas.microsoft.com/office/powerpoint/2010/main" val="313915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4B45BC-C43B-4CF1-BC5F-89267AC5627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185975-A7C3-4ECA-8C1F-E5CA2F938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672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1993-926D-4620-8B13-8191321C627B}"/>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BEE1380E-5A58-4FCA-9AF1-7B9D93F243EC}"/>
              </a:ext>
            </a:extLst>
          </p:cNvPr>
          <p:cNvGraphicFramePr>
            <a:graphicFrameLocks noGrp="1"/>
          </p:cNvGraphicFramePr>
          <p:nvPr>
            <p:ph type="tbl" sz="quarter" idx="13"/>
            <p:extLst>
              <p:ext uri="{D42A27DB-BD31-4B8C-83A1-F6EECF244321}">
                <p14:modId xmlns:p14="http://schemas.microsoft.com/office/powerpoint/2010/main" val="390843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7062219"/>
                    </a:ext>
                  </a:extLst>
                </a:gridCol>
                <a:gridCol w="822960">
                  <a:extLst>
                    <a:ext uri="{9D8B030D-6E8A-4147-A177-3AD203B41FA5}">
                      <a16:colId xmlns:a16="http://schemas.microsoft.com/office/drawing/2014/main" val="2290639693"/>
                    </a:ext>
                  </a:extLst>
                </a:gridCol>
                <a:gridCol w="822960">
                  <a:extLst>
                    <a:ext uri="{9D8B030D-6E8A-4147-A177-3AD203B41FA5}">
                      <a16:colId xmlns:a16="http://schemas.microsoft.com/office/drawing/2014/main" val="3217245956"/>
                    </a:ext>
                  </a:extLst>
                </a:gridCol>
                <a:gridCol w="822960">
                  <a:extLst>
                    <a:ext uri="{9D8B030D-6E8A-4147-A177-3AD203B41FA5}">
                      <a16:colId xmlns:a16="http://schemas.microsoft.com/office/drawing/2014/main" val="4279419005"/>
                    </a:ext>
                  </a:extLst>
                </a:gridCol>
                <a:gridCol w="822960">
                  <a:extLst>
                    <a:ext uri="{9D8B030D-6E8A-4147-A177-3AD203B41FA5}">
                      <a16:colId xmlns:a16="http://schemas.microsoft.com/office/drawing/2014/main" val="3922024329"/>
                    </a:ext>
                  </a:extLst>
                </a:gridCol>
                <a:gridCol w="822960">
                  <a:extLst>
                    <a:ext uri="{9D8B030D-6E8A-4147-A177-3AD203B41FA5}">
                      <a16:colId xmlns:a16="http://schemas.microsoft.com/office/drawing/2014/main" val="2712247222"/>
                    </a:ext>
                  </a:extLst>
                </a:gridCol>
                <a:gridCol w="822960">
                  <a:extLst>
                    <a:ext uri="{9D8B030D-6E8A-4147-A177-3AD203B41FA5}">
                      <a16:colId xmlns:a16="http://schemas.microsoft.com/office/drawing/2014/main" val="1426574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45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15:08:04</a:t>
                      </a:r>
                      <a:r>
                        <a:rPr kumimoji="0" lang="en-US" sz="1000" b="0" i="0" u="none" strike="noStrike" kern="1200" cap="none" spc="0" normalizeH="0" baseline="0" noProof="0">
                          <a:ln>
                            <a:noFill/>
                          </a:ln>
                          <a:solidFill>
                            <a:prstClr val="black"/>
                          </a:solidFill>
                          <a:effectLst/>
                          <a:uLnTx/>
                          <a:uFillTx/>
                          <a:latin typeface="+mn-lt"/>
                          <a:ea typeface="+mn-ea"/>
                          <a:cs typeface="+mn-cs"/>
                        </a:rPr>
                        <a:t>
 To commemorate the men and women who died while serving in the U.S. #military, employees from our Claims department visited Laurel Hill Cemetery, a National Historic Landmark located in #Philadelphia. #TEAMPHLY and their families spent their day placing flags on #veterans' gravesites in honor of #MemorialDay.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2283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- 2021-05-10 16:36:00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 for Friends prepare meals for people in the #community who are in need. The #nonprofit is dedicated to providing food and friendship to seniors, kids, and families in the Greater #Philadelphia area.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183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- 2021-05-14 13:10:43</a:t>
                      </a:r>
                      <a:r>
                        <a:rPr kumimoji="0" lang="en-US" sz="1000" b="0" i="0" u="none" strike="noStrike" kern="1200" cap="none" spc="0" normalizeH="0" baseline="0" noProof="0">
                          <a:ln>
                            <a:noFill/>
                          </a:ln>
                          <a:solidFill>
                            <a:prstClr val="black"/>
                          </a:solidFill>
                          <a:effectLst/>
                          <a:uLnTx/>
                          <a:uFillTx/>
                          <a:latin typeface="+mn-lt"/>
                          <a:ea typeface="+mn-ea"/>
                          <a:cs typeface="+mn-cs"/>
                        </a:rPr>
                        <a:t>
 Trees are some of the most important plants on earth and our existence depends on their well-being. Whether #TEAMPHLY is volunteering with local environmental non-profits or traveling across the U.S. to help save forests devastated by natural disasters, trees are rooted in our commitment to supporting the environment. 
#NationalLoveATreeDay is Sunday, May 16th – how will you celebrate?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7311755"/>
                  </a:ext>
                </a:extLst>
              </a:tr>
            </a:tbl>
          </a:graphicData>
        </a:graphic>
      </p:graphicFrame>
      <p:sp>
        <p:nvSpPr>
          <p:cNvPr id="4" name="Text Placeholder 3">
            <a:extLst>
              <a:ext uri="{FF2B5EF4-FFF2-40B4-BE49-F238E27FC236}">
                <a16:creationId xmlns:a16="http://schemas.microsoft.com/office/drawing/2014/main" id="{2E63BBAA-3396-4B4C-836B-8178CB376A6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27646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2FA2-8CD8-4B21-9EBD-EEFB92B37088}"/>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7BD66814-C488-4796-906D-1BBCC9D20347}"/>
              </a:ext>
            </a:extLst>
          </p:cNvPr>
          <p:cNvGraphicFramePr>
            <a:graphicFrameLocks noGrp="1"/>
          </p:cNvGraphicFramePr>
          <p:nvPr>
            <p:ph type="tbl" sz="quarter" idx="13"/>
            <p:extLst>
              <p:ext uri="{D42A27DB-BD31-4B8C-83A1-F6EECF244321}">
                <p14:modId xmlns:p14="http://schemas.microsoft.com/office/powerpoint/2010/main" val="566606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5167462"/>
                    </a:ext>
                  </a:extLst>
                </a:gridCol>
                <a:gridCol w="822960">
                  <a:extLst>
                    <a:ext uri="{9D8B030D-6E8A-4147-A177-3AD203B41FA5}">
                      <a16:colId xmlns:a16="http://schemas.microsoft.com/office/drawing/2014/main" val="2967072176"/>
                    </a:ext>
                  </a:extLst>
                </a:gridCol>
                <a:gridCol w="822960">
                  <a:extLst>
                    <a:ext uri="{9D8B030D-6E8A-4147-A177-3AD203B41FA5}">
                      <a16:colId xmlns:a16="http://schemas.microsoft.com/office/drawing/2014/main" val="2956911278"/>
                    </a:ext>
                  </a:extLst>
                </a:gridCol>
                <a:gridCol w="822960">
                  <a:extLst>
                    <a:ext uri="{9D8B030D-6E8A-4147-A177-3AD203B41FA5}">
                      <a16:colId xmlns:a16="http://schemas.microsoft.com/office/drawing/2014/main" val="3542731309"/>
                    </a:ext>
                  </a:extLst>
                </a:gridCol>
                <a:gridCol w="822960">
                  <a:extLst>
                    <a:ext uri="{9D8B030D-6E8A-4147-A177-3AD203B41FA5}">
                      <a16:colId xmlns:a16="http://schemas.microsoft.com/office/drawing/2014/main" val="2774065892"/>
                    </a:ext>
                  </a:extLst>
                </a:gridCol>
                <a:gridCol w="822960">
                  <a:extLst>
                    <a:ext uri="{9D8B030D-6E8A-4147-A177-3AD203B41FA5}">
                      <a16:colId xmlns:a16="http://schemas.microsoft.com/office/drawing/2014/main" val="2281784960"/>
                    </a:ext>
                  </a:extLst>
                </a:gridCol>
                <a:gridCol w="822960">
                  <a:extLst>
                    <a:ext uri="{9D8B030D-6E8A-4147-A177-3AD203B41FA5}">
                      <a16:colId xmlns:a16="http://schemas.microsoft.com/office/drawing/2014/main" val="424971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046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09:54:06</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12:00 p.m. today and will be closed on Monday, May 31st for #MemorialDay. We hope you have a safe and wonderful weekend! #TEAMPHLY #memorialdayweekend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624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- 2021-05-24 16:00:59</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 &amp; Insurance about strategies insurance carriers can use to strengthen their partnerships with insurance brokers. Looking beyond competitive pricing to add value is one strategy. Find out the other four: https://bit.ly/3hKa1kz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7357127"/>
                  </a:ext>
                </a:extLst>
              </a:tr>
            </a:tbl>
          </a:graphicData>
        </a:graphic>
      </p:graphicFrame>
      <p:sp>
        <p:nvSpPr>
          <p:cNvPr id="4" name="Text Placeholder 3">
            <a:extLst>
              <a:ext uri="{FF2B5EF4-FFF2-40B4-BE49-F238E27FC236}">
                <a16:creationId xmlns:a16="http://schemas.microsoft.com/office/drawing/2014/main" id="{E17B899D-3C3B-4662-B2CC-A7785291BF1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49016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96D4-70B7-4777-98C4-C56F33077B6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9A1F101-8796-447C-80A5-707C83FBAFB2}"/>
              </a:ext>
            </a:extLst>
          </p:cNvPr>
          <p:cNvGraphicFramePr>
            <a:graphicFrameLocks noGrp="1"/>
          </p:cNvGraphicFramePr>
          <p:nvPr>
            <p:ph type="chart" sz="quarter" idx="13"/>
            <p:extLst>
              <p:ext uri="{D42A27DB-BD31-4B8C-83A1-F6EECF244321}">
                <p14:modId xmlns:p14="http://schemas.microsoft.com/office/powerpoint/2010/main" val="33211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729C0-10D2-4E04-8E85-E61443AAB9C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B1BC967-4B52-4EA1-B15B-4EB1623D91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82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82FB-55F1-4583-8EA3-BF6D5DE65B2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0645BA3-CFFD-4506-B8E8-6D50FD9887BD}"/>
              </a:ext>
            </a:extLst>
          </p:cNvPr>
          <p:cNvGraphicFramePr>
            <a:graphicFrameLocks noGrp="1"/>
          </p:cNvGraphicFramePr>
          <p:nvPr>
            <p:ph type="tbl" sz="quarter" idx="13"/>
            <p:extLst>
              <p:ext uri="{D42A27DB-BD31-4B8C-83A1-F6EECF244321}">
                <p14:modId xmlns:p14="http://schemas.microsoft.com/office/powerpoint/2010/main" val="1851222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23024637"/>
                    </a:ext>
                  </a:extLst>
                </a:gridCol>
                <a:gridCol w="576072">
                  <a:extLst>
                    <a:ext uri="{9D8B030D-6E8A-4147-A177-3AD203B41FA5}">
                      <a16:colId xmlns:a16="http://schemas.microsoft.com/office/drawing/2014/main" val="1412583077"/>
                    </a:ext>
                  </a:extLst>
                </a:gridCol>
                <a:gridCol w="576072">
                  <a:extLst>
                    <a:ext uri="{9D8B030D-6E8A-4147-A177-3AD203B41FA5}">
                      <a16:colId xmlns:a16="http://schemas.microsoft.com/office/drawing/2014/main" val="4280697759"/>
                    </a:ext>
                  </a:extLst>
                </a:gridCol>
                <a:gridCol w="576072">
                  <a:extLst>
                    <a:ext uri="{9D8B030D-6E8A-4147-A177-3AD203B41FA5}">
                      <a16:colId xmlns:a16="http://schemas.microsoft.com/office/drawing/2014/main" val="2557538436"/>
                    </a:ext>
                  </a:extLst>
                </a:gridCol>
                <a:gridCol w="576072">
                  <a:extLst>
                    <a:ext uri="{9D8B030D-6E8A-4147-A177-3AD203B41FA5}">
                      <a16:colId xmlns:a16="http://schemas.microsoft.com/office/drawing/2014/main" val="4092024120"/>
                    </a:ext>
                  </a:extLst>
                </a:gridCol>
                <a:gridCol w="576072">
                  <a:extLst>
                    <a:ext uri="{9D8B030D-6E8A-4147-A177-3AD203B41FA5}">
                      <a16:colId xmlns:a16="http://schemas.microsoft.com/office/drawing/2014/main" val="1120644181"/>
                    </a:ext>
                  </a:extLst>
                </a:gridCol>
                <a:gridCol w="576072">
                  <a:extLst>
                    <a:ext uri="{9D8B030D-6E8A-4147-A177-3AD203B41FA5}">
                      <a16:colId xmlns:a16="http://schemas.microsoft.com/office/drawing/2014/main" val="1983102172"/>
                    </a:ext>
                  </a:extLst>
                </a:gridCol>
                <a:gridCol w="576072">
                  <a:extLst>
                    <a:ext uri="{9D8B030D-6E8A-4147-A177-3AD203B41FA5}">
                      <a16:colId xmlns:a16="http://schemas.microsoft.com/office/drawing/2014/main" val="3332860499"/>
                    </a:ext>
                  </a:extLst>
                </a:gridCol>
                <a:gridCol w="576072">
                  <a:extLst>
                    <a:ext uri="{9D8B030D-6E8A-4147-A177-3AD203B41FA5}">
                      <a16:colId xmlns:a16="http://schemas.microsoft.com/office/drawing/2014/main" val="4018515693"/>
                    </a:ext>
                  </a:extLst>
                </a:gridCol>
                <a:gridCol w="576072">
                  <a:extLst>
                    <a:ext uri="{9D8B030D-6E8A-4147-A177-3AD203B41FA5}">
                      <a16:colId xmlns:a16="http://schemas.microsoft.com/office/drawing/2014/main" val="1623123155"/>
                    </a:ext>
                  </a:extLst>
                </a:gridCol>
                <a:gridCol w="576072">
                  <a:extLst>
                    <a:ext uri="{9D8B030D-6E8A-4147-A177-3AD203B41FA5}">
                      <a16:colId xmlns:a16="http://schemas.microsoft.com/office/drawing/2014/main" val="3036680166"/>
                    </a:ext>
                  </a:extLst>
                </a:gridCol>
                <a:gridCol w="576072">
                  <a:extLst>
                    <a:ext uri="{9D8B030D-6E8A-4147-A177-3AD203B41FA5}">
                      <a16:colId xmlns:a16="http://schemas.microsoft.com/office/drawing/2014/main" val="1120102225"/>
                    </a:ext>
                  </a:extLst>
                </a:gridCol>
                <a:gridCol w="576072">
                  <a:extLst>
                    <a:ext uri="{9D8B030D-6E8A-4147-A177-3AD203B41FA5}">
                      <a16:colId xmlns:a16="http://schemas.microsoft.com/office/drawing/2014/main" val="8651264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0182812"/>
                  </a:ext>
                </a:extLst>
              </a:tr>
              <a:tr h="370840">
                <a:tc>
                  <a:txBody>
                    <a:bodyPr/>
                    <a:lstStyle/>
                    <a:p>
                      <a:r>
                        <a:rPr lang="en-US" sz="1000"/>
                        <a:t>3680</a:t>
                      </a:r>
                    </a:p>
                  </a:txBody>
                  <a:tcPr/>
                </a:tc>
                <a:tc>
                  <a:txBody>
                    <a:bodyPr/>
                    <a:lstStyle/>
                    <a:p>
                      <a:r>
                        <a:rPr lang="en-US" sz="1000"/>
                        <a:t>-9</a:t>
                      </a:r>
                    </a:p>
                  </a:txBody>
                  <a:tcPr/>
                </a:tc>
                <a:tc>
                  <a:txBody>
                    <a:bodyPr/>
                    <a:lstStyle/>
                    <a:p>
                      <a:r>
                        <a:rPr lang="en-US" sz="1000"/>
                        <a:t>28</a:t>
                      </a:r>
                    </a:p>
                  </a:txBody>
                  <a:tcPr/>
                </a:tc>
                <a:tc>
                  <a:txBody>
                    <a:bodyPr/>
                    <a:lstStyle/>
                    <a:p>
                      <a:r>
                        <a:rPr lang="en-US" sz="1000"/>
                        <a:t>26</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7</a:t>
                      </a:r>
                    </a:p>
                  </a:txBody>
                  <a:tcPr/>
                </a:tc>
                <a:tc>
                  <a:txBody>
                    <a:bodyPr/>
                    <a:lstStyle/>
                    <a:p>
                      <a:r>
                        <a:rPr lang="en-US" sz="1000"/>
                        <a:t>65</a:t>
                      </a:r>
                    </a:p>
                  </a:txBody>
                  <a:tcPr/>
                </a:tc>
                <a:tc>
                  <a:txBody>
                    <a:bodyPr/>
                    <a:lstStyle/>
                    <a:p>
                      <a:r>
                        <a:rPr lang="en-US" sz="1000"/>
                        <a:t>3</a:t>
                      </a:r>
                    </a:p>
                  </a:txBody>
                  <a:tcPr/>
                </a:tc>
                <a:tc>
                  <a:txBody>
                    <a:bodyPr/>
                    <a:lstStyle/>
                    <a:p>
                      <a:r>
                        <a:rPr lang="en-US" sz="1000"/>
                        <a:t>13</a:t>
                      </a:r>
                    </a:p>
                  </a:txBody>
                  <a:tcPr/>
                </a:tc>
                <a:tc>
                  <a:txBody>
                    <a:bodyPr/>
                    <a:lstStyle/>
                    <a:p>
                      <a:r>
                        <a:rPr lang="en-US" sz="1000"/>
                        <a:t>0.0783 %</a:t>
                      </a:r>
                    </a:p>
                  </a:txBody>
                  <a:tcPr/>
                </a:tc>
                <a:tc>
                  <a:txBody>
                    <a:bodyPr/>
                    <a:lstStyle/>
                    <a:p>
                      <a:r>
                        <a:rPr lang="en-US" sz="1000"/>
                        <a:t>0.0 %</a:t>
                      </a:r>
                    </a:p>
                  </a:txBody>
                  <a:tcPr/>
                </a:tc>
                <a:extLst>
                  <a:ext uri="{0D108BD9-81ED-4DB2-BD59-A6C34878D82A}">
                    <a16:rowId xmlns:a16="http://schemas.microsoft.com/office/drawing/2014/main" val="1540218419"/>
                  </a:ext>
                </a:extLst>
              </a:tr>
            </a:tbl>
          </a:graphicData>
        </a:graphic>
      </p:graphicFrame>
      <p:sp>
        <p:nvSpPr>
          <p:cNvPr id="4" name="Text Placeholder 3">
            <a:extLst>
              <a:ext uri="{FF2B5EF4-FFF2-40B4-BE49-F238E27FC236}">
                <a16:creationId xmlns:a16="http://schemas.microsoft.com/office/drawing/2014/main" id="{DA9AC09F-B800-4AC9-87C3-37470287B9B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38789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DAD0-E53B-4576-92CA-DC35824CC94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949A440-C417-47AF-BC71-8553B2B82950}"/>
              </a:ext>
            </a:extLst>
          </p:cNvPr>
          <p:cNvGraphicFramePr>
            <a:graphicFrameLocks noGrp="1"/>
          </p:cNvGraphicFramePr>
          <p:nvPr>
            <p:ph type="chart" sz="quarter" idx="13"/>
            <p:extLst>
              <p:ext uri="{D42A27DB-BD31-4B8C-83A1-F6EECF244321}">
                <p14:modId xmlns:p14="http://schemas.microsoft.com/office/powerpoint/2010/main" val="27982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9FFBB-77DB-4313-A1AE-B1AF25E9DB1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114FF8-3A2D-46DE-BD57-E2F361F92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544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B6C5-5DE0-4BFF-9FA6-E60B4F1F16B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EAF630F2-0E2D-4AEA-84C6-5C91732DA09D}"/>
              </a:ext>
            </a:extLst>
          </p:cNvPr>
          <p:cNvGraphicFramePr>
            <a:graphicFrameLocks noGrp="1"/>
          </p:cNvGraphicFramePr>
          <p:nvPr>
            <p:ph type="chart" sz="quarter" idx="13"/>
            <p:extLst>
              <p:ext uri="{D42A27DB-BD31-4B8C-83A1-F6EECF244321}">
                <p14:modId xmlns:p14="http://schemas.microsoft.com/office/powerpoint/2010/main" val="1364264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CE635-DB60-4CC6-AC3D-8B6DCF96AEC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320DE6-87A9-452E-B757-134E41211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209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EAAAE-074C-4CD2-8FCE-D1951A7E163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8695067-71F1-4FCD-AEDD-A4EE3399285D}"/>
              </a:ext>
            </a:extLst>
          </p:cNvPr>
          <p:cNvGraphicFramePr>
            <a:graphicFrameLocks noGrp="1"/>
          </p:cNvGraphicFramePr>
          <p:nvPr>
            <p:ph type="chart" sz="quarter" idx="13"/>
            <p:extLst>
              <p:ext uri="{D42A27DB-BD31-4B8C-83A1-F6EECF244321}">
                <p14:modId xmlns:p14="http://schemas.microsoft.com/office/powerpoint/2010/main" val="318997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A476C-6FEF-4B42-B327-CCFB392972D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8473A99-827F-4C52-9ACF-A991179CC6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159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0A1BE-FC79-43FE-AAB6-FCB1705DFF80}"/>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CD3A581-AB92-4B28-B802-D87B250088EF}"/>
              </a:ext>
            </a:extLst>
          </p:cNvPr>
          <p:cNvGraphicFramePr>
            <a:graphicFrameLocks noGrp="1"/>
          </p:cNvGraphicFramePr>
          <p:nvPr>
            <p:ph type="chart" sz="quarter" idx="13"/>
            <p:extLst>
              <p:ext uri="{D42A27DB-BD31-4B8C-83A1-F6EECF244321}">
                <p14:modId xmlns:p14="http://schemas.microsoft.com/office/powerpoint/2010/main" val="1925043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E6DEF-96FE-409C-8225-F779AFAA294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437AAE1-DCA4-4EF2-88E1-423BCE4DD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054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B49B6-681A-4715-A69C-6A98E06F85A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3057B46-A112-45A9-B3FB-2AFE0A2F94E5}"/>
              </a:ext>
            </a:extLst>
          </p:cNvPr>
          <p:cNvGraphicFramePr>
            <a:graphicFrameLocks noGrp="1"/>
          </p:cNvGraphicFramePr>
          <p:nvPr>
            <p:ph type="tbl" sz="quarter" idx="13"/>
            <p:extLst>
              <p:ext uri="{D42A27DB-BD31-4B8C-83A1-F6EECF244321}">
                <p14:modId xmlns:p14="http://schemas.microsoft.com/office/powerpoint/2010/main" val="89368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701680333"/>
                    </a:ext>
                  </a:extLst>
                </a:gridCol>
                <a:gridCol w="2468880">
                  <a:extLst>
                    <a:ext uri="{9D8B030D-6E8A-4147-A177-3AD203B41FA5}">
                      <a16:colId xmlns:a16="http://schemas.microsoft.com/office/drawing/2014/main" val="1754409143"/>
                    </a:ext>
                  </a:extLst>
                </a:gridCol>
                <a:gridCol w="2468880">
                  <a:extLst>
                    <a:ext uri="{9D8B030D-6E8A-4147-A177-3AD203B41FA5}">
                      <a16:colId xmlns:a16="http://schemas.microsoft.com/office/drawing/2014/main" val="99397076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75828283"/>
                  </a:ext>
                </a:extLst>
              </a:tr>
              <a:tr h="370840">
                <a:tc>
                  <a:txBody>
                    <a:bodyPr/>
                    <a:lstStyle/>
                    <a:p>
                      <a:r>
                        <a:rPr lang="en-US" sz="1000" b="1"/>
                        <a:t>@MargueriteTort</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2881994937"/>
                  </a:ext>
                </a:extLst>
              </a:tr>
              <a:tr h="370840">
                <a:tc>
                  <a:txBody>
                    <a:bodyPr/>
                    <a:lstStyle/>
                    <a:p>
                      <a:r>
                        <a:rPr lang="en-US" sz="1000" b="1"/>
                        <a:t>@EaglesComms</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979550967"/>
                  </a:ext>
                </a:extLst>
              </a:tr>
              <a:tr h="370840">
                <a:tc>
                  <a:txBody>
                    <a:bodyPr/>
                    <a:lstStyle/>
                    <a:p>
                      <a:r>
                        <a:rPr lang="en-US" sz="1000" b="1"/>
                        <a:t>@Regore2</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243306736"/>
                  </a:ext>
                </a:extLst>
              </a:tr>
              <a:tr h="370840">
                <a:tc>
                  <a:txBody>
                    <a:bodyPr/>
                    <a:lstStyle/>
                    <a:p>
                      <a:r>
                        <a:rPr lang="en-US" sz="1000" b="1"/>
                        <a:t>@mplousis64</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057748974"/>
                  </a:ext>
                </a:extLst>
              </a:tr>
              <a:tr h="370840">
                <a:tc>
                  <a:txBody>
                    <a:bodyPr/>
                    <a:lstStyle/>
                    <a:p>
                      <a:r>
                        <a:rPr lang="en-US" sz="1000" b="1"/>
                        <a:t>@firedoug_howie</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39494972"/>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3699118414"/>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108627303"/>
                  </a:ext>
                </a:extLst>
              </a:tr>
              <a:tr h="370840">
                <a:tc>
                  <a:txBody>
                    <a:bodyPr/>
                    <a:lstStyle/>
                    <a:p>
                      <a:r>
                        <a:rPr lang="en-US" sz="1000" b="1"/>
                        <a:t>@eazeee2004</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276046606"/>
                  </a:ext>
                </a:extLst>
              </a:tr>
              <a:tr h="370840">
                <a:tc>
                  <a:txBody>
                    <a:bodyPr/>
                    <a:lstStyle/>
                    <a:p>
                      <a:r>
                        <a:rPr lang="en-US" sz="1000" b="1"/>
                        <a:t>@Eagles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837094739"/>
                  </a:ext>
                </a:extLst>
              </a:tr>
              <a:tr h="370840">
                <a:tc>
                  <a:txBody>
                    <a:bodyPr/>
                    <a:lstStyle/>
                    <a:p>
                      <a:r>
                        <a:rPr lang="en-US" sz="1000" b="1"/>
                        <a:t>@ShelbyTMitchell</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340733758"/>
                  </a:ext>
                </a:extLst>
              </a:tr>
            </a:tbl>
          </a:graphicData>
        </a:graphic>
      </p:graphicFrame>
      <p:sp>
        <p:nvSpPr>
          <p:cNvPr id="4" name="Text Placeholder 3">
            <a:extLst>
              <a:ext uri="{FF2B5EF4-FFF2-40B4-BE49-F238E27FC236}">
                <a16:creationId xmlns:a16="http://schemas.microsoft.com/office/drawing/2014/main" id="{59F360AC-7DAB-450A-8C02-0EABEB216D6D}"/>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246522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4039B-6727-4897-872F-E566A5D70F3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822F9F9-196D-47F5-86D1-5FC0B2708DBC}"/>
              </a:ext>
            </a:extLst>
          </p:cNvPr>
          <p:cNvGraphicFramePr>
            <a:graphicFrameLocks noGrp="1"/>
          </p:cNvGraphicFramePr>
          <p:nvPr>
            <p:ph type="tbl" sz="quarter" idx="13"/>
            <p:extLst>
              <p:ext uri="{D42A27DB-BD31-4B8C-83A1-F6EECF244321}">
                <p14:modId xmlns:p14="http://schemas.microsoft.com/office/powerpoint/2010/main" val="426682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03753548"/>
                    </a:ext>
                  </a:extLst>
                </a:gridCol>
                <a:gridCol w="493776">
                  <a:extLst>
                    <a:ext uri="{9D8B030D-6E8A-4147-A177-3AD203B41FA5}">
                      <a16:colId xmlns:a16="http://schemas.microsoft.com/office/drawing/2014/main" val="1358519271"/>
                    </a:ext>
                  </a:extLst>
                </a:gridCol>
                <a:gridCol w="1069848">
                  <a:extLst>
                    <a:ext uri="{9D8B030D-6E8A-4147-A177-3AD203B41FA5}">
                      <a16:colId xmlns:a16="http://schemas.microsoft.com/office/drawing/2014/main" val="2254654460"/>
                    </a:ext>
                  </a:extLst>
                </a:gridCol>
                <a:gridCol w="1069848">
                  <a:extLst>
                    <a:ext uri="{9D8B030D-6E8A-4147-A177-3AD203B41FA5}">
                      <a16:colId xmlns:a16="http://schemas.microsoft.com/office/drawing/2014/main" val="1453296069"/>
                    </a:ext>
                  </a:extLst>
                </a:gridCol>
                <a:gridCol w="1069848">
                  <a:extLst>
                    <a:ext uri="{9D8B030D-6E8A-4147-A177-3AD203B41FA5}">
                      <a16:colId xmlns:a16="http://schemas.microsoft.com/office/drawing/2014/main" val="686630364"/>
                    </a:ext>
                  </a:extLst>
                </a:gridCol>
                <a:gridCol w="1069848">
                  <a:extLst>
                    <a:ext uri="{9D8B030D-6E8A-4147-A177-3AD203B41FA5}">
                      <a16:colId xmlns:a16="http://schemas.microsoft.com/office/drawing/2014/main" val="1298061407"/>
                    </a:ext>
                  </a:extLst>
                </a:gridCol>
                <a:gridCol w="1069848">
                  <a:extLst>
                    <a:ext uri="{9D8B030D-6E8A-4147-A177-3AD203B41FA5}">
                      <a16:colId xmlns:a16="http://schemas.microsoft.com/office/drawing/2014/main" val="57770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9402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- 2021-05-21 13:24:37</a:t>
                      </a:r>
                      <a:r>
                        <a:rPr kumimoji="0" lang="en-US" sz="1000" b="0" i="0" u="none" strike="noStrike" kern="1200" cap="none" spc="0" normalizeH="0" baseline="0" noProof="0">
                          <a:ln>
                            <a:noFill/>
                          </a:ln>
                          <a:solidFill>
                            <a:prstClr val="black"/>
                          </a:solidFill>
                          <a:effectLst/>
                          <a:uLnTx/>
                          <a:uFillTx/>
                          <a:latin typeface="+mn-lt"/>
                          <a:ea typeface="+mn-ea"/>
                          <a:cs typeface="+mn-cs"/>
                        </a:rPr>
                        <a:t>
 Today is #AmericanRedCrossFoundersDay. For over a century, @redcross has been a lifeline to those in need. As a proud partner, we support their efforts to deliver vital services &amp;amp; relief. Here’s a snapshot of #TEAMPHLY when they helped @RedCrossPhilly install free smoke alarms. https://t.co/jyhvJbl1VR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05/29/2021 02:10:19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extLst>
                  <a:ext uri="{0D108BD9-81ED-4DB2-BD59-A6C34878D82A}">
                    <a16:rowId xmlns:a16="http://schemas.microsoft.com/office/drawing/2014/main" val="114437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- 2021-05-10 16:20:02</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@AFFPhilly prepare meals for people in the #community who are in need. The #nonprofit is dedicated to providing food and friendship to seniors, kids, and families in the Greater #Philadelphia area. #TEAMPHLY https://t.co/UDHpwJRqSB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02:09:41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extLst>
                  <a:ext uri="{0D108BD9-81ED-4DB2-BD59-A6C34878D82A}">
                    <a16:rowId xmlns:a16="http://schemas.microsoft.com/office/drawing/2014/main" val="987768510"/>
                  </a:ext>
                </a:extLst>
              </a:tr>
            </a:tbl>
          </a:graphicData>
        </a:graphic>
      </p:graphicFrame>
      <p:sp>
        <p:nvSpPr>
          <p:cNvPr id="4" name="Text Placeholder 3">
            <a:extLst>
              <a:ext uri="{FF2B5EF4-FFF2-40B4-BE49-F238E27FC236}">
                <a16:creationId xmlns:a16="http://schemas.microsoft.com/office/drawing/2014/main" id="{41334655-AB78-4B5B-92DC-F80AFFAADFE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56870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5F04-92B8-4883-91DA-27D7E7C1A8C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8D3AACB8-9AA8-49D8-A2AC-D8C3CF1F213F}"/>
              </a:ext>
            </a:extLst>
          </p:cNvPr>
          <p:cNvGraphicFramePr>
            <a:graphicFrameLocks noGrp="1"/>
          </p:cNvGraphicFramePr>
          <p:nvPr>
            <p:ph type="tbl" sz="quarter" idx="13"/>
            <p:extLst>
              <p:ext uri="{D42A27DB-BD31-4B8C-83A1-F6EECF244321}">
                <p14:modId xmlns:p14="http://schemas.microsoft.com/office/powerpoint/2010/main" val="333713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1926632"/>
                    </a:ext>
                  </a:extLst>
                </a:gridCol>
                <a:gridCol w="493776">
                  <a:extLst>
                    <a:ext uri="{9D8B030D-6E8A-4147-A177-3AD203B41FA5}">
                      <a16:colId xmlns:a16="http://schemas.microsoft.com/office/drawing/2014/main" val="3243120434"/>
                    </a:ext>
                  </a:extLst>
                </a:gridCol>
                <a:gridCol w="1069848">
                  <a:extLst>
                    <a:ext uri="{9D8B030D-6E8A-4147-A177-3AD203B41FA5}">
                      <a16:colId xmlns:a16="http://schemas.microsoft.com/office/drawing/2014/main" val="1825646570"/>
                    </a:ext>
                  </a:extLst>
                </a:gridCol>
                <a:gridCol w="1069848">
                  <a:extLst>
                    <a:ext uri="{9D8B030D-6E8A-4147-A177-3AD203B41FA5}">
                      <a16:colId xmlns:a16="http://schemas.microsoft.com/office/drawing/2014/main" val="2653454257"/>
                    </a:ext>
                  </a:extLst>
                </a:gridCol>
                <a:gridCol w="1069848">
                  <a:extLst>
                    <a:ext uri="{9D8B030D-6E8A-4147-A177-3AD203B41FA5}">
                      <a16:colId xmlns:a16="http://schemas.microsoft.com/office/drawing/2014/main" val="3686636751"/>
                    </a:ext>
                  </a:extLst>
                </a:gridCol>
                <a:gridCol w="1069848">
                  <a:extLst>
                    <a:ext uri="{9D8B030D-6E8A-4147-A177-3AD203B41FA5}">
                      <a16:colId xmlns:a16="http://schemas.microsoft.com/office/drawing/2014/main" val="1543555656"/>
                    </a:ext>
                  </a:extLst>
                </a:gridCol>
                <a:gridCol w="1069848">
                  <a:extLst>
                    <a:ext uri="{9D8B030D-6E8A-4147-A177-3AD203B41FA5}">
                      <a16:colId xmlns:a16="http://schemas.microsoft.com/office/drawing/2014/main" val="2139893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6903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- 2021-05-21 16:35:03</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sponsor @SunFound's 19th annual #RunWalkBark4Dreams! The virtual run/walk kicks off tomorrow &amp;amp; supports the #nonprofit’s mission to answer the dreams of chronically ill, physically challenged, &amp;amp; abused children. To register: https://t.co/XrF8YQwNEm #TEAMPHLY https://t.co/L0G3HMTpI2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05/23/2021 02:10:19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0.1357 %</a:t>
                      </a:r>
                    </a:p>
                  </a:txBody>
                  <a:tcPr/>
                </a:tc>
                <a:extLst>
                  <a:ext uri="{0D108BD9-81ED-4DB2-BD59-A6C34878D82A}">
                    <a16:rowId xmlns:a16="http://schemas.microsoft.com/office/drawing/2014/main" val="124241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- 2021-05-05 12:44:34</a:t>
                      </a:r>
                      <a:r>
                        <a:rPr kumimoji="0" lang="en-US" sz="1000" b="0" i="0" u="none" strike="noStrike" kern="1200" cap="none" spc="0" normalizeH="0" baseline="0" noProof="0">
                          <a:ln>
                            <a:noFill/>
                          </a:ln>
                          <a:solidFill>
                            <a:prstClr val="black"/>
                          </a:solidFill>
                          <a:effectLst/>
                          <a:uLnTx/>
                          <a:uFillTx/>
                          <a:latin typeface="+mn-lt"/>
                          <a:ea typeface="+mn-ea"/>
                          <a:cs typeface="+mn-cs"/>
                        </a:rPr>
                        <a:t>
 For many organizations, #remotework options are here to stay. This increased flexibility may come with increased #cybersecurity risks. Check out our tips for managing these #cyberrisks &amp;amp; learn how our eRiskHub portal can help policyholders: https://t.co/02spfs96d8 https://t.co/OCzkz8Ihts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0.1355 %</a:t>
                      </a:r>
                    </a:p>
                  </a:txBody>
                  <a:tcPr/>
                </a:tc>
                <a:extLst>
                  <a:ext uri="{0D108BD9-81ED-4DB2-BD59-A6C34878D82A}">
                    <a16:rowId xmlns:a16="http://schemas.microsoft.com/office/drawing/2014/main" val="1753339363"/>
                  </a:ext>
                </a:extLst>
              </a:tr>
            </a:tbl>
          </a:graphicData>
        </a:graphic>
      </p:graphicFrame>
      <p:sp>
        <p:nvSpPr>
          <p:cNvPr id="4" name="Text Placeholder 3">
            <a:extLst>
              <a:ext uri="{FF2B5EF4-FFF2-40B4-BE49-F238E27FC236}">
                <a16:creationId xmlns:a16="http://schemas.microsoft.com/office/drawing/2014/main" id="{306C86DD-383F-4152-A7A2-17A7887AC41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33308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BC7AF-2F43-4DE9-8019-B829A82CCB1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3F0C7B5-CA7D-41EC-8858-5CCDEB387FB4}"/>
              </a:ext>
            </a:extLst>
          </p:cNvPr>
          <p:cNvGraphicFramePr>
            <a:graphicFrameLocks noGrp="1"/>
          </p:cNvGraphicFramePr>
          <p:nvPr>
            <p:ph type="tbl" sz="quarter" idx="13"/>
            <p:extLst>
              <p:ext uri="{D42A27DB-BD31-4B8C-83A1-F6EECF244321}">
                <p14:modId xmlns:p14="http://schemas.microsoft.com/office/powerpoint/2010/main" val="33342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307288"/>
                    </a:ext>
                  </a:extLst>
                </a:gridCol>
                <a:gridCol w="493776">
                  <a:extLst>
                    <a:ext uri="{9D8B030D-6E8A-4147-A177-3AD203B41FA5}">
                      <a16:colId xmlns:a16="http://schemas.microsoft.com/office/drawing/2014/main" val="2084442193"/>
                    </a:ext>
                  </a:extLst>
                </a:gridCol>
                <a:gridCol w="1069848">
                  <a:extLst>
                    <a:ext uri="{9D8B030D-6E8A-4147-A177-3AD203B41FA5}">
                      <a16:colId xmlns:a16="http://schemas.microsoft.com/office/drawing/2014/main" val="137930142"/>
                    </a:ext>
                  </a:extLst>
                </a:gridCol>
                <a:gridCol w="1069848">
                  <a:extLst>
                    <a:ext uri="{9D8B030D-6E8A-4147-A177-3AD203B41FA5}">
                      <a16:colId xmlns:a16="http://schemas.microsoft.com/office/drawing/2014/main" val="3812144817"/>
                    </a:ext>
                  </a:extLst>
                </a:gridCol>
                <a:gridCol w="1069848">
                  <a:extLst>
                    <a:ext uri="{9D8B030D-6E8A-4147-A177-3AD203B41FA5}">
                      <a16:colId xmlns:a16="http://schemas.microsoft.com/office/drawing/2014/main" val="3946937847"/>
                    </a:ext>
                  </a:extLst>
                </a:gridCol>
                <a:gridCol w="1069848">
                  <a:extLst>
                    <a:ext uri="{9D8B030D-6E8A-4147-A177-3AD203B41FA5}">
                      <a16:colId xmlns:a16="http://schemas.microsoft.com/office/drawing/2014/main" val="1615615780"/>
                    </a:ext>
                  </a:extLst>
                </a:gridCol>
                <a:gridCol w="1069848">
                  <a:extLst>
                    <a:ext uri="{9D8B030D-6E8A-4147-A177-3AD203B41FA5}">
                      <a16:colId xmlns:a16="http://schemas.microsoft.com/office/drawing/2014/main" val="187053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2757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- 2021-05-18 14:59:57</a:t>
                      </a:r>
                      <a:r>
                        <a:rPr kumimoji="0" lang="en-US" sz="1000" b="0" i="0" u="none" strike="noStrike" kern="1200" cap="none" spc="0" normalizeH="0" baseline="0" noProof="0">
                          <a:ln>
                            <a:noFill/>
                          </a:ln>
                          <a:solidFill>
                            <a:prstClr val="black"/>
                          </a:solidFill>
                          <a:effectLst/>
                          <a:uLnTx/>
                          <a:uFillTx/>
                          <a:latin typeface="+mn-lt"/>
                          <a:ea typeface="+mn-ea"/>
                          <a:cs typeface="+mn-cs"/>
                        </a:rPr>
                        <a:t>
 We’re one week into the @SpecialOlympiPA  Unified Team Distance Challenge! Over the next several weeks, #TEAMPHLY is competing in a virtual #fitnesschallenge with a goal of conquering 200 miles! The challenge is in support of the #SpecialOlympics PA’s Summer Games in June. https://t.co/sFztehjOvw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20:10:20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0.1354 %</a:t>
                      </a:r>
                    </a:p>
                  </a:txBody>
                  <a:tcPr/>
                </a:tc>
                <a:extLst>
                  <a:ext uri="{0D108BD9-81ED-4DB2-BD59-A6C34878D82A}">
                    <a16:rowId xmlns:a16="http://schemas.microsoft.com/office/drawing/2014/main" val="1529764346"/>
                  </a:ext>
                </a:extLst>
              </a:tr>
            </a:tbl>
          </a:graphicData>
        </a:graphic>
      </p:graphicFrame>
      <p:sp>
        <p:nvSpPr>
          <p:cNvPr id="4" name="Text Placeholder 3">
            <a:extLst>
              <a:ext uri="{FF2B5EF4-FFF2-40B4-BE49-F238E27FC236}">
                <a16:creationId xmlns:a16="http://schemas.microsoft.com/office/drawing/2014/main" id="{54ED26BF-1D90-4C58-A895-6A55E3316AA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34706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D6059-B28D-430B-9D1E-02BFED9D2EE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0DF7356-2579-43AF-9A69-40151FC76F2D}"/>
              </a:ext>
            </a:extLst>
          </p:cNvPr>
          <p:cNvGraphicFramePr>
            <a:graphicFrameLocks noGrp="1"/>
          </p:cNvGraphicFramePr>
          <p:nvPr>
            <p:ph type="tbl" sz="quarter" idx="13"/>
            <p:extLst>
              <p:ext uri="{D42A27DB-BD31-4B8C-83A1-F6EECF244321}">
                <p14:modId xmlns:p14="http://schemas.microsoft.com/office/powerpoint/2010/main" val="4231448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8804123"/>
                    </a:ext>
                  </a:extLst>
                </a:gridCol>
                <a:gridCol w="658368">
                  <a:extLst>
                    <a:ext uri="{9D8B030D-6E8A-4147-A177-3AD203B41FA5}">
                      <a16:colId xmlns:a16="http://schemas.microsoft.com/office/drawing/2014/main" val="2116184782"/>
                    </a:ext>
                  </a:extLst>
                </a:gridCol>
                <a:gridCol w="658368">
                  <a:extLst>
                    <a:ext uri="{9D8B030D-6E8A-4147-A177-3AD203B41FA5}">
                      <a16:colId xmlns:a16="http://schemas.microsoft.com/office/drawing/2014/main" val="4168304550"/>
                    </a:ext>
                  </a:extLst>
                </a:gridCol>
                <a:gridCol w="658368">
                  <a:extLst>
                    <a:ext uri="{9D8B030D-6E8A-4147-A177-3AD203B41FA5}">
                      <a16:colId xmlns:a16="http://schemas.microsoft.com/office/drawing/2014/main" val="2935013876"/>
                    </a:ext>
                  </a:extLst>
                </a:gridCol>
                <a:gridCol w="658368">
                  <a:extLst>
                    <a:ext uri="{9D8B030D-6E8A-4147-A177-3AD203B41FA5}">
                      <a16:colId xmlns:a16="http://schemas.microsoft.com/office/drawing/2014/main" val="819966740"/>
                    </a:ext>
                  </a:extLst>
                </a:gridCol>
                <a:gridCol w="658368">
                  <a:extLst>
                    <a:ext uri="{9D8B030D-6E8A-4147-A177-3AD203B41FA5}">
                      <a16:colId xmlns:a16="http://schemas.microsoft.com/office/drawing/2014/main" val="2685924802"/>
                    </a:ext>
                  </a:extLst>
                </a:gridCol>
                <a:gridCol w="658368">
                  <a:extLst>
                    <a:ext uri="{9D8B030D-6E8A-4147-A177-3AD203B41FA5}">
                      <a16:colId xmlns:a16="http://schemas.microsoft.com/office/drawing/2014/main" val="1544811736"/>
                    </a:ext>
                  </a:extLst>
                </a:gridCol>
                <a:gridCol w="658368">
                  <a:extLst>
                    <a:ext uri="{9D8B030D-6E8A-4147-A177-3AD203B41FA5}">
                      <a16:colId xmlns:a16="http://schemas.microsoft.com/office/drawing/2014/main" val="2119134197"/>
                    </a:ext>
                  </a:extLst>
                </a:gridCol>
                <a:gridCol w="658368">
                  <a:extLst>
                    <a:ext uri="{9D8B030D-6E8A-4147-A177-3AD203B41FA5}">
                      <a16:colId xmlns:a16="http://schemas.microsoft.com/office/drawing/2014/main" val="611318492"/>
                    </a:ext>
                  </a:extLst>
                </a:gridCol>
                <a:gridCol w="658368">
                  <a:extLst>
                    <a:ext uri="{9D8B030D-6E8A-4147-A177-3AD203B41FA5}">
                      <a16:colId xmlns:a16="http://schemas.microsoft.com/office/drawing/2014/main" val="2438861955"/>
                    </a:ext>
                  </a:extLst>
                </a:gridCol>
                <a:gridCol w="658368">
                  <a:extLst>
                    <a:ext uri="{9D8B030D-6E8A-4147-A177-3AD203B41FA5}">
                      <a16:colId xmlns:a16="http://schemas.microsoft.com/office/drawing/2014/main" val="1757898438"/>
                    </a:ext>
                  </a:extLst>
                </a:gridCol>
                <a:gridCol w="658368">
                  <a:extLst>
                    <a:ext uri="{9D8B030D-6E8A-4147-A177-3AD203B41FA5}">
                      <a16:colId xmlns:a16="http://schemas.microsoft.com/office/drawing/2014/main" val="145318769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14246404"/>
                  </a:ext>
                </a:extLst>
              </a:tr>
              <a:tr h="370840">
                <a:tc>
                  <a:txBody>
                    <a:bodyPr/>
                    <a:lstStyle/>
                    <a:p>
                      <a:r>
                        <a:rPr lang="en-US" sz="1000"/>
                        <a:t>28926</a:t>
                      </a:r>
                    </a:p>
                  </a:txBody>
                  <a:tcPr/>
                </a:tc>
                <a:tc>
                  <a:txBody>
                    <a:bodyPr/>
                    <a:lstStyle/>
                    <a:p>
                      <a:r>
                        <a:rPr lang="en-US" sz="1000"/>
                        <a:t>196</a:t>
                      </a:r>
                    </a:p>
                  </a:txBody>
                  <a:tcPr/>
                </a:tc>
                <a:tc>
                  <a:txBody>
                    <a:bodyPr/>
                    <a:lstStyle/>
                    <a:p>
                      <a:r>
                        <a:rPr lang="en-US" sz="1000"/>
                        <a:t>25</a:t>
                      </a:r>
                    </a:p>
                  </a:txBody>
                  <a:tcPr/>
                </a:tc>
                <a:tc>
                  <a:txBody>
                    <a:bodyPr/>
                    <a:lstStyle/>
                    <a:p>
                      <a:r>
                        <a:rPr lang="en-US" sz="1000"/>
                        <a:t>1464</a:t>
                      </a:r>
                    </a:p>
                  </a:txBody>
                  <a:tcPr/>
                </a:tc>
                <a:tc>
                  <a:txBody>
                    <a:bodyPr/>
                    <a:lstStyle/>
                    <a:p>
                      <a:r>
                        <a:rPr lang="en-US" sz="1000"/>
                        <a:t>58.56</a:t>
                      </a:r>
                    </a:p>
                  </a:txBody>
                  <a:tcPr/>
                </a:tc>
                <a:tc>
                  <a:txBody>
                    <a:bodyPr/>
                    <a:lstStyle/>
                    <a:p>
                      <a:r>
                        <a:rPr lang="en-US" sz="1000"/>
                        <a:t>15</a:t>
                      </a:r>
                    </a:p>
                  </a:txBody>
                  <a:tcPr/>
                </a:tc>
                <a:tc>
                  <a:txBody>
                    <a:bodyPr/>
                    <a:lstStyle/>
                    <a:p>
                      <a:r>
                        <a:rPr lang="en-US" sz="1000"/>
                        <a:t>180</a:t>
                      </a:r>
                    </a:p>
                  </a:txBody>
                  <a:tcPr/>
                </a:tc>
                <a:tc>
                  <a:txBody>
                    <a:bodyPr/>
                    <a:lstStyle/>
                    <a:p>
                      <a:r>
                        <a:rPr lang="en-US" sz="1000"/>
                        <a:t>2844</a:t>
                      </a:r>
                    </a:p>
                  </a:txBody>
                  <a:tcPr/>
                </a:tc>
                <a:tc>
                  <a:txBody>
                    <a:bodyPr/>
                    <a:lstStyle/>
                    <a:p>
                      <a:r>
                        <a:rPr lang="en-US" sz="1000"/>
                        <a:t>113.76</a:t>
                      </a:r>
                    </a:p>
                  </a:txBody>
                  <a:tcPr/>
                </a:tc>
                <a:tc>
                  <a:txBody>
                    <a:bodyPr/>
                    <a:lstStyle/>
                    <a:p>
                      <a:r>
                        <a:rPr lang="en-US" sz="1000"/>
                        <a:t>61453</a:t>
                      </a:r>
                    </a:p>
                  </a:txBody>
                  <a:tcPr/>
                </a:tc>
                <a:tc>
                  <a:txBody>
                    <a:bodyPr/>
                    <a:lstStyle/>
                    <a:p>
                      <a:r>
                        <a:rPr lang="en-US" sz="1000"/>
                        <a:t>2458.12</a:t>
                      </a:r>
                    </a:p>
                  </a:txBody>
                  <a:tcPr/>
                </a:tc>
                <a:tc>
                  <a:txBody>
                    <a:bodyPr/>
                    <a:lstStyle/>
                    <a:p>
                      <a:r>
                        <a:rPr lang="en-US" sz="1000"/>
                        <a:t>0.061475457149197 %</a:t>
                      </a:r>
                    </a:p>
                  </a:txBody>
                  <a:tcPr/>
                </a:tc>
                <a:extLst>
                  <a:ext uri="{0D108BD9-81ED-4DB2-BD59-A6C34878D82A}">
                    <a16:rowId xmlns:a16="http://schemas.microsoft.com/office/drawing/2014/main" val="3700665950"/>
                  </a:ext>
                </a:extLst>
              </a:tr>
            </a:tbl>
          </a:graphicData>
        </a:graphic>
      </p:graphicFrame>
      <p:sp>
        <p:nvSpPr>
          <p:cNvPr id="4" name="Text Placeholder 3">
            <a:extLst>
              <a:ext uri="{FF2B5EF4-FFF2-40B4-BE49-F238E27FC236}">
                <a16:creationId xmlns:a16="http://schemas.microsoft.com/office/drawing/2014/main" id="{68DF0342-D14D-46A6-BBF1-4BA485DC9EA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02049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BF696-411B-4373-B1B4-2F860055848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EA37ABF-FB5E-4648-B340-2B8FE192681D}"/>
              </a:ext>
            </a:extLst>
          </p:cNvPr>
          <p:cNvGraphicFramePr>
            <a:graphicFrameLocks noGrp="1"/>
          </p:cNvGraphicFramePr>
          <p:nvPr>
            <p:ph type="chart" sz="quarter" idx="13"/>
            <p:extLst>
              <p:ext uri="{D42A27DB-BD31-4B8C-83A1-F6EECF244321}">
                <p14:modId xmlns:p14="http://schemas.microsoft.com/office/powerpoint/2010/main" val="2660276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FDB3B-D52D-485F-A4E1-8088A8C81D0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00C6449-A79D-4732-B5E8-369007F7AC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9773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218A-62F4-4A8E-8839-7F3B0CC347DB}"/>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C979180-6B7C-4658-ADD3-CD07851CD79F}"/>
              </a:ext>
            </a:extLst>
          </p:cNvPr>
          <p:cNvGraphicFramePr>
            <a:graphicFrameLocks noGrp="1"/>
          </p:cNvGraphicFramePr>
          <p:nvPr>
            <p:ph type="chart" sz="quarter" idx="13"/>
            <p:extLst>
              <p:ext uri="{D42A27DB-BD31-4B8C-83A1-F6EECF244321}">
                <p14:modId xmlns:p14="http://schemas.microsoft.com/office/powerpoint/2010/main" val="2898024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6692EC-15A6-4754-9225-2080996603E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B20F93A-6BB8-45C1-B083-2FACAD641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653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4FB5-2F00-4636-8679-83E9520598E7}"/>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B6FCC5C-D1B7-4134-90AD-402D313DF33D}"/>
              </a:ext>
            </a:extLst>
          </p:cNvPr>
          <p:cNvGraphicFramePr>
            <a:graphicFrameLocks noGrp="1"/>
          </p:cNvGraphicFramePr>
          <p:nvPr>
            <p:ph type="chart" sz="quarter" idx="13"/>
            <p:extLst>
              <p:ext uri="{D42A27DB-BD31-4B8C-83A1-F6EECF244321}">
                <p14:modId xmlns:p14="http://schemas.microsoft.com/office/powerpoint/2010/main" val="3937540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E1A0D-D9AC-4215-8780-379CDE0A86B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C50CEB-5BC7-469B-9CE9-A91EC4E393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2948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A244F-B1A2-445A-9699-BD728D4B5A48}"/>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F78A3CB-45AB-4044-8C60-DE4B3767A233}"/>
              </a:ext>
            </a:extLst>
          </p:cNvPr>
          <p:cNvGraphicFramePr>
            <a:graphicFrameLocks noGrp="1"/>
          </p:cNvGraphicFramePr>
          <p:nvPr>
            <p:ph type="chart" sz="quarter" idx="13"/>
            <p:extLst>
              <p:ext uri="{D42A27DB-BD31-4B8C-83A1-F6EECF244321}">
                <p14:modId xmlns:p14="http://schemas.microsoft.com/office/powerpoint/2010/main" val="428161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5FEEA-233D-4D16-9EA3-63FC6012F16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D1F766-9257-4018-A90C-7E64726CC6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551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F21D-AB84-40BE-9669-C6A528C14A8A}"/>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B98D692E-2C0D-4D7C-9CE3-D6CD220C56D0}"/>
              </a:ext>
            </a:extLst>
          </p:cNvPr>
          <p:cNvGraphicFramePr>
            <a:graphicFrameLocks noGrp="1"/>
          </p:cNvGraphicFramePr>
          <p:nvPr>
            <p:ph type="tbl" sz="quarter" idx="13"/>
            <p:extLst>
              <p:ext uri="{D42A27DB-BD31-4B8C-83A1-F6EECF244321}">
                <p14:modId xmlns:p14="http://schemas.microsoft.com/office/powerpoint/2010/main" val="168030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15250765"/>
                    </a:ext>
                  </a:extLst>
                </a:gridCol>
                <a:gridCol w="740664">
                  <a:extLst>
                    <a:ext uri="{9D8B030D-6E8A-4147-A177-3AD203B41FA5}">
                      <a16:colId xmlns:a16="http://schemas.microsoft.com/office/drawing/2014/main" val="2872336146"/>
                    </a:ext>
                  </a:extLst>
                </a:gridCol>
                <a:gridCol w="740664">
                  <a:extLst>
                    <a:ext uri="{9D8B030D-6E8A-4147-A177-3AD203B41FA5}">
                      <a16:colId xmlns:a16="http://schemas.microsoft.com/office/drawing/2014/main" val="2118214309"/>
                    </a:ext>
                  </a:extLst>
                </a:gridCol>
                <a:gridCol w="740664">
                  <a:extLst>
                    <a:ext uri="{9D8B030D-6E8A-4147-A177-3AD203B41FA5}">
                      <a16:colId xmlns:a16="http://schemas.microsoft.com/office/drawing/2014/main" val="3812268591"/>
                    </a:ext>
                  </a:extLst>
                </a:gridCol>
                <a:gridCol w="740664">
                  <a:extLst>
                    <a:ext uri="{9D8B030D-6E8A-4147-A177-3AD203B41FA5}">
                      <a16:colId xmlns:a16="http://schemas.microsoft.com/office/drawing/2014/main" val="2556052303"/>
                    </a:ext>
                  </a:extLst>
                </a:gridCol>
                <a:gridCol w="740664">
                  <a:extLst>
                    <a:ext uri="{9D8B030D-6E8A-4147-A177-3AD203B41FA5}">
                      <a16:colId xmlns:a16="http://schemas.microsoft.com/office/drawing/2014/main" val="3641978152"/>
                    </a:ext>
                  </a:extLst>
                </a:gridCol>
                <a:gridCol w="740664">
                  <a:extLst>
                    <a:ext uri="{9D8B030D-6E8A-4147-A177-3AD203B41FA5}">
                      <a16:colId xmlns:a16="http://schemas.microsoft.com/office/drawing/2014/main" val="235188190"/>
                    </a:ext>
                  </a:extLst>
                </a:gridCol>
                <a:gridCol w="740664">
                  <a:extLst>
                    <a:ext uri="{9D8B030D-6E8A-4147-A177-3AD203B41FA5}">
                      <a16:colId xmlns:a16="http://schemas.microsoft.com/office/drawing/2014/main" val="535296690"/>
                    </a:ext>
                  </a:extLst>
                </a:gridCol>
                <a:gridCol w="740664">
                  <a:extLst>
                    <a:ext uri="{9D8B030D-6E8A-4147-A177-3AD203B41FA5}">
                      <a16:colId xmlns:a16="http://schemas.microsoft.com/office/drawing/2014/main" val="182994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3159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- 2021-05-28 15:05:03</a:t>
                      </a:r>
                      <a:r>
                        <a:rPr kumimoji="0" lang="en-US" sz="1000" b="0" i="0" u="none" strike="noStrike" kern="1200" cap="none" spc="0" normalizeH="0" baseline="0" noProof="0">
                          <a:ln>
                            <a:noFill/>
                          </a:ln>
                          <a:solidFill>
                            <a:prstClr val="black"/>
                          </a:solidFill>
                          <a:effectLst/>
                          <a:uLnTx/>
                          <a:uFillTx/>
                          <a:latin typeface="+mn-lt"/>
                          <a:ea typeface="+mn-ea"/>
                          <a:cs typeface="+mn-cs"/>
                        </a:rPr>
                        <a:t>
 To commemorate the men and women who died while serving in the U.S. #military, employees from our Claims department visited Laurel Hill Cemetery, a National Historic Landmark located in #Philadelphia. #TEAMPHLY and their families spent their day placing flags on veterans' gravesites in honor of #MemorialDay.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0.082150537634409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932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- 2021-05-10 16:00:14</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 for Friends  prepare meals for people in the #community who are in need. The #nonprofit is dedicated to providing food and friendship to seniors, kids, and families in the Greater #Philadelphia area. #TEAMPHLY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0.13723101908242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8314067"/>
                  </a:ext>
                </a:extLst>
              </a:tr>
            </a:tbl>
          </a:graphicData>
        </a:graphic>
      </p:graphicFrame>
      <p:sp>
        <p:nvSpPr>
          <p:cNvPr id="4" name="Text Placeholder 3">
            <a:extLst>
              <a:ext uri="{FF2B5EF4-FFF2-40B4-BE49-F238E27FC236}">
                <a16:creationId xmlns:a16="http://schemas.microsoft.com/office/drawing/2014/main" id="{10767B4E-85A2-4944-BBF8-3F91AA02C62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12808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7F5E9-4793-4E02-BB13-CA2BEEB50418}"/>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C8E7E381-8C88-48CD-ABED-96D3D72B2DC1}"/>
              </a:ext>
            </a:extLst>
          </p:cNvPr>
          <p:cNvGraphicFramePr>
            <a:graphicFrameLocks noGrp="1"/>
          </p:cNvGraphicFramePr>
          <p:nvPr>
            <p:ph type="tbl" sz="quarter" idx="13"/>
            <p:extLst>
              <p:ext uri="{D42A27DB-BD31-4B8C-83A1-F6EECF244321}">
                <p14:modId xmlns:p14="http://schemas.microsoft.com/office/powerpoint/2010/main" val="50905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0463589"/>
                    </a:ext>
                  </a:extLst>
                </a:gridCol>
                <a:gridCol w="740664">
                  <a:extLst>
                    <a:ext uri="{9D8B030D-6E8A-4147-A177-3AD203B41FA5}">
                      <a16:colId xmlns:a16="http://schemas.microsoft.com/office/drawing/2014/main" val="1585281301"/>
                    </a:ext>
                  </a:extLst>
                </a:gridCol>
                <a:gridCol w="740664">
                  <a:extLst>
                    <a:ext uri="{9D8B030D-6E8A-4147-A177-3AD203B41FA5}">
                      <a16:colId xmlns:a16="http://schemas.microsoft.com/office/drawing/2014/main" val="594961815"/>
                    </a:ext>
                  </a:extLst>
                </a:gridCol>
                <a:gridCol w="740664">
                  <a:extLst>
                    <a:ext uri="{9D8B030D-6E8A-4147-A177-3AD203B41FA5}">
                      <a16:colId xmlns:a16="http://schemas.microsoft.com/office/drawing/2014/main" val="609317606"/>
                    </a:ext>
                  </a:extLst>
                </a:gridCol>
                <a:gridCol w="740664">
                  <a:extLst>
                    <a:ext uri="{9D8B030D-6E8A-4147-A177-3AD203B41FA5}">
                      <a16:colId xmlns:a16="http://schemas.microsoft.com/office/drawing/2014/main" val="2793218952"/>
                    </a:ext>
                  </a:extLst>
                </a:gridCol>
                <a:gridCol w="740664">
                  <a:extLst>
                    <a:ext uri="{9D8B030D-6E8A-4147-A177-3AD203B41FA5}">
                      <a16:colId xmlns:a16="http://schemas.microsoft.com/office/drawing/2014/main" val="527913139"/>
                    </a:ext>
                  </a:extLst>
                </a:gridCol>
                <a:gridCol w="740664">
                  <a:extLst>
                    <a:ext uri="{9D8B030D-6E8A-4147-A177-3AD203B41FA5}">
                      <a16:colId xmlns:a16="http://schemas.microsoft.com/office/drawing/2014/main" val="3566714144"/>
                    </a:ext>
                  </a:extLst>
                </a:gridCol>
                <a:gridCol w="740664">
                  <a:extLst>
                    <a:ext uri="{9D8B030D-6E8A-4147-A177-3AD203B41FA5}">
                      <a16:colId xmlns:a16="http://schemas.microsoft.com/office/drawing/2014/main" val="928376258"/>
                    </a:ext>
                  </a:extLst>
                </a:gridCol>
                <a:gridCol w="740664">
                  <a:extLst>
                    <a:ext uri="{9D8B030D-6E8A-4147-A177-3AD203B41FA5}">
                      <a16:colId xmlns:a16="http://schemas.microsoft.com/office/drawing/2014/main" val="33370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8007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- 2021-05-24 15:27:25</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 &amp; Insurance about strategies insurance carriers can use to strengthen their partnerships with insurance brokers. Looking beyond competitive pricing to add value is one strategy. Find out the other four: https://bit.ly/3hKa1kz #insuranceagents #insurancebrokers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849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- 2021-05-09 12:30:12</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moms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0.030270844397238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4993025"/>
                  </a:ext>
                </a:extLst>
              </a:tr>
            </a:tbl>
          </a:graphicData>
        </a:graphic>
      </p:graphicFrame>
      <p:sp>
        <p:nvSpPr>
          <p:cNvPr id="4" name="Text Placeholder 3">
            <a:extLst>
              <a:ext uri="{FF2B5EF4-FFF2-40B4-BE49-F238E27FC236}">
                <a16:creationId xmlns:a16="http://schemas.microsoft.com/office/drawing/2014/main" id="{8A439E02-7621-45FC-A154-1FBC1A2B014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940728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DA1AD-4ED4-4711-88F3-7466FE586916}"/>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996CDCCB-8718-49BC-84B0-AE1B736B4275}"/>
              </a:ext>
            </a:extLst>
          </p:cNvPr>
          <p:cNvGraphicFramePr>
            <a:graphicFrameLocks noGrp="1"/>
          </p:cNvGraphicFramePr>
          <p:nvPr>
            <p:ph type="tbl" sz="quarter" idx="13"/>
            <p:extLst>
              <p:ext uri="{D42A27DB-BD31-4B8C-83A1-F6EECF244321}">
                <p14:modId xmlns:p14="http://schemas.microsoft.com/office/powerpoint/2010/main" val="309313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868213"/>
                    </a:ext>
                  </a:extLst>
                </a:gridCol>
                <a:gridCol w="740664">
                  <a:extLst>
                    <a:ext uri="{9D8B030D-6E8A-4147-A177-3AD203B41FA5}">
                      <a16:colId xmlns:a16="http://schemas.microsoft.com/office/drawing/2014/main" val="2348294737"/>
                    </a:ext>
                  </a:extLst>
                </a:gridCol>
                <a:gridCol w="740664">
                  <a:extLst>
                    <a:ext uri="{9D8B030D-6E8A-4147-A177-3AD203B41FA5}">
                      <a16:colId xmlns:a16="http://schemas.microsoft.com/office/drawing/2014/main" val="304525255"/>
                    </a:ext>
                  </a:extLst>
                </a:gridCol>
                <a:gridCol w="740664">
                  <a:extLst>
                    <a:ext uri="{9D8B030D-6E8A-4147-A177-3AD203B41FA5}">
                      <a16:colId xmlns:a16="http://schemas.microsoft.com/office/drawing/2014/main" val="2961096170"/>
                    </a:ext>
                  </a:extLst>
                </a:gridCol>
                <a:gridCol w="740664">
                  <a:extLst>
                    <a:ext uri="{9D8B030D-6E8A-4147-A177-3AD203B41FA5}">
                      <a16:colId xmlns:a16="http://schemas.microsoft.com/office/drawing/2014/main" val="2284920831"/>
                    </a:ext>
                  </a:extLst>
                </a:gridCol>
                <a:gridCol w="740664">
                  <a:extLst>
                    <a:ext uri="{9D8B030D-6E8A-4147-A177-3AD203B41FA5}">
                      <a16:colId xmlns:a16="http://schemas.microsoft.com/office/drawing/2014/main" val="4132047614"/>
                    </a:ext>
                  </a:extLst>
                </a:gridCol>
                <a:gridCol w="740664">
                  <a:extLst>
                    <a:ext uri="{9D8B030D-6E8A-4147-A177-3AD203B41FA5}">
                      <a16:colId xmlns:a16="http://schemas.microsoft.com/office/drawing/2014/main" val="1527880758"/>
                    </a:ext>
                  </a:extLst>
                </a:gridCol>
                <a:gridCol w="740664">
                  <a:extLst>
                    <a:ext uri="{9D8B030D-6E8A-4147-A177-3AD203B41FA5}">
                      <a16:colId xmlns:a16="http://schemas.microsoft.com/office/drawing/2014/main" val="1861330804"/>
                    </a:ext>
                  </a:extLst>
                </a:gridCol>
                <a:gridCol w="740664">
                  <a:extLst>
                    <a:ext uri="{9D8B030D-6E8A-4147-A177-3AD203B41FA5}">
                      <a16:colId xmlns:a16="http://schemas.microsoft.com/office/drawing/2014/main" val="3025627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7692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- 2021-05-14 13:19:15</a:t>
                      </a:r>
                      <a:r>
                        <a:rPr kumimoji="0" lang="en-US" sz="1000" b="0" i="0" u="none" strike="noStrike" kern="1200" cap="none" spc="0" normalizeH="0" baseline="0" noProof="0">
                          <a:ln>
                            <a:noFill/>
                          </a:ln>
                          <a:solidFill>
                            <a:prstClr val="black"/>
                          </a:solidFill>
                          <a:effectLst/>
                          <a:uLnTx/>
                          <a:uFillTx/>
                          <a:latin typeface="+mn-lt"/>
                          <a:ea typeface="+mn-ea"/>
                          <a:cs typeface="+mn-cs"/>
                        </a:rPr>
                        <a:t>
 Trees are some of the most important plants on earth and our existence depends on their well-being. Whether #TEAMPHLY is #volunteering with local environmental #nonprofits or traveling across the U.S. to help save forests devastated by natural disasters, #trees are rooted in our commitment to supporting the environment. 
#NationalLoveATreeDay is Sunday, May 16th – how will you celebrate?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0.07845503922752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5776103"/>
                  </a:ext>
                </a:extLst>
              </a:tr>
            </a:tbl>
          </a:graphicData>
        </a:graphic>
      </p:graphicFrame>
      <p:sp>
        <p:nvSpPr>
          <p:cNvPr id="4" name="Text Placeholder 3">
            <a:extLst>
              <a:ext uri="{FF2B5EF4-FFF2-40B4-BE49-F238E27FC236}">
                <a16:creationId xmlns:a16="http://schemas.microsoft.com/office/drawing/2014/main" id="{4AEB35A9-1E07-44D4-969A-AF75DCDADFD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0287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D8A7-B971-4B80-BD58-3DEF756E02B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77028D2-6733-47D9-BFC6-616A1308769F}"/>
              </a:ext>
            </a:extLst>
          </p:cNvPr>
          <p:cNvGraphicFramePr>
            <a:graphicFrameLocks noGrp="1"/>
          </p:cNvGraphicFramePr>
          <p:nvPr>
            <p:ph type="tbl" sz="quarter" idx="13"/>
            <p:extLst>
              <p:ext uri="{D42A27DB-BD31-4B8C-83A1-F6EECF244321}">
                <p14:modId xmlns:p14="http://schemas.microsoft.com/office/powerpoint/2010/main" val="194100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9005317"/>
                    </a:ext>
                  </a:extLst>
                </a:gridCol>
                <a:gridCol w="658368">
                  <a:extLst>
                    <a:ext uri="{9D8B030D-6E8A-4147-A177-3AD203B41FA5}">
                      <a16:colId xmlns:a16="http://schemas.microsoft.com/office/drawing/2014/main" val="3584880260"/>
                    </a:ext>
                  </a:extLst>
                </a:gridCol>
                <a:gridCol w="658368">
                  <a:extLst>
                    <a:ext uri="{9D8B030D-6E8A-4147-A177-3AD203B41FA5}">
                      <a16:colId xmlns:a16="http://schemas.microsoft.com/office/drawing/2014/main" val="934865904"/>
                    </a:ext>
                  </a:extLst>
                </a:gridCol>
                <a:gridCol w="658368">
                  <a:extLst>
                    <a:ext uri="{9D8B030D-6E8A-4147-A177-3AD203B41FA5}">
                      <a16:colId xmlns:a16="http://schemas.microsoft.com/office/drawing/2014/main" val="2700155023"/>
                    </a:ext>
                  </a:extLst>
                </a:gridCol>
                <a:gridCol w="658368">
                  <a:extLst>
                    <a:ext uri="{9D8B030D-6E8A-4147-A177-3AD203B41FA5}">
                      <a16:colId xmlns:a16="http://schemas.microsoft.com/office/drawing/2014/main" val="1135820176"/>
                    </a:ext>
                  </a:extLst>
                </a:gridCol>
                <a:gridCol w="658368">
                  <a:extLst>
                    <a:ext uri="{9D8B030D-6E8A-4147-A177-3AD203B41FA5}">
                      <a16:colId xmlns:a16="http://schemas.microsoft.com/office/drawing/2014/main" val="2885620227"/>
                    </a:ext>
                  </a:extLst>
                </a:gridCol>
                <a:gridCol w="658368">
                  <a:extLst>
                    <a:ext uri="{9D8B030D-6E8A-4147-A177-3AD203B41FA5}">
                      <a16:colId xmlns:a16="http://schemas.microsoft.com/office/drawing/2014/main" val="3330904129"/>
                    </a:ext>
                  </a:extLst>
                </a:gridCol>
                <a:gridCol w="658368">
                  <a:extLst>
                    <a:ext uri="{9D8B030D-6E8A-4147-A177-3AD203B41FA5}">
                      <a16:colId xmlns:a16="http://schemas.microsoft.com/office/drawing/2014/main" val="428977531"/>
                    </a:ext>
                  </a:extLst>
                </a:gridCol>
                <a:gridCol w="658368">
                  <a:extLst>
                    <a:ext uri="{9D8B030D-6E8A-4147-A177-3AD203B41FA5}">
                      <a16:colId xmlns:a16="http://schemas.microsoft.com/office/drawing/2014/main" val="4084989057"/>
                    </a:ext>
                  </a:extLst>
                </a:gridCol>
                <a:gridCol w="658368">
                  <a:extLst>
                    <a:ext uri="{9D8B030D-6E8A-4147-A177-3AD203B41FA5}">
                      <a16:colId xmlns:a16="http://schemas.microsoft.com/office/drawing/2014/main" val="38324906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91139621"/>
                  </a:ext>
                </a:extLst>
              </a:tr>
              <a:tr h="370840">
                <a:tc>
                  <a:txBody>
                    <a:bodyPr/>
                    <a:lstStyle/>
                    <a:p>
                      <a:r>
                        <a:rPr lang="en-US" sz="1000"/>
                        <a:t>phlyinsurance</a:t>
                      </a:r>
                    </a:p>
                  </a:txBody>
                  <a:tcPr/>
                </a:tc>
                <a:tc>
                  <a:txBody>
                    <a:bodyPr/>
                    <a:lstStyle/>
                    <a:p>
                      <a:r>
                        <a:rPr lang="en-US" sz="1000"/>
                        <a:t>2399</a:t>
                      </a:r>
                    </a:p>
                  </a:txBody>
                  <a:tcPr/>
                </a:tc>
                <a:tc>
                  <a:txBody>
                    <a:bodyPr/>
                    <a:lstStyle/>
                    <a:p>
                      <a:r>
                        <a:rPr lang="en-US" sz="1000"/>
                        <a:t>29</a:t>
                      </a:r>
                    </a:p>
                  </a:txBody>
                  <a:tcPr/>
                </a:tc>
                <a:tc>
                  <a:txBody>
                    <a:bodyPr/>
                    <a:lstStyle/>
                    <a:p>
                      <a:r>
                        <a:rPr lang="en-US" sz="1000"/>
                        <a:t>15</a:t>
                      </a:r>
                    </a:p>
                  </a:txBody>
                  <a:tcPr/>
                </a:tc>
                <a:tc>
                  <a:txBody>
                    <a:bodyPr/>
                    <a:lstStyle/>
                    <a:p>
                      <a:r>
                        <a:rPr lang="en-US" sz="1000"/>
                        <a:t>4</a:t>
                      </a:r>
                    </a:p>
                  </a:txBody>
                  <a:tcPr/>
                </a:tc>
                <a:tc>
                  <a:txBody>
                    <a:bodyPr/>
                    <a:lstStyle/>
                    <a:p>
                      <a:r>
                        <a:rPr lang="en-US" sz="1000"/>
                        <a:t>2</a:t>
                      </a:r>
                    </a:p>
                  </a:txBody>
                  <a:tcPr/>
                </a:tc>
                <a:tc>
                  <a:txBody>
                    <a:bodyPr/>
                    <a:lstStyle/>
                    <a:p>
                      <a:r>
                        <a:rPr lang="en-US" sz="1000"/>
                        <a:t>21</a:t>
                      </a:r>
                    </a:p>
                  </a:txBody>
                  <a:tcPr/>
                </a:tc>
                <a:tc>
                  <a:txBody>
                    <a:bodyPr/>
                    <a:lstStyle/>
                    <a:p>
                      <a:r>
                        <a:rPr lang="en-US" sz="1000"/>
                        <a:t>892</a:t>
                      </a:r>
                    </a:p>
                  </a:txBody>
                  <a:tcPr/>
                </a:tc>
                <a:tc>
                  <a:txBody>
                    <a:bodyPr/>
                    <a:lstStyle/>
                    <a:p>
                      <a:r>
                        <a:rPr lang="en-US" sz="1000"/>
                        <a:t>17</a:t>
                      </a:r>
                    </a:p>
                  </a:txBody>
                  <a:tcPr/>
                </a:tc>
                <a:tc>
                  <a:txBody>
                    <a:bodyPr/>
                    <a:lstStyle/>
                    <a:p>
                      <a:r>
                        <a:rPr lang="en-US" sz="1000"/>
                        <a:t>1.8157 %</a:t>
                      </a:r>
                    </a:p>
                  </a:txBody>
                  <a:tcPr/>
                </a:tc>
                <a:extLst>
                  <a:ext uri="{0D108BD9-81ED-4DB2-BD59-A6C34878D82A}">
                    <a16:rowId xmlns:a16="http://schemas.microsoft.com/office/drawing/2014/main" val="565607373"/>
                  </a:ext>
                </a:extLst>
              </a:tr>
            </a:tbl>
          </a:graphicData>
        </a:graphic>
      </p:graphicFrame>
      <p:sp>
        <p:nvSpPr>
          <p:cNvPr id="4" name="Text Placeholder 3">
            <a:extLst>
              <a:ext uri="{FF2B5EF4-FFF2-40B4-BE49-F238E27FC236}">
                <a16:creationId xmlns:a16="http://schemas.microsoft.com/office/drawing/2014/main" id="{B8D99BEC-94AF-4331-8B9F-2CD2F7BDCC5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46073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1990-DF09-42F7-B49A-A732FB314F1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B380E15-A494-4F44-A2F2-FD522E33A6E1}"/>
              </a:ext>
            </a:extLst>
          </p:cNvPr>
          <p:cNvGraphicFramePr>
            <a:graphicFrameLocks noGrp="1"/>
          </p:cNvGraphicFramePr>
          <p:nvPr>
            <p:ph type="chart" sz="quarter" idx="13"/>
            <p:extLst>
              <p:ext uri="{D42A27DB-BD31-4B8C-83A1-F6EECF244321}">
                <p14:modId xmlns:p14="http://schemas.microsoft.com/office/powerpoint/2010/main" val="940792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280ED-FC9E-4F39-A139-198F148685D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0B7DEE2-4384-442A-98CE-2CB86A167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876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692EC-062F-43D8-852E-708E62B13F3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2D96E44-88DC-4977-85E7-D45AC1528DF5}"/>
              </a:ext>
            </a:extLst>
          </p:cNvPr>
          <p:cNvGraphicFramePr>
            <a:graphicFrameLocks noGrp="1"/>
          </p:cNvGraphicFramePr>
          <p:nvPr>
            <p:ph type="chart" sz="quarter" idx="13"/>
            <p:extLst>
              <p:ext uri="{D42A27DB-BD31-4B8C-83A1-F6EECF244321}">
                <p14:modId xmlns:p14="http://schemas.microsoft.com/office/powerpoint/2010/main" val="2929704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6EE7F-A54C-4718-8300-BD1A2D3CA74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E6F7609-0C95-48DB-B9D0-1DBDBA36AF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9684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E8CD-2CAD-4FFF-8D82-69F1FD29B8A4}"/>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19DA9D6-5E1A-45C2-85B0-B023978E737A}"/>
              </a:ext>
            </a:extLst>
          </p:cNvPr>
          <p:cNvGraphicFramePr>
            <a:graphicFrameLocks noGrp="1"/>
          </p:cNvGraphicFramePr>
          <p:nvPr>
            <p:ph type="chart" sz="quarter" idx="13"/>
            <p:extLst>
              <p:ext uri="{D42A27DB-BD31-4B8C-83A1-F6EECF244321}">
                <p14:modId xmlns:p14="http://schemas.microsoft.com/office/powerpoint/2010/main" val="1004833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1279D-A996-4E15-A17D-C12755D40E4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44C703D-3913-4E6A-951A-4053103433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378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0146-B9C1-4312-B81E-C59DC9948A6E}"/>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59D6B41-6990-497D-904B-8701DFB33E13}"/>
              </a:ext>
            </a:extLst>
          </p:cNvPr>
          <p:cNvGraphicFramePr>
            <a:graphicFrameLocks noGrp="1"/>
          </p:cNvGraphicFramePr>
          <p:nvPr>
            <p:ph type="tbl" sz="quarter" idx="13"/>
            <p:extLst>
              <p:ext uri="{D42A27DB-BD31-4B8C-83A1-F6EECF244321}">
                <p14:modId xmlns:p14="http://schemas.microsoft.com/office/powerpoint/2010/main" val="98805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5215786"/>
                    </a:ext>
                  </a:extLst>
                </a:gridCol>
                <a:gridCol w="987552">
                  <a:extLst>
                    <a:ext uri="{9D8B030D-6E8A-4147-A177-3AD203B41FA5}">
                      <a16:colId xmlns:a16="http://schemas.microsoft.com/office/drawing/2014/main" val="1922601357"/>
                    </a:ext>
                  </a:extLst>
                </a:gridCol>
                <a:gridCol w="987552">
                  <a:extLst>
                    <a:ext uri="{9D8B030D-6E8A-4147-A177-3AD203B41FA5}">
                      <a16:colId xmlns:a16="http://schemas.microsoft.com/office/drawing/2014/main" val="2417852897"/>
                    </a:ext>
                  </a:extLst>
                </a:gridCol>
                <a:gridCol w="987552">
                  <a:extLst>
                    <a:ext uri="{9D8B030D-6E8A-4147-A177-3AD203B41FA5}">
                      <a16:colId xmlns:a16="http://schemas.microsoft.com/office/drawing/2014/main" val="3047589509"/>
                    </a:ext>
                  </a:extLst>
                </a:gridCol>
                <a:gridCol w="987552">
                  <a:extLst>
                    <a:ext uri="{9D8B030D-6E8A-4147-A177-3AD203B41FA5}">
                      <a16:colId xmlns:a16="http://schemas.microsoft.com/office/drawing/2014/main" val="1561691079"/>
                    </a:ext>
                  </a:extLst>
                </a:gridCol>
                <a:gridCol w="987552">
                  <a:extLst>
                    <a:ext uri="{9D8B030D-6E8A-4147-A177-3AD203B41FA5}">
                      <a16:colId xmlns:a16="http://schemas.microsoft.com/office/drawing/2014/main" val="8247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78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- 2021-05-27 15:31:23</a:t>
                      </a:r>
                      <a:r>
                        <a:rPr kumimoji="0" lang="en-US" sz="1000" b="0" i="0" u="none" strike="noStrike" kern="1200" cap="none" spc="0" normalizeH="0" baseline="0" noProof="0">
                          <a:ln>
                            <a:noFill/>
                          </a:ln>
                          <a:solidFill>
                            <a:prstClr val="black"/>
                          </a:solidFill>
                          <a:effectLst/>
                          <a:uLnTx/>
                          <a:uFillTx/>
                          <a:latin typeface="+mn-lt"/>
                          <a:ea typeface="+mn-ea"/>
                          <a:cs typeface="+mn-cs"/>
                        </a:rPr>
                        <a:t>
 Today is #RedNoseDay, a national #fundraising campaign with the mission to end #childpoverty. To show our support, we’re sharing a throwback of #TEAMPHLY with their #NosesOn! Visit 𝐫𝐞𝐝𝐧𝐨𝐬𝐞𝐝𝐚𝐲.𝐨𝐫𝐠 to learn how you can help give children in underserved communities a chance at a better life. rednosedayusa 
#rednoseday2021 #tbt #fundraisingforacause #forthekids #goodcause #supportnonprofits #givingbacktothecommunity #nonprofitfundraising #nonprofitorg #nonprofitwork #nonprofitorganizations #communitysupport #helpingourcommunity #insurancegivesback #insurancework #insurancecareers #insurancelife #insurance #insurancebusiness #specialtyinsurance #insuranceindustry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2828662"/>
                  </a:ext>
                </a:extLst>
              </a:tr>
            </a:tbl>
          </a:graphicData>
        </a:graphic>
      </p:graphicFrame>
      <p:sp>
        <p:nvSpPr>
          <p:cNvPr id="4" name="Text Placeholder 3">
            <a:extLst>
              <a:ext uri="{FF2B5EF4-FFF2-40B4-BE49-F238E27FC236}">
                <a16:creationId xmlns:a16="http://schemas.microsoft.com/office/drawing/2014/main" id="{FE6601AD-D075-4187-AD63-396580726D9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37530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E4B2-FCEA-40C7-A59C-752DBA90D1E0}"/>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3BD19C5-72D0-4659-9917-4561376F3D7D}"/>
              </a:ext>
            </a:extLst>
          </p:cNvPr>
          <p:cNvGraphicFramePr>
            <a:graphicFrameLocks noGrp="1"/>
          </p:cNvGraphicFramePr>
          <p:nvPr>
            <p:ph type="tbl" sz="quarter" idx="13"/>
            <p:extLst>
              <p:ext uri="{D42A27DB-BD31-4B8C-83A1-F6EECF244321}">
                <p14:modId xmlns:p14="http://schemas.microsoft.com/office/powerpoint/2010/main" val="111521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54454953"/>
                    </a:ext>
                  </a:extLst>
                </a:gridCol>
                <a:gridCol w="987552">
                  <a:extLst>
                    <a:ext uri="{9D8B030D-6E8A-4147-A177-3AD203B41FA5}">
                      <a16:colId xmlns:a16="http://schemas.microsoft.com/office/drawing/2014/main" val="457295967"/>
                    </a:ext>
                  </a:extLst>
                </a:gridCol>
                <a:gridCol w="987552">
                  <a:extLst>
                    <a:ext uri="{9D8B030D-6E8A-4147-A177-3AD203B41FA5}">
                      <a16:colId xmlns:a16="http://schemas.microsoft.com/office/drawing/2014/main" val="2334505693"/>
                    </a:ext>
                  </a:extLst>
                </a:gridCol>
                <a:gridCol w="987552">
                  <a:extLst>
                    <a:ext uri="{9D8B030D-6E8A-4147-A177-3AD203B41FA5}">
                      <a16:colId xmlns:a16="http://schemas.microsoft.com/office/drawing/2014/main" val="1111453369"/>
                    </a:ext>
                  </a:extLst>
                </a:gridCol>
                <a:gridCol w="987552">
                  <a:extLst>
                    <a:ext uri="{9D8B030D-6E8A-4147-A177-3AD203B41FA5}">
                      <a16:colId xmlns:a16="http://schemas.microsoft.com/office/drawing/2014/main" val="4158056003"/>
                    </a:ext>
                  </a:extLst>
                </a:gridCol>
                <a:gridCol w="987552">
                  <a:extLst>
                    <a:ext uri="{9D8B030D-6E8A-4147-A177-3AD203B41FA5}">
                      <a16:colId xmlns:a16="http://schemas.microsoft.com/office/drawing/2014/main" val="165314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611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- 2021-05-10 15:12:10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Claims department recently #volunteered to help caringforfriendsorg  prepare meals for people in the #community who are in need. The #nonprofit is dedicated to providing food and friendship to seniors, kids, and families in the #GreaterPhiladelphia area. 
#TEAMPHLY #insurancegivesback #givingbacktothecommunity #charity #volunteering #volunteerwork #foodbank #supportnonprofits #nonprofitsofinstagram #supportlocalcommunities #insurancelife #insurancecompany #propertyandcasualty #specialtyinsurance #insurancebusiness #commercialinsurance #insuranceindustry #insurancecareers #insurancejobs #corporatelife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5623539"/>
                  </a:ext>
                </a:extLst>
              </a:tr>
            </a:tbl>
          </a:graphicData>
        </a:graphic>
      </p:graphicFrame>
      <p:sp>
        <p:nvSpPr>
          <p:cNvPr id="4" name="Text Placeholder 3">
            <a:extLst>
              <a:ext uri="{FF2B5EF4-FFF2-40B4-BE49-F238E27FC236}">
                <a16:creationId xmlns:a16="http://schemas.microsoft.com/office/drawing/2014/main" id="{1686E010-A2FB-4B51-A1BC-D101A110E85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83385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8D33-FC14-4724-9EB1-2A17AEF6267A}"/>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4725ED06-B7CA-474E-A83B-540F56B9261D}"/>
              </a:ext>
            </a:extLst>
          </p:cNvPr>
          <p:cNvGraphicFramePr>
            <a:graphicFrameLocks noGrp="1"/>
          </p:cNvGraphicFramePr>
          <p:nvPr>
            <p:ph type="tbl" sz="quarter" idx="13"/>
            <p:extLst>
              <p:ext uri="{D42A27DB-BD31-4B8C-83A1-F6EECF244321}">
                <p14:modId xmlns:p14="http://schemas.microsoft.com/office/powerpoint/2010/main" val="15751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0832118"/>
                    </a:ext>
                  </a:extLst>
                </a:gridCol>
                <a:gridCol w="987552">
                  <a:extLst>
                    <a:ext uri="{9D8B030D-6E8A-4147-A177-3AD203B41FA5}">
                      <a16:colId xmlns:a16="http://schemas.microsoft.com/office/drawing/2014/main" val="482431699"/>
                    </a:ext>
                  </a:extLst>
                </a:gridCol>
                <a:gridCol w="987552">
                  <a:extLst>
                    <a:ext uri="{9D8B030D-6E8A-4147-A177-3AD203B41FA5}">
                      <a16:colId xmlns:a16="http://schemas.microsoft.com/office/drawing/2014/main" val="993998418"/>
                    </a:ext>
                  </a:extLst>
                </a:gridCol>
                <a:gridCol w="987552">
                  <a:extLst>
                    <a:ext uri="{9D8B030D-6E8A-4147-A177-3AD203B41FA5}">
                      <a16:colId xmlns:a16="http://schemas.microsoft.com/office/drawing/2014/main" val="2934359127"/>
                    </a:ext>
                  </a:extLst>
                </a:gridCol>
                <a:gridCol w="987552">
                  <a:extLst>
                    <a:ext uri="{9D8B030D-6E8A-4147-A177-3AD203B41FA5}">
                      <a16:colId xmlns:a16="http://schemas.microsoft.com/office/drawing/2014/main" val="3225646615"/>
                    </a:ext>
                  </a:extLst>
                </a:gridCol>
                <a:gridCol w="987552">
                  <a:extLst>
                    <a:ext uri="{9D8B030D-6E8A-4147-A177-3AD203B41FA5}">
                      <a16:colId xmlns:a16="http://schemas.microsoft.com/office/drawing/2014/main" val="79999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946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- 2021-05-24 14:38:31</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spoke with riskinsurancemag about strategies #insurancecarriers can use to strengthen their partnerships with #insurancebrokers. Looking beyond competitive pricing to add value is one strategy.
Find out the other four ➡ 𝐛𝐢𝐭.𝐥𝐲/𝟑𝐡𝐊𝐚𝟏𝐤𝐳 ⬅ Link in bio. 
#TEAMPHLY #businessgoals #buildingrelationships #insurance #insuranceagents #insurancebroker #insurancecareers #insurancelife #insurancework #insurancecompany #propertyandcasualty #specialtyinsurance #insurancebusiness #commercialinsurance #riskmanagement #insuranceindustry #insurancecarrier #insuranceproducts #insurancecoverage #insured #workenvironment #workplaceculture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4621568"/>
                  </a:ext>
                </a:extLst>
              </a:tr>
            </a:tbl>
          </a:graphicData>
        </a:graphic>
      </p:graphicFrame>
      <p:sp>
        <p:nvSpPr>
          <p:cNvPr id="4" name="Text Placeholder 3">
            <a:extLst>
              <a:ext uri="{FF2B5EF4-FFF2-40B4-BE49-F238E27FC236}">
                <a16:creationId xmlns:a16="http://schemas.microsoft.com/office/drawing/2014/main" id="{75EB4320-6F94-4E9C-96CD-BF006B636DB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35352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C2D9D-EB36-42ED-BEC9-6D87911C4C2A}"/>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58221E6F-0283-40F0-9AA2-5EDA0E9FF4EB}"/>
              </a:ext>
            </a:extLst>
          </p:cNvPr>
          <p:cNvGraphicFramePr>
            <a:graphicFrameLocks noGrp="1"/>
          </p:cNvGraphicFramePr>
          <p:nvPr>
            <p:ph type="tbl" sz="quarter" idx="13"/>
            <p:extLst>
              <p:ext uri="{D42A27DB-BD31-4B8C-83A1-F6EECF244321}">
                <p14:modId xmlns:p14="http://schemas.microsoft.com/office/powerpoint/2010/main" val="257307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6191152"/>
                    </a:ext>
                  </a:extLst>
                </a:gridCol>
                <a:gridCol w="987552">
                  <a:extLst>
                    <a:ext uri="{9D8B030D-6E8A-4147-A177-3AD203B41FA5}">
                      <a16:colId xmlns:a16="http://schemas.microsoft.com/office/drawing/2014/main" val="232210276"/>
                    </a:ext>
                  </a:extLst>
                </a:gridCol>
                <a:gridCol w="987552">
                  <a:extLst>
                    <a:ext uri="{9D8B030D-6E8A-4147-A177-3AD203B41FA5}">
                      <a16:colId xmlns:a16="http://schemas.microsoft.com/office/drawing/2014/main" val="1986121073"/>
                    </a:ext>
                  </a:extLst>
                </a:gridCol>
                <a:gridCol w="987552">
                  <a:extLst>
                    <a:ext uri="{9D8B030D-6E8A-4147-A177-3AD203B41FA5}">
                      <a16:colId xmlns:a16="http://schemas.microsoft.com/office/drawing/2014/main" val="2704442537"/>
                    </a:ext>
                  </a:extLst>
                </a:gridCol>
                <a:gridCol w="987552">
                  <a:extLst>
                    <a:ext uri="{9D8B030D-6E8A-4147-A177-3AD203B41FA5}">
                      <a16:colId xmlns:a16="http://schemas.microsoft.com/office/drawing/2014/main" val="930191088"/>
                    </a:ext>
                  </a:extLst>
                </a:gridCol>
                <a:gridCol w="987552">
                  <a:extLst>
                    <a:ext uri="{9D8B030D-6E8A-4147-A177-3AD203B41FA5}">
                      <a16:colId xmlns:a16="http://schemas.microsoft.com/office/drawing/2014/main" val="367783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60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- 2021-05-04 15:55:13</a:t>
                      </a:r>
                      <a:r>
                        <a:rPr kumimoji="0" lang="en-US" sz="1000" b="0" i="0" u="none" strike="noStrike" kern="1200" cap="none" spc="0" normalizeH="0" baseline="0" noProof="0">
                          <a:ln>
                            <a:noFill/>
                          </a:ln>
                          <a:solidFill>
                            <a:prstClr val="black"/>
                          </a:solidFill>
                          <a:effectLst/>
                          <a:uLnTx/>
                          <a:uFillTx/>
                          <a:latin typeface="+mn-lt"/>
                          <a:ea typeface="+mn-ea"/>
                          <a:cs typeface="+mn-cs"/>
                        </a:rPr>
                        <a:t>
 Throughout April, we celebrated #EarthDay with various events focused on lessening our #environmentalimpact. During the final week, #TEAMPHLY volunteered to go “#Plalking,” which is a light intensity way to exercise and give back to the #environment by picking up #litter while walking.
#earthday2021 #earthlovers #pickuplitter #recycling #recyclereusereduce #environmentalawareness #givingbacktothecommunity #volunteerwork #volunteering #communitysupport #insurancelife #insurancecompany #propertyandcasualty #specialtyinsurance #insurancebusiness #commercialinsurance #insuranceindustry #insurancecareers #insurancejobs #corporatelife #insurancework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4094473"/>
                  </a:ext>
                </a:extLst>
              </a:tr>
            </a:tbl>
          </a:graphicData>
        </a:graphic>
      </p:graphicFrame>
      <p:sp>
        <p:nvSpPr>
          <p:cNvPr id="4" name="Text Placeholder 3">
            <a:extLst>
              <a:ext uri="{FF2B5EF4-FFF2-40B4-BE49-F238E27FC236}">
                <a16:creationId xmlns:a16="http://schemas.microsoft.com/office/drawing/2014/main" id="{C3368AEE-34BF-4626-B710-E430F5AEEFC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23739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69A6-BABB-4837-92D6-EFF8A9FD9A26}"/>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B6E78A79-F3E8-4AB9-878E-F71586663784}"/>
              </a:ext>
            </a:extLst>
          </p:cNvPr>
          <p:cNvGraphicFramePr>
            <a:graphicFrameLocks noGrp="1"/>
          </p:cNvGraphicFramePr>
          <p:nvPr>
            <p:ph type="tbl" sz="quarter" idx="13"/>
            <p:extLst>
              <p:ext uri="{D42A27DB-BD31-4B8C-83A1-F6EECF244321}">
                <p14:modId xmlns:p14="http://schemas.microsoft.com/office/powerpoint/2010/main" val="1032689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94134303"/>
                    </a:ext>
                  </a:extLst>
                </a:gridCol>
                <a:gridCol w="987552">
                  <a:extLst>
                    <a:ext uri="{9D8B030D-6E8A-4147-A177-3AD203B41FA5}">
                      <a16:colId xmlns:a16="http://schemas.microsoft.com/office/drawing/2014/main" val="2766390402"/>
                    </a:ext>
                  </a:extLst>
                </a:gridCol>
                <a:gridCol w="987552">
                  <a:extLst>
                    <a:ext uri="{9D8B030D-6E8A-4147-A177-3AD203B41FA5}">
                      <a16:colId xmlns:a16="http://schemas.microsoft.com/office/drawing/2014/main" val="3473443241"/>
                    </a:ext>
                  </a:extLst>
                </a:gridCol>
                <a:gridCol w="987552">
                  <a:extLst>
                    <a:ext uri="{9D8B030D-6E8A-4147-A177-3AD203B41FA5}">
                      <a16:colId xmlns:a16="http://schemas.microsoft.com/office/drawing/2014/main" val="4243463108"/>
                    </a:ext>
                  </a:extLst>
                </a:gridCol>
                <a:gridCol w="987552">
                  <a:extLst>
                    <a:ext uri="{9D8B030D-6E8A-4147-A177-3AD203B41FA5}">
                      <a16:colId xmlns:a16="http://schemas.microsoft.com/office/drawing/2014/main" val="2675721246"/>
                    </a:ext>
                  </a:extLst>
                </a:gridCol>
                <a:gridCol w="987552">
                  <a:extLst>
                    <a:ext uri="{9D8B030D-6E8A-4147-A177-3AD203B41FA5}">
                      <a16:colId xmlns:a16="http://schemas.microsoft.com/office/drawing/2014/main" val="258872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787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- 2021-05-03 12:41:28</a:t>
                      </a:r>
                      <a:r>
                        <a:rPr kumimoji="0" lang="en-US" sz="1000" b="0" i="0" u="none" strike="noStrike" kern="1200" cap="none" spc="0" normalizeH="0" baseline="0" noProof="0">
                          <a:ln>
                            <a:noFill/>
                          </a:ln>
                          <a:solidFill>
                            <a:prstClr val="black"/>
                          </a:solidFill>
                          <a:effectLst/>
                          <a:uLnTx/>
                          <a:uFillTx/>
                          <a:latin typeface="+mn-lt"/>
                          <a:ea typeface="+mn-ea"/>
                          <a:cs typeface="+mn-cs"/>
                        </a:rPr>
                        <a:t>
 PFAS chemicals have been linked to environmental concerns and health risks. Those risks have spurred litigation, and some companies are turning to insurance to help cover the costly losses. PHLY's Jamie Langes spoke with AM Best about the impact on insurers and their policyholders ➡️ 𝐛𝐢𝐭.𝐥𝐲/𝟑𝐯𝐱𝟐𝟖𝟓𝐬 ⬅️ Link in bio. 
#TEAMPHLY #insurance #environmental #insuranceagents #insurancecarrier #insurancepolicy #insuranceproducts #insurancelife #insurancework #insurancecompany #specialtyinsurance #insurancebusiness #commercialinsurance #insuranceindustry #liabilityinsurance #environmentalawareness #environmentalissues #environmentalinsurance #pollutioninsurance #PFAS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879349"/>
                  </a:ext>
                </a:extLst>
              </a:tr>
            </a:tbl>
          </a:graphicData>
        </a:graphic>
      </p:graphicFrame>
      <p:sp>
        <p:nvSpPr>
          <p:cNvPr id="4" name="Text Placeholder 3">
            <a:extLst>
              <a:ext uri="{FF2B5EF4-FFF2-40B4-BE49-F238E27FC236}">
                <a16:creationId xmlns:a16="http://schemas.microsoft.com/office/drawing/2014/main" id="{C03E05CA-E578-427B-8D4E-6CF9A9ACF9A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39399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45D4-06B9-4437-A422-37F9D04C95B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09ED792-2883-418E-A793-5ACBF67F2DE7}"/>
              </a:ext>
            </a:extLst>
          </p:cNvPr>
          <p:cNvGraphicFramePr>
            <a:graphicFrameLocks noGrp="1"/>
          </p:cNvGraphicFramePr>
          <p:nvPr>
            <p:ph type="tbl" sz="quarter" idx="13"/>
            <p:extLst>
              <p:ext uri="{D42A27DB-BD31-4B8C-83A1-F6EECF244321}">
                <p14:modId xmlns:p14="http://schemas.microsoft.com/office/powerpoint/2010/main" val="99526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7881190"/>
                    </a:ext>
                  </a:extLst>
                </a:gridCol>
                <a:gridCol w="905256">
                  <a:extLst>
                    <a:ext uri="{9D8B030D-6E8A-4147-A177-3AD203B41FA5}">
                      <a16:colId xmlns:a16="http://schemas.microsoft.com/office/drawing/2014/main" val="471612221"/>
                    </a:ext>
                  </a:extLst>
                </a:gridCol>
                <a:gridCol w="411480">
                  <a:extLst>
                    <a:ext uri="{9D8B030D-6E8A-4147-A177-3AD203B41FA5}">
                      <a16:colId xmlns:a16="http://schemas.microsoft.com/office/drawing/2014/main" val="3901262810"/>
                    </a:ext>
                  </a:extLst>
                </a:gridCol>
                <a:gridCol w="905256">
                  <a:extLst>
                    <a:ext uri="{9D8B030D-6E8A-4147-A177-3AD203B41FA5}">
                      <a16:colId xmlns:a16="http://schemas.microsoft.com/office/drawing/2014/main" val="4269041763"/>
                    </a:ext>
                  </a:extLst>
                </a:gridCol>
                <a:gridCol w="905256">
                  <a:extLst>
                    <a:ext uri="{9D8B030D-6E8A-4147-A177-3AD203B41FA5}">
                      <a16:colId xmlns:a16="http://schemas.microsoft.com/office/drawing/2014/main" val="321314279"/>
                    </a:ext>
                  </a:extLst>
                </a:gridCol>
                <a:gridCol w="905256">
                  <a:extLst>
                    <a:ext uri="{9D8B030D-6E8A-4147-A177-3AD203B41FA5}">
                      <a16:colId xmlns:a16="http://schemas.microsoft.com/office/drawing/2014/main" val="640516563"/>
                    </a:ext>
                  </a:extLst>
                </a:gridCol>
                <a:gridCol w="905256">
                  <a:extLst>
                    <a:ext uri="{9D8B030D-6E8A-4147-A177-3AD203B41FA5}">
                      <a16:colId xmlns:a16="http://schemas.microsoft.com/office/drawing/2014/main" val="452974151"/>
                    </a:ext>
                  </a:extLst>
                </a:gridCol>
                <a:gridCol w="905256">
                  <a:extLst>
                    <a:ext uri="{9D8B030D-6E8A-4147-A177-3AD203B41FA5}">
                      <a16:colId xmlns:a16="http://schemas.microsoft.com/office/drawing/2014/main" val="1627822184"/>
                    </a:ext>
                  </a:extLst>
                </a:gridCol>
                <a:gridCol w="905256">
                  <a:extLst>
                    <a:ext uri="{9D8B030D-6E8A-4147-A177-3AD203B41FA5}">
                      <a16:colId xmlns:a16="http://schemas.microsoft.com/office/drawing/2014/main" val="349844284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20072853"/>
                  </a:ext>
                </a:extLst>
              </a:tr>
              <a:tr h="370840">
                <a:tc>
                  <a:txBody>
                    <a:bodyPr/>
                    <a:lstStyle/>
                    <a:p>
                      <a:r>
                        <a:rPr lang="en-US" sz="1000"/>
                        <a:t>14</a:t>
                      </a:r>
                    </a:p>
                  </a:txBody>
                  <a:tcPr/>
                </a:tc>
                <a:tc>
                  <a:txBody>
                    <a:bodyPr/>
                    <a:lstStyle/>
                    <a:p>
                      <a:r>
                        <a:rPr lang="en-US" sz="1000"/>
                        <a:t>0.7106</a:t>
                      </a:r>
                    </a:p>
                  </a:txBody>
                  <a:tcPr/>
                </a:tc>
                <a:tc>
                  <a:txBody>
                    <a:bodyPr/>
                    <a:lstStyle/>
                    <a:p>
                      <a:r>
                        <a:rPr lang="en-US" sz="1000"/>
                        <a:t>0.00</a:t>
                      </a:r>
                    </a:p>
                  </a:txBody>
                  <a:tcPr/>
                </a:tc>
                <a:tc>
                  <a:txBody>
                    <a:bodyPr/>
                    <a:lstStyle/>
                    <a:p>
                      <a:r>
                        <a:rPr lang="en-US" sz="1000"/>
                        <a:t>158.71</a:t>
                      </a:r>
                    </a:p>
                  </a:txBody>
                  <a:tcPr/>
                </a:tc>
                <a:tc>
                  <a:txBody>
                    <a:bodyPr/>
                    <a:lstStyle/>
                    <a:p>
                      <a:r>
                        <a:rPr lang="en-US" sz="1000"/>
                        <a:t>157.36</a:t>
                      </a:r>
                    </a:p>
                  </a:txBody>
                  <a:tcPr/>
                </a:tc>
                <a:tc>
                  <a:txBody>
                    <a:bodyPr/>
                    <a:lstStyle/>
                    <a:p>
                      <a:r>
                        <a:rPr lang="en-US" sz="1000"/>
                        <a:t>110.64</a:t>
                      </a:r>
                    </a:p>
                  </a:txBody>
                  <a:tcPr/>
                </a:tc>
                <a:tc>
                  <a:txBody>
                    <a:bodyPr/>
                    <a:lstStyle/>
                    <a:p>
                      <a:r>
                        <a:rPr lang="en-US" sz="1000"/>
                        <a:t>110.64</a:t>
                      </a:r>
                    </a:p>
                  </a:txBody>
                  <a:tcPr/>
                </a:tc>
                <a:tc>
                  <a:txBody>
                    <a:bodyPr/>
                    <a:lstStyle/>
                    <a:p>
                      <a:r>
                        <a:rPr lang="en-US" sz="1000"/>
                        <a:t>2222</a:t>
                      </a:r>
                    </a:p>
                  </a:txBody>
                  <a:tcPr/>
                </a:tc>
                <a:tc>
                  <a:txBody>
                    <a:bodyPr/>
                    <a:lstStyle/>
                    <a:p>
                      <a:r>
                        <a:rPr lang="en-US" sz="1000"/>
                        <a:t>1549</a:t>
                      </a:r>
                    </a:p>
                  </a:txBody>
                  <a:tcPr/>
                </a:tc>
                <a:extLst>
                  <a:ext uri="{0D108BD9-81ED-4DB2-BD59-A6C34878D82A}">
                    <a16:rowId xmlns:a16="http://schemas.microsoft.com/office/drawing/2014/main" val="1969583866"/>
                  </a:ext>
                </a:extLst>
              </a:tr>
            </a:tbl>
          </a:graphicData>
        </a:graphic>
      </p:graphicFrame>
      <p:sp>
        <p:nvSpPr>
          <p:cNvPr id="4" name="Text Placeholder 3">
            <a:extLst>
              <a:ext uri="{FF2B5EF4-FFF2-40B4-BE49-F238E27FC236}">
                <a16:creationId xmlns:a16="http://schemas.microsoft.com/office/drawing/2014/main" id="{20883605-384A-4CF0-B6A5-B49831D6FED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54549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BB53-CC6F-4A0D-9078-860A83C8014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4A3AE69-E5AF-40E0-9FF6-56FD163B38D8}"/>
              </a:ext>
            </a:extLst>
          </p:cNvPr>
          <p:cNvGraphicFramePr>
            <a:graphicFrameLocks noGrp="1"/>
          </p:cNvGraphicFramePr>
          <p:nvPr>
            <p:ph type="tbl" sz="quarter" idx="13"/>
            <p:extLst>
              <p:ext uri="{D42A27DB-BD31-4B8C-83A1-F6EECF244321}">
                <p14:modId xmlns:p14="http://schemas.microsoft.com/office/powerpoint/2010/main" val="104322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7265783"/>
                    </a:ext>
                  </a:extLst>
                </a:gridCol>
                <a:gridCol w="1316736">
                  <a:extLst>
                    <a:ext uri="{9D8B030D-6E8A-4147-A177-3AD203B41FA5}">
                      <a16:colId xmlns:a16="http://schemas.microsoft.com/office/drawing/2014/main" val="1127516572"/>
                    </a:ext>
                  </a:extLst>
                </a:gridCol>
                <a:gridCol w="658368">
                  <a:extLst>
                    <a:ext uri="{9D8B030D-6E8A-4147-A177-3AD203B41FA5}">
                      <a16:colId xmlns:a16="http://schemas.microsoft.com/office/drawing/2014/main" val="2632773576"/>
                    </a:ext>
                  </a:extLst>
                </a:gridCol>
                <a:gridCol w="658368">
                  <a:extLst>
                    <a:ext uri="{9D8B030D-6E8A-4147-A177-3AD203B41FA5}">
                      <a16:colId xmlns:a16="http://schemas.microsoft.com/office/drawing/2014/main" val="4066619828"/>
                    </a:ext>
                  </a:extLst>
                </a:gridCol>
                <a:gridCol w="658368">
                  <a:extLst>
                    <a:ext uri="{9D8B030D-6E8A-4147-A177-3AD203B41FA5}">
                      <a16:colId xmlns:a16="http://schemas.microsoft.com/office/drawing/2014/main" val="1633111433"/>
                    </a:ext>
                  </a:extLst>
                </a:gridCol>
                <a:gridCol w="658368">
                  <a:extLst>
                    <a:ext uri="{9D8B030D-6E8A-4147-A177-3AD203B41FA5}">
                      <a16:colId xmlns:a16="http://schemas.microsoft.com/office/drawing/2014/main" val="3127537010"/>
                    </a:ext>
                  </a:extLst>
                </a:gridCol>
                <a:gridCol w="658368">
                  <a:extLst>
                    <a:ext uri="{9D8B030D-6E8A-4147-A177-3AD203B41FA5}">
                      <a16:colId xmlns:a16="http://schemas.microsoft.com/office/drawing/2014/main" val="3480396507"/>
                    </a:ext>
                  </a:extLst>
                </a:gridCol>
                <a:gridCol w="658368">
                  <a:extLst>
                    <a:ext uri="{9D8B030D-6E8A-4147-A177-3AD203B41FA5}">
                      <a16:colId xmlns:a16="http://schemas.microsoft.com/office/drawing/2014/main" val="4222937998"/>
                    </a:ext>
                  </a:extLst>
                </a:gridCol>
                <a:gridCol w="658368">
                  <a:extLst>
                    <a:ext uri="{9D8B030D-6E8A-4147-A177-3AD203B41FA5}">
                      <a16:colId xmlns:a16="http://schemas.microsoft.com/office/drawing/2014/main" val="308669473"/>
                    </a:ext>
                  </a:extLst>
                </a:gridCol>
                <a:gridCol w="658368">
                  <a:extLst>
                    <a:ext uri="{9D8B030D-6E8A-4147-A177-3AD203B41FA5}">
                      <a16:colId xmlns:a16="http://schemas.microsoft.com/office/drawing/2014/main" val="3761564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339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11:12:57</a:t>
                      </a:r>
                      <a:r>
                        <a:rPr kumimoji="0" lang="en-US" sz="1000" b="0" i="0" u="none" strike="noStrike" kern="1200" cap="none" spc="0" normalizeH="0" baseline="0" noProof="0">
                          <a:ln>
                            <a:noFill/>
                          </a:ln>
                          <a:solidFill>
                            <a:prstClr val="black"/>
                          </a:solidFill>
                          <a:effectLst/>
                          <a:uLnTx/>
                          <a:uFillTx/>
                          <a:latin typeface="+mn-lt"/>
                          <a:ea typeface="+mn-ea"/>
                          <a:cs typeface="+mn-cs"/>
                        </a:rPr>
                        <a:t>
 Find out how our PHLYTRAC #telematics program helped lead to the recovery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https://quintly-image-storage.s3.amazonaws.com/c303562b672a3318c686cfcc37b7e67a/511cb5ecfc2afddbfc33146a087ceb95.jpg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11:09:55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05843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11:07:47</a:t>
                      </a:r>
                      <a:r>
                        <a:rPr kumimoji="0" lang="en-US" sz="1000" b="0" i="0" u="none" strike="noStrike" kern="1200" cap="none" spc="0" normalizeH="0" baseline="0" noProof="0">
                          <a:ln>
                            <a:noFill/>
                          </a:ln>
                          <a:solidFill>
                            <a:prstClr val="black"/>
                          </a:solidFill>
                          <a:effectLst/>
                          <a:uLnTx/>
                          <a:uFillTx/>
                          <a:latin typeface="+mn-lt"/>
                          <a:ea typeface="+mn-ea"/>
                          <a:cs typeface="+mn-cs"/>
                        </a:rPr>
                        <a:t>
 Along the way, the bus thief committed other crimes and eventually abandoned the school bus in Atlanta, 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https://quintly-image-storage.s3.amazonaws.com/c303562b672a3318c686cfcc37b7e67a/66e919b7ccd3572c7aab5a0d3da756eb.jpg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42984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- 2021-05-26 11:04:47</a:t>
                      </a:r>
                      <a:r>
                        <a:rPr kumimoji="0" lang="en-US" sz="1000" b="0" i="0" u="none" strike="noStrike" kern="1200" cap="none" spc="0" normalizeH="0" baseline="0" noProof="0">
                          <a:ln>
                            <a:noFill/>
                          </a:ln>
                          <a:solidFill>
                            <a:prstClr val="black"/>
                          </a:solidFill>
                          <a:effectLst/>
                          <a:uLnTx/>
                          <a:uFillTx/>
                          <a:latin typeface="+mn-lt"/>
                          <a:ea typeface="+mn-ea"/>
                          <a:cs typeface="+mn-cs"/>
                        </a:rPr>
                        <a:t>
 A trail of “crumbs” led to the tracking and recovery of a stolen school bus...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https://quintly-image-storage.s3.amazonaws.com/c303562b672a3318c686cfcc37b7e67a/5258c867f64aa1865a63d26238d88a36.jpg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62694574"/>
                  </a:ext>
                </a:extLst>
              </a:tr>
            </a:tbl>
          </a:graphicData>
        </a:graphic>
      </p:graphicFrame>
      <p:sp>
        <p:nvSpPr>
          <p:cNvPr id="4" name="Text Placeholder 3">
            <a:extLst>
              <a:ext uri="{FF2B5EF4-FFF2-40B4-BE49-F238E27FC236}">
                <a16:creationId xmlns:a16="http://schemas.microsoft.com/office/drawing/2014/main" id="{4622EFBF-A7C0-4864-A029-410685D4C0D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68778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FC156-32ED-4946-8D26-F53319CE6F60}"/>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12590468-EF3A-493D-8B59-A41893C7FC56}"/>
              </a:ext>
            </a:extLst>
          </p:cNvPr>
          <p:cNvGraphicFramePr>
            <a:graphicFrameLocks noGrp="1"/>
          </p:cNvGraphicFramePr>
          <p:nvPr>
            <p:ph type="tbl" sz="quarter" idx="13"/>
            <p:extLst>
              <p:ext uri="{D42A27DB-BD31-4B8C-83A1-F6EECF244321}">
                <p14:modId xmlns:p14="http://schemas.microsoft.com/office/powerpoint/2010/main" val="258019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2628923"/>
                    </a:ext>
                  </a:extLst>
                </a:gridCol>
                <a:gridCol w="1316736">
                  <a:extLst>
                    <a:ext uri="{9D8B030D-6E8A-4147-A177-3AD203B41FA5}">
                      <a16:colId xmlns:a16="http://schemas.microsoft.com/office/drawing/2014/main" val="2540613305"/>
                    </a:ext>
                  </a:extLst>
                </a:gridCol>
                <a:gridCol w="658368">
                  <a:extLst>
                    <a:ext uri="{9D8B030D-6E8A-4147-A177-3AD203B41FA5}">
                      <a16:colId xmlns:a16="http://schemas.microsoft.com/office/drawing/2014/main" val="83323181"/>
                    </a:ext>
                  </a:extLst>
                </a:gridCol>
                <a:gridCol w="658368">
                  <a:extLst>
                    <a:ext uri="{9D8B030D-6E8A-4147-A177-3AD203B41FA5}">
                      <a16:colId xmlns:a16="http://schemas.microsoft.com/office/drawing/2014/main" val="2658208803"/>
                    </a:ext>
                  </a:extLst>
                </a:gridCol>
                <a:gridCol w="658368">
                  <a:extLst>
                    <a:ext uri="{9D8B030D-6E8A-4147-A177-3AD203B41FA5}">
                      <a16:colId xmlns:a16="http://schemas.microsoft.com/office/drawing/2014/main" val="1951338682"/>
                    </a:ext>
                  </a:extLst>
                </a:gridCol>
                <a:gridCol w="658368">
                  <a:extLst>
                    <a:ext uri="{9D8B030D-6E8A-4147-A177-3AD203B41FA5}">
                      <a16:colId xmlns:a16="http://schemas.microsoft.com/office/drawing/2014/main" val="2479625352"/>
                    </a:ext>
                  </a:extLst>
                </a:gridCol>
                <a:gridCol w="658368">
                  <a:extLst>
                    <a:ext uri="{9D8B030D-6E8A-4147-A177-3AD203B41FA5}">
                      <a16:colId xmlns:a16="http://schemas.microsoft.com/office/drawing/2014/main" val="3478796666"/>
                    </a:ext>
                  </a:extLst>
                </a:gridCol>
                <a:gridCol w="658368">
                  <a:extLst>
                    <a:ext uri="{9D8B030D-6E8A-4147-A177-3AD203B41FA5}">
                      <a16:colId xmlns:a16="http://schemas.microsoft.com/office/drawing/2014/main" val="472356678"/>
                    </a:ext>
                  </a:extLst>
                </a:gridCol>
                <a:gridCol w="658368">
                  <a:extLst>
                    <a:ext uri="{9D8B030D-6E8A-4147-A177-3AD203B41FA5}">
                      <a16:colId xmlns:a16="http://schemas.microsoft.com/office/drawing/2014/main" val="1585872980"/>
                    </a:ext>
                  </a:extLst>
                </a:gridCol>
                <a:gridCol w="658368">
                  <a:extLst>
                    <a:ext uri="{9D8B030D-6E8A-4147-A177-3AD203B41FA5}">
                      <a16:colId xmlns:a16="http://schemas.microsoft.com/office/drawing/2014/main" val="79701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1291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- 2021-05-24 18:50:32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https://quintly-image-storage.s3.amazonaws.com/c303562b672a3318c686cfcc37b7e67a/c83b710c5da2dcac073a4a11bbfa0d7b.jpg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18:31:10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4529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- 2021-05-21 17:57:35</a:t>
                      </a:r>
                      <a:r>
                        <a:rPr kumimoji="0" lang="en-US" sz="1000" b="0" i="0" u="none" strike="noStrike" kern="1200" cap="none" spc="0" normalizeH="0" baseline="0" noProof="0">
                          <a:ln>
                            <a:noFill/>
                          </a:ln>
                          <a:solidFill>
                            <a:prstClr val="black"/>
                          </a:solidFill>
                          <a:effectLst/>
                          <a:uLnTx/>
                          <a:uFillTx/>
                          <a:latin typeface="+mn-lt"/>
                          <a:ea typeface="+mn-ea"/>
                          <a:cs typeface="+mn-cs"/>
                        </a:rPr>
                        <a:t>
 #RUNBARKWALK4DREAMS KICKS OFF TOMORROW!  TO REGISTER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https://quintly-image-storage.s3.amazonaws.com/c303562b672a3318c686cfcc37b7e67a/059dda241cc16d9bf983ffeda51f7c75.jpg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58303491"/>
                  </a:ext>
                </a:extLst>
              </a:tr>
            </a:tbl>
          </a:graphicData>
        </a:graphic>
      </p:graphicFrame>
      <p:sp>
        <p:nvSpPr>
          <p:cNvPr id="4" name="Text Placeholder 3">
            <a:extLst>
              <a:ext uri="{FF2B5EF4-FFF2-40B4-BE49-F238E27FC236}">
                <a16:creationId xmlns:a16="http://schemas.microsoft.com/office/drawing/2014/main" id="{C9694087-B2DC-41E8-B195-E6131E0E7F1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222810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1351</Words>
  <Application>Microsoft Office PowerPoint</Application>
  <PresentationFormat>On-screen Show (4:3)</PresentationFormat>
  <Paragraphs>541</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2021-06-07T22:39:19Z</dcterms:created>
  <dcterms:modified xsi:type="dcterms:W3CDTF">2021-06-07T22:40:12Z</dcterms:modified>
</cp:coreProperties>
</file>