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44317</c:v>
                </c:pt>
              </c:numCache>
            </c:numRef>
          </c:cat>
          <c:val>
            <c:numRef>
              <c:f>Sheet1!$B$2</c:f>
              <c:numCache>
                <c:formatCode>General</c:formatCode>
                <c:ptCount val="1"/>
                <c:pt idx="0">
                  <c:v>1754</c:v>
                </c:pt>
              </c:numCache>
            </c:numRef>
          </c:val>
          <c:extLst>
            <c:ext xmlns:c16="http://schemas.microsoft.com/office/drawing/2014/chart" uri="{C3380CC4-5D6E-409C-BE32-E72D297353CC}">
              <c16:uniqueId val="{00000000-3D8D-49BF-9556-5971FDF6412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44317</c:v>
                </c:pt>
              </c:numCache>
            </c:numRef>
          </c:cat>
          <c:val>
            <c:numRef>
              <c:f>Sheet1!$C$2</c:f>
              <c:numCache>
                <c:formatCode>General</c:formatCode>
                <c:ptCount val="1"/>
                <c:pt idx="0">
                  <c:v>2606</c:v>
                </c:pt>
              </c:numCache>
            </c:numRef>
          </c:val>
          <c:extLst>
            <c:ext xmlns:c16="http://schemas.microsoft.com/office/drawing/2014/chart" uri="{C3380CC4-5D6E-409C-BE32-E72D297353CC}">
              <c16:uniqueId val="{00000001-3D8D-49BF-9556-5971FDF6412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44317</c:v>
                </c:pt>
              </c:numCache>
            </c:numRef>
          </c:cat>
          <c:val>
            <c:numRef>
              <c:f>Sheet1!$D$2</c:f>
              <c:numCache>
                <c:formatCode>General</c:formatCode>
                <c:ptCount val="1"/>
                <c:pt idx="0">
                  <c:v>3265</c:v>
                </c:pt>
              </c:numCache>
            </c:numRef>
          </c:val>
          <c:extLst>
            <c:ext xmlns:c16="http://schemas.microsoft.com/office/drawing/2014/chart" uri="{C3380CC4-5D6E-409C-BE32-E72D297353CC}">
              <c16:uniqueId val="{00000002-3D8D-49BF-9556-5971FDF6412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44317</c:v>
                </c:pt>
              </c:numCache>
            </c:numRef>
          </c:cat>
          <c:val>
            <c:numRef>
              <c:f>Sheet1!$E$2</c:f>
              <c:numCache>
                <c:formatCode>General</c:formatCode>
                <c:ptCount val="1"/>
                <c:pt idx="0">
                  <c:v>1210</c:v>
                </c:pt>
              </c:numCache>
            </c:numRef>
          </c:val>
          <c:extLst>
            <c:ext xmlns:c16="http://schemas.microsoft.com/office/drawing/2014/chart" uri="{C3380CC4-5D6E-409C-BE32-E72D297353CC}">
              <c16:uniqueId val="{00000003-3D8D-49BF-9556-5971FDF6412F}"/>
            </c:ext>
          </c:extLst>
        </c:ser>
        <c:dLbls>
          <c:showLegendKey val="0"/>
          <c:showVal val="0"/>
          <c:showCatName val="0"/>
          <c:showSerName val="0"/>
          <c:showPercent val="0"/>
          <c:showBubbleSize val="0"/>
        </c:dLbls>
        <c:gapWidth val="219"/>
        <c:overlap val="-27"/>
        <c:axId val="293618976"/>
        <c:axId val="289559912"/>
      </c:barChart>
      <c:dateAx>
        <c:axId val="293618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59912"/>
        <c:crosses val="autoZero"/>
        <c:auto val="1"/>
        <c:lblOffset val="100"/>
        <c:baseTimeUnit val="days"/>
      </c:dateAx>
      <c:valAx>
        <c:axId val="289559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1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12</c:v>
                </c:pt>
                <c:pt idx="4">
                  <c:v>-1</c:v>
                </c:pt>
                <c:pt idx="5">
                  <c:v>1</c:v>
                </c:pt>
              </c:numCache>
            </c:numRef>
          </c:val>
          <c:extLst>
            <c:ext xmlns:c16="http://schemas.microsoft.com/office/drawing/2014/chart" uri="{C3380CC4-5D6E-409C-BE32-E72D297353CC}">
              <c16:uniqueId val="{00000000-2D23-42C9-AF4F-09B443CE7DEA}"/>
            </c:ext>
          </c:extLst>
        </c:ser>
        <c:dLbls>
          <c:showLegendKey val="0"/>
          <c:showVal val="0"/>
          <c:showCatName val="0"/>
          <c:showSerName val="0"/>
          <c:showPercent val="0"/>
          <c:showBubbleSize val="0"/>
        </c:dLbls>
        <c:gapWidth val="219"/>
        <c:overlap val="-27"/>
        <c:axId val="77526784"/>
        <c:axId val="77521864"/>
      </c:barChart>
      <c:dateAx>
        <c:axId val="77526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521864"/>
        <c:crosses val="autoZero"/>
        <c:auto val="1"/>
        <c:lblOffset val="100"/>
        <c:baseTimeUnit val="months"/>
      </c:dateAx>
      <c:valAx>
        <c:axId val="7752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52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10</c:v>
                </c:pt>
                <c:pt idx="1">
                  <c:v>11</c:v>
                </c:pt>
                <c:pt idx="2">
                  <c:v>11</c:v>
                </c:pt>
                <c:pt idx="3">
                  <c:v>18</c:v>
                </c:pt>
                <c:pt idx="4">
                  <c:v>7</c:v>
                </c:pt>
                <c:pt idx="5">
                  <c:v>3</c:v>
                </c:pt>
                <c:pt idx="6">
                  <c:v>0</c:v>
                </c:pt>
                <c:pt idx="7">
                  <c:v>0</c:v>
                </c:pt>
                <c:pt idx="8">
                  <c:v>0</c:v>
                </c:pt>
                <c:pt idx="9">
                  <c:v>0</c:v>
                </c:pt>
                <c:pt idx="10">
                  <c:v>0</c:v>
                </c:pt>
                <c:pt idx="11">
                  <c:v>0</c:v>
                </c:pt>
              </c:numCache>
            </c:numRef>
          </c:val>
          <c:extLst>
            <c:ext xmlns:c16="http://schemas.microsoft.com/office/drawing/2014/chart" uri="{C3380CC4-5D6E-409C-BE32-E72D297353CC}">
              <c16:uniqueId val="{00000000-4AEF-4F2D-B216-9F242F6CC69E}"/>
            </c:ext>
          </c:extLst>
        </c:ser>
        <c:dLbls>
          <c:showLegendKey val="0"/>
          <c:showVal val="0"/>
          <c:showCatName val="0"/>
          <c:showSerName val="0"/>
          <c:showPercent val="0"/>
          <c:showBubbleSize val="0"/>
        </c:dLbls>
        <c:gapWidth val="219"/>
        <c:overlap val="-27"/>
        <c:axId val="291601072"/>
        <c:axId val="291595496"/>
      </c:barChart>
      <c:dateAx>
        <c:axId val="291601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95496"/>
        <c:crosses val="autoZero"/>
        <c:auto val="1"/>
        <c:lblOffset val="100"/>
        <c:baseTimeUnit val="months"/>
      </c:dateAx>
      <c:valAx>
        <c:axId val="29159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0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178</c:v>
                </c:pt>
                <c:pt idx="1">
                  <c:v>137</c:v>
                </c:pt>
                <c:pt idx="2">
                  <c:v>120</c:v>
                </c:pt>
                <c:pt idx="3">
                  <c:v>381</c:v>
                </c:pt>
                <c:pt idx="4">
                  <c:v>66</c:v>
                </c:pt>
                <c:pt idx="5">
                  <c:v>7</c:v>
                </c:pt>
                <c:pt idx="6">
                  <c:v>0</c:v>
                </c:pt>
                <c:pt idx="7">
                  <c:v>0</c:v>
                </c:pt>
                <c:pt idx="8">
                  <c:v>0</c:v>
                </c:pt>
                <c:pt idx="9">
                  <c:v>0</c:v>
                </c:pt>
                <c:pt idx="10">
                  <c:v>0</c:v>
                </c:pt>
                <c:pt idx="11">
                  <c:v>0</c:v>
                </c:pt>
              </c:numCache>
            </c:numRef>
          </c:val>
          <c:extLst>
            <c:ext xmlns:c16="http://schemas.microsoft.com/office/drawing/2014/chart" uri="{C3380CC4-5D6E-409C-BE32-E72D297353CC}">
              <c16:uniqueId val="{00000000-F87C-4F85-9ACB-1F27AFF08ED5}"/>
            </c:ext>
          </c:extLst>
        </c:ser>
        <c:dLbls>
          <c:showLegendKey val="0"/>
          <c:showVal val="0"/>
          <c:showCatName val="0"/>
          <c:showSerName val="0"/>
          <c:showPercent val="0"/>
          <c:showBubbleSize val="0"/>
        </c:dLbls>
        <c:gapWidth val="219"/>
        <c:overlap val="-27"/>
        <c:axId val="77524816"/>
        <c:axId val="77525144"/>
      </c:barChart>
      <c:catAx>
        <c:axId val="77524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525144"/>
        <c:crosses val="autoZero"/>
        <c:auto val="1"/>
        <c:lblAlgn val="ctr"/>
        <c:lblOffset val="100"/>
        <c:noMultiLvlLbl val="0"/>
      </c:catAx>
      <c:valAx>
        <c:axId val="7752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52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4783</c:v>
                </c:pt>
                <c:pt idx="1">
                  <c:v>4958</c:v>
                </c:pt>
                <c:pt idx="2">
                  <c:v>3541</c:v>
                </c:pt>
                <c:pt idx="3">
                  <c:v>9522</c:v>
                </c:pt>
                <c:pt idx="4">
                  <c:v>4793</c:v>
                </c:pt>
                <c:pt idx="5">
                  <c:v>492</c:v>
                </c:pt>
              </c:numCache>
            </c:numRef>
          </c:val>
          <c:extLst>
            <c:ext xmlns:c16="http://schemas.microsoft.com/office/drawing/2014/chart" uri="{C3380CC4-5D6E-409C-BE32-E72D297353CC}">
              <c16:uniqueId val="{00000000-982F-4B60-A809-0A8D28FF45DB}"/>
            </c:ext>
          </c:extLst>
        </c:ser>
        <c:dLbls>
          <c:showLegendKey val="0"/>
          <c:showVal val="0"/>
          <c:showCatName val="0"/>
          <c:showSerName val="0"/>
          <c:showPercent val="0"/>
          <c:showBubbleSize val="0"/>
        </c:dLbls>
        <c:gapWidth val="219"/>
        <c:overlap val="-27"/>
        <c:axId val="336732352"/>
        <c:axId val="336730712"/>
      </c:barChart>
      <c:dateAx>
        <c:axId val="336732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30712"/>
        <c:crosses val="autoZero"/>
        <c:auto val="1"/>
        <c:lblOffset val="100"/>
        <c:baseTimeUnit val="months"/>
      </c:dateAx>
      <c:valAx>
        <c:axId val="33673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3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0</c:v>
                </c:pt>
                <c:pt idx="2">
                  <c:v>0</c:v>
                </c:pt>
                <c:pt idx="3">
                  <c:v>-4</c:v>
                </c:pt>
                <c:pt idx="4">
                  <c:v>13</c:v>
                </c:pt>
                <c:pt idx="5">
                  <c:v>-2</c:v>
                </c:pt>
              </c:numCache>
            </c:numRef>
          </c:val>
          <c:extLst>
            <c:ext xmlns:c16="http://schemas.microsoft.com/office/drawing/2014/chart" uri="{C3380CC4-5D6E-409C-BE32-E72D297353CC}">
              <c16:uniqueId val="{00000000-CCC7-4FE6-92F0-F6403FEE24B2}"/>
            </c:ext>
          </c:extLst>
        </c:ser>
        <c:dLbls>
          <c:showLegendKey val="0"/>
          <c:showVal val="0"/>
          <c:showCatName val="0"/>
          <c:showSerName val="0"/>
          <c:showPercent val="0"/>
          <c:showBubbleSize val="0"/>
        </c:dLbls>
        <c:gapWidth val="219"/>
        <c:overlap val="-27"/>
        <c:axId val="341036088"/>
        <c:axId val="341036416"/>
      </c:barChart>
      <c:dateAx>
        <c:axId val="341036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36416"/>
        <c:crosses val="autoZero"/>
        <c:auto val="1"/>
        <c:lblOffset val="100"/>
        <c:baseTimeUnit val="months"/>
      </c:dateAx>
      <c:valAx>
        <c:axId val="341036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3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1</c:v>
                </c:pt>
                <c:pt idx="2">
                  <c:v>1</c:v>
                </c:pt>
                <c:pt idx="3">
                  <c:v>1</c:v>
                </c:pt>
                <c:pt idx="4">
                  <c:v>58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D4C-4A08-884F-C8B3B076B76C}"/>
            </c:ext>
          </c:extLst>
        </c:ser>
        <c:dLbls>
          <c:showLegendKey val="0"/>
          <c:showVal val="0"/>
          <c:showCatName val="0"/>
          <c:showSerName val="0"/>
          <c:showPercent val="0"/>
          <c:showBubbleSize val="0"/>
        </c:dLbls>
        <c:gapWidth val="219"/>
        <c:overlap val="-27"/>
        <c:axId val="343352512"/>
        <c:axId val="343349560"/>
      </c:barChart>
      <c:dateAx>
        <c:axId val="343352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49560"/>
        <c:crosses val="autoZero"/>
        <c:auto val="1"/>
        <c:lblOffset val="100"/>
        <c:baseTimeUnit val="months"/>
      </c:dateAx>
      <c:valAx>
        <c:axId val="34334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52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19</c:v>
                </c:pt>
                <c:pt idx="1">
                  <c:v>38</c:v>
                </c:pt>
                <c:pt idx="2">
                  <c:v>19</c:v>
                </c:pt>
                <c:pt idx="3">
                  <c:v>33</c:v>
                </c:pt>
                <c:pt idx="4">
                  <c:v>1107</c:v>
                </c:pt>
                <c:pt idx="5">
                  <c:v>1</c:v>
                </c:pt>
                <c:pt idx="6">
                  <c:v>0</c:v>
                </c:pt>
                <c:pt idx="7">
                  <c:v>0</c:v>
                </c:pt>
                <c:pt idx="8">
                  <c:v>0</c:v>
                </c:pt>
                <c:pt idx="9">
                  <c:v>0</c:v>
                </c:pt>
                <c:pt idx="10">
                  <c:v>0</c:v>
                </c:pt>
                <c:pt idx="11">
                  <c:v>0</c:v>
                </c:pt>
              </c:numCache>
            </c:numRef>
          </c:val>
          <c:extLst>
            <c:ext xmlns:c16="http://schemas.microsoft.com/office/drawing/2014/chart" uri="{C3380CC4-5D6E-409C-BE32-E72D297353CC}">
              <c16:uniqueId val="{00000000-7BE6-45C1-99DE-9DFC6295B938}"/>
            </c:ext>
          </c:extLst>
        </c:ser>
        <c:dLbls>
          <c:showLegendKey val="0"/>
          <c:showVal val="0"/>
          <c:showCatName val="0"/>
          <c:showSerName val="0"/>
          <c:showPercent val="0"/>
          <c:showBubbleSize val="0"/>
        </c:dLbls>
        <c:gapWidth val="219"/>
        <c:overlap val="-27"/>
        <c:axId val="343353168"/>
        <c:axId val="343353496"/>
      </c:barChart>
      <c:catAx>
        <c:axId val="343353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53496"/>
        <c:crosses val="autoZero"/>
        <c:auto val="1"/>
        <c:lblAlgn val="ctr"/>
        <c:lblOffset val="100"/>
        <c:noMultiLvlLbl val="0"/>
      </c:catAx>
      <c:valAx>
        <c:axId val="343353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5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20</c:v>
                </c:pt>
                <c:pt idx="1">
                  <c:v>9</c:v>
                </c:pt>
                <c:pt idx="2">
                  <c:v>34</c:v>
                </c:pt>
                <c:pt idx="3">
                  <c:v>33</c:v>
                </c:pt>
                <c:pt idx="4">
                  <c:v>10</c:v>
                </c:pt>
                <c:pt idx="5">
                  <c:v>4</c:v>
                </c:pt>
              </c:numCache>
            </c:numRef>
          </c:val>
          <c:extLst>
            <c:ext xmlns:c16="http://schemas.microsoft.com/office/drawing/2014/chart" uri="{C3380CC4-5D6E-409C-BE32-E72D297353CC}">
              <c16:uniqueId val="{00000000-6C43-4A85-92C8-55E2BE987A72}"/>
            </c:ext>
          </c:extLst>
        </c:ser>
        <c:dLbls>
          <c:showLegendKey val="0"/>
          <c:showVal val="0"/>
          <c:showCatName val="0"/>
          <c:showSerName val="0"/>
          <c:showPercent val="0"/>
          <c:showBubbleSize val="0"/>
        </c:dLbls>
        <c:gapWidth val="219"/>
        <c:overlap val="-27"/>
        <c:axId val="347887352"/>
        <c:axId val="347888008"/>
      </c:barChart>
      <c:dateAx>
        <c:axId val="347887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88008"/>
        <c:crosses val="autoZero"/>
        <c:auto val="1"/>
        <c:lblOffset val="100"/>
        <c:baseTimeUnit val="months"/>
      </c:dateAx>
      <c:valAx>
        <c:axId val="34788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8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31</c:v>
                </c:pt>
                <c:pt idx="1">
                  <c:v>29</c:v>
                </c:pt>
                <c:pt idx="2">
                  <c:v>37</c:v>
                </c:pt>
                <c:pt idx="3">
                  <c:v>54</c:v>
                </c:pt>
                <c:pt idx="4">
                  <c:v>19</c:v>
                </c:pt>
                <c:pt idx="5">
                  <c:v>8</c:v>
                </c:pt>
              </c:numCache>
            </c:numRef>
          </c:val>
          <c:extLst>
            <c:ext xmlns:c16="http://schemas.microsoft.com/office/drawing/2014/chart" uri="{C3380CC4-5D6E-409C-BE32-E72D297353CC}">
              <c16:uniqueId val="{00000000-F931-4047-91E1-14E99217DE17}"/>
            </c:ext>
          </c:extLst>
        </c:ser>
        <c:dLbls>
          <c:showLegendKey val="0"/>
          <c:showVal val="0"/>
          <c:showCatName val="0"/>
          <c:showSerName val="0"/>
          <c:showPercent val="0"/>
          <c:showBubbleSize val="0"/>
        </c:dLbls>
        <c:gapWidth val="219"/>
        <c:overlap val="-27"/>
        <c:axId val="347885056"/>
        <c:axId val="347883744"/>
      </c:barChart>
      <c:catAx>
        <c:axId val="34788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83744"/>
        <c:crosses val="autoZero"/>
        <c:auto val="1"/>
        <c:lblAlgn val="ctr"/>
        <c:lblOffset val="100"/>
        <c:noMultiLvlLbl val="0"/>
      </c:catAx>
      <c:valAx>
        <c:axId val="34788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8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279</c:v>
                </c:pt>
                <c:pt idx="1">
                  <c:v>208</c:v>
                </c:pt>
                <c:pt idx="2">
                  <c:v>334</c:v>
                </c:pt>
                <c:pt idx="3">
                  <c:v>381</c:v>
                </c:pt>
                <c:pt idx="4">
                  <c:v>154</c:v>
                </c:pt>
                <c:pt idx="5">
                  <c:v>17</c:v>
                </c:pt>
              </c:numCache>
            </c:numRef>
          </c:val>
          <c:extLst>
            <c:ext xmlns:c16="http://schemas.microsoft.com/office/drawing/2014/chart" uri="{C3380CC4-5D6E-409C-BE32-E72D297353CC}">
              <c16:uniqueId val="{00000000-35F6-430E-905F-651088B94A8A}"/>
            </c:ext>
          </c:extLst>
        </c:ser>
        <c:dLbls>
          <c:showLegendKey val="0"/>
          <c:showVal val="0"/>
          <c:showCatName val="0"/>
          <c:showSerName val="0"/>
          <c:showPercent val="0"/>
          <c:showBubbleSize val="0"/>
        </c:dLbls>
        <c:gapWidth val="219"/>
        <c:overlap val="-27"/>
        <c:axId val="347890960"/>
        <c:axId val="347890632"/>
      </c:barChart>
      <c:catAx>
        <c:axId val="347890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90632"/>
        <c:crosses val="autoZero"/>
        <c:auto val="1"/>
        <c:lblAlgn val="ctr"/>
        <c:lblOffset val="100"/>
        <c:noMultiLvlLbl val="0"/>
      </c:catAx>
      <c:valAx>
        <c:axId val="34789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9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254</c:v>
                </c:pt>
                <c:pt idx="1">
                  <c:v>10835</c:v>
                </c:pt>
                <c:pt idx="2">
                  <c:v>9168</c:v>
                </c:pt>
                <c:pt idx="3">
                  <c:v>11532</c:v>
                </c:pt>
                <c:pt idx="4">
                  <c:v>14160</c:v>
                </c:pt>
                <c:pt idx="5">
                  <c:v>8414</c:v>
                </c:pt>
                <c:pt idx="6">
                  <c:v>1056</c:v>
                </c:pt>
              </c:numCache>
            </c:numRef>
          </c:val>
          <c:extLst>
            <c:ext xmlns:c16="http://schemas.microsoft.com/office/drawing/2014/chart" uri="{C3380CC4-5D6E-409C-BE32-E72D297353CC}">
              <c16:uniqueId val="{00000000-BDA3-4478-A17D-5B6D757CB93C}"/>
            </c:ext>
          </c:extLst>
        </c:ser>
        <c:dLbls>
          <c:showLegendKey val="0"/>
          <c:showVal val="0"/>
          <c:showCatName val="0"/>
          <c:showSerName val="0"/>
          <c:showPercent val="0"/>
          <c:showBubbleSize val="0"/>
        </c:dLbls>
        <c:gapWidth val="219"/>
        <c:overlap val="-27"/>
        <c:axId val="347891616"/>
        <c:axId val="347893584"/>
      </c:barChart>
      <c:catAx>
        <c:axId val="34789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93584"/>
        <c:crosses val="autoZero"/>
        <c:auto val="1"/>
        <c:lblAlgn val="ctr"/>
        <c:lblOffset val="100"/>
        <c:noMultiLvlLbl val="0"/>
      </c:catAx>
      <c:valAx>
        <c:axId val="34789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9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28</c:v>
                </c:pt>
                <c:pt idx="2">
                  <c:v>2</c:v>
                </c:pt>
                <c:pt idx="3">
                  <c:v>2</c:v>
                </c:pt>
                <c:pt idx="4">
                  <c:v>32</c:v>
                </c:pt>
                <c:pt idx="5">
                  <c:v>2</c:v>
                </c:pt>
              </c:numCache>
            </c:numRef>
          </c:val>
          <c:extLst>
            <c:ext xmlns:c16="http://schemas.microsoft.com/office/drawing/2014/chart" uri="{C3380CC4-5D6E-409C-BE32-E72D297353CC}">
              <c16:uniqueId val="{00000000-23C5-4DE7-AC1D-104CD5ED4B8B}"/>
            </c:ext>
          </c:extLst>
        </c:ser>
        <c:dLbls>
          <c:showLegendKey val="0"/>
          <c:showVal val="0"/>
          <c:showCatName val="0"/>
          <c:showSerName val="0"/>
          <c:showPercent val="0"/>
          <c:showBubbleSize val="0"/>
        </c:dLbls>
        <c:gapWidth val="219"/>
        <c:overlap val="-27"/>
        <c:axId val="294927272"/>
        <c:axId val="294927600"/>
      </c:barChart>
      <c:dateAx>
        <c:axId val="294927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927600"/>
        <c:crosses val="autoZero"/>
        <c:auto val="1"/>
        <c:lblOffset val="100"/>
        <c:baseTimeUnit val="months"/>
      </c:dateAx>
      <c:valAx>
        <c:axId val="29492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92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28</c:v>
                </c:pt>
                <c:pt idx="1">
                  <c:v>99</c:v>
                </c:pt>
                <c:pt idx="2">
                  <c:v>35</c:v>
                </c:pt>
                <c:pt idx="3">
                  <c:v>25</c:v>
                </c:pt>
                <c:pt idx="4">
                  <c:v>61</c:v>
                </c:pt>
                <c:pt idx="5">
                  <c:v>28</c:v>
                </c:pt>
                <c:pt idx="6">
                  <c:v>0</c:v>
                </c:pt>
                <c:pt idx="7">
                  <c:v>0</c:v>
                </c:pt>
                <c:pt idx="8">
                  <c:v>0</c:v>
                </c:pt>
                <c:pt idx="9">
                  <c:v>0</c:v>
                </c:pt>
                <c:pt idx="10">
                  <c:v>0</c:v>
                </c:pt>
                <c:pt idx="11">
                  <c:v>0</c:v>
                </c:pt>
              </c:numCache>
            </c:numRef>
          </c:val>
          <c:extLst>
            <c:ext xmlns:c16="http://schemas.microsoft.com/office/drawing/2014/chart" uri="{C3380CC4-5D6E-409C-BE32-E72D297353CC}">
              <c16:uniqueId val="{00000000-D5C3-4F86-B234-D3337657B51B}"/>
            </c:ext>
          </c:extLst>
        </c:ser>
        <c:dLbls>
          <c:showLegendKey val="0"/>
          <c:showVal val="0"/>
          <c:showCatName val="0"/>
          <c:showSerName val="0"/>
          <c:showPercent val="0"/>
          <c:showBubbleSize val="0"/>
        </c:dLbls>
        <c:gapWidth val="219"/>
        <c:overlap val="-27"/>
        <c:axId val="294944656"/>
        <c:axId val="294936784"/>
      </c:barChart>
      <c:dateAx>
        <c:axId val="294944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936784"/>
        <c:crosses val="autoZero"/>
        <c:auto val="1"/>
        <c:lblOffset val="100"/>
        <c:baseTimeUnit val="months"/>
      </c:dateAx>
      <c:valAx>
        <c:axId val="29493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94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257</c:v>
                </c:pt>
                <c:pt idx="1">
                  <c:v>794</c:v>
                </c:pt>
                <c:pt idx="2">
                  <c:v>213</c:v>
                </c:pt>
                <c:pt idx="3">
                  <c:v>434</c:v>
                </c:pt>
                <c:pt idx="4">
                  <c:v>431</c:v>
                </c:pt>
                <c:pt idx="5">
                  <c:v>57</c:v>
                </c:pt>
                <c:pt idx="6">
                  <c:v>0</c:v>
                </c:pt>
                <c:pt idx="7">
                  <c:v>0</c:v>
                </c:pt>
                <c:pt idx="8">
                  <c:v>0</c:v>
                </c:pt>
                <c:pt idx="9">
                  <c:v>0</c:v>
                </c:pt>
                <c:pt idx="10">
                  <c:v>0</c:v>
                </c:pt>
                <c:pt idx="11">
                  <c:v>0</c:v>
                </c:pt>
              </c:numCache>
            </c:numRef>
          </c:val>
          <c:extLst>
            <c:ext xmlns:c16="http://schemas.microsoft.com/office/drawing/2014/chart" uri="{C3380CC4-5D6E-409C-BE32-E72D297353CC}">
              <c16:uniqueId val="{00000000-3FCE-459D-A915-00D6F9D32961}"/>
            </c:ext>
          </c:extLst>
        </c:ser>
        <c:dLbls>
          <c:showLegendKey val="0"/>
          <c:showVal val="0"/>
          <c:showCatName val="0"/>
          <c:showSerName val="0"/>
          <c:showPercent val="0"/>
          <c:showBubbleSize val="0"/>
        </c:dLbls>
        <c:gapWidth val="219"/>
        <c:overlap val="-27"/>
        <c:axId val="294941704"/>
        <c:axId val="294942360"/>
      </c:barChart>
      <c:catAx>
        <c:axId val="294941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942360"/>
        <c:crosses val="autoZero"/>
        <c:auto val="1"/>
        <c:lblAlgn val="ctr"/>
        <c:lblOffset val="100"/>
        <c:noMultiLvlLbl val="0"/>
      </c:catAx>
      <c:valAx>
        <c:axId val="29494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94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769C-2475-49EE-8E03-C7034210A5CB}"/>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252E123C-8861-4092-A09C-5BBA836BCCF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741492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82BF5-AEE7-4F1E-8444-AD084B60FF42}"/>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3F6A47FE-5145-4A02-B22C-2BF02D4B7335}"/>
              </a:ext>
            </a:extLst>
          </p:cNvPr>
          <p:cNvGraphicFramePr>
            <a:graphicFrameLocks noGrp="1"/>
          </p:cNvGraphicFramePr>
          <p:nvPr>
            <p:ph type="chart" sz="quarter" idx="13"/>
            <p:extLst>
              <p:ext uri="{D42A27DB-BD31-4B8C-83A1-F6EECF244321}">
                <p14:modId xmlns:p14="http://schemas.microsoft.com/office/powerpoint/2010/main" val="7613948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83698E-2F99-4FED-A03A-7B67ABA668B6}"/>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88232C45-477D-4C23-BA1B-C05641AC3A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6411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BA37C-0554-414C-A8D2-0D53B752C4C3}"/>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1DCC2B5C-0821-459B-822C-80511E753968}"/>
              </a:ext>
            </a:extLst>
          </p:cNvPr>
          <p:cNvGraphicFramePr>
            <a:graphicFrameLocks noGrp="1"/>
          </p:cNvGraphicFramePr>
          <p:nvPr>
            <p:ph type="tbl" sz="quarter" idx="13"/>
            <p:extLst>
              <p:ext uri="{D42A27DB-BD31-4B8C-83A1-F6EECF244321}">
                <p14:modId xmlns:p14="http://schemas.microsoft.com/office/powerpoint/2010/main" val="1976067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703316100"/>
                    </a:ext>
                  </a:extLst>
                </a:gridCol>
                <a:gridCol w="905256">
                  <a:extLst>
                    <a:ext uri="{9D8B030D-6E8A-4147-A177-3AD203B41FA5}">
                      <a16:colId xmlns:a16="http://schemas.microsoft.com/office/drawing/2014/main" val="1195460358"/>
                    </a:ext>
                  </a:extLst>
                </a:gridCol>
                <a:gridCol w="905256">
                  <a:extLst>
                    <a:ext uri="{9D8B030D-6E8A-4147-A177-3AD203B41FA5}">
                      <a16:colId xmlns:a16="http://schemas.microsoft.com/office/drawing/2014/main" val="599135635"/>
                    </a:ext>
                  </a:extLst>
                </a:gridCol>
                <a:gridCol w="905256">
                  <a:extLst>
                    <a:ext uri="{9D8B030D-6E8A-4147-A177-3AD203B41FA5}">
                      <a16:colId xmlns:a16="http://schemas.microsoft.com/office/drawing/2014/main" val="2598654802"/>
                    </a:ext>
                  </a:extLst>
                </a:gridCol>
                <a:gridCol w="905256">
                  <a:extLst>
                    <a:ext uri="{9D8B030D-6E8A-4147-A177-3AD203B41FA5}">
                      <a16:colId xmlns:a16="http://schemas.microsoft.com/office/drawing/2014/main" val="706256434"/>
                    </a:ext>
                  </a:extLst>
                </a:gridCol>
                <a:gridCol w="905256">
                  <a:extLst>
                    <a:ext uri="{9D8B030D-6E8A-4147-A177-3AD203B41FA5}">
                      <a16:colId xmlns:a16="http://schemas.microsoft.com/office/drawing/2014/main" val="3233753212"/>
                    </a:ext>
                  </a:extLst>
                </a:gridCol>
                <a:gridCol w="905256">
                  <a:extLst>
                    <a:ext uri="{9D8B030D-6E8A-4147-A177-3AD203B41FA5}">
                      <a16:colId xmlns:a16="http://schemas.microsoft.com/office/drawing/2014/main" val="1746270989"/>
                    </a:ext>
                  </a:extLst>
                </a:gridCol>
                <a:gridCol w="905256">
                  <a:extLst>
                    <a:ext uri="{9D8B030D-6E8A-4147-A177-3AD203B41FA5}">
                      <a16:colId xmlns:a16="http://schemas.microsoft.com/office/drawing/2014/main" val="711970191"/>
                    </a:ext>
                  </a:extLst>
                </a:gridCol>
                <a:gridCol w="905256">
                  <a:extLst>
                    <a:ext uri="{9D8B030D-6E8A-4147-A177-3AD203B41FA5}">
                      <a16:colId xmlns:a16="http://schemas.microsoft.com/office/drawing/2014/main" val="230269410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88416930"/>
                  </a:ext>
                </a:extLst>
              </a:tr>
              <a:tr h="370840">
                <a:tc>
                  <a:txBody>
                    <a:bodyPr/>
                    <a:lstStyle/>
                    <a:p>
                      <a:r>
                        <a:rPr lang="en-US" sz="1000"/>
                        <a:t>1754</a:t>
                      </a:r>
                    </a:p>
                  </a:txBody>
                  <a:tcPr/>
                </a:tc>
                <a:tc>
                  <a:txBody>
                    <a:bodyPr/>
                    <a:lstStyle/>
                    <a:p>
                      <a:r>
                        <a:rPr lang="en-US" sz="1000"/>
                        <a:t>-1</a:t>
                      </a:r>
                    </a:p>
                  </a:txBody>
                  <a:tcPr/>
                </a:tc>
                <a:tc>
                  <a:txBody>
                    <a:bodyPr/>
                    <a:lstStyle/>
                    <a:p>
                      <a:r>
                        <a:rPr lang="en-US" sz="1000"/>
                        <a:t>8</a:t>
                      </a:r>
                    </a:p>
                  </a:txBody>
                  <a:tcPr/>
                </a:tc>
                <a:tc>
                  <a:txBody>
                    <a:bodyPr/>
                    <a:lstStyle/>
                    <a:p>
                      <a:r>
                        <a:rPr lang="en-US" sz="1000"/>
                        <a:t>62</a:t>
                      </a:r>
                    </a:p>
                  </a:txBody>
                  <a:tcPr/>
                </a:tc>
                <a:tc>
                  <a:txBody>
                    <a:bodyPr/>
                    <a:lstStyle/>
                    <a:p>
                      <a:r>
                        <a:rPr lang="en-US" sz="1000"/>
                        <a:t>0</a:t>
                      </a:r>
                    </a:p>
                  </a:txBody>
                  <a:tcPr/>
                </a:tc>
                <a:tc>
                  <a:txBody>
                    <a:bodyPr/>
                    <a:lstStyle/>
                    <a:p>
                      <a:r>
                        <a:rPr lang="en-US" sz="1000"/>
                        <a:t>4</a:t>
                      </a:r>
                    </a:p>
                  </a:txBody>
                  <a:tcPr/>
                </a:tc>
                <a:tc>
                  <a:txBody>
                    <a:bodyPr/>
                    <a:lstStyle/>
                    <a:p>
                      <a:r>
                        <a:rPr lang="en-US" sz="1000"/>
                        <a:t>1</a:t>
                      </a:r>
                    </a:p>
                  </a:txBody>
                  <a:tcPr/>
                </a:tc>
                <a:tc>
                  <a:txBody>
                    <a:bodyPr/>
                    <a:lstStyle/>
                    <a:p>
                      <a:r>
                        <a:rPr lang="en-US" sz="1000"/>
                        <a:t>0.4704 %</a:t>
                      </a:r>
                    </a:p>
                  </a:txBody>
                  <a:tcPr/>
                </a:tc>
                <a:tc>
                  <a:txBody>
                    <a:bodyPr/>
                    <a:lstStyle/>
                    <a:p>
                      <a:r>
                        <a:rPr lang="en-US" sz="1000"/>
                        <a:t>0.0 %</a:t>
                      </a:r>
                    </a:p>
                  </a:txBody>
                  <a:tcPr/>
                </a:tc>
                <a:extLst>
                  <a:ext uri="{0D108BD9-81ED-4DB2-BD59-A6C34878D82A}">
                    <a16:rowId xmlns:a16="http://schemas.microsoft.com/office/drawing/2014/main" val="953168846"/>
                  </a:ext>
                </a:extLst>
              </a:tr>
            </a:tbl>
          </a:graphicData>
        </a:graphic>
      </p:graphicFrame>
      <p:sp>
        <p:nvSpPr>
          <p:cNvPr id="4" name="Text Placeholder 3">
            <a:extLst>
              <a:ext uri="{FF2B5EF4-FFF2-40B4-BE49-F238E27FC236}">
                <a16:creationId xmlns:a16="http://schemas.microsoft.com/office/drawing/2014/main" id="{5CF31353-3BEA-4B79-B210-3922934F86F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677337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1926A-6382-4939-B785-FBDD9FAB532A}"/>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D14154AF-58FE-406D-9C02-97C5F079D6F9}"/>
              </a:ext>
            </a:extLst>
          </p:cNvPr>
          <p:cNvGraphicFramePr>
            <a:graphicFrameLocks noGrp="1"/>
          </p:cNvGraphicFramePr>
          <p:nvPr>
            <p:ph type="chart" sz="quarter" idx="13"/>
            <p:extLst>
              <p:ext uri="{D42A27DB-BD31-4B8C-83A1-F6EECF244321}">
                <p14:modId xmlns:p14="http://schemas.microsoft.com/office/powerpoint/2010/main" val="1496323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5414F0-EBF7-42B4-8C84-E0200E227FC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A6A385F-5DD7-4102-89F9-6F8EB65478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4772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CF467-E2E4-4242-8718-38EE57886BFB}"/>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17DB1C66-7921-436C-A4D1-E9FCE2B32697}"/>
              </a:ext>
            </a:extLst>
          </p:cNvPr>
          <p:cNvGraphicFramePr>
            <a:graphicFrameLocks noGrp="1"/>
          </p:cNvGraphicFramePr>
          <p:nvPr>
            <p:ph type="chart" sz="quarter" idx="13"/>
            <p:extLst>
              <p:ext uri="{D42A27DB-BD31-4B8C-83A1-F6EECF244321}">
                <p14:modId xmlns:p14="http://schemas.microsoft.com/office/powerpoint/2010/main" val="417871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0777AA-75C6-4312-8B6F-25A6C863D36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BB14AE1-FC4D-4801-951A-F59BADEBDF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1836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55C8C-1BFA-4A33-85F5-3E7B3D16020F}"/>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E5184C97-C467-4CD6-B85F-DC1A46F56F2B}"/>
              </a:ext>
            </a:extLst>
          </p:cNvPr>
          <p:cNvGraphicFramePr>
            <a:graphicFrameLocks noGrp="1"/>
          </p:cNvGraphicFramePr>
          <p:nvPr>
            <p:ph type="chart" sz="quarter" idx="13"/>
            <p:extLst>
              <p:ext uri="{D42A27DB-BD31-4B8C-83A1-F6EECF244321}">
                <p14:modId xmlns:p14="http://schemas.microsoft.com/office/powerpoint/2010/main" val="507331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1C43F3-35B1-4886-BA71-2EF4DF87305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A31771A-4B0B-42A9-993F-C13C4C6C63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3532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9982-207E-447B-9FBB-F70DFC0B3104}"/>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9AEBB567-B68D-4EC1-AB49-87A03CF93B0A}"/>
              </a:ext>
            </a:extLst>
          </p:cNvPr>
          <p:cNvGraphicFramePr>
            <a:graphicFrameLocks noGrp="1"/>
          </p:cNvGraphicFramePr>
          <p:nvPr>
            <p:ph type="chart" sz="quarter" idx="13"/>
            <p:extLst>
              <p:ext uri="{D42A27DB-BD31-4B8C-83A1-F6EECF244321}">
                <p14:modId xmlns:p14="http://schemas.microsoft.com/office/powerpoint/2010/main" val="3629713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94E117-6F07-4410-8805-D48873D7BDC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428A993-A998-4FF1-BFE5-43E83F2307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7331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269AC-9C30-44AA-B4CA-CF35F0DD3AC9}"/>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F4AB064B-FBB4-470C-A954-57CF15864BE8}"/>
              </a:ext>
            </a:extLst>
          </p:cNvPr>
          <p:cNvGraphicFramePr>
            <a:graphicFrameLocks noGrp="1"/>
          </p:cNvGraphicFramePr>
          <p:nvPr>
            <p:ph type="tbl" sz="quarter" idx="13"/>
            <p:extLst>
              <p:ext uri="{D42A27DB-BD31-4B8C-83A1-F6EECF244321}">
                <p14:modId xmlns:p14="http://schemas.microsoft.com/office/powerpoint/2010/main" val="4192624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91445218"/>
                    </a:ext>
                  </a:extLst>
                </a:gridCol>
                <a:gridCol w="822960">
                  <a:extLst>
                    <a:ext uri="{9D8B030D-6E8A-4147-A177-3AD203B41FA5}">
                      <a16:colId xmlns:a16="http://schemas.microsoft.com/office/drawing/2014/main" val="164355814"/>
                    </a:ext>
                  </a:extLst>
                </a:gridCol>
                <a:gridCol w="822960">
                  <a:extLst>
                    <a:ext uri="{9D8B030D-6E8A-4147-A177-3AD203B41FA5}">
                      <a16:colId xmlns:a16="http://schemas.microsoft.com/office/drawing/2014/main" val="1147931967"/>
                    </a:ext>
                  </a:extLst>
                </a:gridCol>
                <a:gridCol w="822960">
                  <a:extLst>
                    <a:ext uri="{9D8B030D-6E8A-4147-A177-3AD203B41FA5}">
                      <a16:colId xmlns:a16="http://schemas.microsoft.com/office/drawing/2014/main" val="3353976206"/>
                    </a:ext>
                  </a:extLst>
                </a:gridCol>
                <a:gridCol w="822960">
                  <a:extLst>
                    <a:ext uri="{9D8B030D-6E8A-4147-A177-3AD203B41FA5}">
                      <a16:colId xmlns:a16="http://schemas.microsoft.com/office/drawing/2014/main" val="2223348313"/>
                    </a:ext>
                  </a:extLst>
                </a:gridCol>
                <a:gridCol w="822960">
                  <a:extLst>
                    <a:ext uri="{9D8B030D-6E8A-4147-A177-3AD203B41FA5}">
                      <a16:colId xmlns:a16="http://schemas.microsoft.com/office/drawing/2014/main" val="3896409338"/>
                    </a:ext>
                  </a:extLst>
                </a:gridCol>
                <a:gridCol w="822960">
                  <a:extLst>
                    <a:ext uri="{9D8B030D-6E8A-4147-A177-3AD203B41FA5}">
                      <a16:colId xmlns:a16="http://schemas.microsoft.com/office/drawing/2014/main" val="390401907"/>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470067082"/>
                  </a:ext>
                </a:extLst>
              </a:tr>
              <a:tr h="370840">
                <a:tc>
                  <a:txBody>
                    <a:bodyPr/>
                    <a:lstStyle/>
                    <a:p>
                      <a:r>
                        <a:rPr lang="en-US" sz="1000" b="1"/>
                        <a:t>First Insurance Company of Hawaii, LTD - 2021-05-20 21:21:40</a:t>
                      </a:r>
                      <a:r>
                        <a:rPr lang="en-US" sz="1000"/>
                        <a:t>
 Earlier this month, FICOH associates participated in National Walk at Lunch Day. Associates working in the office and from home put on their walking shoes and FICOH swag for brisk walks during their lunch breaks.
Learn more: https://bit.ly/2RCWCzQ</a:t>
                      </a:r>
                    </a:p>
                  </a:txBody>
                  <a:tcPr/>
                </a:tc>
                <a:tc>
                  <a:txBody>
                    <a:bodyPr/>
                    <a:lstStyle/>
                    <a:p>
                      <a:r>
                        <a:rPr lang="en-US" sz="1000"/>
                        <a:t>18</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1.0245 %</a:t>
                      </a:r>
                    </a:p>
                  </a:txBody>
                  <a:tcPr/>
                </a:tc>
                <a:tc>
                  <a:txBody>
                    <a:bodyPr/>
                    <a:lstStyle/>
                    <a:p>
                      <a:r>
                        <a:rPr lang="en-US" sz="1000"/>
                        <a:t>Link</a:t>
                      </a:r>
                    </a:p>
                  </a:txBody>
                  <a:tcPr/>
                </a:tc>
                <a:extLst>
                  <a:ext uri="{0D108BD9-81ED-4DB2-BD59-A6C34878D82A}">
                    <a16:rowId xmlns:a16="http://schemas.microsoft.com/office/drawing/2014/main" val="982705001"/>
                  </a:ext>
                </a:extLst>
              </a:tr>
              <a:tr h="370840">
                <a:tc>
                  <a:txBody>
                    <a:bodyPr/>
                    <a:lstStyle/>
                    <a:p>
                      <a:r>
                        <a:rPr lang="en-US" sz="1000" b="1"/>
                        <a:t>First Insurance Company of Hawaii, LTD - 2021-05-11 22:30:10</a:t>
                      </a:r>
                      <a:r>
                        <a:rPr lang="en-US" sz="1000"/>
                        <a:t>
 First CAT spent this past Saturday morning beautifying the “Gem of Downtown,” Central Middle School (Honolulu, Hawaii). FICOH associates and their families had fun giving the campus a little TLC. They gathered 30 bags of trash and debris. Learn more: https://bit.ly/3tNIpgR</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0.7403 %</a:t>
                      </a:r>
                    </a:p>
                  </a:txBody>
                  <a:tcPr/>
                </a:tc>
                <a:tc>
                  <a:txBody>
                    <a:bodyPr/>
                    <a:lstStyle/>
                    <a:p>
                      <a:r>
                        <a:rPr lang="en-US" sz="1000"/>
                        <a:t>Album</a:t>
                      </a:r>
                    </a:p>
                  </a:txBody>
                  <a:tcPr/>
                </a:tc>
                <a:extLst>
                  <a:ext uri="{0D108BD9-81ED-4DB2-BD59-A6C34878D82A}">
                    <a16:rowId xmlns:a16="http://schemas.microsoft.com/office/drawing/2014/main" val="4097811480"/>
                  </a:ext>
                </a:extLst>
              </a:tr>
              <a:tr h="370840">
                <a:tc>
                  <a:txBody>
                    <a:bodyPr/>
                    <a:lstStyle/>
                    <a:p>
                      <a:r>
                        <a:rPr lang="en-US" sz="1000" b="1"/>
                        <a:t>First Insurance Company of Hawaii, LTD - 2021-05-04 21:55:42</a:t>
                      </a:r>
                      <a:r>
                        <a:rPr lang="en-US" sz="1000"/>
                        <a:t>
 In a recent interview with Pacific Business News, Jeff Shonka, president and CEO of FICOH discusses the impacts of climate change on the insurance industry. Read the article here: bit.ly/3ulu7EX</a:t>
                      </a:r>
                    </a:p>
                  </a:txBody>
                  <a:tcPr/>
                </a:tc>
                <a:tc>
                  <a:txBody>
                    <a:bodyPr/>
                    <a:lstStyle/>
                    <a:p>
                      <a:r>
                        <a:rPr lang="en-US" sz="1000"/>
                        <a:t>9</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0.5128 %</a:t>
                      </a:r>
                    </a:p>
                  </a:txBody>
                  <a:tcPr/>
                </a:tc>
                <a:tc>
                  <a:txBody>
                    <a:bodyPr/>
                    <a:lstStyle/>
                    <a:p>
                      <a:r>
                        <a:rPr lang="en-US" sz="1000"/>
                        <a:t>Photo</a:t>
                      </a:r>
                    </a:p>
                  </a:txBody>
                  <a:tcPr/>
                </a:tc>
                <a:extLst>
                  <a:ext uri="{0D108BD9-81ED-4DB2-BD59-A6C34878D82A}">
                    <a16:rowId xmlns:a16="http://schemas.microsoft.com/office/drawing/2014/main" val="2016139334"/>
                  </a:ext>
                </a:extLst>
              </a:tr>
            </a:tbl>
          </a:graphicData>
        </a:graphic>
      </p:graphicFrame>
      <p:sp>
        <p:nvSpPr>
          <p:cNvPr id="4" name="Text Placeholder 3">
            <a:extLst>
              <a:ext uri="{FF2B5EF4-FFF2-40B4-BE49-F238E27FC236}">
                <a16:creationId xmlns:a16="http://schemas.microsoft.com/office/drawing/2014/main" id="{ABB8D3EF-58E8-4E5C-8537-2777B449FC1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595883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8C95C-03B3-4DE8-964A-05A9DD802192}"/>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0A0C4491-E822-4968-951E-7B8288316B2B}"/>
              </a:ext>
            </a:extLst>
          </p:cNvPr>
          <p:cNvGraphicFramePr>
            <a:graphicFrameLocks noGrp="1"/>
          </p:cNvGraphicFramePr>
          <p:nvPr>
            <p:ph type="tbl" sz="quarter" idx="13"/>
            <p:extLst>
              <p:ext uri="{D42A27DB-BD31-4B8C-83A1-F6EECF244321}">
                <p14:modId xmlns:p14="http://schemas.microsoft.com/office/powerpoint/2010/main" val="712626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928207141"/>
                    </a:ext>
                  </a:extLst>
                </a:gridCol>
                <a:gridCol w="576072">
                  <a:extLst>
                    <a:ext uri="{9D8B030D-6E8A-4147-A177-3AD203B41FA5}">
                      <a16:colId xmlns:a16="http://schemas.microsoft.com/office/drawing/2014/main" val="3505087939"/>
                    </a:ext>
                  </a:extLst>
                </a:gridCol>
                <a:gridCol w="576072">
                  <a:extLst>
                    <a:ext uri="{9D8B030D-6E8A-4147-A177-3AD203B41FA5}">
                      <a16:colId xmlns:a16="http://schemas.microsoft.com/office/drawing/2014/main" val="3597656529"/>
                    </a:ext>
                  </a:extLst>
                </a:gridCol>
                <a:gridCol w="576072">
                  <a:extLst>
                    <a:ext uri="{9D8B030D-6E8A-4147-A177-3AD203B41FA5}">
                      <a16:colId xmlns:a16="http://schemas.microsoft.com/office/drawing/2014/main" val="3037906995"/>
                    </a:ext>
                  </a:extLst>
                </a:gridCol>
                <a:gridCol w="576072">
                  <a:extLst>
                    <a:ext uri="{9D8B030D-6E8A-4147-A177-3AD203B41FA5}">
                      <a16:colId xmlns:a16="http://schemas.microsoft.com/office/drawing/2014/main" val="2015724099"/>
                    </a:ext>
                  </a:extLst>
                </a:gridCol>
                <a:gridCol w="576072">
                  <a:extLst>
                    <a:ext uri="{9D8B030D-6E8A-4147-A177-3AD203B41FA5}">
                      <a16:colId xmlns:a16="http://schemas.microsoft.com/office/drawing/2014/main" val="3363001999"/>
                    </a:ext>
                  </a:extLst>
                </a:gridCol>
                <a:gridCol w="576072">
                  <a:extLst>
                    <a:ext uri="{9D8B030D-6E8A-4147-A177-3AD203B41FA5}">
                      <a16:colId xmlns:a16="http://schemas.microsoft.com/office/drawing/2014/main" val="3504311098"/>
                    </a:ext>
                  </a:extLst>
                </a:gridCol>
                <a:gridCol w="576072">
                  <a:extLst>
                    <a:ext uri="{9D8B030D-6E8A-4147-A177-3AD203B41FA5}">
                      <a16:colId xmlns:a16="http://schemas.microsoft.com/office/drawing/2014/main" val="149587845"/>
                    </a:ext>
                  </a:extLst>
                </a:gridCol>
                <a:gridCol w="576072">
                  <a:extLst>
                    <a:ext uri="{9D8B030D-6E8A-4147-A177-3AD203B41FA5}">
                      <a16:colId xmlns:a16="http://schemas.microsoft.com/office/drawing/2014/main" val="518431161"/>
                    </a:ext>
                  </a:extLst>
                </a:gridCol>
                <a:gridCol w="576072">
                  <a:extLst>
                    <a:ext uri="{9D8B030D-6E8A-4147-A177-3AD203B41FA5}">
                      <a16:colId xmlns:a16="http://schemas.microsoft.com/office/drawing/2014/main" val="1636617210"/>
                    </a:ext>
                  </a:extLst>
                </a:gridCol>
                <a:gridCol w="576072">
                  <a:extLst>
                    <a:ext uri="{9D8B030D-6E8A-4147-A177-3AD203B41FA5}">
                      <a16:colId xmlns:a16="http://schemas.microsoft.com/office/drawing/2014/main" val="241165350"/>
                    </a:ext>
                  </a:extLst>
                </a:gridCol>
                <a:gridCol w="576072">
                  <a:extLst>
                    <a:ext uri="{9D8B030D-6E8A-4147-A177-3AD203B41FA5}">
                      <a16:colId xmlns:a16="http://schemas.microsoft.com/office/drawing/2014/main" val="3656486921"/>
                    </a:ext>
                  </a:extLst>
                </a:gridCol>
                <a:gridCol w="576072">
                  <a:extLst>
                    <a:ext uri="{9D8B030D-6E8A-4147-A177-3AD203B41FA5}">
                      <a16:colId xmlns:a16="http://schemas.microsoft.com/office/drawing/2014/main" val="295664125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03175978"/>
                  </a:ext>
                </a:extLst>
              </a:tr>
              <a:tr h="370840">
                <a:tc>
                  <a:txBody>
                    <a:bodyPr/>
                    <a:lstStyle/>
                    <a:p>
                      <a:r>
                        <a:rPr lang="en-US" sz="1000"/>
                        <a:t>1210</a:t>
                      </a:r>
                    </a:p>
                  </a:txBody>
                  <a:tcPr/>
                </a:tc>
                <a:tc>
                  <a:txBody>
                    <a:bodyPr/>
                    <a:lstStyle/>
                    <a:p>
                      <a:r>
                        <a:rPr lang="en-US" sz="1000"/>
                        <a:t>13</a:t>
                      </a:r>
                    </a:p>
                  </a:txBody>
                  <a:tcPr/>
                </a:tc>
                <a:tc>
                  <a:txBody>
                    <a:bodyPr/>
                    <a:lstStyle/>
                    <a:p>
                      <a:r>
                        <a:rPr lang="en-US" sz="1000"/>
                        <a:t>23</a:t>
                      </a:r>
                    </a:p>
                  </a:txBody>
                  <a:tcPr/>
                </a:tc>
                <a:tc>
                  <a:txBody>
                    <a:bodyPr/>
                    <a:lstStyle/>
                    <a:p>
                      <a:r>
                        <a:rPr lang="en-US" sz="1000"/>
                        <a:t>19</a:t>
                      </a:r>
                    </a:p>
                  </a:txBody>
                  <a:tcPr/>
                </a:tc>
                <a:tc>
                  <a:txBody>
                    <a:bodyPr/>
                    <a:lstStyle/>
                    <a:p>
                      <a:r>
                        <a:rPr lang="en-US" sz="1000"/>
                        <a:t>4</a:t>
                      </a:r>
                    </a:p>
                  </a:txBody>
                  <a:tcPr/>
                </a:tc>
                <a:tc>
                  <a:txBody>
                    <a:bodyPr/>
                    <a:lstStyle/>
                    <a:p>
                      <a:r>
                        <a:rPr lang="en-US" sz="1000"/>
                        <a:t>0</a:t>
                      </a:r>
                    </a:p>
                  </a:txBody>
                  <a:tcPr/>
                </a:tc>
                <a:tc>
                  <a:txBody>
                    <a:bodyPr/>
                    <a:lstStyle/>
                    <a:p>
                      <a:r>
                        <a:rPr lang="en-US" sz="1000"/>
                        <a:t>208</a:t>
                      </a:r>
                    </a:p>
                  </a:txBody>
                  <a:tcPr/>
                </a:tc>
                <a:tc>
                  <a:txBody>
                    <a:bodyPr/>
                    <a:lstStyle/>
                    <a:p>
                      <a:r>
                        <a:rPr lang="en-US" sz="1000"/>
                        <a:t>208</a:t>
                      </a:r>
                    </a:p>
                  </a:txBody>
                  <a:tcPr/>
                </a:tc>
                <a:tc>
                  <a:txBody>
                    <a:bodyPr/>
                    <a:lstStyle/>
                    <a:p>
                      <a:r>
                        <a:rPr lang="en-US" sz="1000"/>
                        <a:t>798</a:t>
                      </a:r>
                    </a:p>
                  </a:txBody>
                  <a:tcPr/>
                </a:tc>
                <a:tc>
                  <a:txBody>
                    <a:bodyPr/>
                    <a:lstStyle/>
                    <a:p>
                      <a:r>
                        <a:rPr lang="en-US" sz="1000"/>
                        <a:t>101</a:t>
                      </a:r>
                    </a:p>
                  </a:txBody>
                  <a:tcPr/>
                </a:tc>
                <a:tc>
                  <a:txBody>
                    <a:bodyPr/>
                    <a:lstStyle/>
                    <a:p>
                      <a:r>
                        <a:rPr lang="en-US" sz="1000"/>
                        <a:t>391</a:t>
                      </a:r>
                    </a:p>
                  </a:txBody>
                  <a:tcPr/>
                </a:tc>
                <a:tc>
                  <a:txBody>
                    <a:bodyPr/>
                    <a:lstStyle/>
                    <a:p>
                      <a:r>
                        <a:rPr lang="en-US" sz="1000"/>
                        <a:t>4.8432 %</a:t>
                      </a:r>
                    </a:p>
                  </a:txBody>
                  <a:tcPr/>
                </a:tc>
                <a:tc>
                  <a:txBody>
                    <a:bodyPr/>
                    <a:lstStyle/>
                    <a:p>
                      <a:r>
                        <a:rPr lang="en-US" sz="1000"/>
                        <a:t>0.0 %</a:t>
                      </a:r>
                    </a:p>
                  </a:txBody>
                  <a:tcPr/>
                </a:tc>
                <a:extLst>
                  <a:ext uri="{0D108BD9-81ED-4DB2-BD59-A6C34878D82A}">
                    <a16:rowId xmlns:a16="http://schemas.microsoft.com/office/drawing/2014/main" val="1727930707"/>
                  </a:ext>
                </a:extLst>
              </a:tr>
            </a:tbl>
          </a:graphicData>
        </a:graphic>
      </p:graphicFrame>
      <p:sp>
        <p:nvSpPr>
          <p:cNvPr id="4" name="Text Placeholder 3">
            <a:extLst>
              <a:ext uri="{FF2B5EF4-FFF2-40B4-BE49-F238E27FC236}">
                <a16:creationId xmlns:a16="http://schemas.microsoft.com/office/drawing/2014/main" id="{CCD2F374-069A-4060-99E4-8ED0B3DC7696}"/>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997178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02D5B-1809-4D79-B817-F32D973342C9}"/>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0732E08C-ED18-45EF-915A-760586D72EDD}"/>
              </a:ext>
            </a:extLst>
          </p:cNvPr>
          <p:cNvGraphicFramePr>
            <a:graphicFrameLocks noGrp="1"/>
          </p:cNvGraphicFramePr>
          <p:nvPr>
            <p:ph type="chart" sz="quarter" idx="13"/>
            <p:extLst>
              <p:ext uri="{D42A27DB-BD31-4B8C-83A1-F6EECF244321}">
                <p14:modId xmlns:p14="http://schemas.microsoft.com/office/powerpoint/2010/main" val="3218464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4CF9BB-8A75-4457-B3D9-5F04614D665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5956D82-2674-4AE1-9D05-5DA2C40683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1029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253ED-B7C8-43A2-828B-7126BAB0A23C}"/>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EDC90C2A-2D49-4805-BB84-246A9F4903FD}"/>
              </a:ext>
            </a:extLst>
          </p:cNvPr>
          <p:cNvGraphicFramePr>
            <a:graphicFrameLocks noGrp="1"/>
          </p:cNvGraphicFramePr>
          <p:nvPr>
            <p:ph type="chart" sz="quarter" idx="13"/>
            <p:extLst>
              <p:ext uri="{D42A27DB-BD31-4B8C-83A1-F6EECF244321}">
                <p14:modId xmlns:p14="http://schemas.microsoft.com/office/powerpoint/2010/main" val="34799818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2A7FCA-701C-41D5-87C7-42BC8EA9A49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52B8062-7024-45CC-AD8E-6C5AD202FE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4202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E6746-CB2A-4652-B61F-013E3DE9889E}"/>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89EACF21-086A-4CFB-B2EB-30B10E7D4C0A}"/>
              </a:ext>
            </a:extLst>
          </p:cNvPr>
          <p:cNvGraphicFramePr>
            <a:graphicFrameLocks noGrp="1"/>
          </p:cNvGraphicFramePr>
          <p:nvPr>
            <p:ph type="chart" sz="quarter" idx="13"/>
            <p:extLst>
              <p:ext uri="{D42A27DB-BD31-4B8C-83A1-F6EECF244321}">
                <p14:modId xmlns:p14="http://schemas.microsoft.com/office/powerpoint/2010/main" val="2932083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A2CE36-43B8-4D44-9E5D-B887A508FBA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1491634-5FE4-4AA7-B0C4-43B78ABDE9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4258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54F06-A817-4CBF-9465-45E95137A84D}"/>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F403510F-7EDD-4A4C-80F2-B309A228615F}"/>
              </a:ext>
            </a:extLst>
          </p:cNvPr>
          <p:cNvGraphicFramePr>
            <a:graphicFrameLocks noGrp="1"/>
          </p:cNvGraphicFramePr>
          <p:nvPr>
            <p:ph type="tbl" sz="quarter" idx="13"/>
            <p:extLst>
              <p:ext uri="{D42A27DB-BD31-4B8C-83A1-F6EECF244321}">
                <p14:modId xmlns:p14="http://schemas.microsoft.com/office/powerpoint/2010/main" val="1104116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8897094"/>
                    </a:ext>
                  </a:extLst>
                </a:gridCol>
                <a:gridCol w="493776">
                  <a:extLst>
                    <a:ext uri="{9D8B030D-6E8A-4147-A177-3AD203B41FA5}">
                      <a16:colId xmlns:a16="http://schemas.microsoft.com/office/drawing/2014/main" val="95490410"/>
                    </a:ext>
                  </a:extLst>
                </a:gridCol>
                <a:gridCol w="1069848">
                  <a:extLst>
                    <a:ext uri="{9D8B030D-6E8A-4147-A177-3AD203B41FA5}">
                      <a16:colId xmlns:a16="http://schemas.microsoft.com/office/drawing/2014/main" val="1621473509"/>
                    </a:ext>
                  </a:extLst>
                </a:gridCol>
                <a:gridCol w="1069848">
                  <a:extLst>
                    <a:ext uri="{9D8B030D-6E8A-4147-A177-3AD203B41FA5}">
                      <a16:colId xmlns:a16="http://schemas.microsoft.com/office/drawing/2014/main" val="2126227185"/>
                    </a:ext>
                  </a:extLst>
                </a:gridCol>
                <a:gridCol w="1069848">
                  <a:extLst>
                    <a:ext uri="{9D8B030D-6E8A-4147-A177-3AD203B41FA5}">
                      <a16:colId xmlns:a16="http://schemas.microsoft.com/office/drawing/2014/main" val="2089103048"/>
                    </a:ext>
                  </a:extLst>
                </a:gridCol>
                <a:gridCol w="1069848">
                  <a:extLst>
                    <a:ext uri="{9D8B030D-6E8A-4147-A177-3AD203B41FA5}">
                      <a16:colId xmlns:a16="http://schemas.microsoft.com/office/drawing/2014/main" val="962189786"/>
                    </a:ext>
                  </a:extLst>
                </a:gridCol>
                <a:gridCol w="1069848">
                  <a:extLst>
                    <a:ext uri="{9D8B030D-6E8A-4147-A177-3AD203B41FA5}">
                      <a16:colId xmlns:a16="http://schemas.microsoft.com/office/drawing/2014/main" val="1897996883"/>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804669205"/>
                  </a:ext>
                </a:extLst>
              </a:tr>
              <a:tr h="370840">
                <a:tc>
                  <a:txBody>
                    <a:bodyPr/>
                    <a:lstStyle/>
                    <a:p>
                      <a:r>
                        <a:rPr lang="en-US" sz="1000" b="1"/>
                        <a:t>@FirstInsHI - 2021-05-14 13:38:30</a:t>
                      </a:r>
                      <a:r>
                        <a:rPr lang="en-US" sz="1000"/>
                        <a:t>
 Looking for something to do this weekend? Check out @HIFF's first-ever J-Fest, which showcases the best in new Japanese cinema. Enjoy #Tengaramon, Hotel Royal, Wife of a Spy and more by getting your passes &amp;amp; tickets at https://t.co/qCeyJKOMwi https://t.co/Er0D0tKxM1</a:t>
                      </a:r>
                    </a:p>
                  </a:txBody>
                  <a:tcPr/>
                </a:tc>
                <a:tc>
                  <a:txBody>
                    <a:bodyPr/>
                    <a:lstStyle/>
                    <a:p>
                      <a:r>
                        <a:rPr lang="en-US" sz="1000"/>
                        <a:t>06/06/2021 02:10:08</a:t>
                      </a:r>
                    </a:p>
                  </a:txBody>
                  <a:tcPr/>
                </a:tc>
                <a:tc>
                  <a:txBody>
                    <a:bodyPr/>
                    <a:lstStyle/>
                    <a:p>
                      <a:r>
                        <a:rPr lang="en-US" sz="1000"/>
                        <a:t>142</a:t>
                      </a:r>
                    </a:p>
                  </a:txBody>
                  <a:tcPr/>
                </a:tc>
                <a:tc>
                  <a:txBody>
                    <a:bodyPr/>
                    <a:lstStyle/>
                    <a:p>
                      <a:r>
                        <a:rPr lang="en-US" sz="1000"/>
                        <a:t>566</a:t>
                      </a:r>
                    </a:p>
                  </a:txBody>
                  <a:tcPr/>
                </a:tc>
                <a:tc>
                  <a:txBody>
                    <a:bodyPr/>
                    <a:lstStyle/>
                    <a:p>
                      <a:r>
                        <a:rPr lang="en-US" sz="1000"/>
                        <a:t>98</a:t>
                      </a:r>
                    </a:p>
                  </a:txBody>
                  <a:tcPr/>
                </a:tc>
                <a:tc>
                  <a:txBody>
                    <a:bodyPr/>
                    <a:lstStyle/>
                    <a:p>
                      <a:r>
                        <a:rPr lang="en-US" sz="1000"/>
                        <a:t>806</a:t>
                      </a:r>
                    </a:p>
                  </a:txBody>
                  <a:tcPr/>
                </a:tc>
                <a:tc>
                  <a:txBody>
                    <a:bodyPr/>
                    <a:lstStyle/>
                    <a:p>
                      <a:r>
                        <a:rPr lang="en-US" sz="1000"/>
                        <a:t>66.9435 %</a:t>
                      </a:r>
                    </a:p>
                  </a:txBody>
                  <a:tcPr/>
                </a:tc>
                <a:extLst>
                  <a:ext uri="{0D108BD9-81ED-4DB2-BD59-A6C34878D82A}">
                    <a16:rowId xmlns:a16="http://schemas.microsoft.com/office/drawing/2014/main" val="2855983128"/>
                  </a:ext>
                </a:extLst>
              </a:tr>
              <a:tr h="370840">
                <a:tc>
                  <a:txBody>
                    <a:bodyPr/>
                    <a:lstStyle/>
                    <a:p>
                      <a:r>
                        <a:rPr lang="en-US" sz="1000" b="1"/>
                        <a:t>@FirstInsHI - 2021-05-20 21:58:14</a:t>
                      </a:r>
                      <a:r>
                        <a:rPr lang="en-US" sz="1000"/>
                        <a:t>
 We’re giving away passes to @HIFF's J-Fest. Head over to our Instagram page (@firstinshi) or go here https://t.co/mwvDXZujnK to see how to enter! 🎟️ https://t.co/RtxALeDzsW</a:t>
                      </a:r>
                    </a:p>
                  </a:txBody>
                  <a:tcPr/>
                </a:tc>
                <a:tc>
                  <a:txBody>
                    <a:bodyPr/>
                    <a:lstStyle/>
                    <a:p>
                      <a:r>
                        <a:rPr lang="en-US" sz="1000"/>
                        <a:t>06/03/2021 14:08:36</a:t>
                      </a:r>
                    </a:p>
                  </a:txBody>
                  <a:tcPr/>
                </a:tc>
                <a:tc>
                  <a:txBody>
                    <a:bodyPr/>
                    <a:lstStyle/>
                    <a:p>
                      <a:r>
                        <a:rPr lang="en-US" sz="1000"/>
                        <a:t>54</a:t>
                      </a:r>
                    </a:p>
                  </a:txBody>
                  <a:tcPr/>
                </a:tc>
                <a:tc>
                  <a:txBody>
                    <a:bodyPr/>
                    <a:lstStyle/>
                    <a:p>
                      <a:r>
                        <a:rPr lang="en-US" sz="1000"/>
                        <a:t>169</a:t>
                      </a:r>
                    </a:p>
                  </a:txBody>
                  <a:tcPr/>
                </a:tc>
                <a:tc>
                  <a:txBody>
                    <a:bodyPr/>
                    <a:lstStyle/>
                    <a:p>
                      <a:r>
                        <a:rPr lang="en-US" sz="1000"/>
                        <a:t>3</a:t>
                      </a:r>
                    </a:p>
                  </a:txBody>
                  <a:tcPr/>
                </a:tc>
                <a:tc>
                  <a:txBody>
                    <a:bodyPr/>
                    <a:lstStyle/>
                    <a:p>
                      <a:r>
                        <a:rPr lang="en-US" sz="1000"/>
                        <a:t>226</a:t>
                      </a:r>
                    </a:p>
                  </a:txBody>
                  <a:tcPr/>
                </a:tc>
                <a:tc>
                  <a:txBody>
                    <a:bodyPr/>
                    <a:lstStyle/>
                    <a:p>
                      <a:r>
                        <a:rPr lang="en-US" sz="1000"/>
                        <a:t>18.7396 %</a:t>
                      </a:r>
                    </a:p>
                  </a:txBody>
                  <a:tcPr/>
                </a:tc>
                <a:extLst>
                  <a:ext uri="{0D108BD9-81ED-4DB2-BD59-A6C34878D82A}">
                    <a16:rowId xmlns:a16="http://schemas.microsoft.com/office/drawing/2014/main" val="698913068"/>
                  </a:ext>
                </a:extLst>
              </a:tr>
              <a:tr h="370840">
                <a:tc>
                  <a:txBody>
                    <a:bodyPr/>
                    <a:lstStyle/>
                    <a:p>
                      <a:r>
                        <a:rPr lang="en-US" sz="1000" b="1"/>
                        <a:t>@FirstInsHI - 2021-05-10 19:20:16</a:t>
                      </a:r>
                      <a:r>
                        <a:rPr lang="en-US" sz="1000"/>
                        <a:t>
 GIVEAWAY 🚨 FICOH is a proud sponsor of Hawaii International Film Festival’s first ever J-Fest, a series which features the best in new Japanese cinema. 🎞️ We’re giving away passes to 5 lucky winners! Head over to our Instagram page (@firstinshi) to see how to enter! 🎟️ https://t.co/ALdRXBwixY</a:t>
                      </a:r>
                    </a:p>
                  </a:txBody>
                  <a:tcPr/>
                </a:tc>
                <a:tc>
                  <a:txBody>
                    <a:bodyPr/>
                    <a:lstStyle/>
                    <a:p>
                      <a:r>
                        <a:rPr lang="en-US" sz="1000"/>
                        <a:t>05/21/2021 08:09:18</a:t>
                      </a:r>
                    </a:p>
                  </a:txBody>
                  <a:tcPr/>
                </a:tc>
                <a:tc>
                  <a:txBody>
                    <a:bodyPr/>
                    <a:lstStyle/>
                    <a:p>
                      <a:r>
                        <a:rPr lang="en-US" sz="1000"/>
                        <a:t>10</a:t>
                      </a:r>
                    </a:p>
                  </a:txBody>
                  <a:tcPr/>
                </a:tc>
                <a:tc>
                  <a:txBody>
                    <a:bodyPr/>
                    <a:lstStyle/>
                    <a:p>
                      <a:r>
                        <a:rPr lang="en-US" sz="1000"/>
                        <a:t>45</a:t>
                      </a:r>
                    </a:p>
                  </a:txBody>
                  <a:tcPr/>
                </a:tc>
                <a:tc>
                  <a:txBody>
                    <a:bodyPr/>
                    <a:lstStyle/>
                    <a:p>
                      <a:r>
                        <a:rPr lang="en-US" sz="1000"/>
                        <a:t>0</a:t>
                      </a:r>
                    </a:p>
                  </a:txBody>
                  <a:tcPr/>
                </a:tc>
                <a:tc>
                  <a:txBody>
                    <a:bodyPr/>
                    <a:lstStyle/>
                    <a:p>
                      <a:r>
                        <a:rPr lang="en-US" sz="1000"/>
                        <a:t>55</a:t>
                      </a:r>
                    </a:p>
                  </a:txBody>
                  <a:tcPr/>
                </a:tc>
                <a:tc>
                  <a:txBody>
                    <a:bodyPr/>
                    <a:lstStyle/>
                    <a:p>
                      <a:r>
                        <a:rPr lang="en-US" sz="1000"/>
                        <a:t>4.5795 %</a:t>
                      </a:r>
                    </a:p>
                  </a:txBody>
                  <a:tcPr/>
                </a:tc>
                <a:extLst>
                  <a:ext uri="{0D108BD9-81ED-4DB2-BD59-A6C34878D82A}">
                    <a16:rowId xmlns:a16="http://schemas.microsoft.com/office/drawing/2014/main" val="2864897244"/>
                  </a:ext>
                </a:extLst>
              </a:tr>
            </a:tbl>
          </a:graphicData>
        </a:graphic>
      </p:graphicFrame>
      <p:sp>
        <p:nvSpPr>
          <p:cNvPr id="4" name="Text Placeholder 3">
            <a:extLst>
              <a:ext uri="{FF2B5EF4-FFF2-40B4-BE49-F238E27FC236}">
                <a16:creationId xmlns:a16="http://schemas.microsoft.com/office/drawing/2014/main" id="{3850AFF0-0D8B-4B74-93CB-BE0AAD702ED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631291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C4A6F-A1F8-451B-B9B6-6F2323F9E6BE}"/>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AF775710-219E-4809-914F-C1AAFA8D6470}"/>
              </a:ext>
            </a:extLst>
          </p:cNvPr>
          <p:cNvGraphicFramePr>
            <a:graphicFrameLocks noGrp="1"/>
          </p:cNvGraphicFramePr>
          <p:nvPr>
            <p:ph type="tbl" sz="quarter" idx="13"/>
            <p:extLst>
              <p:ext uri="{D42A27DB-BD31-4B8C-83A1-F6EECF244321}">
                <p14:modId xmlns:p14="http://schemas.microsoft.com/office/powerpoint/2010/main" val="371987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248165421"/>
                    </a:ext>
                  </a:extLst>
                </a:gridCol>
                <a:gridCol w="576072">
                  <a:extLst>
                    <a:ext uri="{9D8B030D-6E8A-4147-A177-3AD203B41FA5}">
                      <a16:colId xmlns:a16="http://schemas.microsoft.com/office/drawing/2014/main" val="4117124342"/>
                    </a:ext>
                  </a:extLst>
                </a:gridCol>
                <a:gridCol w="576072">
                  <a:extLst>
                    <a:ext uri="{9D8B030D-6E8A-4147-A177-3AD203B41FA5}">
                      <a16:colId xmlns:a16="http://schemas.microsoft.com/office/drawing/2014/main" val="273904733"/>
                    </a:ext>
                  </a:extLst>
                </a:gridCol>
                <a:gridCol w="576072">
                  <a:extLst>
                    <a:ext uri="{9D8B030D-6E8A-4147-A177-3AD203B41FA5}">
                      <a16:colId xmlns:a16="http://schemas.microsoft.com/office/drawing/2014/main" val="244425103"/>
                    </a:ext>
                  </a:extLst>
                </a:gridCol>
                <a:gridCol w="576072">
                  <a:extLst>
                    <a:ext uri="{9D8B030D-6E8A-4147-A177-3AD203B41FA5}">
                      <a16:colId xmlns:a16="http://schemas.microsoft.com/office/drawing/2014/main" val="2348017529"/>
                    </a:ext>
                  </a:extLst>
                </a:gridCol>
                <a:gridCol w="576072">
                  <a:extLst>
                    <a:ext uri="{9D8B030D-6E8A-4147-A177-3AD203B41FA5}">
                      <a16:colId xmlns:a16="http://schemas.microsoft.com/office/drawing/2014/main" val="2545172315"/>
                    </a:ext>
                  </a:extLst>
                </a:gridCol>
                <a:gridCol w="576072">
                  <a:extLst>
                    <a:ext uri="{9D8B030D-6E8A-4147-A177-3AD203B41FA5}">
                      <a16:colId xmlns:a16="http://schemas.microsoft.com/office/drawing/2014/main" val="4254271168"/>
                    </a:ext>
                  </a:extLst>
                </a:gridCol>
                <a:gridCol w="576072">
                  <a:extLst>
                    <a:ext uri="{9D8B030D-6E8A-4147-A177-3AD203B41FA5}">
                      <a16:colId xmlns:a16="http://schemas.microsoft.com/office/drawing/2014/main" val="998188859"/>
                    </a:ext>
                  </a:extLst>
                </a:gridCol>
                <a:gridCol w="576072">
                  <a:extLst>
                    <a:ext uri="{9D8B030D-6E8A-4147-A177-3AD203B41FA5}">
                      <a16:colId xmlns:a16="http://schemas.microsoft.com/office/drawing/2014/main" val="3516179836"/>
                    </a:ext>
                  </a:extLst>
                </a:gridCol>
                <a:gridCol w="576072">
                  <a:extLst>
                    <a:ext uri="{9D8B030D-6E8A-4147-A177-3AD203B41FA5}">
                      <a16:colId xmlns:a16="http://schemas.microsoft.com/office/drawing/2014/main" val="1466405270"/>
                    </a:ext>
                  </a:extLst>
                </a:gridCol>
                <a:gridCol w="576072">
                  <a:extLst>
                    <a:ext uri="{9D8B030D-6E8A-4147-A177-3AD203B41FA5}">
                      <a16:colId xmlns:a16="http://schemas.microsoft.com/office/drawing/2014/main" val="3712853313"/>
                    </a:ext>
                  </a:extLst>
                </a:gridCol>
                <a:gridCol w="576072">
                  <a:extLst>
                    <a:ext uri="{9D8B030D-6E8A-4147-A177-3AD203B41FA5}">
                      <a16:colId xmlns:a16="http://schemas.microsoft.com/office/drawing/2014/main" val="680173802"/>
                    </a:ext>
                  </a:extLst>
                </a:gridCol>
                <a:gridCol w="576072">
                  <a:extLst>
                    <a:ext uri="{9D8B030D-6E8A-4147-A177-3AD203B41FA5}">
                      <a16:colId xmlns:a16="http://schemas.microsoft.com/office/drawing/2014/main" val="3092442722"/>
                    </a:ext>
                  </a:extLst>
                </a:gridCol>
                <a:gridCol w="576072">
                  <a:extLst>
                    <a:ext uri="{9D8B030D-6E8A-4147-A177-3AD203B41FA5}">
                      <a16:colId xmlns:a16="http://schemas.microsoft.com/office/drawing/2014/main" val="174454927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89257177"/>
                  </a:ext>
                </a:extLst>
              </a:tr>
              <a:tr h="370840">
                <a:tc>
                  <a:txBody>
                    <a:bodyPr/>
                    <a:lstStyle/>
                    <a:p>
                      <a:r>
                        <a:rPr lang="en-US" sz="1000"/>
                        <a:t>3265</a:t>
                      </a:r>
                    </a:p>
                  </a:txBody>
                  <a:tcPr/>
                </a:tc>
                <a:tc>
                  <a:txBody>
                    <a:bodyPr/>
                    <a:lstStyle/>
                    <a:p>
                      <a:r>
                        <a:rPr lang="en-US" sz="1000"/>
                        <a:t>10</a:t>
                      </a:r>
                    </a:p>
                  </a:txBody>
                  <a:tcPr/>
                </a:tc>
                <a:tc>
                  <a:txBody>
                    <a:bodyPr/>
                    <a:lstStyle/>
                    <a:p>
                      <a:r>
                        <a:rPr lang="en-US" sz="1000"/>
                        <a:t>8</a:t>
                      </a:r>
                    </a:p>
                  </a:txBody>
                  <a:tcPr/>
                </a:tc>
                <a:tc>
                  <a:txBody>
                    <a:bodyPr/>
                    <a:lstStyle/>
                    <a:p>
                      <a:r>
                        <a:rPr lang="en-US" sz="1000"/>
                        <a:t>144</a:t>
                      </a:r>
                    </a:p>
                  </a:txBody>
                  <a:tcPr/>
                </a:tc>
                <a:tc>
                  <a:txBody>
                    <a:bodyPr/>
                    <a:lstStyle/>
                    <a:p>
                      <a:r>
                        <a:rPr lang="en-US" sz="1000"/>
                        <a:t>18</a:t>
                      </a:r>
                    </a:p>
                  </a:txBody>
                  <a:tcPr/>
                </a:tc>
                <a:tc>
                  <a:txBody>
                    <a:bodyPr/>
                    <a:lstStyle/>
                    <a:p>
                      <a:r>
                        <a:rPr lang="en-US" sz="1000"/>
                        <a:t>4</a:t>
                      </a:r>
                    </a:p>
                  </a:txBody>
                  <a:tcPr/>
                </a:tc>
                <a:tc>
                  <a:txBody>
                    <a:bodyPr/>
                    <a:lstStyle/>
                    <a:p>
                      <a:r>
                        <a:rPr lang="en-US" sz="1000"/>
                        <a:t>6</a:t>
                      </a:r>
                    </a:p>
                  </a:txBody>
                  <a:tcPr/>
                </a:tc>
                <a:tc>
                  <a:txBody>
                    <a:bodyPr/>
                    <a:lstStyle/>
                    <a:p>
                      <a:r>
                        <a:rPr lang="en-US" sz="1000"/>
                        <a:t>0.75</a:t>
                      </a:r>
                    </a:p>
                  </a:txBody>
                  <a:tcPr/>
                </a:tc>
                <a:tc>
                  <a:txBody>
                    <a:bodyPr/>
                    <a:lstStyle/>
                    <a:p>
                      <a:r>
                        <a:rPr lang="en-US" sz="1000"/>
                        <a:t>412</a:t>
                      </a:r>
                    </a:p>
                  </a:txBody>
                  <a:tcPr/>
                </a:tc>
                <a:tc>
                  <a:txBody>
                    <a:bodyPr/>
                    <a:lstStyle/>
                    <a:p>
                      <a:r>
                        <a:rPr lang="en-US" sz="1000"/>
                        <a:t>51.5</a:t>
                      </a:r>
                    </a:p>
                  </a:txBody>
                  <a:tcPr/>
                </a:tc>
                <a:tc>
                  <a:txBody>
                    <a:bodyPr/>
                    <a:lstStyle/>
                    <a:p>
                      <a:r>
                        <a:rPr lang="en-US" sz="1000"/>
                        <a:t>6115</a:t>
                      </a:r>
                    </a:p>
                  </a:txBody>
                  <a:tcPr/>
                </a:tc>
                <a:tc>
                  <a:txBody>
                    <a:bodyPr/>
                    <a:lstStyle/>
                    <a:p>
                      <a:r>
                        <a:rPr lang="en-US" sz="1000"/>
                        <a:t>764.375</a:t>
                      </a:r>
                    </a:p>
                  </a:txBody>
                  <a:tcPr/>
                </a:tc>
                <a:tc>
                  <a:txBody>
                    <a:bodyPr/>
                    <a:lstStyle/>
                    <a:p>
                      <a:r>
                        <a:rPr lang="en-US" sz="1000"/>
                        <a:t>0.080015397928448 %</a:t>
                      </a:r>
                    </a:p>
                  </a:txBody>
                  <a:tcPr/>
                </a:tc>
                <a:tc>
                  <a:txBody>
                    <a:bodyPr/>
                    <a:lstStyle/>
                    <a:p>
                      <a:r>
                        <a:rPr lang="en-US" sz="1000"/>
                        <a:t>298</a:t>
                      </a:r>
                    </a:p>
                  </a:txBody>
                  <a:tcPr/>
                </a:tc>
                <a:extLst>
                  <a:ext uri="{0D108BD9-81ED-4DB2-BD59-A6C34878D82A}">
                    <a16:rowId xmlns:a16="http://schemas.microsoft.com/office/drawing/2014/main" val="2091422670"/>
                  </a:ext>
                </a:extLst>
              </a:tr>
            </a:tbl>
          </a:graphicData>
        </a:graphic>
      </p:graphicFrame>
      <p:sp>
        <p:nvSpPr>
          <p:cNvPr id="4" name="Text Placeholder 3">
            <a:extLst>
              <a:ext uri="{FF2B5EF4-FFF2-40B4-BE49-F238E27FC236}">
                <a16:creationId xmlns:a16="http://schemas.microsoft.com/office/drawing/2014/main" id="{6C2A8D58-6150-4CE4-AFAE-F60AFE11456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853635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8BB0C-25BE-4D5E-95AA-CF0E1AA02E5C}"/>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2173A6E0-6CCE-41B5-904F-3E80A3D38D9C}"/>
              </a:ext>
            </a:extLst>
          </p:cNvPr>
          <p:cNvGraphicFramePr>
            <a:graphicFrameLocks noGrp="1"/>
          </p:cNvGraphicFramePr>
          <p:nvPr>
            <p:ph type="chart" sz="quarter" idx="13"/>
            <p:extLst>
              <p:ext uri="{D42A27DB-BD31-4B8C-83A1-F6EECF244321}">
                <p14:modId xmlns:p14="http://schemas.microsoft.com/office/powerpoint/2010/main" val="391154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D74160-E51F-464A-904B-FBDF9E7DD1C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3DFA76D-0240-411A-9691-5981602C00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1174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DA601-4160-45BF-BEC8-62CAB840DC07}"/>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8D39C361-F3E5-45B8-B527-2EB90575F919}"/>
              </a:ext>
            </a:extLst>
          </p:cNvPr>
          <p:cNvGraphicFramePr>
            <a:graphicFrameLocks noGrp="1"/>
          </p:cNvGraphicFramePr>
          <p:nvPr>
            <p:ph type="chart" sz="quarter" idx="13"/>
            <p:extLst>
              <p:ext uri="{D42A27DB-BD31-4B8C-83A1-F6EECF244321}">
                <p14:modId xmlns:p14="http://schemas.microsoft.com/office/powerpoint/2010/main" val="4131516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DD7B98-0B72-48DB-8A22-753C2A62C15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9709F31-3897-4424-B5B8-E602FFA2D9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6220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226A9-C83D-4615-B536-CFB602D59DE9}"/>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D7AEBA83-7D53-488B-AA9B-2A9C310C3F2F}"/>
              </a:ext>
            </a:extLst>
          </p:cNvPr>
          <p:cNvGraphicFramePr>
            <a:graphicFrameLocks noGrp="1"/>
          </p:cNvGraphicFramePr>
          <p:nvPr>
            <p:ph type="chart" sz="quarter" idx="13"/>
            <p:extLst>
              <p:ext uri="{D42A27DB-BD31-4B8C-83A1-F6EECF244321}">
                <p14:modId xmlns:p14="http://schemas.microsoft.com/office/powerpoint/2010/main" val="3340803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808729-665A-471C-A8E1-9C12113904E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03FB570-FD68-4452-9C7A-DA30D3BD5B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7536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49637-EF8D-4BB8-9327-C42CFEF82F8D}"/>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1F7F397C-5C37-4516-B175-EB930EB6B7AE}"/>
              </a:ext>
            </a:extLst>
          </p:cNvPr>
          <p:cNvGraphicFramePr>
            <a:graphicFrameLocks noGrp="1"/>
          </p:cNvGraphicFramePr>
          <p:nvPr>
            <p:ph type="chart" sz="quarter" idx="13"/>
            <p:extLst>
              <p:ext uri="{D42A27DB-BD31-4B8C-83A1-F6EECF244321}">
                <p14:modId xmlns:p14="http://schemas.microsoft.com/office/powerpoint/2010/main" val="85886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3E24BF-7520-4D9F-AD4D-0699A773610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2239C60-C3C1-4713-A69B-9356144345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7165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7C85B-44F0-4548-A9B8-984D55FD8E72}"/>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BD44BAA9-281A-4299-9280-62F4068135DE}"/>
              </a:ext>
            </a:extLst>
          </p:cNvPr>
          <p:cNvGraphicFramePr>
            <a:graphicFrameLocks noGrp="1"/>
          </p:cNvGraphicFramePr>
          <p:nvPr>
            <p:ph type="tbl" sz="quarter" idx="13"/>
            <p:extLst>
              <p:ext uri="{D42A27DB-BD31-4B8C-83A1-F6EECF244321}">
                <p14:modId xmlns:p14="http://schemas.microsoft.com/office/powerpoint/2010/main" val="4034160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59686629"/>
                    </a:ext>
                  </a:extLst>
                </a:gridCol>
                <a:gridCol w="740664">
                  <a:extLst>
                    <a:ext uri="{9D8B030D-6E8A-4147-A177-3AD203B41FA5}">
                      <a16:colId xmlns:a16="http://schemas.microsoft.com/office/drawing/2014/main" val="1759265923"/>
                    </a:ext>
                  </a:extLst>
                </a:gridCol>
                <a:gridCol w="740664">
                  <a:extLst>
                    <a:ext uri="{9D8B030D-6E8A-4147-A177-3AD203B41FA5}">
                      <a16:colId xmlns:a16="http://schemas.microsoft.com/office/drawing/2014/main" val="796295592"/>
                    </a:ext>
                  </a:extLst>
                </a:gridCol>
                <a:gridCol w="740664">
                  <a:extLst>
                    <a:ext uri="{9D8B030D-6E8A-4147-A177-3AD203B41FA5}">
                      <a16:colId xmlns:a16="http://schemas.microsoft.com/office/drawing/2014/main" val="2240388559"/>
                    </a:ext>
                  </a:extLst>
                </a:gridCol>
                <a:gridCol w="740664">
                  <a:extLst>
                    <a:ext uri="{9D8B030D-6E8A-4147-A177-3AD203B41FA5}">
                      <a16:colId xmlns:a16="http://schemas.microsoft.com/office/drawing/2014/main" val="1928953375"/>
                    </a:ext>
                  </a:extLst>
                </a:gridCol>
                <a:gridCol w="740664">
                  <a:extLst>
                    <a:ext uri="{9D8B030D-6E8A-4147-A177-3AD203B41FA5}">
                      <a16:colId xmlns:a16="http://schemas.microsoft.com/office/drawing/2014/main" val="3109848278"/>
                    </a:ext>
                  </a:extLst>
                </a:gridCol>
                <a:gridCol w="740664">
                  <a:extLst>
                    <a:ext uri="{9D8B030D-6E8A-4147-A177-3AD203B41FA5}">
                      <a16:colId xmlns:a16="http://schemas.microsoft.com/office/drawing/2014/main" val="4143372885"/>
                    </a:ext>
                  </a:extLst>
                </a:gridCol>
                <a:gridCol w="740664">
                  <a:extLst>
                    <a:ext uri="{9D8B030D-6E8A-4147-A177-3AD203B41FA5}">
                      <a16:colId xmlns:a16="http://schemas.microsoft.com/office/drawing/2014/main" val="3570678264"/>
                    </a:ext>
                  </a:extLst>
                </a:gridCol>
                <a:gridCol w="740664">
                  <a:extLst>
                    <a:ext uri="{9D8B030D-6E8A-4147-A177-3AD203B41FA5}">
                      <a16:colId xmlns:a16="http://schemas.microsoft.com/office/drawing/2014/main" val="1808689522"/>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2724339038"/>
                  </a:ext>
                </a:extLst>
              </a:tr>
              <a:tr h="370840">
                <a:tc>
                  <a:txBody>
                    <a:bodyPr/>
                    <a:lstStyle/>
                    <a:p>
                      <a:r>
                        <a:rPr lang="en-US" sz="1000" b="1"/>
                        <a:t>First Insurance Company of Hawaii - 2021-05-04 16:06:08</a:t>
                      </a:r>
                      <a:r>
                        <a:rPr lang="en-US" sz="1000"/>
                        <a:t>
 In a recent interview with Pacific Business News, Jeff Shonka, president and CEO of FICOH discusses the impacts of climate change on the insurance industry. Read the article here: 
#insurance #climatechange #insurancetrends #climatechangeimpacts</a:t>
                      </a:r>
                    </a:p>
                  </a:txBody>
                  <a:tcPr/>
                </a:tc>
                <a:tc>
                  <a:txBody>
                    <a:bodyPr/>
                    <a:lstStyle/>
                    <a:p>
                      <a:r>
                        <a:rPr lang="en-US" sz="1000"/>
                        <a:t>Link</a:t>
                      </a:r>
                    </a:p>
                  </a:txBody>
                  <a:tcPr/>
                </a:tc>
                <a:tc>
                  <a:txBody>
                    <a:bodyPr/>
                    <a:lstStyle/>
                    <a:p>
                      <a:r>
                        <a:rPr lang="en-US" sz="1000"/>
                        <a:t>33</a:t>
                      </a:r>
                    </a:p>
                  </a:txBody>
                  <a:tcPr/>
                </a:tc>
                <a:tc>
                  <a:txBody>
                    <a:bodyPr/>
                    <a:lstStyle/>
                    <a:p>
                      <a:r>
                        <a:rPr lang="en-US" sz="1000"/>
                        <a:t>1</a:t>
                      </a:r>
                    </a:p>
                  </a:txBody>
                  <a:tcPr/>
                </a:tc>
                <a:tc>
                  <a:txBody>
                    <a:bodyPr/>
                    <a:lstStyle/>
                    <a:p>
                      <a:r>
                        <a:rPr lang="en-US" sz="1000"/>
                        <a:t>0</a:t>
                      </a:r>
                    </a:p>
                  </a:txBody>
                  <a:tcPr/>
                </a:tc>
                <a:tc>
                  <a:txBody>
                    <a:bodyPr/>
                    <a:lstStyle/>
                    <a:p>
                      <a:r>
                        <a:rPr lang="en-US" sz="1000"/>
                        <a:t>44</a:t>
                      </a:r>
                    </a:p>
                  </a:txBody>
                  <a:tcPr/>
                </a:tc>
                <a:tc>
                  <a:txBody>
                    <a:bodyPr/>
                    <a:lstStyle/>
                    <a:p>
                      <a:r>
                        <a:rPr lang="en-US" sz="1000"/>
                        <a:t>0.066780821917808</a:t>
                      </a:r>
                    </a:p>
                  </a:txBody>
                  <a:tcPr/>
                </a:tc>
                <a:tc>
                  <a:txBody>
                    <a:bodyPr/>
                    <a:lstStyle/>
                    <a:p>
                      <a:r>
                        <a:rPr lang="en-US" sz="1000"/>
                        <a:t>1168</a:t>
                      </a:r>
                    </a:p>
                  </a:txBody>
                  <a:tcPr/>
                </a:tc>
                <a:tc>
                  <a:txBody>
                    <a:bodyPr/>
                    <a:lstStyle/>
                    <a:p>
                      <a:r>
                        <a:rPr lang="en-US" sz="1000"/>
                        <a:t>n/a</a:t>
                      </a:r>
                    </a:p>
                  </a:txBody>
                  <a:tcPr/>
                </a:tc>
                <a:extLst>
                  <a:ext uri="{0D108BD9-81ED-4DB2-BD59-A6C34878D82A}">
                    <a16:rowId xmlns:a16="http://schemas.microsoft.com/office/drawing/2014/main" val="510606265"/>
                  </a:ext>
                </a:extLst>
              </a:tr>
              <a:tr h="370840">
                <a:tc>
                  <a:txBody>
                    <a:bodyPr/>
                    <a:lstStyle/>
                    <a:p>
                      <a:r>
                        <a:rPr lang="en-US" sz="1000" b="1"/>
                        <a:t>First Insurance Company of Hawaii - 2021-05-11 19:56:05</a:t>
                      </a:r>
                      <a:r>
                        <a:rPr lang="en-US" sz="1000"/>
                        <a:t>
 First CAT spent this past Saturday morning beautifying the “Gem of Downtown,” Central Middle School Honolulu. FICOH associates and their families had fun giving the campus a little TLC. They gathered 30 bags of trash and debris. Learn more: https://bit.ly/3tNIpgR 
#insurancegivesback #communityfirst</a:t>
                      </a:r>
                    </a:p>
                  </a:txBody>
                  <a:tcPr/>
                </a:tc>
                <a:tc>
                  <a:txBody>
                    <a:bodyPr/>
                    <a:lstStyle/>
                    <a:p>
                      <a:r>
                        <a:rPr lang="en-US" sz="1000"/>
                        <a:t>Image</a:t>
                      </a:r>
                    </a:p>
                  </a:txBody>
                  <a:tcPr/>
                </a:tc>
                <a:tc>
                  <a:txBody>
                    <a:bodyPr/>
                    <a:lstStyle/>
                    <a:p>
                      <a:r>
                        <a:rPr lang="en-US" sz="1000"/>
                        <a:t>26</a:t>
                      </a:r>
                    </a:p>
                  </a:txBody>
                  <a:tcPr/>
                </a:tc>
                <a:tc>
                  <a:txBody>
                    <a:bodyPr/>
                    <a:lstStyle/>
                    <a:p>
                      <a:r>
                        <a:rPr lang="en-US" sz="1000"/>
                        <a:t>1</a:t>
                      </a:r>
                    </a:p>
                  </a:txBody>
                  <a:tcPr/>
                </a:tc>
                <a:tc>
                  <a:txBody>
                    <a:bodyPr/>
                    <a:lstStyle/>
                    <a:p>
                      <a:r>
                        <a:rPr lang="en-US" sz="1000"/>
                        <a:t>0</a:t>
                      </a:r>
                    </a:p>
                  </a:txBody>
                  <a:tcPr/>
                </a:tc>
                <a:tc>
                  <a:txBody>
                    <a:bodyPr/>
                    <a:lstStyle/>
                    <a:p>
                      <a:r>
                        <a:rPr lang="en-US" sz="1000"/>
                        <a:t>243</a:t>
                      </a:r>
                    </a:p>
                  </a:txBody>
                  <a:tcPr/>
                </a:tc>
                <a:tc>
                  <a:txBody>
                    <a:bodyPr/>
                    <a:lstStyle/>
                    <a:p>
                      <a:r>
                        <a:rPr lang="en-US" sz="1000"/>
                        <a:t>0.18881118881119</a:t>
                      </a:r>
                    </a:p>
                  </a:txBody>
                  <a:tcPr/>
                </a:tc>
                <a:tc>
                  <a:txBody>
                    <a:bodyPr/>
                    <a:lstStyle/>
                    <a:p>
                      <a:r>
                        <a:rPr lang="en-US" sz="1000"/>
                        <a:t>1430</a:t>
                      </a:r>
                    </a:p>
                  </a:txBody>
                  <a:tcPr/>
                </a:tc>
                <a:tc>
                  <a:txBody>
                    <a:bodyPr/>
                    <a:lstStyle/>
                    <a:p>
                      <a:r>
                        <a:rPr lang="en-US" sz="1000"/>
                        <a:t>n/a</a:t>
                      </a:r>
                    </a:p>
                  </a:txBody>
                  <a:tcPr/>
                </a:tc>
                <a:extLst>
                  <a:ext uri="{0D108BD9-81ED-4DB2-BD59-A6C34878D82A}">
                    <a16:rowId xmlns:a16="http://schemas.microsoft.com/office/drawing/2014/main" val="1711399833"/>
                  </a:ext>
                </a:extLst>
              </a:tr>
              <a:tr h="370840">
                <a:tc>
                  <a:txBody>
                    <a:bodyPr/>
                    <a:lstStyle/>
                    <a:p>
                      <a:r>
                        <a:rPr lang="en-US" sz="1000" b="1"/>
                        <a:t>First Insurance Company of Hawaii - 2021-05-24 18:14:22</a:t>
                      </a:r>
                      <a:r>
                        <a:rPr lang="en-US" sz="1000"/>
                        <a:t>
 Earlier this month, FICOH associates participated in #NationalWalkatLunchDay. Associates working in the office and from home put on their walking shoes and FICOH swag for brisk walks during their lunch breaks.
Learn more: https://bit.ly/2RCWCzQ</a:t>
                      </a:r>
                    </a:p>
                  </a:txBody>
                  <a:tcPr/>
                </a:tc>
                <a:tc>
                  <a:txBody>
                    <a:bodyPr/>
                    <a:lstStyle/>
                    <a:p>
                      <a:r>
                        <a:rPr lang="en-US" sz="1000"/>
                        <a:t>Link</a:t>
                      </a:r>
                    </a:p>
                  </a:txBody>
                  <a:tcPr/>
                </a:tc>
                <a:tc>
                  <a:txBody>
                    <a:bodyPr/>
                    <a:lstStyle/>
                    <a:p>
                      <a:r>
                        <a:rPr lang="en-US" sz="1000"/>
                        <a:t>25</a:t>
                      </a:r>
                    </a:p>
                  </a:txBody>
                  <a:tcPr/>
                </a:tc>
                <a:tc>
                  <a:txBody>
                    <a:bodyPr/>
                    <a:lstStyle/>
                    <a:p>
                      <a:r>
                        <a:rPr lang="en-US" sz="1000"/>
                        <a:t>0</a:t>
                      </a:r>
                    </a:p>
                  </a:txBody>
                  <a:tcPr/>
                </a:tc>
                <a:tc>
                  <a:txBody>
                    <a:bodyPr/>
                    <a:lstStyle/>
                    <a:p>
                      <a:r>
                        <a:rPr lang="en-US" sz="1000"/>
                        <a:t>0</a:t>
                      </a:r>
                    </a:p>
                  </a:txBody>
                  <a:tcPr/>
                </a:tc>
                <a:tc>
                  <a:txBody>
                    <a:bodyPr/>
                    <a:lstStyle/>
                    <a:p>
                      <a:r>
                        <a:rPr lang="en-US" sz="1000"/>
                        <a:t>26</a:t>
                      </a:r>
                    </a:p>
                  </a:txBody>
                  <a:tcPr/>
                </a:tc>
                <a:tc>
                  <a:txBody>
                    <a:bodyPr/>
                    <a:lstStyle/>
                    <a:p>
                      <a:r>
                        <a:rPr lang="en-US" sz="1000"/>
                        <a:t>0.074235807860262</a:t>
                      </a:r>
                    </a:p>
                  </a:txBody>
                  <a:tcPr/>
                </a:tc>
                <a:tc>
                  <a:txBody>
                    <a:bodyPr/>
                    <a:lstStyle/>
                    <a:p>
                      <a:r>
                        <a:rPr lang="en-US" sz="1000"/>
                        <a:t>687</a:t>
                      </a:r>
                    </a:p>
                  </a:txBody>
                  <a:tcPr/>
                </a:tc>
                <a:tc>
                  <a:txBody>
                    <a:bodyPr/>
                    <a:lstStyle/>
                    <a:p>
                      <a:r>
                        <a:rPr lang="en-US" sz="1000"/>
                        <a:t>n/a</a:t>
                      </a:r>
                    </a:p>
                  </a:txBody>
                  <a:tcPr/>
                </a:tc>
                <a:extLst>
                  <a:ext uri="{0D108BD9-81ED-4DB2-BD59-A6C34878D82A}">
                    <a16:rowId xmlns:a16="http://schemas.microsoft.com/office/drawing/2014/main" val="1547710713"/>
                  </a:ext>
                </a:extLst>
              </a:tr>
            </a:tbl>
          </a:graphicData>
        </a:graphic>
      </p:graphicFrame>
      <p:sp>
        <p:nvSpPr>
          <p:cNvPr id="4" name="Text Placeholder 3">
            <a:extLst>
              <a:ext uri="{FF2B5EF4-FFF2-40B4-BE49-F238E27FC236}">
                <a16:creationId xmlns:a16="http://schemas.microsoft.com/office/drawing/2014/main" id="{2D6468CF-0370-4BC9-9E78-A24C2B9E5C9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814087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6B3C-704D-4640-97CC-C8BB82ACC3BC}"/>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22E9AB76-F96A-419A-B214-2517964FF77C}"/>
              </a:ext>
            </a:extLst>
          </p:cNvPr>
          <p:cNvGraphicFramePr>
            <a:graphicFrameLocks noGrp="1"/>
          </p:cNvGraphicFramePr>
          <p:nvPr>
            <p:ph type="tbl" sz="quarter" idx="13"/>
            <p:extLst>
              <p:ext uri="{D42A27DB-BD31-4B8C-83A1-F6EECF244321}">
                <p14:modId xmlns:p14="http://schemas.microsoft.com/office/powerpoint/2010/main" val="1579020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78123458"/>
                    </a:ext>
                  </a:extLst>
                </a:gridCol>
                <a:gridCol w="740664">
                  <a:extLst>
                    <a:ext uri="{9D8B030D-6E8A-4147-A177-3AD203B41FA5}">
                      <a16:colId xmlns:a16="http://schemas.microsoft.com/office/drawing/2014/main" val="424199695"/>
                    </a:ext>
                  </a:extLst>
                </a:gridCol>
                <a:gridCol w="740664">
                  <a:extLst>
                    <a:ext uri="{9D8B030D-6E8A-4147-A177-3AD203B41FA5}">
                      <a16:colId xmlns:a16="http://schemas.microsoft.com/office/drawing/2014/main" val="3734863629"/>
                    </a:ext>
                  </a:extLst>
                </a:gridCol>
                <a:gridCol w="740664">
                  <a:extLst>
                    <a:ext uri="{9D8B030D-6E8A-4147-A177-3AD203B41FA5}">
                      <a16:colId xmlns:a16="http://schemas.microsoft.com/office/drawing/2014/main" val="3695469080"/>
                    </a:ext>
                  </a:extLst>
                </a:gridCol>
                <a:gridCol w="740664">
                  <a:extLst>
                    <a:ext uri="{9D8B030D-6E8A-4147-A177-3AD203B41FA5}">
                      <a16:colId xmlns:a16="http://schemas.microsoft.com/office/drawing/2014/main" val="2491232526"/>
                    </a:ext>
                  </a:extLst>
                </a:gridCol>
                <a:gridCol w="740664">
                  <a:extLst>
                    <a:ext uri="{9D8B030D-6E8A-4147-A177-3AD203B41FA5}">
                      <a16:colId xmlns:a16="http://schemas.microsoft.com/office/drawing/2014/main" val="2474541808"/>
                    </a:ext>
                  </a:extLst>
                </a:gridCol>
                <a:gridCol w="740664">
                  <a:extLst>
                    <a:ext uri="{9D8B030D-6E8A-4147-A177-3AD203B41FA5}">
                      <a16:colId xmlns:a16="http://schemas.microsoft.com/office/drawing/2014/main" val="3156475643"/>
                    </a:ext>
                  </a:extLst>
                </a:gridCol>
                <a:gridCol w="740664">
                  <a:extLst>
                    <a:ext uri="{9D8B030D-6E8A-4147-A177-3AD203B41FA5}">
                      <a16:colId xmlns:a16="http://schemas.microsoft.com/office/drawing/2014/main" val="3512189065"/>
                    </a:ext>
                  </a:extLst>
                </a:gridCol>
                <a:gridCol w="740664">
                  <a:extLst>
                    <a:ext uri="{9D8B030D-6E8A-4147-A177-3AD203B41FA5}">
                      <a16:colId xmlns:a16="http://schemas.microsoft.com/office/drawing/2014/main" val="388176741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1163299191"/>
                  </a:ext>
                </a:extLst>
              </a:tr>
              <a:tr h="370840">
                <a:tc>
                  <a:txBody>
                    <a:bodyPr/>
                    <a:lstStyle/>
                    <a:p>
                      <a:r>
                        <a:rPr lang="en-US" sz="1000"/>
                        <a:t>firstinshi</a:t>
                      </a:r>
                    </a:p>
                  </a:txBody>
                  <a:tcPr/>
                </a:tc>
                <a:tc>
                  <a:txBody>
                    <a:bodyPr/>
                    <a:lstStyle/>
                    <a:p>
                      <a:r>
                        <a:rPr lang="en-US" sz="1000"/>
                        <a:t>2606</a:t>
                      </a:r>
                    </a:p>
                  </a:txBody>
                  <a:tcPr/>
                </a:tc>
                <a:tc>
                  <a:txBody>
                    <a:bodyPr/>
                    <a:lstStyle/>
                    <a:p>
                      <a:r>
                        <a:rPr lang="en-US" sz="1000"/>
                        <a:t>32</a:t>
                      </a:r>
                    </a:p>
                  </a:txBody>
                  <a:tcPr/>
                </a:tc>
                <a:tc>
                  <a:txBody>
                    <a:bodyPr/>
                    <a:lstStyle/>
                    <a:p>
                      <a:r>
                        <a:rPr lang="en-US" sz="1000"/>
                        <a:t>3</a:t>
                      </a:r>
                    </a:p>
                  </a:txBody>
                  <a:tcPr/>
                </a:tc>
                <a:tc>
                  <a:txBody>
                    <a:bodyPr/>
                    <a:lstStyle/>
                    <a:p>
                      <a:r>
                        <a:rPr lang="en-US" sz="1000"/>
                        <a:t>3</a:t>
                      </a:r>
                    </a:p>
                  </a:txBody>
                  <a:tcPr/>
                </a:tc>
                <a:tc>
                  <a:txBody>
                    <a:bodyPr/>
                    <a:lstStyle/>
                    <a:p>
                      <a:r>
                        <a:rPr lang="en-US" sz="1000"/>
                        <a:t>1</a:t>
                      </a:r>
                    </a:p>
                  </a:txBody>
                  <a:tcPr/>
                </a:tc>
                <a:tc>
                  <a:txBody>
                    <a:bodyPr/>
                    <a:lstStyle/>
                    <a:p>
                      <a:r>
                        <a:rPr lang="en-US" sz="1000"/>
                        <a:t>7</a:t>
                      </a:r>
                    </a:p>
                  </a:txBody>
                  <a:tcPr/>
                </a:tc>
                <a:tc>
                  <a:txBody>
                    <a:bodyPr/>
                    <a:lstStyle/>
                    <a:p>
                      <a:r>
                        <a:rPr lang="en-US" sz="1000"/>
                        <a:t>358</a:t>
                      </a:r>
                    </a:p>
                  </a:txBody>
                  <a:tcPr/>
                </a:tc>
                <a:tc>
                  <a:txBody>
                    <a:bodyPr/>
                    <a:lstStyle/>
                    <a:p>
                      <a:r>
                        <a:rPr lang="en-US" sz="1000"/>
                        <a:t>73</a:t>
                      </a:r>
                    </a:p>
                  </a:txBody>
                  <a:tcPr/>
                </a:tc>
                <a:extLst>
                  <a:ext uri="{0D108BD9-81ED-4DB2-BD59-A6C34878D82A}">
                    <a16:rowId xmlns:a16="http://schemas.microsoft.com/office/drawing/2014/main" val="2473825689"/>
                  </a:ext>
                </a:extLst>
              </a:tr>
            </a:tbl>
          </a:graphicData>
        </a:graphic>
      </p:graphicFrame>
      <p:sp>
        <p:nvSpPr>
          <p:cNvPr id="4" name="Text Placeholder 3">
            <a:extLst>
              <a:ext uri="{FF2B5EF4-FFF2-40B4-BE49-F238E27FC236}">
                <a16:creationId xmlns:a16="http://schemas.microsoft.com/office/drawing/2014/main" id="{A756A936-70CF-4E2C-920B-271824EED98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503020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224B5-64A1-4710-8F96-B34072B49E42}"/>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0C5D5EEA-38D8-4047-84D1-08C45FF1D8D8}"/>
              </a:ext>
            </a:extLst>
          </p:cNvPr>
          <p:cNvGraphicFramePr>
            <a:graphicFrameLocks noGrp="1"/>
          </p:cNvGraphicFramePr>
          <p:nvPr>
            <p:ph type="chart" sz="quarter" idx="13"/>
            <p:extLst>
              <p:ext uri="{D42A27DB-BD31-4B8C-83A1-F6EECF244321}">
                <p14:modId xmlns:p14="http://schemas.microsoft.com/office/powerpoint/2010/main" val="2656133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71911A-6D7E-4409-82DD-7FB7505815C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92BF995-5F50-4574-A5FD-0F340FAF42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7486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51A5A-322C-441B-92D8-9AD34D8FF53F}"/>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314572A6-29D0-4926-90FF-C46EB0BFC907}"/>
              </a:ext>
            </a:extLst>
          </p:cNvPr>
          <p:cNvGraphicFramePr>
            <a:graphicFrameLocks noGrp="1"/>
          </p:cNvGraphicFramePr>
          <p:nvPr>
            <p:ph type="chart" sz="quarter" idx="13"/>
            <p:extLst>
              <p:ext uri="{D42A27DB-BD31-4B8C-83A1-F6EECF244321}">
                <p14:modId xmlns:p14="http://schemas.microsoft.com/office/powerpoint/2010/main" val="3474806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C12AA4-80C8-4F4B-BA65-0643E330533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869A6A5-700C-46EF-80EA-5E15802372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3973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8660E-D0F2-4270-9ECA-12883C1E840F}"/>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94AC0BD1-BE2C-4DF9-A7CD-CFF7F466AA53}"/>
              </a:ext>
            </a:extLst>
          </p:cNvPr>
          <p:cNvGraphicFramePr>
            <a:graphicFrameLocks noGrp="1"/>
          </p:cNvGraphicFramePr>
          <p:nvPr>
            <p:ph type="chart" sz="quarter" idx="13"/>
            <p:extLst>
              <p:ext uri="{D42A27DB-BD31-4B8C-83A1-F6EECF244321}">
                <p14:modId xmlns:p14="http://schemas.microsoft.com/office/powerpoint/2010/main" val="1499171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40FEF7-EDAF-4AD5-9F5C-6C8D5CB3AAE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5081F9E-1C61-43CD-BC91-8513224F24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239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9A241-55EA-448A-BB33-60208DF5A22C}"/>
              </a:ext>
            </a:extLst>
          </p:cNvPr>
          <p:cNvSpPr>
            <a:spLocks noGrp="1"/>
          </p:cNvSpPr>
          <p:nvPr>
            <p:ph type="title"/>
          </p:nvPr>
        </p:nvSpPr>
        <p:spPr/>
        <p:txBody>
          <a:bodyPr/>
          <a:lstStyle/>
          <a:p>
            <a:r>
              <a:rPr lang="en-US"/>
              <a:t>Instagram Top Instagram Posts Table | FICOH - 1 of 2</a:t>
            </a:r>
          </a:p>
        </p:txBody>
      </p:sp>
      <p:graphicFrame>
        <p:nvGraphicFramePr>
          <p:cNvPr id="5" name="Table Placeholder 4">
            <a:extLst>
              <a:ext uri="{FF2B5EF4-FFF2-40B4-BE49-F238E27FC236}">
                <a16:creationId xmlns:a16="http://schemas.microsoft.com/office/drawing/2014/main" id="{E0E2763F-B420-4316-8F11-B9D5B422F21A}"/>
              </a:ext>
            </a:extLst>
          </p:cNvPr>
          <p:cNvGraphicFramePr>
            <a:graphicFrameLocks noGrp="1"/>
          </p:cNvGraphicFramePr>
          <p:nvPr>
            <p:ph type="tbl" sz="quarter" idx="13"/>
            <p:extLst>
              <p:ext uri="{D42A27DB-BD31-4B8C-83A1-F6EECF244321}">
                <p14:modId xmlns:p14="http://schemas.microsoft.com/office/powerpoint/2010/main" val="2272512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9004629"/>
                    </a:ext>
                  </a:extLst>
                </a:gridCol>
                <a:gridCol w="987552">
                  <a:extLst>
                    <a:ext uri="{9D8B030D-6E8A-4147-A177-3AD203B41FA5}">
                      <a16:colId xmlns:a16="http://schemas.microsoft.com/office/drawing/2014/main" val="3248946120"/>
                    </a:ext>
                  </a:extLst>
                </a:gridCol>
                <a:gridCol w="987552">
                  <a:extLst>
                    <a:ext uri="{9D8B030D-6E8A-4147-A177-3AD203B41FA5}">
                      <a16:colId xmlns:a16="http://schemas.microsoft.com/office/drawing/2014/main" val="1653261376"/>
                    </a:ext>
                  </a:extLst>
                </a:gridCol>
                <a:gridCol w="987552">
                  <a:extLst>
                    <a:ext uri="{9D8B030D-6E8A-4147-A177-3AD203B41FA5}">
                      <a16:colId xmlns:a16="http://schemas.microsoft.com/office/drawing/2014/main" val="1295734695"/>
                    </a:ext>
                  </a:extLst>
                </a:gridCol>
                <a:gridCol w="987552">
                  <a:extLst>
                    <a:ext uri="{9D8B030D-6E8A-4147-A177-3AD203B41FA5}">
                      <a16:colId xmlns:a16="http://schemas.microsoft.com/office/drawing/2014/main" val="2766801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9755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- 2021-05-10 17:45:03</a:t>
                      </a:r>
                      <a:r>
                        <a:rPr kumimoji="0" lang="en-US" sz="1000" b="0" i="0" u="none" strike="noStrike" kern="1200" cap="none" spc="0" normalizeH="0" baseline="0" noProof="0">
                          <a:ln>
                            <a:noFill/>
                          </a:ln>
                          <a:solidFill>
                            <a:prstClr val="black"/>
                          </a:solidFill>
                          <a:effectLst/>
                          <a:uLnTx/>
                          <a:uFillTx/>
                          <a:latin typeface="+mn-lt"/>
                          <a:ea typeface="+mn-ea"/>
                          <a:cs typeface="+mn-cs"/>
                        </a:rPr>
                        <a:t>
 GIVEAWAY 🚨 FICOH is a proud sponsor of Hawaii International Film Festival’s first ever J-Fest, a series which features the best in new Japanese cinema. From May 13-23, hiffhawaii will be virtually showing eight films including drama, action, romance and comedy—something for everyone! 🎞
We’re giving away J-Fest passes to 5 lucky winners! 🎟 The E-Pass is good to download one FREE screening of your J-Fest film of choice. 
To enter, all you have to do is:
1. Follow firstinshi &amp; hiffhawaii before 12 midnight on May 11
2. Tag a friend who you think would be interested in the comments below
We will select 5 winners on May 12. Winners will be contacted via Direct Message, and will be asked to provide an email address. Multiple entries are welcome, limit one tag per comment.
#giveaway #hawaiiinternationalfilmfestival #filmcommunity #filmfestival #contest #free #hiff #hawaiifilm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05007861"/>
                  </a:ext>
                </a:extLst>
              </a:tr>
            </a:tbl>
          </a:graphicData>
        </a:graphic>
      </p:graphicFrame>
      <p:sp>
        <p:nvSpPr>
          <p:cNvPr id="4" name="Text Placeholder 3">
            <a:extLst>
              <a:ext uri="{FF2B5EF4-FFF2-40B4-BE49-F238E27FC236}">
                <a16:creationId xmlns:a16="http://schemas.microsoft.com/office/drawing/2014/main" id="{11871995-B0E7-4CC8-8230-C17226F86AF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114020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E43BB-6685-4CC0-9E5A-5AC21A1D2052}"/>
              </a:ext>
            </a:extLst>
          </p:cNvPr>
          <p:cNvSpPr>
            <a:spLocks noGrp="1"/>
          </p:cNvSpPr>
          <p:nvPr>
            <p:ph type="title"/>
          </p:nvPr>
        </p:nvSpPr>
        <p:spPr/>
        <p:txBody>
          <a:bodyPr/>
          <a:lstStyle/>
          <a:p>
            <a:r>
              <a:rPr lang="en-US"/>
              <a:t>Instagram Top Instagram Posts Table | FICOH - 2 of 2</a:t>
            </a:r>
          </a:p>
        </p:txBody>
      </p:sp>
      <p:graphicFrame>
        <p:nvGraphicFramePr>
          <p:cNvPr id="5" name="Table Placeholder 4">
            <a:extLst>
              <a:ext uri="{FF2B5EF4-FFF2-40B4-BE49-F238E27FC236}">
                <a16:creationId xmlns:a16="http://schemas.microsoft.com/office/drawing/2014/main" id="{64DD01D3-2F38-491B-B0A1-276DF6F9DECB}"/>
              </a:ext>
            </a:extLst>
          </p:cNvPr>
          <p:cNvGraphicFramePr>
            <a:graphicFrameLocks noGrp="1"/>
          </p:cNvGraphicFramePr>
          <p:nvPr>
            <p:ph type="tbl" sz="quarter" idx="13"/>
            <p:extLst>
              <p:ext uri="{D42A27DB-BD31-4B8C-83A1-F6EECF244321}">
                <p14:modId xmlns:p14="http://schemas.microsoft.com/office/powerpoint/2010/main" val="281854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32211912"/>
                    </a:ext>
                  </a:extLst>
                </a:gridCol>
                <a:gridCol w="987552">
                  <a:extLst>
                    <a:ext uri="{9D8B030D-6E8A-4147-A177-3AD203B41FA5}">
                      <a16:colId xmlns:a16="http://schemas.microsoft.com/office/drawing/2014/main" val="4253774696"/>
                    </a:ext>
                  </a:extLst>
                </a:gridCol>
                <a:gridCol w="987552">
                  <a:extLst>
                    <a:ext uri="{9D8B030D-6E8A-4147-A177-3AD203B41FA5}">
                      <a16:colId xmlns:a16="http://schemas.microsoft.com/office/drawing/2014/main" val="2111124012"/>
                    </a:ext>
                  </a:extLst>
                </a:gridCol>
                <a:gridCol w="987552">
                  <a:extLst>
                    <a:ext uri="{9D8B030D-6E8A-4147-A177-3AD203B41FA5}">
                      <a16:colId xmlns:a16="http://schemas.microsoft.com/office/drawing/2014/main" val="354988034"/>
                    </a:ext>
                  </a:extLst>
                </a:gridCol>
                <a:gridCol w="987552">
                  <a:extLst>
                    <a:ext uri="{9D8B030D-6E8A-4147-A177-3AD203B41FA5}">
                      <a16:colId xmlns:a16="http://schemas.microsoft.com/office/drawing/2014/main" val="651482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2273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- 2021-05-20 21:48:43</a:t>
                      </a:r>
                      <a:r>
                        <a:rPr kumimoji="0" lang="en-US" sz="1000" b="0" i="0" u="none" strike="noStrike" kern="1200" cap="none" spc="0" normalizeH="0" baseline="0" noProof="0">
                          <a:ln>
                            <a:noFill/>
                          </a:ln>
                          <a:solidFill>
                            <a:prstClr val="black"/>
                          </a:solidFill>
                          <a:effectLst/>
                          <a:uLnTx/>
                          <a:uFillTx/>
                          <a:latin typeface="+mn-lt"/>
                          <a:ea typeface="+mn-ea"/>
                          <a:cs typeface="+mn-cs"/>
                        </a:rPr>
                        <a:t>
 GIVEAWAY CLOSED 🚨
This is your last weekend to enjoy hiffhawaii’s J-Fest! 🎞 FICOH is a proud sponsor of this series and is excited to bring the best in new Japanese cinema to Hawai’i. 
Want to watch one of the 8 amazing Japanese films, including the international premiere of #Tengaramon tengaramon_movie? We’re giving away J-Fest passes, which are good for one FREE screening of your J-Fest film of choice. 
To receive a free pass, like this post and comment “E-Pass” below.
#giveaway #hawaiiinternationalfilmfestival #free #japanesecinema #harumamiura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3245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- 2021-05-11 21:52:29</a:t>
                      </a:r>
                      <a:r>
                        <a:rPr kumimoji="0" lang="en-US" sz="1000" b="0" i="0" u="none" strike="noStrike" kern="1200" cap="none" spc="0" normalizeH="0" baseline="0" noProof="0">
                          <a:ln>
                            <a:noFill/>
                          </a:ln>
                          <a:solidFill>
                            <a:prstClr val="black"/>
                          </a:solidFill>
                          <a:effectLst/>
                          <a:uLnTx/>
                          <a:uFillTx/>
                          <a:latin typeface="+mn-lt"/>
                          <a:ea typeface="+mn-ea"/>
                          <a:cs typeface="+mn-cs"/>
                        </a:rPr>
                        <a:t>
 Members of FICOH’s community action team, First CAT, spent this past Saturday morning beautifying the “Gem of Downtown,” centralmiddleschoolhonolulu. FICOH associates and their families had fun giving the campus a little ‘TLC.’ They gathered 30 bags of trash and debris. Click the link in our bio to learn more, or go here: https://bit.ly/3tNIpgR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66939236"/>
                  </a:ext>
                </a:extLst>
              </a:tr>
            </a:tbl>
          </a:graphicData>
        </a:graphic>
      </p:graphicFrame>
      <p:sp>
        <p:nvSpPr>
          <p:cNvPr id="4" name="Text Placeholder 3">
            <a:extLst>
              <a:ext uri="{FF2B5EF4-FFF2-40B4-BE49-F238E27FC236}">
                <a16:creationId xmlns:a16="http://schemas.microsoft.com/office/drawing/2014/main" id="{F8124005-4B56-4AA5-AD09-92B261369CC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07183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50C8C-797A-4A63-9E23-A7A6796AD0F5}"/>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F0F8BB21-4CE5-4259-B51B-6BA03AF9BCDC}"/>
              </a:ext>
            </a:extLst>
          </p:cNvPr>
          <p:cNvGraphicFramePr>
            <a:graphicFrameLocks noGrp="1"/>
          </p:cNvGraphicFramePr>
          <p:nvPr>
            <p:ph type="tbl" sz="quarter" idx="13"/>
            <p:extLst>
              <p:ext uri="{D42A27DB-BD31-4B8C-83A1-F6EECF244321}">
                <p14:modId xmlns:p14="http://schemas.microsoft.com/office/powerpoint/2010/main" val="2311403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94800783"/>
                    </a:ext>
                  </a:extLst>
                </a:gridCol>
                <a:gridCol w="658368">
                  <a:extLst>
                    <a:ext uri="{9D8B030D-6E8A-4147-A177-3AD203B41FA5}">
                      <a16:colId xmlns:a16="http://schemas.microsoft.com/office/drawing/2014/main" val="1679446602"/>
                    </a:ext>
                  </a:extLst>
                </a:gridCol>
                <a:gridCol w="658368">
                  <a:extLst>
                    <a:ext uri="{9D8B030D-6E8A-4147-A177-3AD203B41FA5}">
                      <a16:colId xmlns:a16="http://schemas.microsoft.com/office/drawing/2014/main" val="3982445711"/>
                    </a:ext>
                  </a:extLst>
                </a:gridCol>
                <a:gridCol w="329184">
                  <a:extLst>
                    <a:ext uri="{9D8B030D-6E8A-4147-A177-3AD203B41FA5}">
                      <a16:colId xmlns:a16="http://schemas.microsoft.com/office/drawing/2014/main" val="1880485712"/>
                    </a:ext>
                  </a:extLst>
                </a:gridCol>
                <a:gridCol w="329184">
                  <a:extLst>
                    <a:ext uri="{9D8B030D-6E8A-4147-A177-3AD203B41FA5}">
                      <a16:colId xmlns:a16="http://schemas.microsoft.com/office/drawing/2014/main" val="926015043"/>
                    </a:ext>
                  </a:extLst>
                </a:gridCol>
                <a:gridCol w="658368">
                  <a:extLst>
                    <a:ext uri="{9D8B030D-6E8A-4147-A177-3AD203B41FA5}">
                      <a16:colId xmlns:a16="http://schemas.microsoft.com/office/drawing/2014/main" val="3307389864"/>
                    </a:ext>
                  </a:extLst>
                </a:gridCol>
                <a:gridCol w="658368">
                  <a:extLst>
                    <a:ext uri="{9D8B030D-6E8A-4147-A177-3AD203B41FA5}">
                      <a16:colId xmlns:a16="http://schemas.microsoft.com/office/drawing/2014/main" val="2676065666"/>
                    </a:ext>
                  </a:extLst>
                </a:gridCol>
                <a:gridCol w="658368">
                  <a:extLst>
                    <a:ext uri="{9D8B030D-6E8A-4147-A177-3AD203B41FA5}">
                      <a16:colId xmlns:a16="http://schemas.microsoft.com/office/drawing/2014/main" val="546256249"/>
                    </a:ext>
                  </a:extLst>
                </a:gridCol>
                <a:gridCol w="658368">
                  <a:extLst>
                    <a:ext uri="{9D8B030D-6E8A-4147-A177-3AD203B41FA5}">
                      <a16:colId xmlns:a16="http://schemas.microsoft.com/office/drawing/2014/main" val="1375586807"/>
                    </a:ext>
                  </a:extLst>
                </a:gridCol>
                <a:gridCol w="658368">
                  <a:extLst>
                    <a:ext uri="{9D8B030D-6E8A-4147-A177-3AD203B41FA5}">
                      <a16:colId xmlns:a16="http://schemas.microsoft.com/office/drawing/2014/main" val="3716646817"/>
                    </a:ext>
                  </a:extLst>
                </a:gridCol>
                <a:gridCol w="658368">
                  <a:extLst>
                    <a:ext uri="{9D8B030D-6E8A-4147-A177-3AD203B41FA5}">
                      <a16:colId xmlns:a16="http://schemas.microsoft.com/office/drawing/2014/main" val="2121252541"/>
                    </a:ext>
                  </a:extLst>
                </a:gridCol>
                <a:gridCol w="658368">
                  <a:extLst>
                    <a:ext uri="{9D8B030D-6E8A-4147-A177-3AD203B41FA5}">
                      <a16:colId xmlns:a16="http://schemas.microsoft.com/office/drawing/2014/main" val="138151007"/>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430782279"/>
                  </a:ext>
                </a:extLst>
              </a:tr>
              <a:tr h="370840">
                <a:tc>
                  <a:txBody>
                    <a:bodyPr/>
                    <a:lstStyle/>
                    <a:p>
                      <a:r>
                        <a:rPr lang="en-US" sz="1000"/>
                        <a:t>firstinshi</a:t>
                      </a:r>
                    </a:p>
                  </a:txBody>
                  <a:tcPr/>
                </a:tc>
                <a:tc>
                  <a:txBody>
                    <a:bodyPr/>
                    <a:lstStyle/>
                    <a:p>
                      <a:r>
                        <a:rPr lang="en-US" sz="1000"/>
                        <a:t>15</a:t>
                      </a:r>
                    </a:p>
                  </a:txBody>
                  <a:tcPr/>
                </a:tc>
                <a:tc>
                  <a:txBody>
                    <a:bodyPr/>
                    <a:lstStyle/>
                    <a:p>
                      <a:r>
                        <a:rPr lang="en-US" sz="1000"/>
                        <a:t>0.8102</a:t>
                      </a:r>
                    </a:p>
                  </a:txBody>
                  <a:tcPr/>
                </a:tc>
                <a:tc>
                  <a:txBody>
                    <a:bodyPr/>
                    <a:lstStyle/>
                    <a:p>
                      <a:r>
                        <a:rPr lang="en-US" sz="1000"/>
                        <a:t>10.33</a:t>
                      </a:r>
                    </a:p>
                  </a:txBody>
                  <a:tcPr/>
                </a:tc>
                <a:tc>
                  <a:txBody>
                    <a:bodyPr/>
                    <a:lstStyle/>
                    <a:p>
                      <a:r>
                        <a:rPr lang="en-US" sz="1000"/>
                        <a:t>0.13</a:t>
                      </a:r>
                    </a:p>
                  </a:txBody>
                  <a:tcPr/>
                </a:tc>
                <a:tc>
                  <a:txBody>
                    <a:bodyPr/>
                    <a:lstStyle/>
                    <a:p>
                      <a:r>
                        <a:rPr lang="en-US" sz="1000"/>
                        <a:t>57.20</a:t>
                      </a:r>
                    </a:p>
                  </a:txBody>
                  <a:tcPr/>
                </a:tc>
                <a:tc>
                  <a:txBody>
                    <a:bodyPr/>
                    <a:lstStyle/>
                    <a:p>
                      <a:r>
                        <a:rPr lang="en-US" sz="1000"/>
                        <a:t>55.73</a:t>
                      </a:r>
                    </a:p>
                  </a:txBody>
                  <a:tcPr/>
                </a:tc>
                <a:tc>
                  <a:txBody>
                    <a:bodyPr/>
                    <a:lstStyle/>
                    <a:p>
                      <a:r>
                        <a:rPr lang="en-US" sz="1000"/>
                        <a:t>44.27</a:t>
                      </a:r>
                    </a:p>
                  </a:txBody>
                  <a:tcPr/>
                </a:tc>
                <a:tc>
                  <a:txBody>
                    <a:bodyPr/>
                    <a:lstStyle/>
                    <a:p>
                      <a:r>
                        <a:rPr lang="en-US" sz="1000"/>
                        <a:t>44.13</a:t>
                      </a:r>
                    </a:p>
                  </a:txBody>
                  <a:tcPr/>
                </a:tc>
                <a:tc>
                  <a:txBody>
                    <a:bodyPr/>
                    <a:lstStyle/>
                    <a:p>
                      <a:r>
                        <a:rPr lang="en-US" sz="1000"/>
                        <a:t>858</a:t>
                      </a:r>
                    </a:p>
                  </a:txBody>
                  <a:tcPr/>
                </a:tc>
                <a:tc>
                  <a:txBody>
                    <a:bodyPr/>
                    <a:lstStyle/>
                    <a:p>
                      <a:r>
                        <a:rPr lang="en-US" sz="1000"/>
                        <a:t>155</a:t>
                      </a:r>
                    </a:p>
                  </a:txBody>
                  <a:tcPr/>
                </a:tc>
                <a:tc>
                  <a:txBody>
                    <a:bodyPr/>
                    <a:lstStyle/>
                    <a:p>
                      <a:r>
                        <a:rPr lang="en-US" sz="1000"/>
                        <a:t>664</a:t>
                      </a:r>
                    </a:p>
                  </a:txBody>
                  <a:tcPr/>
                </a:tc>
                <a:extLst>
                  <a:ext uri="{0D108BD9-81ED-4DB2-BD59-A6C34878D82A}">
                    <a16:rowId xmlns:a16="http://schemas.microsoft.com/office/drawing/2014/main" val="120212945"/>
                  </a:ext>
                </a:extLst>
              </a:tr>
            </a:tbl>
          </a:graphicData>
        </a:graphic>
      </p:graphicFrame>
      <p:sp>
        <p:nvSpPr>
          <p:cNvPr id="4" name="Text Placeholder 3">
            <a:extLst>
              <a:ext uri="{FF2B5EF4-FFF2-40B4-BE49-F238E27FC236}">
                <a16:creationId xmlns:a16="http://schemas.microsoft.com/office/drawing/2014/main" id="{546BFE8A-ECED-4A70-B936-804621A9FC0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6281693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FB01-A915-4908-961F-2656C121C17C}"/>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E2EC778A-3E8F-45D3-AAB0-478DC52436E3}"/>
              </a:ext>
            </a:extLst>
          </p:cNvPr>
          <p:cNvGraphicFramePr>
            <a:graphicFrameLocks noGrp="1"/>
          </p:cNvGraphicFramePr>
          <p:nvPr>
            <p:ph type="tbl" sz="quarter" idx="13"/>
            <p:extLst>
              <p:ext uri="{D42A27DB-BD31-4B8C-83A1-F6EECF244321}">
                <p14:modId xmlns:p14="http://schemas.microsoft.com/office/powerpoint/2010/main" val="3482964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39868972"/>
                    </a:ext>
                  </a:extLst>
                </a:gridCol>
                <a:gridCol w="1316736">
                  <a:extLst>
                    <a:ext uri="{9D8B030D-6E8A-4147-A177-3AD203B41FA5}">
                      <a16:colId xmlns:a16="http://schemas.microsoft.com/office/drawing/2014/main" val="593084192"/>
                    </a:ext>
                  </a:extLst>
                </a:gridCol>
                <a:gridCol w="658368">
                  <a:extLst>
                    <a:ext uri="{9D8B030D-6E8A-4147-A177-3AD203B41FA5}">
                      <a16:colId xmlns:a16="http://schemas.microsoft.com/office/drawing/2014/main" val="1452344916"/>
                    </a:ext>
                  </a:extLst>
                </a:gridCol>
                <a:gridCol w="658368">
                  <a:extLst>
                    <a:ext uri="{9D8B030D-6E8A-4147-A177-3AD203B41FA5}">
                      <a16:colId xmlns:a16="http://schemas.microsoft.com/office/drawing/2014/main" val="3248528656"/>
                    </a:ext>
                  </a:extLst>
                </a:gridCol>
                <a:gridCol w="658368">
                  <a:extLst>
                    <a:ext uri="{9D8B030D-6E8A-4147-A177-3AD203B41FA5}">
                      <a16:colId xmlns:a16="http://schemas.microsoft.com/office/drawing/2014/main" val="1964242008"/>
                    </a:ext>
                  </a:extLst>
                </a:gridCol>
                <a:gridCol w="658368">
                  <a:extLst>
                    <a:ext uri="{9D8B030D-6E8A-4147-A177-3AD203B41FA5}">
                      <a16:colId xmlns:a16="http://schemas.microsoft.com/office/drawing/2014/main" val="1379866129"/>
                    </a:ext>
                  </a:extLst>
                </a:gridCol>
                <a:gridCol w="658368">
                  <a:extLst>
                    <a:ext uri="{9D8B030D-6E8A-4147-A177-3AD203B41FA5}">
                      <a16:colId xmlns:a16="http://schemas.microsoft.com/office/drawing/2014/main" val="3514466850"/>
                    </a:ext>
                  </a:extLst>
                </a:gridCol>
                <a:gridCol w="658368">
                  <a:extLst>
                    <a:ext uri="{9D8B030D-6E8A-4147-A177-3AD203B41FA5}">
                      <a16:colId xmlns:a16="http://schemas.microsoft.com/office/drawing/2014/main" val="412393238"/>
                    </a:ext>
                  </a:extLst>
                </a:gridCol>
                <a:gridCol w="658368">
                  <a:extLst>
                    <a:ext uri="{9D8B030D-6E8A-4147-A177-3AD203B41FA5}">
                      <a16:colId xmlns:a16="http://schemas.microsoft.com/office/drawing/2014/main" val="136244096"/>
                    </a:ext>
                  </a:extLst>
                </a:gridCol>
                <a:gridCol w="658368">
                  <a:extLst>
                    <a:ext uri="{9D8B030D-6E8A-4147-A177-3AD203B41FA5}">
                      <a16:colId xmlns:a16="http://schemas.microsoft.com/office/drawing/2014/main" val="3975513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7892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- 2021-05-21 18:33:13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https://quintly-image-storage.s3.amazonaws.com/42a5b893a9726451877e4ab7634db126/9f5e3463bbb3b0317c4290214408a7a3.jpg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05/22/2021 18:31:15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78978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- 2021-05-21 18:33:09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https://quintly-image-storage.s3.amazonaws.com/42a5b893a9726451877e4ab7634db126/44ee4ee9f9ba49a61ec81f4a93681af9.jpg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05/22/2021 18:31:15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06465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- 2021-05-21 18:33:04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https://quintly-image-storage.s3.amazonaws.com/42a5b893a9726451877e4ab7634db126/357e9895b5982ef83d38356c838e7e87.jpg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05/22/2021 18:31:15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93026061"/>
                  </a:ext>
                </a:extLst>
              </a:tr>
            </a:tbl>
          </a:graphicData>
        </a:graphic>
      </p:graphicFrame>
      <p:sp>
        <p:nvSpPr>
          <p:cNvPr id="4" name="Text Placeholder 3">
            <a:extLst>
              <a:ext uri="{FF2B5EF4-FFF2-40B4-BE49-F238E27FC236}">
                <a16:creationId xmlns:a16="http://schemas.microsoft.com/office/drawing/2014/main" id="{1541278D-4031-4723-ACAB-A1C7EC6329F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5509523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F03D3-178E-49E8-8D5A-7BDBA471F9B5}"/>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43B06ABF-1FF0-44C8-B516-C0FA50D35CD4}"/>
              </a:ext>
            </a:extLst>
          </p:cNvPr>
          <p:cNvGraphicFramePr>
            <a:graphicFrameLocks noGrp="1"/>
          </p:cNvGraphicFramePr>
          <p:nvPr>
            <p:ph type="tbl" sz="quarter" idx="13"/>
            <p:extLst>
              <p:ext uri="{D42A27DB-BD31-4B8C-83A1-F6EECF244321}">
                <p14:modId xmlns:p14="http://schemas.microsoft.com/office/powerpoint/2010/main" val="2294947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55959294"/>
                    </a:ext>
                  </a:extLst>
                </a:gridCol>
                <a:gridCol w="1316736">
                  <a:extLst>
                    <a:ext uri="{9D8B030D-6E8A-4147-A177-3AD203B41FA5}">
                      <a16:colId xmlns:a16="http://schemas.microsoft.com/office/drawing/2014/main" val="1197082015"/>
                    </a:ext>
                  </a:extLst>
                </a:gridCol>
                <a:gridCol w="658368">
                  <a:extLst>
                    <a:ext uri="{9D8B030D-6E8A-4147-A177-3AD203B41FA5}">
                      <a16:colId xmlns:a16="http://schemas.microsoft.com/office/drawing/2014/main" val="609349680"/>
                    </a:ext>
                  </a:extLst>
                </a:gridCol>
                <a:gridCol w="658368">
                  <a:extLst>
                    <a:ext uri="{9D8B030D-6E8A-4147-A177-3AD203B41FA5}">
                      <a16:colId xmlns:a16="http://schemas.microsoft.com/office/drawing/2014/main" val="1798029584"/>
                    </a:ext>
                  </a:extLst>
                </a:gridCol>
                <a:gridCol w="658368">
                  <a:extLst>
                    <a:ext uri="{9D8B030D-6E8A-4147-A177-3AD203B41FA5}">
                      <a16:colId xmlns:a16="http://schemas.microsoft.com/office/drawing/2014/main" val="381207346"/>
                    </a:ext>
                  </a:extLst>
                </a:gridCol>
                <a:gridCol w="658368">
                  <a:extLst>
                    <a:ext uri="{9D8B030D-6E8A-4147-A177-3AD203B41FA5}">
                      <a16:colId xmlns:a16="http://schemas.microsoft.com/office/drawing/2014/main" val="1188847643"/>
                    </a:ext>
                  </a:extLst>
                </a:gridCol>
                <a:gridCol w="658368">
                  <a:extLst>
                    <a:ext uri="{9D8B030D-6E8A-4147-A177-3AD203B41FA5}">
                      <a16:colId xmlns:a16="http://schemas.microsoft.com/office/drawing/2014/main" val="3689054362"/>
                    </a:ext>
                  </a:extLst>
                </a:gridCol>
                <a:gridCol w="658368">
                  <a:extLst>
                    <a:ext uri="{9D8B030D-6E8A-4147-A177-3AD203B41FA5}">
                      <a16:colId xmlns:a16="http://schemas.microsoft.com/office/drawing/2014/main" val="1186622094"/>
                    </a:ext>
                  </a:extLst>
                </a:gridCol>
                <a:gridCol w="658368">
                  <a:extLst>
                    <a:ext uri="{9D8B030D-6E8A-4147-A177-3AD203B41FA5}">
                      <a16:colId xmlns:a16="http://schemas.microsoft.com/office/drawing/2014/main" val="1355595345"/>
                    </a:ext>
                  </a:extLst>
                </a:gridCol>
                <a:gridCol w="658368">
                  <a:extLst>
                    <a:ext uri="{9D8B030D-6E8A-4147-A177-3AD203B41FA5}">
                      <a16:colId xmlns:a16="http://schemas.microsoft.com/office/drawing/2014/main" val="3672914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6707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- 2021-05-21 18:33:00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https://quintly-image-storage.s3.amazonaws.com/42a5b893a9726451877e4ab7634db126/b437951f05ab2d08cebc62f7bbc19969.jpg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05/22/2021 18:31:15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26427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- 2021-05-21 18:32:55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https://quintly-image-storage.s3.amazonaws.com/42a5b893a9726451877e4ab7634db126/990f6ed24e1eb9672e172ab79bb08a5c.jpg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05/22/2021 18:31:15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8643493"/>
                  </a:ext>
                </a:extLst>
              </a:tr>
            </a:tbl>
          </a:graphicData>
        </a:graphic>
      </p:graphicFrame>
      <p:sp>
        <p:nvSpPr>
          <p:cNvPr id="4" name="Text Placeholder 3">
            <a:extLst>
              <a:ext uri="{FF2B5EF4-FFF2-40B4-BE49-F238E27FC236}">
                <a16:creationId xmlns:a16="http://schemas.microsoft.com/office/drawing/2014/main" id="{6D18A734-B923-4BCA-B270-800FDD889A2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9767769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865</Words>
  <Application>Microsoft Office PowerPoint</Application>
  <PresentationFormat>On-screen Show (4:3)</PresentationFormat>
  <Paragraphs>372</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 - 1 of 2</vt:lpstr>
      <vt:lpstr>Instagram Top Instagram Posts Table | FICOH - 2 of 2</vt:lpstr>
      <vt:lpstr>Instagram Stories Key Metrics Table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2021-06-07T21:21:33Z</dcterms:created>
  <dcterms:modified xsi:type="dcterms:W3CDTF">2021-06-07T21:22:10Z</dcterms:modified>
</cp:coreProperties>
</file>