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 id="296" r:id="rId38"/>
    <p:sldId id="298" r:id="rId39"/>
    <p:sldId id="299"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Sheet1!$B$2:$B$41</c:f>
              <c:numCache>
                <c:formatCode>General</c:formatCode>
                <c:ptCount val="40"/>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numCache>
            </c:numRef>
          </c:val>
          <c:smooth val="0"/>
          <c:extLst>
            <c:ext xmlns:c16="http://schemas.microsoft.com/office/drawing/2014/chart" uri="{C3380CC4-5D6E-409C-BE32-E72D297353CC}">
              <c16:uniqueId val="{00000000-FF98-4735-8454-CE9EEC1544B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Sheet1!$C$2:$C$41</c:f>
              <c:numCache>
                <c:formatCode>General</c:formatCode>
                <c:ptCount val="40"/>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numCache>
            </c:numRef>
          </c:val>
          <c:smooth val="0"/>
          <c:extLst>
            <c:ext xmlns:c16="http://schemas.microsoft.com/office/drawing/2014/chart" uri="{C3380CC4-5D6E-409C-BE32-E72D297353CC}">
              <c16:uniqueId val="{00000001-FF98-4735-8454-CE9EEC1544B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Sheet1!$D$2:$D$41</c:f>
              <c:numCache>
                <c:formatCode>General</c:formatCode>
                <c:ptCount val="4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numCache>
            </c:numRef>
          </c:val>
          <c:smooth val="0"/>
          <c:extLst>
            <c:ext xmlns:c16="http://schemas.microsoft.com/office/drawing/2014/chart" uri="{C3380CC4-5D6E-409C-BE32-E72D297353CC}">
              <c16:uniqueId val="{00000002-FF98-4735-8454-CE9EEC1544BE}"/>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Sheet1!$E$2:$E$41</c:f>
              <c:numCache>
                <c:formatCode>General</c:formatCode>
                <c:ptCount val="40"/>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numCache>
            </c:numRef>
          </c:val>
          <c:smooth val="0"/>
          <c:extLst>
            <c:ext xmlns:c16="http://schemas.microsoft.com/office/drawing/2014/chart" uri="{C3380CC4-5D6E-409C-BE32-E72D297353CC}">
              <c16:uniqueId val="{00000003-FF98-4735-8454-CE9EEC1544BE}"/>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Sheet1!$F$2:$F$41</c:f>
              <c:numCache>
                <c:formatCode>General</c:formatCode>
                <c:ptCount val="40"/>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numCache>
            </c:numRef>
          </c:val>
          <c:smooth val="0"/>
          <c:extLst>
            <c:ext xmlns:c16="http://schemas.microsoft.com/office/drawing/2014/chart" uri="{C3380CC4-5D6E-409C-BE32-E72D297353CC}">
              <c16:uniqueId val="{00000004-FF98-4735-8454-CE9EEC1544BE}"/>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Sheet1!$G$2:$G$41</c:f>
              <c:numCache>
                <c:formatCode>General</c:formatCode>
                <c:ptCount val="4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numCache>
            </c:numRef>
          </c:val>
          <c:smooth val="0"/>
          <c:extLst>
            <c:ext xmlns:c16="http://schemas.microsoft.com/office/drawing/2014/chart" uri="{C3380CC4-5D6E-409C-BE32-E72D297353CC}">
              <c16:uniqueId val="{00000005-FF98-4735-8454-CE9EEC1544BE}"/>
            </c:ext>
          </c:extLst>
        </c:ser>
        <c:dLbls>
          <c:showLegendKey val="0"/>
          <c:showVal val="0"/>
          <c:showCatName val="0"/>
          <c:showSerName val="0"/>
          <c:showPercent val="0"/>
          <c:showBubbleSize val="0"/>
        </c:dLbls>
        <c:smooth val="0"/>
        <c:axId val="294503640"/>
        <c:axId val="294500360"/>
      </c:lineChart>
      <c:dateAx>
        <c:axId val="294503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00360"/>
        <c:crosses val="autoZero"/>
        <c:auto val="1"/>
        <c:lblOffset val="100"/>
        <c:baseTimeUnit val="months"/>
      </c:dateAx>
      <c:valAx>
        <c:axId val="29450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0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6</c:v>
                </c:pt>
              </c:numCache>
            </c:numRef>
          </c:val>
          <c:extLst>
            <c:ext xmlns:c16="http://schemas.microsoft.com/office/drawing/2014/chart" uri="{C3380CC4-5D6E-409C-BE32-E72D297353CC}">
              <c16:uniqueId val="{00000000-6A69-42E4-AD3C-A511D94D9AA1}"/>
            </c:ext>
          </c:extLst>
        </c:ser>
        <c:dLbls>
          <c:showLegendKey val="0"/>
          <c:showVal val="0"/>
          <c:showCatName val="0"/>
          <c:showSerName val="0"/>
          <c:showPercent val="0"/>
          <c:showBubbleSize val="0"/>
        </c:dLbls>
        <c:gapWidth val="219"/>
        <c:overlap val="-27"/>
        <c:axId val="340504144"/>
        <c:axId val="340509720"/>
      </c:barChart>
      <c:dateAx>
        <c:axId val="340504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09720"/>
        <c:crosses val="autoZero"/>
        <c:auto val="1"/>
        <c:lblOffset val="100"/>
        <c:baseTimeUnit val="months"/>
      </c:dateAx>
      <c:valAx>
        <c:axId val="34050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0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23</c:v>
                </c:pt>
                <c:pt idx="4">
                  <c:v>22</c:v>
                </c:pt>
                <c:pt idx="5">
                  <c:v>16</c:v>
                </c:pt>
                <c:pt idx="6">
                  <c:v>0</c:v>
                </c:pt>
                <c:pt idx="7">
                  <c:v>0</c:v>
                </c:pt>
                <c:pt idx="8">
                  <c:v>0</c:v>
                </c:pt>
                <c:pt idx="9">
                  <c:v>0</c:v>
                </c:pt>
                <c:pt idx="10">
                  <c:v>0</c:v>
                </c:pt>
                <c:pt idx="11">
                  <c:v>0</c:v>
                </c:pt>
              </c:numCache>
            </c:numRef>
          </c:val>
          <c:extLst>
            <c:ext xmlns:c16="http://schemas.microsoft.com/office/drawing/2014/chart" uri="{C3380CC4-5D6E-409C-BE32-E72D297353CC}">
              <c16:uniqueId val="{00000000-F1C5-4075-B93A-A03B86BE34B8}"/>
            </c:ext>
          </c:extLst>
        </c:ser>
        <c:dLbls>
          <c:showLegendKey val="0"/>
          <c:showVal val="0"/>
          <c:showCatName val="0"/>
          <c:showSerName val="0"/>
          <c:showPercent val="0"/>
          <c:showBubbleSize val="0"/>
        </c:dLbls>
        <c:gapWidth val="219"/>
        <c:overlap val="-27"/>
        <c:axId val="340504472"/>
        <c:axId val="340506440"/>
      </c:barChart>
      <c:dateAx>
        <c:axId val="34050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06440"/>
        <c:crosses val="autoZero"/>
        <c:auto val="1"/>
        <c:lblOffset val="100"/>
        <c:baseTimeUnit val="months"/>
      </c:dateAx>
      <c:valAx>
        <c:axId val="34050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0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774</c:v>
                </c:pt>
                <c:pt idx="4">
                  <c:v>597</c:v>
                </c:pt>
                <c:pt idx="5">
                  <c:v>89</c:v>
                </c:pt>
                <c:pt idx="6">
                  <c:v>0</c:v>
                </c:pt>
                <c:pt idx="7">
                  <c:v>0</c:v>
                </c:pt>
                <c:pt idx="8">
                  <c:v>0</c:v>
                </c:pt>
                <c:pt idx="9">
                  <c:v>0</c:v>
                </c:pt>
                <c:pt idx="10">
                  <c:v>0</c:v>
                </c:pt>
                <c:pt idx="11">
                  <c:v>0</c:v>
                </c:pt>
              </c:numCache>
            </c:numRef>
          </c:val>
          <c:extLst>
            <c:ext xmlns:c16="http://schemas.microsoft.com/office/drawing/2014/chart" uri="{C3380CC4-5D6E-409C-BE32-E72D297353CC}">
              <c16:uniqueId val="{00000000-C6CD-4994-BB1D-63E89B1885A8}"/>
            </c:ext>
          </c:extLst>
        </c:ser>
        <c:dLbls>
          <c:showLegendKey val="0"/>
          <c:showVal val="0"/>
          <c:showCatName val="0"/>
          <c:showSerName val="0"/>
          <c:showPercent val="0"/>
          <c:showBubbleSize val="0"/>
        </c:dLbls>
        <c:gapWidth val="219"/>
        <c:overlap val="-27"/>
        <c:axId val="341074912"/>
        <c:axId val="341075240"/>
      </c:barChart>
      <c:catAx>
        <c:axId val="34107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75240"/>
        <c:crosses val="autoZero"/>
        <c:auto val="1"/>
        <c:lblAlgn val="ctr"/>
        <c:lblOffset val="100"/>
        <c:noMultiLvlLbl val="0"/>
      </c:catAx>
      <c:valAx>
        <c:axId val="34107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7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19493</c:v>
                </c:pt>
              </c:numCache>
            </c:numRef>
          </c:val>
          <c:extLst>
            <c:ext xmlns:c16="http://schemas.microsoft.com/office/drawing/2014/chart" uri="{C3380CC4-5D6E-409C-BE32-E72D297353CC}">
              <c16:uniqueId val="{00000000-9B07-4902-8BD3-61B752BC8C98}"/>
            </c:ext>
          </c:extLst>
        </c:ser>
        <c:dLbls>
          <c:showLegendKey val="0"/>
          <c:showVal val="0"/>
          <c:showCatName val="0"/>
          <c:showSerName val="0"/>
          <c:showPercent val="0"/>
          <c:showBubbleSize val="0"/>
        </c:dLbls>
        <c:gapWidth val="219"/>
        <c:overlap val="-27"/>
        <c:axId val="341078848"/>
        <c:axId val="341074584"/>
      </c:barChart>
      <c:dateAx>
        <c:axId val="34107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74584"/>
        <c:crosses val="autoZero"/>
        <c:auto val="1"/>
        <c:lblOffset val="100"/>
        <c:baseTimeUnit val="months"/>
      </c:dateAx>
      <c:valAx>
        <c:axId val="34107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7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34</c:v>
                </c:pt>
                <c:pt idx="1">
                  <c:v>341</c:v>
                </c:pt>
                <c:pt idx="2">
                  <c:v>450</c:v>
                </c:pt>
                <c:pt idx="3">
                  <c:v>388</c:v>
                </c:pt>
                <c:pt idx="4">
                  <c:v>372</c:v>
                </c:pt>
                <c:pt idx="5">
                  <c:v>258</c:v>
                </c:pt>
              </c:numCache>
            </c:numRef>
          </c:val>
          <c:extLst>
            <c:ext xmlns:c16="http://schemas.microsoft.com/office/drawing/2014/chart" uri="{C3380CC4-5D6E-409C-BE32-E72D297353CC}">
              <c16:uniqueId val="{00000000-4756-44D7-AEDA-734406A6FF3B}"/>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37</c:v>
                </c:pt>
                <c:pt idx="1">
                  <c:v>399</c:v>
                </c:pt>
                <c:pt idx="2">
                  <c:v>614</c:v>
                </c:pt>
                <c:pt idx="3">
                  <c:v>682</c:v>
                </c:pt>
                <c:pt idx="4">
                  <c:v>599</c:v>
                </c:pt>
                <c:pt idx="5">
                  <c:v>352</c:v>
                </c:pt>
              </c:numCache>
            </c:numRef>
          </c:val>
          <c:extLst>
            <c:ext xmlns:c16="http://schemas.microsoft.com/office/drawing/2014/chart" uri="{C3380CC4-5D6E-409C-BE32-E72D297353CC}">
              <c16:uniqueId val="{00000001-4756-44D7-AEDA-734406A6FF3B}"/>
            </c:ext>
          </c:extLst>
        </c:ser>
        <c:dLbls>
          <c:showLegendKey val="0"/>
          <c:showVal val="0"/>
          <c:showCatName val="0"/>
          <c:showSerName val="0"/>
          <c:showPercent val="0"/>
          <c:showBubbleSize val="0"/>
        </c:dLbls>
        <c:gapWidth val="219"/>
        <c:overlap val="-27"/>
        <c:axId val="349319888"/>
        <c:axId val="349320216"/>
      </c:barChart>
      <c:catAx>
        <c:axId val="34931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320216"/>
        <c:crosses val="autoZero"/>
        <c:auto val="1"/>
        <c:lblAlgn val="ctr"/>
        <c:lblOffset val="100"/>
        <c:noMultiLvlLbl val="0"/>
      </c:catAx>
      <c:valAx>
        <c:axId val="34932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31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-1</c:v>
                </c:pt>
              </c:numCache>
            </c:numRef>
          </c:val>
          <c:extLst>
            <c:ext xmlns:c16="http://schemas.microsoft.com/office/drawing/2014/chart" uri="{C3380CC4-5D6E-409C-BE32-E72D297353CC}">
              <c16:uniqueId val="{00000000-ACB8-4D63-9C12-7FF372CAB7E9}"/>
            </c:ext>
          </c:extLst>
        </c:ser>
        <c:dLbls>
          <c:showLegendKey val="0"/>
          <c:showVal val="0"/>
          <c:showCatName val="0"/>
          <c:showSerName val="0"/>
          <c:showPercent val="0"/>
          <c:showBubbleSize val="0"/>
        </c:dLbls>
        <c:gapWidth val="219"/>
        <c:overlap val="-27"/>
        <c:axId val="400108928"/>
        <c:axId val="400112208"/>
      </c:barChart>
      <c:dateAx>
        <c:axId val="400108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12208"/>
        <c:crosses val="autoZero"/>
        <c:auto val="1"/>
        <c:lblOffset val="100"/>
        <c:baseTimeUnit val="months"/>
      </c:dateAx>
      <c:valAx>
        <c:axId val="40011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0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3</c:v>
                </c:pt>
                <c:pt idx="6">
                  <c:v>0</c:v>
                </c:pt>
                <c:pt idx="7">
                  <c:v>0</c:v>
                </c:pt>
                <c:pt idx="8">
                  <c:v>0</c:v>
                </c:pt>
                <c:pt idx="9">
                  <c:v>0</c:v>
                </c:pt>
                <c:pt idx="10">
                  <c:v>0</c:v>
                </c:pt>
                <c:pt idx="11">
                  <c:v>0</c:v>
                </c:pt>
              </c:numCache>
            </c:numRef>
          </c:val>
          <c:extLst>
            <c:ext xmlns:c16="http://schemas.microsoft.com/office/drawing/2014/chart" uri="{C3380CC4-5D6E-409C-BE32-E72D297353CC}">
              <c16:uniqueId val="{00000000-74EB-4967-988A-05F1DF7833D8}"/>
            </c:ext>
          </c:extLst>
        </c:ser>
        <c:dLbls>
          <c:showLegendKey val="0"/>
          <c:showVal val="0"/>
          <c:showCatName val="0"/>
          <c:showSerName val="0"/>
          <c:showPercent val="0"/>
          <c:showBubbleSize val="0"/>
        </c:dLbls>
        <c:gapWidth val="219"/>
        <c:overlap val="-27"/>
        <c:axId val="400110896"/>
        <c:axId val="400111224"/>
      </c:barChart>
      <c:dateAx>
        <c:axId val="400110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11224"/>
        <c:crosses val="autoZero"/>
        <c:auto val="1"/>
        <c:lblOffset val="100"/>
        <c:baseTimeUnit val="months"/>
      </c:dateAx>
      <c:valAx>
        <c:axId val="40011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1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105</c:v>
                </c:pt>
                <c:pt idx="3">
                  <c:v>127</c:v>
                </c:pt>
                <c:pt idx="4">
                  <c:v>75</c:v>
                </c:pt>
                <c:pt idx="5">
                  <c:v>19</c:v>
                </c:pt>
                <c:pt idx="6">
                  <c:v>0</c:v>
                </c:pt>
                <c:pt idx="7">
                  <c:v>0</c:v>
                </c:pt>
                <c:pt idx="8">
                  <c:v>0</c:v>
                </c:pt>
                <c:pt idx="9">
                  <c:v>0</c:v>
                </c:pt>
                <c:pt idx="10">
                  <c:v>0</c:v>
                </c:pt>
                <c:pt idx="11">
                  <c:v>0</c:v>
                </c:pt>
              </c:numCache>
            </c:numRef>
          </c:val>
          <c:extLst>
            <c:ext xmlns:c16="http://schemas.microsoft.com/office/drawing/2014/chart" uri="{C3380CC4-5D6E-409C-BE32-E72D297353CC}">
              <c16:uniqueId val="{00000000-A485-4679-9F6F-293922B2BA9E}"/>
            </c:ext>
          </c:extLst>
        </c:ser>
        <c:dLbls>
          <c:showLegendKey val="0"/>
          <c:showVal val="0"/>
          <c:showCatName val="0"/>
          <c:showSerName val="0"/>
          <c:showPercent val="0"/>
          <c:showBubbleSize val="0"/>
        </c:dLbls>
        <c:gapWidth val="219"/>
        <c:overlap val="-27"/>
        <c:axId val="400115160"/>
        <c:axId val="400105320"/>
      </c:barChart>
      <c:catAx>
        <c:axId val="40011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05320"/>
        <c:crosses val="autoZero"/>
        <c:auto val="1"/>
        <c:lblAlgn val="ctr"/>
        <c:lblOffset val="100"/>
        <c:noMultiLvlLbl val="0"/>
      </c:catAx>
      <c:valAx>
        <c:axId val="40010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1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71</c:v>
                </c:pt>
                <c:pt idx="6">
                  <c:v>0</c:v>
                </c:pt>
                <c:pt idx="7">
                  <c:v>0</c:v>
                </c:pt>
                <c:pt idx="8">
                  <c:v>0</c:v>
                </c:pt>
                <c:pt idx="9">
                  <c:v>0</c:v>
                </c:pt>
                <c:pt idx="10">
                  <c:v>0</c:v>
                </c:pt>
                <c:pt idx="11">
                  <c:v>0</c:v>
                </c:pt>
              </c:numCache>
            </c:numRef>
          </c:val>
          <c:extLst>
            <c:ext xmlns:c16="http://schemas.microsoft.com/office/drawing/2014/chart" uri="{C3380CC4-5D6E-409C-BE32-E72D297353CC}">
              <c16:uniqueId val="{00000000-CC4B-4A24-8387-A39ABADE8C33}"/>
            </c:ext>
          </c:extLst>
        </c:ser>
        <c:dLbls>
          <c:showLegendKey val="0"/>
          <c:showVal val="0"/>
          <c:showCatName val="0"/>
          <c:showSerName val="0"/>
          <c:showPercent val="0"/>
          <c:showBubbleSize val="0"/>
        </c:dLbls>
        <c:gapWidth val="219"/>
        <c:overlap val="-27"/>
        <c:axId val="400116472"/>
        <c:axId val="400116144"/>
      </c:barChart>
      <c:dateAx>
        <c:axId val="400116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16144"/>
        <c:crosses val="autoZero"/>
        <c:auto val="1"/>
        <c:lblOffset val="100"/>
        <c:baseTimeUnit val="months"/>
      </c:dateAx>
      <c:valAx>
        <c:axId val="40011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1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52</c:v>
                </c:pt>
              </c:numCache>
            </c:numRef>
          </c:val>
          <c:extLst>
            <c:ext xmlns:c16="http://schemas.microsoft.com/office/drawing/2014/chart" uri="{C3380CC4-5D6E-409C-BE32-E72D297353CC}">
              <c16:uniqueId val="{00000000-FEB7-4899-B488-F7BC623D312E}"/>
            </c:ext>
          </c:extLst>
        </c:ser>
        <c:dLbls>
          <c:showLegendKey val="0"/>
          <c:showVal val="0"/>
          <c:showCatName val="0"/>
          <c:showSerName val="0"/>
          <c:showPercent val="0"/>
          <c:showBubbleSize val="0"/>
        </c:dLbls>
        <c:gapWidth val="219"/>
        <c:overlap val="-27"/>
        <c:axId val="412670048"/>
        <c:axId val="412667752"/>
      </c:barChart>
      <c:dateAx>
        <c:axId val="412670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67752"/>
        <c:crosses val="autoZero"/>
        <c:auto val="1"/>
        <c:lblOffset val="100"/>
        <c:baseTimeUnit val="months"/>
      </c:dateAx>
      <c:valAx>
        <c:axId val="41266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7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124</c:v>
                </c:pt>
                <c:pt idx="1">
                  <c:v>91</c:v>
                </c:pt>
                <c:pt idx="2">
                  <c:v>56</c:v>
                </c:pt>
                <c:pt idx="3">
                  <c:v>66</c:v>
                </c:pt>
                <c:pt idx="4">
                  <c:v>66</c:v>
                </c:pt>
                <c:pt idx="5">
                  <c:v>37</c:v>
                </c:pt>
              </c:numCache>
            </c:numRef>
          </c:val>
          <c:extLst>
            <c:ext xmlns:c16="http://schemas.microsoft.com/office/drawing/2014/chart" uri="{C3380CC4-5D6E-409C-BE32-E72D297353CC}">
              <c16:uniqueId val="{00000000-0A3B-407E-8C96-F0FF0265F1CE}"/>
            </c:ext>
          </c:extLst>
        </c:ser>
        <c:dLbls>
          <c:showLegendKey val="0"/>
          <c:showVal val="0"/>
          <c:showCatName val="0"/>
          <c:showSerName val="0"/>
          <c:showPercent val="0"/>
          <c:showBubbleSize val="0"/>
        </c:dLbls>
        <c:gapWidth val="219"/>
        <c:overlap val="-27"/>
        <c:axId val="412662176"/>
        <c:axId val="412669720"/>
      </c:barChart>
      <c:catAx>
        <c:axId val="41266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69720"/>
        <c:crosses val="autoZero"/>
        <c:auto val="1"/>
        <c:lblAlgn val="ctr"/>
        <c:lblOffset val="100"/>
        <c:noMultiLvlLbl val="0"/>
      </c:catAx>
      <c:valAx>
        <c:axId val="41266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6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1990</c:v>
                </c:pt>
                <c:pt idx="1">
                  <c:v>1832</c:v>
                </c:pt>
                <c:pt idx="2">
                  <c:v>1411</c:v>
                </c:pt>
                <c:pt idx="3">
                  <c:v>1788</c:v>
                </c:pt>
                <c:pt idx="4">
                  <c:v>1659</c:v>
                </c:pt>
                <c:pt idx="5">
                  <c:v>151</c:v>
                </c:pt>
              </c:numCache>
            </c:numRef>
          </c:val>
          <c:extLst>
            <c:ext xmlns:c16="http://schemas.microsoft.com/office/drawing/2014/chart" uri="{C3380CC4-5D6E-409C-BE32-E72D297353CC}">
              <c16:uniqueId val="{00000000-AB6C-4954-8829-7EE5254CE7E3}"/>
            </c:ext>
          </c:extLst>
        </c:ser>
        <c:dLbls>
          <c:showLegendKey val="0"/>
          <c:showVal val="0"/>
          <c:showCatName val="0"/>
          <c:showSerName val="0"/>
          <c:showPercent val="0"/>
          <c:showBubbleSize val="0"/>
        </c:dLbls>
        <c:gapWidth val="219"/>
        <c:overlap val="-27"/>
        <c:axId val="412668736"/>
        <c:axId val="412669064"/>
      </c:barChart>
      <c:catAx>
        <c:axId val="41266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69064"/>
        <c:crosses val="autoZero"/>
        <c:auto val="1"/>
        <c:lblAlgn val="ctr"/>
        <c:lblOffset val="100"/>
        <c:noMultiLvlLbl val="0"/>
      </c:catAx>
      <c:valAx>
        <c:axId val="41266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6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8200</c:v>
                </c:pt>
              </c:numCache>
            </c:numRef>
          </c:val>
          <c:extLst>
            <c:ext xmlns:c16="http://schemas.microsoft.com/office/drawing/2014/chart" uri="{C3380CC4-5D6E-409C-BE32-E72D297353CC}">
              <c16:uniqueId val="{00000000-6DD9-4111-A932-CF217488B661}"/>
            </c:ext>
          </c:extLst>
        </c:ser>
        <c:dLbls>
          <c:showLegendKey val="0"/>
          <c:showVal val="0"/>
          <c:showCatName val="0"/>
          <c:showSerName val="0"/>
          <c:showPercent val="0"/>
          <c:showBubbleSize val="0"/>
        </c:dLbls>
        <c:gapWidth val="219"/>
        <c:overlap val="-27"/>
        <c:axId val="342742496"/>
        <c:axId val="342745448"/>
      </c:barChart>
      <c:catAx>
        <c:axId val="34274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45448"/>
        <c:crosses val="autoZero"/>
        <c:auto val="1"/>
        <c:lblAlgn val="ctr"/>
        <c:lblOffset val="100"/>
        <c:noMultiLvlLbl val="0"/>
      </c:catAx>
      <c:valAx>
        <c:axId val="34274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4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1</c:v>
                </c:pt>
              </c:numCache>
            </c:numRef>
          </c:val>
          <c:extLst>
            <c:ext xmlns:c16="http://schemas.microsoft.com/office/drawing/2014/chart" uri="{C3380CC4-5D6E-409C-BE32-E72D297353CC}">
              <c16:uniqueId val="{00000000-1EE2-46E6-92C2-78E0AC3B3C2B}"/>
            </c:ext>
          </c:extLst>
        </c:ser>
        <c:dLbls>
          <c:showLegendKey val="0"/>
          <c:showVal val="0"/>
          <c:showCatName val="0"/>
          <c:showSerName val="0"/>
          <c:showPercent val="0"/>
          <c:showBubbleSize val="0"/>
        </c:dLbls>
        <c:gapWidth val="219"/>
        <c:overlap val="-27"/>
        <c:axId val="453555752"/>
        <c:axId val="453556080"/>
      </c:barChart>
      <c:dateAx>
        <c:axId val="45355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56080"/>
        <c:crosses val="autoZero"/>
        <c:auto val="1"/>
        <c:lblOffset val="100"/>
        <c:baseTimeUnit val="months"/>
      </c:dateAx>
      <c:valAx>
        <c:axId val="45355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5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23</c:v>
                </c:pt>
                <c:pt idx="6">
                  <c:v>0</c:v>
                </c:pt>
                <c:pt idx="7">
                  <c:v>0</c:v>
                </c:pt>
                <c:pt idx="8">
                  <c:v>0</c:v>
                </c:pt>
                <c:pt idx="9">
                  <c:v>0</c:v>
                </c:pt>
                <c:pt idx="10">
                  <c:v>0</c:v>
                </c:pt>
                <c:pt idx="11">
                  <c:v>0</c:v>
                </c:pt>
              </c:numCache>
            </c:numRef>
          </c:val>
          <c:extLst>
            <c:ext xmlns:c16="http://schemas.microsoft.com/office/drawing/2014/chart" uri="{C3380CC4-5D6E-409C-BE32-E72D297353CC}">
              <c16:uniqueId val="{00000000-F0C7-43E6-8070-E6245922DF34}"/>
            </c:ext>
          </c:extLst>
        </c:ser>
        <c:dLbls>
          <c:showLegendKey val="0"/>
          <c:showVal val="0"/>
          <c:showCatName val="0"/>
          <c:showSerName val="0"/>
          <c:showPercent val="0"/>
          <c:showBubbleSize val="0"/>
        </c:dLbls>
        <c:gapWidth val="219"/>
        <c:overlap val="-27"/>
        <c:axId val="453527544"/>
        <c:axId val="453534104"/>
      </c:barChart>
      <c:dateAx>
        <c:axId val="45352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34104"/>
        <c:crosses val="autoZero"/>
        <c:auto val="1"/>
        <c:lblOffset val="100"/>
        <c:baseTimeUnit val="months"/>
      </c:dateAx>
      <c:valAx>
        <c:axId val="45353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2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909</c:v>
                </c:pt>
                <c:pt idx="5">
                  <c:v>93</c:v>
                </c:pt>
                <c:pt idx="6">
                  <c:v>0</c:v>
                </c:pt>
                <c:pt idx="7">
                  <c:v>0</c:v>
                </c:pt>
                <c:pt idx="8">
                  <c:v>0</c:v>
                </c:pt>
                <c:pt idx="9">
                  <c:v>0</c:v>
                </c:pt>
                <c:pt idx="10">
                  <c:v>0</c:v>
                </c:pt>
                <c:pt idx="11">
                  <c:v>0</c:v>
                </c:pt>
              </c:numCache>
            </c:numRef>
          </c:val>
          <c:extLst>
            <c:ext xmlns:c16="http://schemas.microsoft.com/office/drawing/2014/chart" uri="{C3380CC4-5D6E-409C-BE32-E72D297353CC}">
              <c16:uniqueId val="{00000000-1375-4992-A81F-B2A5F1C1DBCA}"/>
            </c:ext>
          </c:extLst>
        </c:ser>
        <c:dLbls>
          <c:showLegendKey val="0"/>
          <c:showVal val="0"/>
          <c:showCatName val="0"/>
          <c:showSerName val="0"/>
          <c:showPercent val="0"/>
          <c:showBubbleSize val="0"/>
        </c:dLbls>
        <c:gapWidth val="219"/>
        <c:overlap val="-27"/>
        <c:axId val="453530168"/>
        <c:axId val="453528856"/>
      </c:barChart>
      <c:catAx>
        <c:axId val="45353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28856"/>
        <c:crosses val="autoZero"/>
        <c:auto val="1"/>
        <c:lblAlgn val="ctr"/>
        <c:lblOffset val="100"/>
        <c:noMultiLvlLbl val="0"/>
      </c:catAx>
      <c:valAx>
        <c:axId val="45352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3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6C5A6-D48B-4045-868F-4156C68C035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95FF8E52-F0B1-4AD6-BC05-90F888AC669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83418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CFC2F-78F7-4F5A-A25B-33049DB03BA5}"/>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D8167733-9213-4829-B0F6-26BE4DA06EAE}"/>
              </a:ext>
            </a:extLst>
          </p:cNvPr>
          <p:cNvGraphicFramePr>
            <a:graphicFrameLocks noGrp="1"/>
          </p:cNvGraphicFramePr>
          <p:nvPr>
            <p:ph type="chart" sz="quarter" idx="13"/>
            <p:extLst>
              <p:ext uri="{D42A27DB-BD31-4B8C-83A1-F6EECF244321}">
                <p14:modId xmlns:p14="http://schemas.microsoft.com/office/powerpoint/2010/main" val="3775992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4DC810-1CC5-4FC7-9361-C2BC8796CF2E}"/>
              </a:ext>
            </a:extLst>
          </p:cNvPr>
          <p:cNvSpPr>
            <a:spLocks noGrp="1"/>
          </p:cNvSpPr>
          <p:nvPr>
            <p:ph type="body" sz="quarter" idx="14"/>
          </p:nvPr>
        </p:nvSpPr>
        <p:spPr/>
        <p:txBody>
          <a:bodyPr/>
          <a:lstStyle/>
          <a:p>
            <a:r>
              <a:rPr lang="en-US"/>
              <a:t>01/01/2018 - 04/30/2021</a:t>
            </a:r>
          </a:p>
        </p:txBody>
      </p:sp>
      <p:sp>
        <p:nvSpPr>
          <p:cNvPr id="5" name="Footer Placeholder 4">
            <a:extLst>
              <a:ext uri="{FF2B5EF4-FFF2-40B4-BE49-F238E27FC236}">
                <a16:creationId xmlns:a16="http://schemas.microsoft.com/office/drawing/2014/main" id="{3F22FEAB-1795-45EB-92E0-486CB3B195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1311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F6AF-B477-4B76-AFA5-C1D66BE552DD}"/>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93F97BFC-B200-4E24-B5FD-EABBA606A208}"/>
              </a:ext>
            </a:extLst>
          </p:cNvPr>
          <p:cNvGraphicFramePr>
            <a:graphicFrameLocks noGrp="1"/>
          </p:cNvGraphicFramePr>
          <p:nvPr>
            <p:ph type="tbl" sz="quarter" idx="13"/>
            <p:extLst>
              <p:ext uri="{D42A27DB-BD31-4B8C-83A1-F6EECF244321}">
                <p14:modId xmlns:p14="http://schemas.microsoft.com/office/powerpoint/2010/main" val="191164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39786304"/>
                    </a:ext>
                  </a:extLst>
                </a:gridCol>
                <a:gridCol w="905256">
                  <a:extLst>
                    <a:ext uri="{9D8B030D-6E8A-4147-A177-3AD203B41FA5}">
                      <a16:colId xmlns:a16="http://schemas.microsoft.com/office/drawing/2014/main" val="1127753480"/>
                    </a:ext>
                  </a:extLst>
                </a:gridCol>
                <a:gridCol w="905256">
                  <a:extLst>
                    <a:ext uri="{9D8B030D-6E8A-4147-A177-3AD203B41FA5}">
                      <a16:colId xmlns:a16="http://schemas.microsoft.com/office/drawing/2014/main" val="350389812"/>
                    </a:ext>
                  </a:extLst>
                </a:gridCol>
                <a:gridCol w="905256">
                  <a:extLst>
                    <a:ext uri="{9D8B030D-6E8A-4147-A177-3AD203B41FA5}">
                      <a16:colId xmlns:a16="http://schemas.microsoft.com/office/drawing/2014/main" val="1148847569"/>
                    </a:ext>
                  </a:extLst>
                </a:gridCol>
                <a:gridCol w="905256">
                  <a:extLst>
                    <a:ext uri="{9D8B030D-6E8A-4147-A177-3AD203B41FA5}">
                      <a16:colId xmlns:a16="http://schemas.microsoft.com/office/drawing/2014/main" val="154547557"/>
                    </a:ext>
                  </a:extLst>
                </a:gridCol>
                <a:gridCol w="905256">
                  <a:extLst>
                    <a:ext uri="{9D8B030D-6E8A-4147-A177-3AD203B41FA5}">
                      <a16:colId xmlns:a16="http://schemas.microsoft.com/office/drawing/2014/main" val="386483243"/>
                    </a:ext>
                  </a:extLst>
                </a:gridCol>
                <a:gridCol w="905256">
                  <a:extLst>
                    <a:ext uri="{9D8B030D-6E8A-4147-A177-3AD203B41FA5}">
                      <a16:colId xmlns:a16="http://schemas.microsoft.com/office/drawing/2014/main" val="585202425"/>
                    </a:ext>
                  </a:extLst>
                </a:gridCol>
                <a:gridCol w="905256">
                  <a:extLst>
                    <a:ext uri="{9D8B030D-6E8A-4147-A177-3AD203B41FA5}">
                      <a16:colId xmlns:a16="http://schemas.microsoft.com/office/drawing/2014/main" val="948307044"/>
                    </a:ext>
                  </a:extLst>
                </a:gridCol>
                <a:gridCol w="905256">
                  <a:extLst>
                    <a:ext uri="{9D8B030D-6E8A-4147-A177-3AD203B41FA5}">
                      <a16:colId xmlns:a16="http://schemas.microsoft.com/office/drawing/2014/main" val="428962017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62570248"/>
                  </a:ext>
                </a:extLst>
              </a:tr>
              <a:tr h="370840">
                <a:tc>
                  <a:txBody>
                    <a:bodyPr/>
                    <a:lstStyle/>
                    <a:p>
                      <a:r>
                        <a:rPr lang="en-US" sz="1000"/>
                        <a:t>4622</a:t>
                      </a:r>
                    </a:p>
                  </a:txBody>
                  <a:tcPr/>
                </a:tc>
                <a:tc>
                  <a:txBody>
                    <a:bodyPr/>
                    <a:lstStyle/>
                    <a:p>
                      <a:r>
                        <a:rPr lang="en-US" sz="1000"/>
                        <a:t>9</a:t>
                      </a:r>
                    </a:p>
                  </a:txBody>
                  <a:tcPr/>
                </a:tc>
                <a:tc>
                  <a:txBody>
                    <a:bodyPr/>
                    <a:lstStyle/>
                    <a:p>
                      <a:r>
                        <a:rPr lang="en-US" sz="1000"/>
                        <a:t>25</a:t>
                      </a:r>
                    </a:p>
                  </a:txBody>
                  <a:tcPr/>
                </a:tc>
                <a:tc>
                  <a:txBody>
                    <a:bodyPr/>
                    <a:lstStyle/>
                    <a:p>
                      <a:r>
                        <a:rPr lang="en-US" sz="1000"/>
                        <a:t>549</a:t>
                      </a:r>
                    </a:p>
                  </a:txBody>
                  <a:tcPr/>
                </a:tc>
                <a:tc>
                  <a:txBody>
                    <a:bodyPr/>
                    <a:lstStyle/>
                    <a:p>
                      <a:r>
                        <a:rPr lang="en-US" sz="1000"/>
                        <a:t>11</a:t>
                      </a:r>
                    </a:p>
                  </a:txBody>
                  <a:tcPr/>
                </a:tc>
                <a:tc>
                  <a:txBody>
                    <a:bodyPr/>
                    <a:lstStyle/>
                    <a:p>
                      <a:r>
                        <a:rPr lang="en-US" sz="1000"/>
                        <a:t>37</a:t>
                      </a:r>
                    </a:p>
                  </a:txBody>
                  <a:tcPr/>
                </a:tc>
                <a:tc>
                  <a:txBody>
                    <a:bodyPr/>
                    <a:lstStyle/>
                    <a:p>
                      <a:r>
                        <a:rPr lang="en-US" sz="1000"/>
                        <a:t>0</a:t>
                      </a:r>
                    </a:p>
                  </a:txBody>
                  <a:tcPr/>
                </a:tc>
                <a:tc>
                  <a:txBody>
                    <a:bodyPr/>
                    <a:lstStyle/>
                    <a:p>
                      <a:r>
                        <a:rPr lang="en-US" sz="1000"/>
                        <a:t>0.5172 %</a:t>
                      </a:r>
                    </a:p>
                  </a:txBody>
                  <a:tcPr/>
                </a:tc>
                <a:tc>
                  <a:txBody>
                    <a:bodyPr/>
                    <a:lstStyle/>
                    <a:p>
                      <a:r>
                        <a:rPr lang="en-US" sz="1000"/>
                        <a:t>0.0 %</a:t>
                      </a:r>
                    </a:p>
                  </a:txBody>
                  <a:tcPr/>
                </a:tc>
                <a:extLst>
                  <a:ext uri="{0D108BD9-81ED-4DB2-BD59-A6C34878D82A}">
                    <a16:rowId xmlns:a16="http://schemas.microsoft.com/office/drawing/2014/main" val="2929013839"/>
                  </a:ext>
                </a:extLst>
              </a:tr>
            </a:tbl>
          </a:graphicData>
        </a:graphic>
      </p:graphicFrame>
      <p:sp>
        <p:nvSpPr>
          <p:cNvPr id="4" name="Text Placeholder 3">
            <a:extLst>
              <a:ext uri="{FF2B5EF4-FFF2-40B4-BE49-F238E27FC236}">
                <a16:creationId xmlns:a16="http://schemas.microsoft.com/office/drawing/2014/main" id="{D98CCED6-F859-41F6-AEC0-4344AF6E844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65288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60A34-7B0C-49BE-A87C-9937A47D766C}"/>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F6AF9F03-28F6-44A7-9A17-C6E30BA87B5C}"/>
              </a:ext>
            </a:extLst>
          </p:cNvPr>
          <p:cNvGraphicFramePr>
            <a:graphicFrameLocks noGrp="1"/>
          </p:cNvGraphicFramePr>
          <p:nvPr>
            <p:ph type="chart" sz="quarter" idx="13"/>
            <p:extLst>
              <p:ext uri="{D42A27DB-BD31-4B8C-83A1-F6EECF244321}">
                <p14:modId xmlns:p14="http://schemas.microsoft.com/office/powerpoint/2010/main" val="2402481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BA18C8-A310-48C6-A135-97BA65D3CBA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F58D395-B525-4AEE-BB31-BAC62BBB56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0523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E1751-BE6E-4ABB-9E04-81CB1FC16F0B}"/>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D9B637E-1974-435D-A8D6-FF781C9AC33F}"/>
              </a:ext>
            </a:extLst>
          </p:cNvPr>
          <p:cNvGraphicFramePr>
            <a:graphicFrameLocks noGrp="1"/>
          </p:cNvGraphicFramePr>
          <p:nvPr>
            <p:ph type="chart" sz="quarter" idx="13"/>
            <p:extLst>
              <p:ext uri="{D42A27DB-BD31-4B8C-83A1-F6EECF244321}">
                <p14:modId xmlns:p14="http://schemas.microsoft.com/office/powerpoint/2010/main" val="1723614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ED0F24-FD8C-4D71-A67E-E66980A4E38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02CDF7B-D3FB-4920-8986-5F08E1E2C8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9456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61F3-3DDB-47BA-BD25-80C315999926}"/>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DDDDBF00-7D7E-4616-B2A6-305D60582ED7}"/>
              </a:ext>
            </a:extLst>
          </p:cNvPr>
          <p:cNvGraphicFramePr>
            <a:graphicFrameLocks noGrp="1"/>
          </p:cNvGraphicFramePr>
          <p:nvPr>
            <p:ph type="chart" sz="quarter" idx="13"/>
            <p:extLst>
              <p:ext uri="{D42A27DB-BD31-4B8C-83A1-F6EECF244321}">
                <p14:modId xmlns:p14="http://schemas.microsoft.com/office/powerpoint/2010/main" val="1321889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D5DE4-48B3-4E74-BB3F-10FFB995284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068D76C-50E8-401A-981E-104EDDF35B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5026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CBF9-106D-4490-B4C0-CD53C9269758}"/>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68B8FA76-A964-4F16-B888-F0B6B43EB9B8}"/>
              </a:ext>
            </a:extLst>
          </p:cNvPr>
          <p:cNvGraphicFramePr>
            <a:graphicFrameLocks noGrp="1"/>
          </p:cNvGraphicFramePr>
          <p:nvPr>
            <p:ph type="chart" sz="quarter" idx="13"/>
            <p:extLst>
              <p:ext uri="{D42A27DB-BD31-4B8C-83A1-F6EECF244321}">
                <p14:modId xmlns:p14="http://schemas.microsoft.com/office/powerpoint/2010/main" val="1874342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68F0E1-D328-489E-A375-A6A3B71D657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165C16E-C61F-429D-AAA6-81859E880C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6187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9E0C2-984A-46EF-9DE1-ECA254C74622}"/>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524A18A2-8A63-4063-BFD1-67D6CD84F8B6}"/>
              </a:ext>
            </a:extLst>
          </p:cNvPr>
          <p:cNvGraphicFramePr>
            <a:graphicFrameLocks noGrp="1"/>
          </p:cNvGraphicFramePr>
          <p:nvPr>
            <p:ph type="tbl" sz="quarter" idx="13"/>
            <p:extLst>
              <p:ext uri="{D42A27DB-BD31-4B8C-83A1-F6EECF244321}">
                <p14:modId xmlns:p14="http://schemas.microsoft.com/office/powerpoint/2010/main" val="3618299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5702954"/>
                    </a:ext>
                  </a:extLst>
                </a:gridCol>
                <a:gridCol w="822960">
                  <a:extLst>
                    <a:ext uri="{9D8B030D-6E8A-4147-A177-3AD203B41FA5}">
                      <a16:colId xmlns:a16="http://schemas.microsoft.com/office/drawing/2014/main" val="1991849403"/>
                    </a:ext>
                  </a:extLst>
                </a:gridCol>
                <a:gridCol w="822960">
                  <a:extLst>
                    <a:ext uri="{9D8B030D-6E8A-4147-A177-3AD203B41FA5}">
                      <a16:colId xmlns:a16="http://schemas.microsoft.com/office/drawing/2014/main" val="3837773674"/>
                    </a:ext>
                  </a:extLst>
                </a:gridCol>
                <a:gridCol w="822960">
                  <a:extLst>
                    <a:ext uri="{9D8B030D-6E8A-4147-A177-3AD203B41FA5}">
                      <a16:colId xmlns:a16="http://schemas.microsoft.com/office/drawing/2014/main" val="3949223773"/>
                    </a:ext>
                  </a:extLst>
                </a:gridCol>
                <a:gridCol w="822960">
                  <a:extLst>
                    <a:ext uri="{9D8B030D-6E8A-4147-A177-3AD203B41FA5}">
                      <a16:colId xmlns:a16="http://schemas.microsoft.com/office/drawing/2014/main" val="2818549212"/>
                    </a:ext>
                  </a:extLst>
                </a:gridCol>
                <a:gridCol w="822960">
                  <a:extLst>
                    <a:ext uri="{9D8B030D-6E8A-4147-A177-3AD203B41FA5}">
                      <a16:colId xmlns:a16="http://schemas.microsoft.com/office/drawing/2014/main" val="2092380011"/>
                    </a:ext>
                  </a:extLst>
                </a:gridCol>
                <a:gridCol w="822960">
                  <a:extLst>
                    <a:ext uri="{9D8B030D-6E8A-4147-A177-3AD203B41FA5}">
                      <a16:colId xmlns:a16="http://schemas.microsoft.com/office/drawing/2014/main" val="281538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420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- 2021-05-28 15:08:04</a:t>
                      </a:r>
                      <a:r>
                        <a:rPr kumimoji="0" lang="en-US" sz="1000" b="0" i="0" u="none" strike="noStrike" kern="1200" cap="none" spc="0" normalizeH="0" baseline="0" noProof="0">
                          <a:ln>
                            <a:noFill/>
                          </a:ln>
                          <a:solidFill>
                            <a:prstClr val="black"/>
                          </a:solidFill>
                          <a:effectLst/>
                          <a:uLnTx/>
                          <a:uFillTx/>
                          <a:latin typeface="+mn-lt"/>
                          <a:ea typeface="+mn-ea"/>
                          <a:cs typeface="+mn-cs"/>
                        </a:rPr>
                        <a:t>
 To commemorate the men and women who died while serving in the U.S. #military, employees from our Claims department visited Laurel Hill Cemetery, a National Historic Landmark located in #Philadelphia. #TEAMPHLY and their families spent their day placing flags on #veterans' gravesites in honor of #MemorialDay.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0827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- 2021-05-10 16:36:00</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Claims department recently volunteered to help Caring for Friends prepare meals for people in the #community who are in need. The #nonprofit is dedicated to providing food and friendship to seniors, kids, and families in the Greater #Philadelphia area.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3695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- 2021-05-14 13:10:43</a:t>
                      </a:r>
                      <a:r>
                        <a:rPr kumimoji="0" lang="en-US" sz="1000" b="0" i="0" u="none" strike="noStrike" kern="1200" cap="none" spc="0" normalizeH="0" baseline="0" noProof="0">
                          <a:ln>
                            <a:noFill/>
                          </a:ln>
                          <a:solidFill>
                            <a:prstClr val="black"/>
                          </a:solidFill>
                          <a:effectLst/>
                          <a:uLnTx/>
                          <a:uFillTx/>
                          <a:latin typeface="+mn-lt"/>
                          <a:ea typeface="+mn-ea"/>
                          <a:cs typeface="+mn-cs"/>
                        </a:rPr>
                        <a:t>
 Trees are some of the most important plants on earth and our existence depends on their well-being. Whether #TEAMPHLY is volunteering with local environmental non-profits or traveling across the U.S. to help save forests devastated by natural disasters, trees are rooted in our commitment to supporting the environment. 
#NationalLoveATreeDay is Sunday, May 16th – how will you celebrate?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0421542"/>
                  </a:ext>
                </a:extLst>
              </a:tr>
            </a:tbl>
          </a:graphicData>
        </a:graphic>
      </p:graphicFrame>
      <p:sp>
        <p:nvSpPr>
          <p:cNvPr id="4" name="Text Placeholder 3">
            <a:extLst>
              <a:ext uri="{FF2B5EF4-FFF2-40B4-BE49-F238E27FC236}">
                <a16:creationId xmlns:a16="http://schemas.microsoft.com/office/drawing/2014/main" id="{75B13073-4DF2-4754-829D-2B6EA615476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80836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07FE0-4F65-4567-97A3-2F4A9E47426F}"/>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9D588237-BFD4-4197-95B1-CA28880BE675}"/>
              </a:ext>
            </a:extLst>
          </p:cNvPr>
          <p:cNvGraphicFramePr>
            <a:graphicFrameLocks noGrp="1"/>
          </p:cNvGraphicFramePr>
          <p:nvPr>
            <p:ph type="tbl" sz="quarter" idx="13"/>
            <p:extLst>
              <p:ext uri="{D42A27DB-BD31-4B8C-83A1-F6EECF244321}">
                <p14:modId xmlns:p14="http://schemas.microsoft.com/office/powerpoint/2010/main" val="3882767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7750377"/>
                    </a:ext>
                  </a:extLst>
                </a:gridCol>
                <a:gridCol w="822960">
                  <a:extLst>
                    <a:ext uri="{9D8B030D-6E8A-4147-A177-3AD203B41FA5}">
                      <a16:colId xmlns:a16="http://schemas.microsoft.com/office/drawing/2014/main" val="2451718018"/>
                    </a:ext>
                  </a:extLst>
                </a:gridCol>
                <a:gridCol w="822960">
                  <a:extLst>
                    <a:ext uri="{9D8B030D-6E8A-4147-A177-3AD203B41FA5}">
                      <a16:colId xmlns:a16="http://schemas.microsoft.com/office/drawing/2014/main" val="3716905321"/>
                    </a:ext>
                  </a:extLst>
                </a:gridCol>
                <a:gridCol w="822960">
                  <a:extLst>
                    <a:ext uri="{9D8B030D-6E8A-4147-A177-3AD203B41FA5}">
                      <a16:colId xmlns:a16="http://schemas.microsoft.com/office/drawing/2014/main" val="3736652917"/>
                    </a:ext>
                  </a:extLst>
                </a:gridCol>
                <a:gridCol w="822960">
                  <a:extLst>
                    <a:ext uri="{9D8B030D-6E8A-4147-A177-3AD203B41FA5}">
                      <a16:colId xmlns:a16="http://schemas.microsoft.com/office/drawing/2014/main" val="1203512669"/>
                    </a:ext>
                  </a:extLst>
                </a:gridCol>
                <a:gridCol w="822960">
                  <a:extLst>
                    <a:ext uri="{9D8B030D-6E8A-4147-A177-3AD203B41FA5}">
                      <a16:colId xmlns:a16="http://schemas.microsoft.com/office/drawing/2014/main" val="91139567"/>
                    </a:ext>
                  </a:extLst>
                </a:gridCol>
                <a:gridCol w="822960">
                  <a:extLst>
                    <a:ext uri="{9D8B030D-6E8A-4147-A177-3AD203B41FA5}">
                      <a16:colId xmlns:a16="http://schemas.microsoft.com/office/drawing/2014/main" val="3905929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640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- 2021-05-28 09:54:06</a:t>
                      </a:r>
                      <a:r>
                        <a:rPr kumimoji="0" lang="en-US" sz="1000" b="0" i="0" u="none" strike="noStrike" kern="1200" cap="none" spc="0" normalizeH="0" baseline="0" noProof="0">
                          <a:ln>
                            <a:noFill/>
                          </a:ln>
                          <a:solidFill>
                            <a:prstClr val="black"/>
                          </a:solidFill>
                          <a:effectLst/>
                          <a:uLnTx/>
                          <a:uFillTx/>
                          <a:latin typeface="+mn-lt"/>
                          <a:ea typeface="+mn-ea"/>
                          <a:cs typeface="+mn-cs"/>
                        </a:rPr>
                        <a:t>
 #PHLY offices are closing at 12:00 p.m. today and will be closed on Monday, May 31st for #MemorialDay. We hope you have a safe and wonderful weekend! #TEAMPHLY #memorialdayweekend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342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- 2021-05-24 16:00:59</a:t>
                      </a:r>
                      <a:r>
                        <a:rPr kumimoji="0" lang="en-US" sz="1000" b="0" i="0" u="none" strike="noStrike" kern="1200" cap="none" spc="0" normalizeH="0" baseline="0" noProof="0">
                          <a:ln>
                            <a:noFill/>
                          </a:ln>
                          <a:solidFill>
                            <a:prstClr val="black"/>
                          </a:solidFill>
                          <a:effectLst/>
                          <a:uLnTx/>
                          <a:uFillTx/>
                          <a:latin typeface="+mn-lt"/>
                          <a:ea typeface="+mn-ea"/>
                          <a:cs typeface="+mn-cs"/>
                        </a:rPr>
                        <a:t>
 PHLY's Bob Pottle spoke with Risk &amp; Insurance about strategies insurance carriers can use to strengthen their partnerships with insurance brokers. Looking beyond competitive pricing to add value is one strategy. Find out the other four: https://bit.ly/3hKa1kz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2737001"/>
                  </a:ext>
                </a:extLst>
              </a:tr>
            </a:tbl>
          </a:graphicData>
        </a:graphic>
      </p:graphicFrame>
      <p:sp>
        <p:nvSpPr>
          <p:cNvPr id="4" name="Text Placeholder 3">
            <a:extLst>
              <a:ext uri="{FF2B5EF4-FFF2-40B4-BE49-F238E27FC236}">
                <a16:creationId xmlns:a16="http://schemas.microsoft.com/office/drawing/2014/main" id="{30254AF1-D995-454F-9639-35C0BF7331C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623128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7D4BC-07C1-4B10-90F1-2C8766C26B36}"/>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B37E4D0-9DD1-473D-BBFD-91ECAF12DA0E}"/>
              </a:ext>
            </a:extLst>
          </p:cNvPr>
          <p:cNvGraphicFramePr>
            <a:graphicFrameLocks noGrp="1"/>
          </p:cNvGraphicFramePr>
          <p:nvPr>
            <p:ph type="chart" sz="quarter" idx="13"/>
            <p:extLst>
              <p:ext uri="{D42A27DB-BD31-4B8C-83A1-F6EECF244321}">
                <p14:modId xmlns:p14="http://schemas.microsoft.com/office/powerpoint/2010/main" val="298714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7D69C2-D36C-48F7-8F8B-F1F082CB840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9032B3D6-E74C-4A78-B8E9-A30F111E7B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4086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09750-49B1-413B-8EB5-260ADCDFBABC}"/>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82B6F5F6-6FED-4246-9EB2-6AB3D7B0CC09}"/>
              </a:ext>
            </a:extLst>
          </p:cNvPr>
          <p:cNvGraphicFramePr>
            <a:graphicFrameLocks noGrp="1"/>
          </p:cNvGraphicFramePr>
          <p:nvPr>
            <p:ph type="tbl" sz="quarter" idx="13"/>
            <p:extLst>
              <p:ext uri="{D42A27DB-BD31-4B8C-83A1-F6EECF244321}">
                <p14:modId xmlns:p14="http://schemas.microsoft.com/office/powerpoint/2010/main" val="1614970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48211356"/>
                    </a:ext>
                  </a:extLst>
                </a:gridCol>
                <a:gridCol w="576072">
                  <a:extLst>
                    <a:ext uri="{9D8B030D-6E8A-4147-A177-3AD203B41FA5}">
                      <a16:colId xmlns:a16="http://schemas.microsoft.com/office/drawing/2014/main" val="2282343840"/>
                    </a:ext>
                  </a:extLst>
                </a:gridCol>
                <a:gridCol w="576072">
                  <a:extLst>
                    <a:ext uri="{9D8B030D-6E8A-4147-A177-3AD203B41FA5}">
                      <a16:colId xmlns:a16="http://schemas.microsoft.com/office/drawing/2014/main" val="102309300"/>
                    </a:ext>
                  </a:extLst>
                </a:gridCol>
                <a:gridCol w="576072">
                  <a:extLst>
                    <a:ext uri="{9D8B030D-6E8A-4147-A177-3AD203B41FA5}">
                      <a16:colId xmlns:a16="http://schemas.microsoft.com/office/drawing/2014/main" val="2291520179"/>
                    </a:ext>
                  </a:extLst>
                </a:gridCol>
                <a:gridCol w="576072">
                  <a:extLst>
                    <a:ext uri="{9D8B030D-6E8A-4147-A177-3AD203B41FA5}">
                      <a16:colId xmlns:a16="http://schemas.microsoft.com/office/drawing/2014/main" val="2681977006"/>
                    </a:ext>
                  </a:extLst>
                </a:gridCol>
                <a:gridCol w="576072">
                  <a:extLst>
                    <a:ext uri="{9D8B030D-6E8A-4147-A177-3AD203B41FA5}">
                      <a16:colId xmlns:a16="http://schemas.microsoft.com/office/drawing/2014/main" val="926476695"/>
                    </a:ext>
                  </a:extLst>
                </a:gridCol>
                <a:gridCol w="576072">
                  <a:extLst>
                    <a:ext uri="{9D8B030D-6E8A-4147-A177-3AD203B41FA5}">
                      <a16:colId xmlns:a16="http://schemas.microsoft.com/office/drawing/2014/main" val="3289877616"/>
                    </a:ext>
                  </a:extLst>
                </a:gridCol>
                <a:gridCol w="576072">
                  <a:extLst>
                    <a:ext uri="{9D8B030D-6E8A-4147-A177-3AD203B41FA5}">
                      <a16:colId xmlns:a16="http://schemas.microsoft.com/office/drawing/2014/main" val="823224197"/>
                    </a:ext>
                  </a:extLst>
                </a:gridCol>
                <a:gridCol w="576072">
                  <a:extLst>
                    <a:ext uri="{9D8B030D-6E8A-4147-A177-3AD203B41FA5}">
                      <a16:colId xmlns:a16="http://schemas.microsoft.com/office/drawing/2014/main" val="1614771151"/>
                    </a:ext>
                  </a:extLst>
                </a:gridCol>
                <a:gridCol w="576072">
                  <a:extLst>
                    <a:ext uri="{9D8B030D-6E8A-4147-A177-3AD203B41FA5}">
                      <a16:colId xmlns:a16="http://schemas.microsoft.com/office/drawing/2014/main" val="1593688619"/>
                    </a:ext>
                  </a:extLst>
                </a:gridCol>
                <a:gridCol w="576072">
                  <a:extLst>
                    <a:ext uri="{9D8B030D-6E8A-4147-A177-3AD203B41FA5}">
                      <a16:colId xmlns:a16="http://schemas.microsoft.com/office/drawing/2014/main" val="3664002517"/>
                    </a:ext>
                  </a:extLst>
                </a:gridCol>
                <a:gridCol w="576072">
                  <a:extLst>
                    <a:ext uri="{9D8B030D-6E8A-4147-A177-3AD203B41FA5}">
                      <a16:colId xmlns:a16="http://schemas.microsoft.com/office/drawing/2014/main" val="3563870429"/>
                    </a:ext>
                  </a:extLst>
                </a:gridCol>
                <a:gridCol w="576072">
                  <a:extLst>
                    <a:ext uri="{9D8B030D-6E8A-4147-A177-3AD203B41FA5}">
                      <a16:colId xmlns:a16="http://schemas.microsoft.com/office/drawing/2014/main" val="21721321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00343972"/>
                  </a:ext>
                </a:extLst>
              </a:tr>
              <a:tr h="370840">
                <a:tc>
                  <a:txBody>
                    <a:bodyPr/>
                    <a:lstStyle/>
                    <a:p>
                      <a:r>
                        <a:rPr lang="en-US" sz="1000"/>
                        <a:t>3680</a:t>
                      </a:r>
                    </a:p>
                  </a:txBody>
                  <a:tcPr/>
                </a:tc>
                <a:tc>
                  <a:txBody>
                    <a:bodyPr/>
                    <a:lstStyle/>
                    <a:p>
                      <a:r>
                        <a:rPr lang="en-US" sz="1000"/>
                        <a:t>-9</a:t>
                      </a:r>
                    </a:p>
                  </a:txBody>
                  <a:tcPr/>
                </a:tc>
                <a:tc>
                  <a:txBody>
                    <a:bodyPr/>
                    <a:lstStyle/>
                    <a:p>
                      <a:r>
                        <a:rPr lang="en-US" sz="1000"/>
                        <a:t>28</a:t>
                      </a:r>
                    </a:p>
                  </a:txBody>
                  <a:tcPr/>
                </a:tc>
                <a:tc>
                  <a:txBody>
                    <a:bodyPr/>
                    <a:lstStyle/>
                    <a:p>
                      <a:r>
                        <a:rPr lang="en-US" sz="1000"/>
                        <a:t>26</a:t>
                      </a:r>
                    </a:p>
                  </a:txBody>
                  <a:tcPr/>
                </a:tc>
                <a:tc>
                  <a:txBody>
                    <a:bodyPr/>
                    <a:lstStyle/>
                    <a:p>
                      <a:r>
                        <a:rPr lang="en-US" sz="1000"/>
                        <a:t>0</a:t>
                      </a:r>
                    </a:p>
                  </a:txBody>
                  <a:tcPr/>
                </a:tc>
                <a:tc>
                  <a:txBody>
                    <a:bodyPr/>
                    <a:lstStyle/>
                    <a:p>
                      <a:r>
                        <a:rPr lang="en-US" sz="1000"/>
                        <a:t>2</a:t>
                      </a:r>
                    </a:p>
                  </a:txBody>
                  <a:tcPr/>
                </a:tc>
                <a:tc>
                  <a:txBody>
                    <a:bodyPr/>
                    <a:lstStyle/>
                    <a:p>
                      <a:r>
                        <a:rPr lang="en-US" sz="1000"/>
                        <a:t>7</a:t>
                      </a:r>
                    </a:p>
                  </a:txBody>
                  <a:tcPr/>
                </a:tc>
                <a:tc>
                  <a:txBody>
                    <a:bodyPr/>
                    <a:lstStyle/>
                    <a:p>
                      <a:r>
                        <a:rPr lang="en-US" sz="1000"/>
                        <a:t>7</a:t>
                      </a:r>
                    </a:p>
                  </a:txBody>
                  <a:tcPr/>
                </a:tc>
                <a:tc>
                  <a:txBody>
                    <a:bodyPr/>
                    <a:lstStyle/>
                    <a:p>
                      <a:r>
                        <a:rPr lang="en-US" sz="1000"/>
                        <a:t>65</a:t>
                      </a:r>
                    </a:p>
                  </a:txBody>
                  <a:tcPr/>
                </a:tc>
                <a:tc>
                  <a:txBody>
                    <a:bodyPr/>
                    <a:lstStyle/>
                    <a:p>
                      <a:r>
                        <a:rPr lang="en-US" sz="1000"/>
                        <a:t>3</a:t>
                      </a:r>
                    </a:p>
                  </a:txBody>
                  <a:tcPr/>
                </a:tc>
                <a:tc>
                  <a:txBody>
                    <a:bodyPr/>
                    <a:lstStyle/>
                    <a:p>
                      <a:r>
                        <a:rPr lang="en-US" sz="1000"/>
                        <a:t>13</a:t>
                      </a:r>
                    </a:p>
                  </a:txBody>
                  <a:tcPr/>
                </a:tc>
                <a:tc>
                  <a:txBody>
                    <a:bodyPr/>
                    <a:lstStyle/>
                    <a:p>
                      <a:r>
                        <a:rPr lang="en-US" sz="1000"/>
                        <a:t>0.0783 %</a:t>
                      </a:r>
                    </a:p>
                  </a:txBody>
                  <a:tcPr/>
                </a:tc>
                <a:tc>
                  <a:txBody>
                    <a:bodyPr/>
                    <a:lstStyle/>
                    <a:p>
                      <a:r>
                        <a:rPr lang="en-US" sz="1000"/>
                        <a:t>0.0 %</a:t>
                      </a:r>
                    </a:p>
                  </a:txBody>
                  <a:tcPr/>
                </a:tc>
                <a:extLst>
                  <a:ext uri="{0D108BD9-81ED-4DB2-BD59-A6C34878D82A}">
                    <a16:rowId xmlns:a16="http://schemas.microsoft.com/office/drawing/2014/main" val="989011330"/>
                  </a:ext>
                </a:extLst>
              </a:tr>
            </a:tbl>
          </a:graphicData>
        </a:graphic>
      </p:graphicFrame>
      <p:sp>
        <p:nvSpPr>
          <p:cNvPr id="4" name="Text Placeholder 3">
            <a:extLst>
              <a:ext uri="{FF2B5EF4-FFF2-40B4-BE49-F238E27FC236}">
                <a16:creationId xmlns:a16="http://schemas.microsoft.com/office/drawing/2014/main" id="{BAF3C482-5F97-469B-9724-7711F823041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25128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09971-130D-4842-9903-1437132602EC}"/>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7F214C9-B3F3-4FBC-88F9-E2F878D879E4}"/>
              </a:ext>
            </a:extLst>
          </p:cNvPr>
          <p:cNvGraphicFramePr>
            <a:graphicFrameLocks noGrp="1"/>
          </p:cNvGraphicFramePr>
          <p:nvPr>
            <p:ph type="chart" sz="quarter" idx="13"/>
            <p:extLst>
              <p:ext uri="{D42A27DB-BD31-4B8C-83A1-F6EECF244321}">
                <p14:modId xmlns:p14="http://schemas.microsoft.com/office/powerpoint/2010/main" val="1028496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FD4FB6-DABA-40FE-B644-9A08396D9E1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9E26868-A4F2-49EF-98D1-98352B9229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5051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D390D-F2C1-48E0-8FEF-360F110F12AD}"/>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20134F0-4E92-4535-ABB6-B6698B7DD74B}"/>
              </a:ext>
            </a:extLst>
          </p:cNvPr>
          <p:cNvGraphicFramePr>
            <a:graphicFrameLocks noGrp="1"/>
          </p:cNvGraphicFramePr>
          <p:nvPr>
            <p:ph type="chart" sz="quarter" idx="13"/>
            <p:extLst>
              <p:ext uri="{D42A27DB-BD31-4B8C-83A1-F6EECF244321}">
                <p14:modId xmlns:p14="http://schemas.microsoft.com/office/powerpoint/2010/main" val="3100338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1EF9C4-D3F0-42ED-88BF-AF67123EBE0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5FDD16C-FDE4-4330-9195-53F5004856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3763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F8B41-B290-421B-B920-1F33FD503B51}"/>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1136F515-38B5-4818-8BF9-D8D5BD93EB7F}"/>
              </a:ext>
            </a:extLst>
          </p:cNvPr>
          <p:cNvGraphicFramePr>
            <a:graphicFrameLocks noGrp="1"/>
          </p:cNvGraphicFramePr>
          <p:nvPr>
            <p:ph type="chart" sz="quarter" idx="13"/>
            <p:extLst>
              <p:ext uri="{D42A27DB-BD31-4B8C-83A1-F6EECF244321}">
                <p14:modId xmlns:p14="http://schemas.microsoft.com/office/powerpoint/2010/main" val="3090074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5AA32F-328D-4D68-A3DE-6A14DC78CE8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11314BB-F979-42C6-97DD-6A29E3ACEF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6923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0B681-99B3-41D0-B8AB-76731800789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8972A49D-CF1D-47A4-AC91-7C2F75745E24}"/>
              </a:ext>
            </a:extLst>
          </p:cNvPr>
          <p:cNvGraphicFramePr>
            <a:graphicFrameLocks noGrp="1"/>
          </p:cNvGraphicFramePr>
          <p:nvPr>
            <p:ph type="chart" sz="quarter" idx="13"/>
            <p:extLst>
              <p:ext uri="{D42A27DB-BD31-4B8C-83A1-F6EECF244321}">
                <p14:modId xmlns:p14="http://schemas.microsoft.com/office/powerpoint/2010/main" val="3591852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121BB1-BFB6-4063-BA2E-E8DAFE8072D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5224AE6-C964-43FC-BACF-1C1750C07A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8196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D0F48-5AEA-434E-8D6A-9394B36D71DC}"/>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C3D3CA83-56CC-40F6-975E-BD736C51DF1B}"/>
              </a:ext>
            </a:extLst>
          </p:cNvPr>
          <p:cNvGraphicFramePr>
            <a:graphicFrameLocks noGrp="1"/>
          </p:cNvGraphicFramePr>
          <p:nvPr>
            <p:ph type="tbl" sz="quarter" idx="13"/>
            <p:extLst>
              <p:ext uri="{D42A27DB-BD31-4B8C-83A1-F6EECF244321}">
                <p14:modId xmlns:p14="http://schemas.microsoft.com/office/powerpoint/2010/main" val="334631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264842713"/>
                    </a:ext>
                  </a:extLst>
                </a:gridCol>
                <a:gridCol w="2468880">
                  <a:extLst>
                    <a:ext uri="{9D8B030D-6E8A-4147-A177-3AD203B41FA5}">
                      <a16:colId xmlns:a16="http://schemas.microsoft.com/office/drawing/2014/main" val="2771326532"/>
                    </a:ext>
                  </a:extLst>
                </a:gridCol>
                <a:gridCol w="2468880">
                  <a:extLst>
                    <a:ext uri="{9D8B030D-6E8A-4147-A177-3AD203B41FA5}">
                      <a16:colId xmlns:a16="http://schemas.microsoft.com/office/drawing/2014/main" val="199160998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540408791"/>
                  </a:ext>
                </a:extLst>
              </a:tr>
              <a:tr h="370840">
                <a:tc>
                  <a:txBody>
                    <a:bodyPr/>
                    <a:lstStyle/>
                    <a:p>
                      <a:r>
                        <a:rPr lang="en-US" sz="1000" b="1"/>
                        <a:t>@MargueriteTort</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410315823"/>
                  </a:ext>
                </a:extLst>
              </a:tr>
              <a:tr h="370840">
                <a:tc>
                  <a:txBody>
                    <a:bodyPr/>
                    <a:lstStyle/>
                    <a:p>
                      <a:r>
                        <a:rPr lang="en-US" sz="1000" b="1"/>
                        <a:t>@EaglesComms</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3187658638"/>
                  </a:ext>
                </a:extLst>
              </a:tr>
              <a:tr h="370840">
                <a:tc>
                  <a:txBody>
                    <a:bodyPr/>
                    <a:lstStyle/>
                    <a:p>
                      <a:r>
                        <a:rPr lang="en-US" sz="1000" b="1"/>
                        <a:t>@Regore2</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134652460"/>
                  </a:ext>
                </a:extLst>
              </a:tr>
              <a:tr h="370840">
                <a:tc>
                  <a:txBody>
                    <a:bodyPr/>
                    <a:lstStyle/>
                    <a:p>
                      <a:r>
                        <a:rPr lang="en-US" sz="1000" b="1"/>
                        <a:t>@mplousis64</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2406823884"/>
                  </a:ext>
                </a:extLst>
              </a:tr>
              <a:tr h="370840">
                <a:tc>
                  <a:txBody>
                    <a:bodyPr/>
                    <a:lstStyle/>
                    <a:p>
                      <a:r>
                        <a:rPr lang="en-US" sz="1000" b="1"/>
                        <a:t>@firedoug_howie</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826970548"/>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228245563"/>
                  </a:ext>
                </a:extLst>
              </a:tr>
              <a:tr h="370840">
                <a:tc>
                  <a:txBody>
                    <a:bodyPr/>
                    <a:lstStyle/>
                    <a:p>
                      <a:r>
                        <a:rPr lang="en-US" sz="1000" b="1"/>
                        <a:t>@Msminion13</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44041506"/>
                  </a:ext>
                </a:extLst>
              </a:tr>
              <a:tr h="370840">
                <a:tc>
                  <a:txBody>
                    <a:bodyPr/>
                    <a:lstStyle/>
                    <a:p>
                      <a:r>
                        <a:rPr lang="en-US" sz="1000" b="1"/>
                        <a:t>@eazeee2004</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749850256"/>
                  </a:ext>
                </a:extLst>
              </a:tr>
              <a:tr h="370840">
                <a:tc>
                  <a:txBody>
                    <a:bodyPr/>
                    <a:lstStyle/>
                    <a:p>
                      <a:r>
                        <a:rPr lang="en-US" sz="1000" b="1"/>
                        <a:t>@Eagles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523700148"/>
                  </a:ext>
                </a:extLst>
              </a:tr>
              <a:tr h="370840">
                <a:tc>
                  <a:txBody>
                    <a:bodyPr/>
                    <a:lstStyle/>
                    <a:p>
                      <a:r>
                        <a:rPr lang="en-US" sz="1000" b="1"/>
                        <a:t>@ShelbyTMitchell</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62836940"/>
                  </a:ext>
                </a:extLst>
              </a:tr>
            </a:tbl>
          </a:graphicData>
        </a:graphic>
      </p:graphicFrame>
      <p:sp>
        <p:nvSpPr>
          <p:cNvPr id="4" name="Text Placeholder 3">
            <a:extLst>
              <a:ext uri="{FF2B5EF4-FFF2-40B4-BE49-F238E27FC236}">
                <a16:creationId xmlns:a16="http://schemas.microsoft.com/office/drawing/2014/main" id="{B33A9439-D186-4D03-9E1B-6DBC8A41E1D8}"/>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2909486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5ABA3-F5BA-42C5-B627-26A45EE4374B}"/>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A75DDE8A-9FDD-4B83-B5E1-895D90900470}"/>
              </a:ext>
            </a:extLst>
          </p:cNvPr>
          <p:cNvGraphicFramePr>
            <a:graphicFrameLocks noGrp="1"/>
          </p:cNvGraphicFramePr>
          <p:nvPr>
            <p:ph type="tbl" sz="quarter" idx="13"/>
            <p:extLst>
              <p:ext uri="{D42A27DB-BD31-4B8C-83A1-F6EECF244321}">
                <p14:modId xmlns:p14="http://schemas.microsoft.com/office/powerpoint/2010/main" val="3135633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60552399"/>
                    </a:ext>
                  </a:extLst>
                </a:gridCol>
                <a:gridCol w="493776">
                  <a:extLst>
                    <a:ext uri="{9D8B030D-6E8A-4147-A177-3AD203B41FA5}">
                      <a16:colId xmlns:a16="http://schemas.microsoft.com/office/drawing/2014/main" val="2254553815"/>
                    </a:ext>
                  </a:extLst>
                </a:gridCol>
                <a:gridCol w="1069848">
                  <a:extLst>
                    <a:ext uri="{9D8B030D-6E8A-4147-A177-3AD203B41FA5}">
                      <a16:colId xmlns:a16="http://schemas.microsoft.com/office/drawing/2014/main" val="3255541491"/>
                    </a:ext>
                  </a:extLst>
                </a:gridCol>
                <a:gridCol w="1069848">
                  <a:extLst>
                    <a:ext uri="{9D8B030D-6E8A-4147-A177-3AD203B41FA5}">
                      <a16:colId xmlns:a16="http://schemas.microsoft.com/office/drawing/2014/main" val="2654514248"/>
                    </a:ext>
                  </a:extLst>
                </a:gridCol>
                <a:gridCol w="1069848">
                  <a:extLst>
                    <a:ext uri="{9D8B030D-6E8A-4147-A177-3AD203B41FA5}">
                      <a16:colId xmlns:a16="http://schemas.microsoft.com/office/drawing/2014/main" val="2679430444"/>
                    </a:ext>
                  </a:extLst>
                </a:gridCol>
                <a:gridCol w="1069848">
                  <a:extLst>
                    <a:ext uri="{9D8B030D-6E8A-4147-A177-3AD203B41FA5}">
                      <a16:colId xmlns:a16="http://schemas.microsoft.com/office/drawing/2014/main" val="282923319"/>
                    </a:ext>
                  </a:extLst>
                </a:gridCol>
                <a:gridCol w="1069848">
                  <a:extLst>
                    <a:ext uri="{9D8B030D-6E8A-4147-A177-3AD203B41FA5}">
                      <a16:colId xmlns:a16="http://schemas.microsoft.com/office/drawing/2014/main" val="532299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3691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- 2021-05-21 13:24:37</a:t>
                      </a:r>
                      <a:r>
                        <a:rPr kumimoji="0" lang="en-US" sz="1000" b="0" i="0" u="none" strike="noStrike" kern="1200" cap="none" spc="0" normalizeH="0" baseline="0" noProof="0">
                          <a:ln>
                            <a:noFill/>
                          </a:ln>
                          <a:solidFill>
                            <a:prstClr val="black"/>
                          </a:solidFill>
                          <a:effectLst/>
                          <a:uLnTx/>
                          <a:uFillTx/>
                          <a:latin typeface="+mn-lt"/>
                          <a:ea typeface="+mn-ea"/>
                          <a:cs typeface="+mn-cs"/>
                        </a:rPr>
                        <a:t>
 Today is #AmericanRedCrossFoundersDay. For over a century, @redcross has been a lifeline to those in need. As a proud partner, we support their efforts to deliver vital services &amp;amp; relief. Here’s a snapshot of #TEAMPHLY when they helped @RedCrossPhilly install free smoke alarms. https://t.co/jyhvJbl1VR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05/29/2021 02:10:19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0.2443 %</a:t>
                      </a:r>
                    </a:p>
                  </a:txBody>
                  <a:tcPr/>
                </a:tc>
                <a:extLst>
                  <a:ext uri="{0D108BD9-81ED-4DB2-BD59-A6C34878D82A}">
                    <a16:rowId xmlns:a16="http://schemas.microsoft.com/office/drawing/2014/main" val="369471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- 2021-05-10 16:20:02</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Claims department recently volunteered to help @AFFPhilly prepare meals for people in the #community who are in need. The #nonprofit is dedicated to providing food and friendship to seniors, kids, and families in the Greater #Philadelphia area. #TEAMPHLY https://t.co/UDHpwJRqSB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05/12/2021 02:09:41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0.1624 %</a:t>
                      </a:r>
                    </a:p>
                  </a:txBody>
                  <a:tcPr/>
                </a:tc>
                <a:extLst>
                  <a:ext uri="{0D108BD9-81ED-4DB2-BD59-A6C34878D82A}">
                    <a16:rowId xmlns:a16="http://schemas.microsoft.com/office/drawing/2014/main" val="2290822403"/>
                  </a:ext>
                </a:extLst>
              </a:tr>
            </a:tbl>
          </a:graphicData>
        </a:graphic>
      </p:graphicFrame>
      <p:sp>
        <p:nvSpPr>
          <p:cNvPr id="4" name="Text Placeholder 3">
            <a:extLst>
              <a:ext uri="{FF2B5EF4-FFF2-40B4-BE49-F238E27FC236}">
                <a16:creationId xmlns:a16="http://schemas.microsoft.com/office/drawing/2014/main" id="{4EE8EA0C-87C2-430D-BEF3-51DDBBA57E2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70927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3B4C3-52F4-47B9-B64B-360E65DE528B}"/>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CB55BC20-FE9C-4552-9DC4-E583D5DB1016}"/>
              </a:ext>
            </a:extLst>
          </p:cNvPr>
          <p:cNvGraphicFramePr>
            <a:graphicFrameLocks noGrp="1"/>
          </p:cNvGraphicFramePr>
          <p:nvPr>
            <p:ph type="tbl" sz="quarter" idx="13"/>
            <p:extLst>
              <p:ext uri="{D42A27DB-BD31-4B8C-83A1-F6EECF244321}">
                <p14:modId xmlns:p14="http://schemas.microsoft.com/office/powerpoint/2010/main" val="2051192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2683909"/>
                    </a:ext>
                  </a:extLst>
                </a:gridCol>
                <a:gridCol w="493776">
                  <a:extLst>
                    <a:ext uri="{9D8B030D-6E8A-4147-A177-3AD203B41FA5}">
                      <a16:colId xmlns:a16="http://schemas.microsoft.com/office/drawing/2014/main" val="2656476781"/>
                    </a:ext>
                  </a:extLst>
                </a:gridCol>
                <a:gridCol w="1069848">
                  <a:extLst>
                    <a:ext uri="{9D8B030D-6E8A-4147-A177-3AD203B41FA5}">
                      <a16:colId xmlns:a16="http://schemas.microsoft.com/office/drawing/2014/main" val="2648592439"/>
                    </a:ext>
                  </a:extLst>
                </a:gridCol>
                <a:gridCol w="1069848">
                  <a:extLst>
                    <a:ext uri="{9D8B030D-6E8A-4147-A177-3AD203B41FA5}">
                      <a16:colId xmlns:a16="http://schemas.microsoft.com/office/drawing/2014/main" val="509842170"/>
                    </a:ext>
                  </a:extLst>
                </a:gridCol>
                <a:gridCol w="1069848">
                  <a:extLst>
                    <a:ext uri="{9D8B030D-6E8A-4147-A177-3AD203B41FA5}">
                      <a16:colId xmlns:a16="http://schemas.microsoft.com/office/drawing/2014/main" val="3277175186"/>
                    </a:ext>
                  </a:extLst>
                </a:gridCol>
                <a:gridCol w="1069848">
                  <a:extLst>
                    <a:ext uri="{9D8B030D-6E8A-4147-A177-3AD203B41FA5}">
                      <a16:colId xmlns:a16="http://schemas.microsoft.com/office/drawing/2014/main" val="3895045860"/>
                    </a:ext>
                  </a:extLst>
                </a:gridCol>
                <a:gridCol w="1069848">
                  <a:extLst>
                    <a:ext uri="{9D8B030D-6E8A-4147-A177-3AD203B41FA5}">
                      <a16:colId xmlns:a16="http://schemas.microsoft.com/office/drawing/2014/main" val="1114841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7291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- 2021-05-21 16:35:03</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sponsor @SunFound's 19th annual #RunWalkBark4Dreams! The virtual run/walk kicks off tomorrow &amp;amp; supports the #nonprofit’s mission to answer the dreams of chronically ill, physically challenged, &amp;amp; abused children. To register: https://t.co/XrF8YQwNEm #TEAMPHLY https://t.co/L0G3HMTpI2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05/23/2021 02:10:19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0.1357 %</a:t>
                      </a:r>
                    </a:p>
                  </a:txBody>
                  <a:tcPr/>
                </a:tc>
                <a:extLst>
                  <a:ext uri="{0D108BD9-81ED-4DB2-BD59-A6C34878D82A}">
                    <a16:rowId xmlns:a16="http://schemas.microsoft.com/office/drawing/2014/main" val="235974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- 2021-05-05 12:44:34</a:t>
                      </a:r>
                      <a:r>
                        <a:rPr kumimoji="0" lang="en-US" sz="1000" b="0" i="0" u="none" strike="noStrike" kern="1200" cap="none" spc="0" normalizeH="0" baseline="0" noProof="0">
                          <a:ln>
                            <a:noFill/>
                          </a:ln>
                          <a:solidFill>
                            <a:prstClr val="black"/>
                          </a:solidFill>
                          <a:effectLst/>
                          <a:uLnTx/>
                          <a:uFillTx/>
                          <a:latin typeface="+mn-lt"/>
                          <a:ea typeface="+mn-ea"/>
                          <a:cs typeface="+mn-cs"/>
                        </a:rPr>
                        <a:t>
 For many organizations, #remotework options are here to stay. This increased flexibility may come with increased #cybersecurity risks. Check out our tips for managing these #cyberrisks &amp;amp; learn how our eRiskHub portal can help policyholders: https://t.co/02spfs96d8 https://t.co/OCzkz8Ihts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0.1355 %</a:t>
                      </a:r>
                    </a:p>
                  </a:txBody>
                  <a:tcPr/>
                </a:tc>
                <a:extLst>
                  <a:ext uri="{0D108BD9-81ED-4DB2-BD59-A6C34878D82A}">
                    <a16:rowId xmlns:a16="http://schemas.microsoft.com/office/drawing/2014/main" val="3317728187"/>
                  </a:ext>
                </a:extLst>
              </a:tr>
            </a:tbl>
          </a:graphicData>
        </a:graphic>
      </p:graphicFrame>
      <p:sp>
        <p:nvSpPr>
          <p:cNvPr id="4" name="Text Placeholder 3">
            <a:extLst>
              <a:ext uri="{FF2B5EF4-FFF2-40B4-BE49-F238E27FC236}">
                <a16:creationId xmlns:a16="http://schemas.microsoft.com/office/drawing/2014/main" id="{17F226FA-BC37-4A16-9861-D43E42B23D6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870333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12E87-F8AC-4296-8574-FD0D936750FA}"/>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095A61B1-3779-40E9-B19E-2CBB4871491C}"/>
              </a:ext>
            </a:extLst>
          </p:cNvPr>
          <p:cNvGraphicFramePr>
            <a:graphicFrameLocks noGrp="1"/>
          </p:cNvGraphicFramePr>
          <p:nvPr>
            <p:ph type="tbl" sz="quarter" idx="13"/>
            <p:extLst>
              <p:ext uri="{D42A27DB-BD31-4B8C-83A1-F6EECF244321}">
                <p14:modId xmlns:p14="http://schemas.microsoft.com/office/powerpoint/2010/main" val="2173445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29083112"/>
                    </a:ext>
                  </a:extLst>
                </a:gridCol>
                <a:gridCol w="493776">
                  <a:extLst>
                    <a:ext uri="{9D8B030D-6E8A-4147-A177-3AD203B41FA5}">
                      <a16:colId xmlns:a16="http://schemas.microsoft.com/office/drawing/2014/main" val="1222116708"/>
                    </a:ext>
                  </a:extLst>
                </a:gridCol>
                <a:gridCol w="1069848">
                  <a:extLst>
                    <a:ext uri="{9D8B030D-6E8A-4147-A177-3AD203B41FA5}">
                      <a16:colId xmlns:a16="http://schemas.microsoft.com/office/drawing/2014/main" val="1673354304"/>
                    </a:ext>
                  </a:extLst>
                </a:gridCol>
                <a:gridCol w="1069848">
                  <a:extLst>
                    <a:ext uri="{9D8B030D-6E8A-4147-A177-3AD203B41FA5}">
                      <a16:colId xmlns:a16="http://schemas.microsoft.com/office/drawing/2014/main" val="571341715"/>
                    </a:ext>
                  </a:extLst>
                </a:gridCol>
                <a:gridCol w="1069848">
                  <a:extLst>
                    <a:ext uri="{9D8B030D-6E8A-4147-A177-3AD203B41FA5}">
                      <a16:colId xmlns:a16="http://schemas.microsoft.com/office/drawing/2014/main" val="669087599"/>
                    </a:ext>
                  </a:extLst>
                </a:gridCol>
                <a:gridCol w="1069848">
                  <a:extLst>
                    <a:ext uri="{9D8B030D-6E8A-4147-A177-3AD203B41FA5}">
                      <a16:colId xmlns:a16="http://schemas.microsoft.com/office/drawing/2014/main" val="531648163"/>
                    </a:ext>
                  </a:extLst>
                </a:gridCol>
                <a:gridCol w="1069848">
                  <a:extLst>
                    <a:ext uri="{9D8B030D-6E8A-4147-A177-3AD203B41FA5}">
                      <a16:colId xmlns:a16="http://schemas.microsoft.com/office/drawing/2014/main" val="2363431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0220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- 2021-05-18 14:59:57</a:t>
                      </a:r>
                      <a:r>
                        <a:rPr kumimoji="0" lang="en-US" sz="1000" b="0" i="0" u="none" strike="noStrike" kern="1200" cap="none" spc="0" normalizeH="0" baseline="0" noProof="0">
                          <a:ln>
                            <a:noFill/>
                          </a:ln>
                          <a:solidFill>
                            <a:prstClr val="black"/>
                          </a:solidFill>
                          <a:effectLst/>
                          <a:uLnTx/>
                          <a:uFillTx/>
                          <a:latin typeface="+mn-lt"/>
                          <a:ea typeface="+mn-ea"/>
                          <a:cs typeface="+mn-cs"/>
                        </a:rPr>
                        <a:t>
 We’re one week into the @SpecialOlympiPA  Unified Team Distance Challenge! Over the next several weeks, #TEAMPHLY is competing in a virtual #fitnesschallenge with a goal of conquering 200 miles! The challenge is in support of the #SpecialOlympics PA’s Summer Games in June. https://t.co/sFztehjOvw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20:10:20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0.1354 %</a:t>
                      </a:r>
                    </a:p>
                  </a:txBody>
                  <a:tcPr/>
                </a:tc>
                <a:extLst>
                  <a:ext uri="{0D108BD9-81ED-4DB2-BD59-A6C34878D82A}">
                    <a16:rowId xmlns:a16="http://schemas.microsoft.com/office/drawing/2014/main" val="239765132"/>
                  </a:ext>
                </a:extLst>
              </a:tr>
            </a:tbl>
          </a:graphicData>
        </a:graphic>
      </p:graphicFrame>
      <p:sp>
        <p:nvSpPr>
          <p:cNvPr id="4" name="Text Placeholder 3">
            <a:extLst>
              <a:ext uri="{FF2B5EF4-FFF2-40B4-BE49-F238E27FC236}">
                <a16:creationId xmlns:a16="http://schemas.microsoft.com/office/drawing/2014/main" id="{32D5D8A0-683C-49F8-81E7-77BA76732B9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10880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C27EB-F1AF-4401-947F-E4B5801BEDBE}"/>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23AD7EF3-8BD6-4F78-B566-E9BDCD047D8B}"/>
              </a:ext>
            </a:extLst>
          </p:cNvPr>
          <p:cNvGraphicFramePr>
            <a:graphicFrameLocks noGrp="1"/>
          </p:cNvGraphicFramePr>
          <p:nvPr>
            <p:ph type="tbl" sz="quarter" idx="13"/>
            <p:extLst>
              <p:ext uri="{D42A27DB-BD31-4B8C-83A1-F6EECF244321}">
                <p14:modId xmlns:p14="http://schemas.microsoft.com/office/powerpoint/2010/main" val="3680591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650311879"/>
                    </a:ext>
                  </a:extLst>
                </a:gridCol>
                <a:gridCol w="658368">
                  <a:extLst>
                    <a:ext uri="{9D8B030D-6E8A-4147-A177-3AD203B41FA5}">
                      <a16:colId xmlns:a16="http://schemas.microsoft.com/office/drawing/2014/main" val="1911739417"/>
                    </a:ext>
                  </a:extLst>
                </a:gridCol>
                <a:gridCol w="658368">
                  <a:extLst>
                    <a:ext uri="{9D8B030D-6E8A-4147-A177-3AD203B41FA5}">
                      <a16:colId xmlns:a16="http://schemas.microsoft.com/office/drawing/2014/main" val="1715249952"/>
                    </a:ext>
                  </a:extLst>
                </a:gridCol>
                <a:gridCol w="658368">
                  <a:extLst>
                    <a:ext uri="{9D8B030D-6E8A-4147-A177-3AD203B41FA5}">
                      <a16:colId xmlns:a16="http://schemas.microsoft.com/office/drawing/2014/main" val="2973978749"/>
                    </a:ext>
                  </a:extLst>
                </a:gridCol>
                <a:gridCol w="658368">
                  <a:extLst>
                    <a:ext uri="{9D8B030D-6E8A-4147-A177-3AD203B41FA5}">
                      <a16:colId xmlns:a16="http://schemas.microsoft.com/office/drawing/2014/main" val="576849380"/>
                    </a:ext>
                  </a:extLst>
                </a:gridCol>
                <a:gridCol w="658368">
                  <a:extLst>
                    <a:ext uri="{9D8B030D-6E8A-4147-A177-3AD203B41FA5}">
                      <a16:colId xmlns:a16="http://schemas.microsoft.com/office/drawing/2014/main" val="2025771143"/>
                    </a:ext>
                  </a:extLst>
                </a:gridCol>
                <a:gridCol w="658368">
                  <a:extLst>
                    <a:ext uri="{9D8B030D-6E8A-4147-A177-3AD203B41FA5}">
                      <a16:colId xmlns:a16="http://schemas.microsoft.com/office/drawing/2014/main" val="689510048"/>
                    </a:ext>
                  </a:extLst>
                </a:gridCol>
                <a:gridCol w="658368">
                  <a:extLst>
                    <a:ext uri="{9D8B030D-6E8A-4147-A177-3AD203B41FA5}">
                      <a16:colId xmlns:a16="http://schemas.microsoft.com/office/drawing/2014/main" val="223307346"/>
                    </a:ext>
                  </a:extLst>
                </a:gridCol>
                <a:gridCol w="658368">
                  <a:extLst>
                    <a:ext uri="{9D8B030D-6E8A-4147-A177-3AD203B41FA5}">
                      <a16:colId xmlns:a16="http://schemas.microsoft.com/office/drawing/2014/main" val="3623019323"/>
                    </a:ext>
                  </a:extLst>
                </a:gridCol>
                <a:gridCol w="658368">
                  <a:extLst>
                    <a:ext uri="{9D8B030D-6E8A-4147-A177-3AD203B41FA5}">
                      <a16:colId xmlns:a16="http://schemas.microsoft.com/office/drawing/2014/main" val="178220827"/>
                    </a:ext>
                  </a:extLst>
                </a:gridCol>
                <a:gridCol w="658368">
                  <a:extLst>
                    <a:ext uri="{9D8B030D-6E8A-4147-A177-3AD203B41FA5}">
                      <a16:colId xmlns:a16="http://schemas.microsoft.com/office/drawing/2014/main" val="587853419"/>
                    </a:ext>
                  </a:extLst>
                </a:gridCol>
                <a:gridCol w="658368">
                  <a:extLst>
                    <a:ext uri="{9D8B030D-6E8A-4147-A177-3AD203B41FA5}">
                      <a16:colId xmlns:a16="http://schemas.microsoft.com/office/drawing/2014/main" val="283644525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91147331"/>
                  </a:ext>
                </a:extLst>
              </a:tr>
              <a:tr h="370840">
                <a:tc>
                  <a:txBody>
                    <a:bodyPr/>
                    <a:lstStyle/>
                    <a:p>
                      <a:r>
                        <a:rPr lang="en-US" sz="1000"/>
                        <a:t>28926</a:t>
                      </a:r>
                    </a:p>
                  </a:txBody>
                  <a:tcPr/>
                </a:tc>
                <a:tc>
                  <a:txBody>
                    <a:bodyPr/>
                    <a:lstStyle/>
                    <a:p>
                      <a:r>
                        <a:rPr lang="en-US" sz="1000"/>
                        <a:t>196</a:t>
                      </a:r>
                    </a:p>
                  </a:txBody>
                  <a:tcPr/>
                </a:tc>
                <a:tc>
                  <a:txBody>
                    <a:bodyPr/>
                    <a:lstStyle/>
                    <a:p>
                      <a:r>
                        <a:rPr lang="en-US" sz="1000"/>
                        <a:t>25</a:t>
                      </a:r>
                    </a:p>
                  </a:txBody>
                  <a:tcPr/>
                </a:tc>
                <a:tc>
                  <a:txBody>
                    <a:bodyPr/>
                    <a:lstStyle/>
                    <a:p>
                      <a:r>
                        <a:rPr lang="en-US" sz="1000"/>
                        <a:t>1464</a:t>
                      </a:r>
                    </a:p>
                  </a:txBody>
                  <a:tcPr/>
                </a:tc>
                <a:tc>
                  <a:txBody>
                    <a:bodyPr/>
                    <a:lstStyle/>
                    <a:p>
                      <a:r>
                        <a:rPr lang="en-US" sz="1000"/>
                        <a:t>58.56</a:t>
                      </a:r>
                    </a:p>
                  </a:txBody>
                  <a:tcPr/>
                </a:tc>
                <a:tc>
                  <a:txBody>
                    <a:bodyPr/>
                    <a:lstStyle/>
                    <a:p>
                      <a:r>
                        <a:rPr lang="en-US" sz="1000"/>
                        <a:t>15</a:t>
                      </a:r>
                    </a:p>
                  </a:txBody>
                  <a:tcPr/>
                </a:tc>
                <a:tc>
                  <a:txBody>
                    <a:bodyPr/>
                    <a:lstStyle/>
                    <a:p>
                      <a:r>
                        <a:rPr lang="en-US" sz="1000"/>
                        <a:t>180</a:t>
                      </a:r>
                    </a:p>
                  </a:txBody>
                  <a:tcPr/>
                </a:tc>
                <a:tc>
                  <a:txBody>
                    <a:bodyPr/>
                    <a:lstStyle/>
                    <a:p>
                      <a:r>
                        <a:rPr lang="en-US" sz="1000"/>
                        <a:t>2844</a:t>
                      </a:r>
                    </a:p>
                  </a:txBody>
                  <a:tcPr/>
                </a:tc>
                <a:tc>
                  <a:txBody>
                    <a:bodyPr/>
                    <a:lstStyle/>
                    <a:p>
                      <a:r>
                        <a:rPr lang="en-US" sz="1000"/>
                        <a:t>113.76</a:t>
                      </a:r>
                    </a:p>
                  </a:txBody>
                  <a:tcPr/>
                </a:tc>
                <a:tc>
                  <a:txBody>
                    <a:bodyPr/>
                    <a:lstStyle/>
                    <a:p>
                      <a:r>
                        <a:rPr lang="en-US" sz="1000"/>
                        <a:t>61453</a:t>
                      </a:r>
                    </a:p>
                  </a:txBody>
                  <a:tcPr/>
                </a:tc>
                <a:tc>
                  <a:txBody>
                    <a:bodyPr/>
                    <a:lstStyle/>
                    <a:p>
                      <a:r>
                        <a:rPr lang="en-US" sz="1000"/>
                        <a:t>2458.12</a:t>
                      </a:r>
                    </a:p>
                  </a:txBody>
                  <a:tcPr/>
                </a:tc>
                <a:tc>
                  <a:txBody>
                    <a:bodyPr/>
                    <a:lstStyle/>
                    <a:p>
                      <a:r>
                        <a:rPr lang="en-US" sz="1000"/>
                        <a:t>0.061475457149197 %</a:t>
                      </a:r>
                    </a:p>
                  </a:txBody>
                  <a:tcPr/>
                </a:tc>
                <a:extLst>
                  <a:ext uri="{0D108BD9-81ED-4DB2-BD59-A6C34878D82A}">
                    <a16:rowId xmlns:a16="http://schemas.microsoft.com/office/drawing/2014/main" val="674438088"/>
                  </a:ext>
                </a:extLst>
              </a:tr>
            </a:tbl>
          </a:graphicData>
        </a:graphic>
      </p:graphicFrame>
      <p:sp>
        <p:nvSpPr>
          <p:cNvPr id="4" name="Text Placeholder 3">
            <a:extLst>
              <a:ext uri="{FF2B5EF4-FFF2-40B4-BE49-F238E27FC236}">
                <a16:creationId xmlns:a16="http://schemas.microsoft.com/office/drawing/2014/main" id="{2904DFF4-E5B7-4CA6-8FB5-7C2657C1496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00482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2E16C-28A6-4757-B051-812E64FA0BD3}"/>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213D0BAA-787A-414E-A90C-62CA037E8E08}"/>
              </a:ext>
            </a:extLst>
          </p:cNvPr>
          <p:cNvGraphicFramePr>
            <a:graphicFrameLocks noGrp="1"/>
          </p:cNvGraphicFramePr>
          <p:nvPr>
            <p:ph type="chart" sz="quarter" idx="13"/>
            <p:extLst>
              <p:ext uri="{D42A27DB-BD31-4B8C-83A1-F6EECF244321}">
                <p14:modId xmlns:p14="http://schemas.microsoft.com/office/powerpoint/2010/main" val="2280029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B5DA1-1FE6-4D34-AD09-D5521D2BEA1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68F22E8-44BD-47DE-A6B7-4C08F6D54B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1873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9FC9F-F28D-4381-B2F0-0EDC7C539BF7}"/>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573C09AF-479E-4073-8665-8D119379BFEF}"/>
              </a:ext>
            </a:extLst>
          </p:cNvPr>
          <p:cNvGraphicFramePr>
            <a:graphicFrameLocks noGrp="1"/>
          </p:cNvGraphicFramePr>
          <p:nvPr>
            <p:ph type="chart" sz="quarter" idx="13"/>
            <p:extLst>
              <p:ext uri="{D42A27DB-BD31-4B8C-83A1-F6EECF244321}">
                <p14:modId xmlns:p14="http://schemas.microsoft.com/office/powerpoint/2010/main" val="932417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C5E460-2AE7-4521-BBA6-E8F21ABCA07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565D30E-62E0-48BB-BAC7-C8AC850C98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9726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98D2A-9E77-4C80-B375-4D5FAA6E9938}"/>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2CC73D12-3DBB-4964-BC25-771E8EDB8758}"/>
              </a:ext>
            </a:extLst>
          </p:cNvPr>
          <p:cNvGraphicFramePr>
            <a:graphicFrameLocks noGrp="1"/>
          </p:cNvGraphicFramePr>
          <p:nvPr>
            <p:ph type="chart" sz="quarter" idx="13"/>
            <p:extLst>
              <p:ext uri="{D42A27DB-BD31-4B8C-83A1-F6EECF244321}">
                <p14:modId xmlns:p14="http://schemas.microsoft.com/office/powerpoint/2010/main" val="3666496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9E8554-4E8D-4E5A-8D5A-8B74A78A65C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E124CE3-21F0-4AC8-B49A-A9FB6DD12B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7324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E03D1-9D4C-4FCD-88FD-54B2406EEC9E}"/>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59D81159-9A31-4C3D-9108-439175CC4BD3}"/>
              </a:ext>
            </a:extLst>
          </p:cNvPr>
          <p:cNvGraphicFramePr>
            <a:graphicFrameLocks noGrp="1"/>
          </p:cNvGraphicFramePr>
          <p:nvPr>
            <p:ph type="chart" sz="quarter" idx="13"/>
            <p:extLst>
              <p:ext uri="{D42A27DB-BD31-4B8C-83A1-F6EECF244321}">
                <p14:modId xmlns:p14="http://schemas.microsoft.com/office/powerpoint/2010/main" val="941861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103D07-E935-495B-8895-0FA96D9106C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485A3F8-B12F-47CE-B2D0-7AC54E32EA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7434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9AC5D-3B66-462E-A6CE-01D2F5CC8A8F}"/>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F71012F0-4174-4C2B-AF2E-9E91D4696F8A}"/>
              </a:ext>
            </a:extLst>
          </p:cNvPr>
          <p:cNvGraphicFramePr>
            <a:graphicFrameLocks noGrp="1"/>
          </p:cNvGraphicFramePr>
          <p:nvPr>
            <p:ph type="tbl" sz="quarter" idx="13"/>
            <p:extLst>
              <p:ext uri="{D42A27DB-BD31-4B8C-83A1-F6EECF244321}">
                <p14:modId xmlns:p14="http://schemas.microsoft.com/office/powerpoint/2010/main" val="4137006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91541813"/>
                    </a:ext>
                  </a:extLst>
                </a:gridCol>
                <a:gridCol w="740664">
                  <a:extLst>
                    <a:ext uri="{9D8B030D-6E8A-4147-A177-3AD203B41FA5}">
                      <a16:colId xmlns:a16="http://schemas.microsoft.com/office/drawing/2014/main" val="2727142734"/>
                    </a:ext>
                  </a:extLst>
                </a:gridCol>
                <a:gridCol w="740664">
                  <a:extLst>
                    <a:ext uri="{9D8B030D-6E8A-4147-A177-3AD203B41FA5}">
                      <a16:colId xmlns:a16="http://schemas.microsoft.com/office/drawing/2014/main" val="395659812"/>
                    </a:ext>
                  </a:extLst>
                </a:gridCol>
                <a:gridCol w="740664">
                  <a:extLst>
                    <a:ext uri="{9D8B030D-6E8A-4147-A177-3AD203B41FA5}">
                      <a16:colId xmlns:a16="http://schemas.microsoft.com/office/drawing/2014/main" val="3474886377"/>
                    </a:ext>
                  </a:extLst>
                </a:gridCol>
                <a:gridCol w="740664">
                  <a:extLst>
                    <a:ext uri="{9D8B030D-6E8A-4147-A177-3AD203B41FA5}">
                      <a16:colId xmlns:a16="http://schemas.microsoft.com/office/drawing/2014/main" val="1206057337"/>
                    </a:ext>
                  </a:extLst>
                </a:gridCol>
                <a:gridCol w="740664">
                  <a:extLst>
                    <a:ext uri="{9D8B030D-6E8A-4147-A177-3AD203B41FA5}">
                      <a16:colId xmlns:a16="http://schemas.microsoft.com/office/drawing/2014/main" val="3012089957"/>
                    </a:ext>
                  </a:extLst>
                </a:gridCol>
                <a:gridCol w="740664">
                  <a:extLst>
                    <a:ext uri="{9D8B030D-6E8A-4147-A177-3AD203B41FA5}">
                      <a16:colId xmlns:a16="http://schemas.microsoft.com/office/drawing/2014/main" val="1178806813"/>
                    </a:ext>
                  </a:extLst>
                </a:gridCol>
                <a:gridCol w="740664">
                  <a:extLst>
                    <a:ext uri="{9D8B030D-6E8A-4147-A177-3AD203B41FA5}">
                      <a16:colId xmlns:a16="http://schemas.microsoft.com/office/drawing/2014/main" val="4103642683"/>
                    </a:ext>
                  </a:extLst>
                </a:gridCol>
                <a:gridCol w="740664">
                  <a:extLst>
                    <a:ext uri="{9D8B030D-6E8A-4147-A177-3AD203B41FA5}">
                      <a16:colId xmlns:a16="http://schemas.microsoft.com/office/drawing/2014/main" val="2099370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5639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- 2021-05-28 15:05:03</a:t>
                      </a:r>
                      <a:r>
                        <a:rPr kumimoji="0" lang="en-US" sz="1000" b="0" i="0" u="none" strike="noStrike" kern="1200" cap="none" spc="0" normalizeH="0" baseline="0" noProof="0">
                          <a:ln>
                            <a:noFill/>
                          </a:ln>
                          <a:solidFill>
                            <a:prstClr val="black"/>
                          </a:solidFill>
                          <a:effectLst/>
                          <a:uLnTx/>
                          <a:uFillTx/>
                          <a:latin typeface="+mn-lt"/>
                          <a:ea typeface="+mn-ea"/>
                          <a:cs typeface="+mn-cs"/>
                        </a:rPr>
                        <a:t>
 To commemorate the men and women who died while serving in the U.S. #military, employees from our Claims department visited Laurel Hill Cemetery, a National Historic Landmark located in #Philadelphia. #TEAMPHLY and their families spent their day placing flags on veterans' gravesites in honor of #MemorialDay.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0.082150537634409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9639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- 2021-05-10 16:00:14</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Claims department recently volunteered to help Caring for Friends  prepare meals for people in the #community who are in need. The #nonprofit is dedicated to providing food and friendship to seniors, kids, and families in the Greater #Philadelphia area. #TEAMPHLY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0.13723101908242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2016195"/>
                  </a:ext>
                </a:extLst>
              </a:tr>
            </a:tbl>
          </a:graphicData>
        </a:graphic>
      </p:graphicFrame>
      <p:sp>
        <p:nvSpPr>
          <p:cNvPr id="4" name="Text Placeholder 3">
            <a:extLst>
              <a:ext uri="{FF2B5EF4-FFF2-40B4-BE49-F238E27FC236}">
                <a16:creationId xmlns:a16="http://schemas.microsoft.com/office/drawing/2014/main" id="{C73C0B79-B024-43CA-BD38-81E9D6D46DF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988758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96215-CF5F-4DED-A526-7EB2B9825419}"/>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AA52993D-FB55-41DA-AEEE-0262DEB5F78E}"/>
              </a:ext>
            </a:extLst>
          </p:cNvPr>
          <p:cNvGraphicFramePr>
            <a:graphicFrameLocks noGrp="1"/>
          </p:cNvGraphicFramePr>
          <p:nvPr>
            <p:ph type="tbl" sz="quarter" idx="13"/>
            <p:extLst>
              <p:ext uri="{D42A27DB-BD31-4B8C-83A1-F6EECF244321}">
                <p14:modId xmlns:p14="http://schemas.microsoft.com/office/powerpoint/2010/main" val="401312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09131415"/>
                    </a:ext>
                  </a:extLst>
                </a:gridCol>
                <a:gridCol w="740664">
                  <a:extLst>
                    <a:ext uri="{9D8B030D-6E8A-4147-A177-3AD203B41FA5}">
                      <a16:colId xmlns:a16="http://schemas.microsoft.com/office/drawing/2014/main" val="182373714"/>
                    </a:ext>
                  </a:extLst>
                </a:gridCol>
                <a:gridCol w="740664">
                  <a:extLst>
                    <a:ext uri="{9D8B030D-6E8A-4147-A177-3AD203B41FA5}">
                      <a16:colId xmlns:a16="http://schemas.microsoft.com/office/drawing/2014/main" val="3403665955"/>
                    </a:ext>
                  </a:extLst>
                </a:gridCol>
                <a:gridCol w="740664">
                  <a:extLst>
                    <a:ext uri="{9D8B030D-6E8A-4147-A177-3AD203B41FA5}">
                      <a16:colId xmlns:a16="http://schemas.microsoft.com/office/drawing/2014/main" val="3542523703"/>
                    </a:ext>
                  </a:extLst>
                </a:gridCol>
                <a:gridCol w="740664">
                  <a:extLst>
                    <a:ext uri="{9D8B030D-6E8A-4147-A177-3AD203B41FA5}">
                      <a16:colId xmlns:a16="http://schemas.microsoft.com/office/drawing/2014/main" val="3271448169"/>
                    </a:ext>
                  </a:extLst>
                </a:gridCol>
                <a:gridCol w="740664">
                  <a:extLst>
                    <a:ext uri="{9D8B030D-6E8A-4147-A177-3AD203B41FA5}">
                      <a16:colId xmlns:a16="http://schemas.microsoft.com/office/drawing/2014/main" val="3056448061"/>
                    </a:ext>
                  </a:extLst>
                </a:gridCol>
                <a:gridCol w="740664">
                  <a:extLst>
                    <a:ext uri="{9D8B030D-6E8A-4147-A177-3AD203B41FA5}">
                      <a16:colId xmlns:a16="http://schemas.microsoft.com/office/drawing/2014/main" val="2911455276"/>
                    </a:ext>
                  </a:extLst>
                </a:gridCol>
                <a:gridCol w="740664">
                  <a:extLst>
                    <a:ext uri="{9D8B030D-6E8A-4147-A177-3AD203B41FA5}">
                      <a16:colId xmlns:a16="http://schemas.microsoft.com/office/drawing/2014/main" val="916576329"/>
                    </a:ext>
                  </a:extLst>
                </a:gridCol>
                <a:gridCol w="740664">
                  <a:extLst>
                    <a:ext uri="{9D8B030D-6E8A-4147-A177-3AD203B41FA5}">
                      <a16:colId xmlns:a16="http://schemas.microsoft.com/office/drawing/2014/main" val="3365310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0285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- 2021-05-24 15:27:25</a:t>
                      </a:r>
                      <a:r>
                        <a:rPr kumimoji="0" lang="en-US" sz="1000" b="0" i="0" u="none" strike="noStrike" kern="1200" cap="none" spc="0" normalizeH="0" baseline="0" noProof="0">
                          <a:ln>
                            <a:noFill/>
                          </a:ln>
                          <a:solidFill>
                            <a:prstClr val="black"/>
                          </a:solidFill>
                          <a:effectLst/>
                          <a:uLnTx/>
                          <a:uFillTx/>
                          <a:latin typeface="+mn-lt"/>
                          <a:ea typeface="+mn-ea"/>
                          <a:cs typeface="+mn-cs"/>
                        </a:rPr>
                        <a:t>
 PHLY's Bob Pottle spoke with Risk &amp; Insurance about strategies insurance carriers can use to strengthen their partnerships with insurance brokers. Looking beyond competitive pricing to add value is one strategy. Find out the other four: https://bit.ly/3hKa1kz #insuranceagents #insurancebrokers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937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- 2021-05-09 12:30:12</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moms a very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0.030270844397238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1745311"/>
                  </a:ext>
                </a:extLst>
              </a:tr>
            </a:tbl>
          </a:graphicData>
        </a:graphic>
      </p:graphicFrame>
      <p:sp>
        <p:nvSpPr>
          <p:cNvPr id="4" name="Text Placeholder 3">
            <a:extLst>
              <a:ext uri="{FF2B5EF4-FFF2-40B4-BE49-F238E27FC236}">
                <a16:creationId xmlns:a16="http://schemas.microsoft.com/office/drawing/2014/main" id="{987E24C7-29FF-4621-B9F3-E6AFC947F08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75085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FF697-6647-4D0B-9E90-9129B17AE8BE}"/>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92E34FD4-CBA6-4605-BC49-3F2BAE0E71B3}"/>
              </a:ext>
            </a:extLst>
          </p:cNvPr>
          <p:cNvGraphicFramePr>
            <a:graphicFrameLocks noGrp="1"/>
          </p:cNvGraphicFramePr>
          <p:nvPr>
            <p:ph type="tbl" sz="quarter" idx="13"/>
            <p:extLst>
              <p:ext uri="{D42A27DB-BD31-4B8C-83A1-F6EECF244321}">
                <p14:modId xmlns:p14="http://schemas.microsoft.com/office/powerpoint/2010/main" val="1118432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62347533"/>
                    </a:ext>
                  </a:extLst>
                </a:gridCol>
                <a:gridCol w="740664">
                  <a:extLst>
                    <a:ext uri="{9D8B030D-6E8A-4147-A177-3AD203B41FA5}">
                      <a16:colId xmlns:a16="http://schemas.microsoft.com/office/drawing/2014/main" val="3394329362"/>
                    </a:ext>
                  </a:extLst>
                </a:gridCol>
                <a:gridCol w="740664">
                  <a:extLst>
                    <a:ext uri="{9D8B030D-6E8A-4147-A177-3AD203B41FA5}">
                      <a16:colId xmlns:a16="http://schemas.microsoft.com/office/drawing/2014/main" val="1541675894"/>
                    </a:ext>
                  </a:extLst>
                </a:gridCol>
                <a:gridCol w="740664">
                  <a:extLst>
                    <a:ext uri="{9D8B030D-6E8A-4147-A177-3AD203B41FA5}">
                      <a16:colId xmlns:a16="http://schemas.microsoft.com/office/drawing/2014/main" val="2160593109"/>
                    </a:ext>
                  </a:extLst>
                </a:gridCol>
                <a:gridCol w="740664">
                  <a:extLst>
                    <a:ext uri="{9D8B030D-6E8A-4147-A177-3AD203B41FA5}">
                      <a16:colId xmlns:a16="http://schemas.microsoft.com/office/drawing/2014/main" val="1567189731"/>
                    </a:ext>
                  </a:extLst>
                </a:gridCol>
                <a:gridCol w="740664">
                  <a:extLst>
                    <a:ext uri="{9D8B030D-6E8A-4147-A177-3AD203B41FA5}">
                      <a16:colId xmlns:a16="http://schemas.microsoft.com/office/drawing/2014/main" val="1190786913"/>
                    </a:ext>
                  </a:extLst>
                </a:gridCol>
                <a:gridCol w="740664">
                  <a:extLst>
                    <a:ext uri="{9D8B030D-6E8A-4147-A177-3AD203B41FA5}">
                      <a16:colId xmlns:a16="http://schemas.microsoft.com/office/drawing/2014/main" val="4041111549"/>
                    </a:ext>
                  </a:extLst>
                </a:gridCol>
                <a:gridCol w="740664">
                  <a:extLst>
                    <a:ext uri="{9D8B030D-6E8A-4147-A177-3AD203B41FA5}">
                      <a16:colId xmlns:a16="http://schemas.microsoft.com/office/drawing/2014/main" val="3698720137"/>
                    </a:ext>
                  </a:extLst>
                </a:gridCol>
                <a:gridCol w="740664">
                  <a:extLst>
                    <a:ext uri="{9D8B030D-6E8A-4147-A177-3AD203B41FA5}">
                      <a16:colId xmlns:a16="http://schemas.microsoft.com/office/drawing/2014/main" val="42215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3689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- 2021-05-14 13:19:15</a:t>
                      </a:r>
                      <a:r>
                        <a:rPr kumimoji="0" lang="en-US" sz="1000" b="0" i="0" u="none" strike="noStrike" kern="1200" cap="none" spc="0" normalizeH="0" baseline="0" noProof="0">
                          <a:ln>
                            <a:noFill/>
                          </a:ln>
                          <a:solidFill>
                            <a:prstClr val="black"/>
                          </a:solidFill>
                          <a:effectLst/>
                          <a:uLnTx/>
                          <a:uFillTx/>
                          <a:latin typeface="+mn-lt"/>
                          <a:ea typeface="+mn-ea"/>
                          <a:cs typeface="+mn-cs"/>
                        </a:rPr>
                        <a:t>
 Trees are some of the most important plants on earth and our existence depends on their well-being. Whether #TEAMPHLY is #volunteering with local environmental #nonprofits or traveling across the U.S. to help save forests devastated by natural disasters, #trees are rooted in our commitment to supporting the environment. 
#NationalLoveATreeDay is Sunday, May 16th – how will you celebrate?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0.07845503922752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2081583"/>
                  </a:ext>
                </a:extLst>
              </a:tr>
            </a:tbl>
          </a:graphicData>
        </a:graphic>
      </p:graphicFrame>
      <p:sp>
        <p:nvSpPr>
          <p:cNvPr id="4" name="Text Placeholder 3">
            <a:extLst>
              <a:ext uri="{FF2B5EF4-FFF2-40B4-BE49-F238E27FC236}">
                <a16:creationId xmlns:a16="http://schemas.microsoft.com/office/drawing/2014/main" id="{580C904F-A71A-4A0C-B474-50ADB0E911B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2472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DF8A1-FA98-4036-8160-669E524D85A4}"/>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6560DF7A-F602-47F3-B553-910FDB0B9168}"/>
              </a:ext>
            </a:extLst>
          </p:cNvPr>
          <p:cNvGraphicFramePr>
            <a:graphicFrameLocks noGrp="1"/>
          </p:cNvGraphicFramePr>
          <p:nvPr>
            <p:ph type="tbl" sz="quarter" idx="13"/>
            <p:extLst>
              <p:ext uri="{D42A27DB-BD31-4B8C-83A1-F6EECF244321}">
                <p14:modId xmlns:p14="http://schemas.microsoft.com/office/powerpoint/2010/main" val="1887290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0319934"/>
                    </a:ext>
                  </a:extLst>
                </a:gridCol>
                <a:gridCol w="658368">
                  <a:extLst>
                    <a:ext uri="{9D8B030D-6E8A-4147-A177-3AD203B41FA5}">
                      <a16:colId xmlns:a16="http://schemas.microsoft.com/office/drawing/2014/main" val="1814121660"/>
                    </a:ext>
                  </a:extLst>
                </a:gridCol>
                <a:gridCol w="658368">
                  <a:extLst>
                    <a:ext uri="{9D8B030D-6E8A-4147-A177-3AD203B41FA5}">
                      <a16:colId xmlns:a16="http://schemas.microsoft.com/office/drawing/2014/main" val="3805782762"/>
                    </a:ext>
                  </a:extLst>
                </a:gridCol>
                <a:gridCol w="658368">
                  <a:extLst>
                    <a:ext uri="{9D8B030D-6E8A-4147-A177-3AD203B41FA5}">
                      <a16:colId xmlns:a16="http://schemas.microsoft.com/office/drawing/2014/main" val="1502727535"/>
                    </a:ext>
                  </a:extLst>
                </a:gridCol>
                <a:gridCol w="658368">
                  <a:extLst>
                    <a:ext uri="{9D8B030D-6E8A-4147-A177-3AD203B41FA5}">
                      <a16:colId xmlns:a16="http://schemas.microsoft.com/office/drawing/2014/main" val="1947982332"/>
                    </a:ext>
                  </a:extLst>
                </a:gridCol>
                <a:gridCol w="658368">
                  <a:extLst>
                    <a:ext uri="{9D8B030D-6E8A-4147-A177-3AD203B41FA5}">
                      <a16:colId xmlns:a16="http://schemas.microsoft.com/office/drawing/2014/main" val="197224338"/>
                    </a:ext>
                  </a:extLst>
                </a:gridCol>
                <a:gridCol w="658368">
                  <a:extLst>
                    <a:ext uri="{9D8B030D-6E8A-4147-A177-3AD203B41FA5}">
                      <a16:colId xmlns:a16="http://schemas.microsoft.com/office/drawing/2014/main" val="508579481"/>
                    </a:ext>
                  </a:extLst>
                </a:gridCol>
                <a:gridCol w="658368">
                  <a:extLst>
                    <a:ext uri="{9D8B030D-6E8A-4147-A177-3AD203B41FA5}">
                      <a16:colId xmlns:a16="http://schemas.microsoft.com/office/drawing/2014/main" val="1101536949"/>
                    </a:ext>
                  </a:extLst>
                </a:gridCol>
                <a:gridCol w="658368">
                  <a:extLst>
                    <a:ext uri="{9D8B030D-6E8A-4147-A177-3AD203B41FA5}">
                      <a16:colId xmlns:a16="http://schemas.microsoft.com/office/drawing/2014/main" val="3473340503"/>
                    </a:ext>
                  </a:extLst>
                </a:gridCol>
                <a:gridCol w="658368">
                  <a:extLst>
                    <a:ext uri="{9D8B030D-6E8A-4147-A177-3AD203B41FA5}">
                      <a16:colId xmlns:a16="http://schemas.microsoft.com/office/drawing/2014/main" val="40570914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8400870"/>
                  </a:ext>
                </a:extLst>
              </a:tr>
              <a:tr h="370840">
                <a:tc>
                  <a:txBody>
                    <a:bodyPr/>
                    <a:lstStyle/>
                    <a:p>
                      <a:r>
                        <a:rPr lang="en-US" sz="1000"/>
                        <a:t>phlyinsurance</a:t>
                      </a:r>
                    </a:p>
                  </a:txBody>
                  <a:tcPr/>
                </a:tc>
                <a:tc>
                  <a:txBody>
                    <a:bodyPr/>
                    <a:lstStyle/>
                    <a:p>
                      <a:r>
                        <a:rPr lang="en-US" sz="1000"/>
                        <a:t>2399</a:t>
                      </a:r>
                    </a:p>
                  </a:txBody>
                  <a:tcPr/>
                </a:tc>
                <a:tc>
                  <a:txBody>
                    <a:bodyPr/>
                    <a:lstStyle/>
                    <a:p>
                      <a:r>
                        <a:rPr lang="en-US" sz="1000"/>
                        <a:t>29</a:t>
                      </a:r>
                    </a:p>
                  </a:txBody>
                  <a:tcPr/>
                </a:tc>
                <a:tc>
                  <a:txBody>
                    <a:bodyPr/>
                    <a:lstStyle/>
                    <a:p>
                      <a:r>
                        <a:rPr lang="en-US" sz="1000"/>
                        <a:t>15</a:t>
                      </a:r>
                    </a:p>
                  </a:txBody>
                  <a:tcPr/>
                </a:tc>
                <a:tc>
                  <a:txBody>
                    <a:bodyPr/>
                    <a:lstStyle/>
                    <a:p>
                      <a:r>
                        <a:rPr lang="en-US" sz="1000"/>
                        <a:t>4</a:t>
                      </a:r>
                    </a:p>
                  </a:txBody>
                  <a:tcPr/>
                </a:tc>
                <a:tc>
                  <a:txBody>
                    <a:bodyPr/>
                    <a:lstStyle/>
                    <a:p>
                      <a:r>
                        <a:rPr lang="en-US" sz="1000"/>
                        <a:t>2</a:t>
                      </a:r>
                    </a:p>
                  </a:txBody>
                  <a:tcPr/>
                </a:tc>
                <a:tc>
                  <a:txBody>
                    <a:bodyPr/>
                    <a:lstStyle/>
                    <a:p>
                      <a:r>
                        <a:rPr lang="en-US" sz="1000"/>
                        <a:t>21</a:t>
                      </a:r>
                    </a:p>
                  </a:txBody>
                  <a:tcPr/>
                </a:tc>
                <a:tc>
                  <a:txBody>
                    <a:bodyPr/>
                    <a:lstStyle/>
                    <a:p>
                      <a:r>
                        <a:rPr lang="en-US" sz="1000"/>
                        <a:t>892</a:t>
                      </a:r>
                    </a:p>
                  </a:txBody>
                  <a:tcPr/>
                </a:tc>
                <a:tc>
                  <a:txBody>
                    <a:bodyPr/>
                    <a:lstStyle/>
                    <a:p>
                      <a:r>
                        <a:rPr lang="en-US" sz="1000"/>
                        <a:t>17</a:t>
                      </a:r>
                    </a:p>
                  </a:txBody>
                  <a:tcPr/>
                </a:tc>
                <a:tc>
                  <a:txBody>
                    <a:bodyPr/>
                    <a:lstStyle/>
                    <a:p>
                      <a:r>
                        <a:rPr lang="en-US" sz="1000"/>
                        <a:t>1.8157 %</a:t>
                      </a:r>
                    </a:p>
                  </a:txBody>
                  <a:tcPr/>
                </a:tc>
                <a:extLst>
                  <a:ext uri="{0D108BD9-81ED-4DB2-BD59-A6C34878D82A}">
                    <a16:rowId xmlns:a16="http://schemas.microsoft.com/office/drawing/2014/main" val="1753896168"/>
                  </a:ext>
                </a:extLst>
              </a:tr>
            </a:tbl>
          </a:graphicData>
        </a:graphic>
      </p:graphicFrame>
      <p:sp>
        <p:nvSpPr>
          <p:cNvPr id="4" name="Text Placeholder 3">
            <a:extLst>
              <a:ext uri="{FF2B5EF4-FFF2-40B4-BE49-F238E27FC236}">
                <a16:creationId xmlns:a16="http://schemas.microsoft.com/office/drawing/2014/main" id="{F5627AF2-78AC-4A02-9073-DB37BB72A78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206647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9BFC8-D318-4368-906B-6EC1FB565F02}"/>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0C198EAF-75B2-49E3-8E39-678C6512E7E6}"/>
              </a:ext>
            </a:extLst>
          </p:cNvPr>
          <p:cNvGraphicFramePr>
            <a:graphicFrameLocks noGrp="1"/>
          </p:cNvGraphicFramePr>
          <p:nvPr>
            <p:ph type="chart" sz="quarter" idx="13"/>
            <p:extLst>
              <p:ext uri="{D42A27DB-BD31-4B8C-83A1-F6EECF244321}">
                <p14:modId xmlns:p14="http://schemas.microsoft.com/office/powerpoint/2010/main" val="3978626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074C29-FBD8-4028-A727-1B0E5A4D74F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401B84E-C202-41EA-BF87-B50B3693E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239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D4DF5-3200-4550-B54F-CB5BDEFD49B2}"/>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E18F9E4D-FD5B-468F-9824-82C54D6E1505}"/>
              </a:ext>
            </a:extLst>
          </p:cNvPr>
          <p:cNvGraphicFramePr>
            <a:graphicFrameLocks noGrp="1"/>
          </p:cNvGraphicFramePr>
          <p:nvPr>
            <p:ph type="chart" sz="quarter" idx="13"/>
            <p:extLst>
              <p:ext uri="{D42A27DB-BD31-4B8C-83A1-F6EECF244321}">
                <p14:modId xmlns:p14="http://schemas.microsoft.com/office/powerpoint/2010/main" val="3326076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A1FD31-3D31-4C8C-AB76-208B2C48167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B86C999-BE03-4ADF-B392-1DCC0C39A2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7082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202C2-B95F-4A3B-AAF3-E27BC061D742}"/>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5E2B6A6-91B9-4107-AE05-3483F3D2F726}"/>
              </a:ext>
            </a:extLst>
          </p:cNvPr>
          <p:cNvGraphicFramePr>
            <a:graphicFrameLocks noGrp="1"/>
          </p:cNvGraphicFramePr>
          <p:nvPr>
            <p:ph type="chart" sz="quarter" idx="13"/>
            <p:extLst>
              <p:ext uri="{D42A27DB-BD31-4B8C-83A1-F6EECF244321}">
                <p14:modId xmlns:p14="http://schemas.microsoft.com/office/powerpoint/2010/main" val="1443611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851662-5A23-4F6E-94DC-48DECD87F09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FF7F47C-D35F-4459-A573-B4263417F6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2361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026AE-5818-472D-9864-F3F0C5995E6A}"/>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64DEFFA4-2266-4310-9794-CEB239C267F6}"/>
              </a:ext>
            </a:extLst>
          </p:cNvPr>
          <p:cNvGraphicFramePr>
            <a:graphicFrameLocks noGrp="1"/>
          </p:cNvGraphicFramePr>
          <p:nvPr>
            <p:ph type="tbl" sz="quarter" idx="13"/>
            <p:extLst>
              <p:ext uri="{D42A27DB-BD31-4B8C-83A1-F6EECF244321}">
                <p14:modId xmlns:p14="http://schemas.microsoft.com/office/powerpoint/2010/main" val="1834676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72837085"/>
                    </a:ext>
                  </a:extLst>
                </a:gridCol>
                <a:gridCol w="987552">
                  <a:extLst>
                    <a:ext uri="{9D8B030D-6E8A-4147-A177-3AD203B41FA5}">
                      <a16:colId xmlns:a16="http://schemas.microsoft.com/office/drawing/2014/main" val="2242326984"/>
                    </a:ext>
                  </a:extLst>
                </a:gridCol>
                <a:gridCol w="987552">
                  <a:extLst>
                    <a:ext uri="{9D8B030D-6E8A-4147-A177-3AD203B41FA5}">
                      <a16:colId xmlns:a16="http://schemas.microsoft.com/office/drawing/2014/main" val="195900377"/>
                    </a:ext>
                  </a:extLst>
                </a:gridCol>
                <a:gridCol w="987552">
                  <a:extLst>
                    <a:ext uri="{9D8B030D-6E8A-4147-A177-3AD203B41FA5}">
                      <a16:colId xmlns:a16="http://schemas.microsoft.com/office/drawing/2014/main" val="76465030"/>
                    </a:ext>
                  </a:extLst>
                </a:gridCol>
                <a:gridCol w="987552">
                  <a:extLst>
                    <a:ext uri="{9D8B030D-6E8A-4147-A177-3AD203B41FA5}">
                      <a16:colId xmlns:a16="http://schemas.microsoft.com/office/drawing/2014/main" val="868904167"/>
                    </a:ext>
                  </a:extLst>
                </a:gridCol>
                <a:gridCol w="987552">
                  <a:extLst>
                    <a:ext uri="{9D8B030D-6E8A-4147-A177-3AD203B41FA5}">
                      <a16:colId xmlns:a16="http://schemas.microsoft.com/office/drawing/2014/main" val="858288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65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- 2021-05-27 15:31:23</a:t>
                      </a:r>
                      <a:r>
                        <a:rPr kumimoji="0" lang="en-US" sz="1000" b="0" i="0" u="none" strike="noStrike" kern="1200" cap="none" spc="0" normalizeH="0" baseline="0" noProof="0">
                          <a:ln>
                            <a:noFill/>
                          </a:ln>
                          <a:solidFill>
                            <a:prstClr val="black"/>
                          </a:solidFill>
                          <a:effectLst/>
                          <a:uLnTx/>
                          <a:uFillTx/>
                          <a:latin typeface="+mn-lt"/>
                          <a:ea typeface="+mn-ea"/>
                          <a:cs typeface="+mn-cs"/>
                        </a:rPr>
                        <a:t>
 Today is #RedNoseDay, a national #fundraising campaign with the mission to end #childpoverty. To show our support, we’re sharing a throwback of #TEAMPHLY with their #NosesOn! Visit 𝐫𝐞𝐝𝐧𝐨𝐬𝐞𝐝𝐚𝐲.𝐨𝐫𝐠 to learn how you can help give children in underserved communities a chance at a better life. rednosedayusa 
#rednoseday2021 #tbt #fundraisingforacause #forthekids #goodcause #supportnonprofits #givingbacktothecommunity #nonprofitfundraising #nonprofitorg #nonprofitwork #nonprofitorganizations #communitysupport #helpingourcommunity #insurancegivesback #insurancework #insurancecareers #insurancelife #insurance #insurancebusiness #specialtyinsurance #insuranceindustry #propertyandcasualty #commercialinsurance #insurancecompany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62966464"/>
                  </a:ext>
                </a:extLst>
              </a:tr>
            </a:tbl>
          </a:graphicData>
        </a:graphic>
      </p:graphicFrame>
      <p:sp>
        <p:nvSpPr>
          <p:cNvPr id="4" name="Text Placeholder 3">
            <a:extLst>
              <a:ext uri="{FF2B5EF4-FFF2-40B4-BE49-F238E27FC236}">
                <a16:creationId xmlns:a16="http://schemas.microsoft.com/office/drawing/2014/main" id="{32144DF9-12A1-4F61-8E9C-D77771CAD34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34586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56085-866F-4D35-93EF-F1938039E6E7}"/>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883F9359-059A-4C73-8378-C55C77D39A3E}"/>
              </a:ext>
            </a:extLst>
          </p:cNvPr>
          <p:cNvGraphicFramePr>
            <a:graphicFrameLocks noGrp="1"/>
          </p:cNvGraphicFramePr>
          <p:nvPr>
            <p:ph type="tbl" sz="quarter" idx="13"/>
            <p:extLst>
              <p:ext uri="{D42A27DB-BD31-4B8C-83A1-F6EECF244321}">
                <p14:modId xmlns:p14="http://schemas.microsoft.com/office/powerpoint/2010/main" val="2327982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21988971"/>
                    </a:ext>
                  </a:extLst>
                </a:gridCol>
                <a:gridCol w="987552">
                  <a:extLst>
                    <a:ext uri="{9D8B030D-6E8A-4147-A177-3AD203B41FA5}">
                      <a16:colId xmlns:a16="http://schemas.microsoft.com/office/drawing/2014/main" val="823618989"/>
                    </a:ext>
                  </a:extLst>
                </a:gridCol>
                <a:gridCol w="987552">
                  <a:extLst>
                    <a:ext uri="{9D8B030D-6E8A-4147-A177-3AD203B41FA5}">
                      <a16:colId xmlns:a16="http://schemas.microsoft.com/office/drawing/2014/main" val="1054603236"/>
                    </a:ext>
                  </a:extLst>
                </a:gridCol>
                <a:gridCol w="987552">
                  <a:extLst>
                    <a:ext uri="{9D8B030D-6E8A-4147-A177-3AD203B41FA5}">
                      <a16:colId xmlns:a16="http://schemas.microsoft.com/office/drawing/2014/main" val="2781900896"/>
                    </a:ext>
                  </a:extLst>
                </a:gridCol>
                <a:gridCol w="987552">
                  <a:extLst>
                    <a:ext uri="{9D8B030D-6E8A-4147-A177-3AD203B41FA5}">
                      <a16:colId xmlns:a16="http://schemas.microsoft.com/office/drawing/2014/main" val="4027881252"/>
                    </a:ext>
                  </a:extLst>
                </a:gridCol>
                <a:gridCol w="987552">
                  <a:extLst>
                    <a:ext uri="{9D8B030D-6E8A-4147-A177-3AD203B41FA5}">
                      <a16:colId xmlns:a16="http://schemas.microsoft.com/office/drawing/2014/main" val="351476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011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- 2021-05-10 15:12:10</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Claims department recently #volunteered to help caringforfriendsorg  prepare meals for people in the #community who are in need. The #nonprofit is dedicated to providing food and friendship to seniors, kids, and families in the #GreaterPhiladelphia area. 
#TEAMPHLY #insurancegivesback #givingbacktothecommunity #charity #volunteering #volunteerwork #foodbank #supportnonprofits #nonprofitsofinstagram #supportlocalcommunities #insurancelife #insurancecompany #propertyandcasualty #specialtyinsurance #insurancebusiness #commercialinsurance #insuranceindustry #insurancecareers #insurancejobs #corporatelife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83782975"/>
                  </a:ext>
                </a:extLst>
              </a:tr>
            </a:tbl>
          </a:graphicData>
        </a:graphic>
      </p:graphicFrame>
      <p:sp>
        <p:nvSpPr>
          <p:cNvPr id="4" name="Text Placeholder 3">
            <a:extLst>
              <a:ext uri="{FF2B5EF4-FFF2-40B4-BE49-F238E27FC236}">
                <a16:creationId xmlns:a16="http://schemas.microsoft.com/office/drawing/2014/main" id="{50BC3F33-6CD2-454B-9CDE-329DD41F6F7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634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EA39C-115E-41C1-A997-498BDE209A11}"/>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C7A99B66-D4DF-4638-A97D-7A6570A80205}"/>
              </a:ext>
            </a:extLst>
          </p:cNvPr>
          <p:cNvGraphicFramePr>
            <a:graphicFrameLocks noGrp="1"/>
          </p:cNvGraphicFramePr>
          <p:nvPr>
            <p:ph type="tbl" sz="quarter" idx="13"/>
            <p:extLst>
              <p:ext uri="{D42A27DB-BD31-4B8C-83A1-F6EECF244321}">
                <p14:modId xmlns:p14="http://schemas.microsoft.com/office/powerpoint/2010/main" val="112703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18410357"/>
                    </a:ext>
                  </a:extLst>
                </a:gridCol>
                <a:gridCol w="987552">
                  <a:extLst>
                    <a:ext uri="{9D8B030D-6E8A-4147-A177-3AD203B41FA5}">
                      <a16:colId xmlns:a16="http://schemas.microsoft.com/office/drawing/2014/main" val="134998203"/>
                    </a:ext>
                  </a:extLst>
                </a:gridCol>
                <a:gridCol w="987552">
                  <a:extLst>
                    <a:ext uri="{9D8B030D-6E8A-4147-A177-3AD203B41FA5}">
                      <a16:colId xmlns:a16="http://schemas.microsoft.com/office/drawing/2014/main" val="951927671"/>
                    </a:ext>
                  </a:extLst>
                </a:gridCol>
                <a:gridCol w="987552">
                  <a:extLst>
                    <a:ext uri="{9D8B030D-6E8A-4147-A177-3AD203B41FA5}">
                      <a16:colId xmlns:a16="http://schemas.microsoft.com/office/drawing/2014/main" val="881682774"/>
                    </a:ext>
                  </a:extLst>
                </a:gridCol>
                <a:gridCol w="987552">
                  <a:extLst>
                    <a:ext uri="{9D8B030D-6E8A-4147-A177-3AD203B41FA5}">
                      <a16:colId xmlns:a16="http://schemas.microsoft.com/office/drawing/2014/main" val="2703091125"/>
                    </a:ext>
                  </a:extLst>
                </a:gridCol>
                <a:gridCol w="987552">
                  <a:extLst>
                    <a:ext uri="{9D8B030D-6E8A-4147-A177-3AD203B41FA5}">
                      <a16:colId xmlns:a16="http://schemas.microsoft.com/office/drawing/2014/main" val="70632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2642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- 2021-05-24 14:38:31</a:t>
                      </a:r>
                      <a:r>
                        <a:rPr kumimoji="0" lang="en-US" sz="1000" b="0" i="0" u="none" strike="noStrike" kern="1200" cap="none" spc="0" normalizeH="0" baseline="0" noProof="0">
                          <a:ln>
                            <a:noFill/>
                          </a:ln>
                          <a:solidFill>
                            <a:prstClr val="black"/>
                          </a:solidFill>
                          <a:effectLst/>
                          <a:uLnTx/>
                          <a:uFillTx/>
                          <a:latin typeface="+mn-lt"/>
                          <a:ea typeface="+mn-ea"/>
                          <a:cs typeface="+mn-cs"/>
                        </a:rPr>
                        <a:t>
 #PHLY's Bob Pottle spoke with riskinsurancemag about strategies #insurancecarriers can use to strengthen their partnerships with #insurancebrokers. Looking beyond competitive pricing to add value is one strategy.
Find out the other four ➡ 𝐛𝐢𝐭.𝐥𝐲/𝟑𝐡𝐊𝐚𝟏𝐤𝐳 ⬅ Link in bio. 
#TEAMPHLY #businessgoals #buildingrelationships #insurance #insuranceagents #insurancebroker #insurancecareers #insurancelife #insurancework #insurancecompany #propertyandcasualty #specialtyinsurance #insurancebusiness #commercialinsurance #riskmanagement #insuranceindustry #insurancecarrier #insuranceproducts #insurancecoverage #insured #workenvironment #workplaceculture #companyculture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3628860"/>
                  </a:ext>
                </a:extLst>
              </a:tr>
            </a:tbl>
          </a:graphicData>
        </a:graphic>
      </p:graphicFrame>
      <p:sp>
        <p:nvSpPr>
          <p:cNvPr id="4" name="Text Placeholder 3">
            <a:extLst>
              <a:ext uri="{FF2B5EF4-FFF2-40B4-BE49-F238E27FC236}">
                <a16:creationId xmlns:a16="http://schemas.microsoft.com/office/drawing/2014/main" id="{9E40F329-8473-4B16-87B6-2DD949AC913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46841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F478-9A60-4062-A551-E8DD946303BA}"/>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0401AAB-5402-462E-8C1B-C58C95E80A9B}"/>
              </a:ext>
            </a:extLst>
          </p:cNvPr>
          <p:cNvGraphicFramePr>
            <a:graphicFrameLocks noGrp="1"/>
          </p:cNvGraphicFramePr>
          <p:nvPr>
            <p:ph type="tbl" sz="quarter" idx="13"/>
            <p:extLst>
              <p:ext uri="{D42A27DB-BD31-4B8C-83A1-F6EECF244321}">
                <p14:modId xmlns:p14="http://schemas.microsoft.com/office/powerpoint/2010/main" val="796551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57613574"/>
                    </a:ext>
                  </a:extLst>
                </a:gridCol>
                <a:gridCol w="987552">
                  <a:extLst>
                    <a:ext uri="{9D8B030D-6E8A-4147-A177-3AD203B41FA5}">
                      <a16:colId xmlns:a16="http://schemas.microsoft.com/office/drawing/2014/main" val="297143968"/>
                    </a:ext>
                  </a:extLst>
                </a:gridCol>
                <a:gridCol w="987552">
                  <a:extLst>
                    <a:ext uri="{9D8B030D-6E8A-4147-A177-3AD203B41FA5}">
                      <a16:colId xmlns:a16="http://schemas.microsoft.com/office/drawing/2014/main" val="257383477"/>
                    </a:ext>
                  </a:extLst>
                </a:gridCol>
                <a:gridCol w="987552">
                  <a:extLst>
                    <a:ext uri="{9D8B030D-6E8A-4147-A177-3AD203B41FA5}">
                      <a16:colId xmlns:a16="http://schemas.microsoft.com/office/drawing/2014/main" val="3662103197"/>
                    </a:ext>
                  </a:extLst>
                </a:gridCol>
                <a:gridCol w="987552">
                  <a:extLst>
                    <a:ext uri="{9D8B030D-6E8A-4147-A177-3AD203B41FA5}">
                      <a16:colId xmlns:a16="http://schemas.microsoft.com/office/drawing/2014/main" val="2502166674"/>
                    </a:ext>
                  </a:extLst>
                </a:gridCol>
                <a:gridCol w="987552">
                  <a:extLst>
                    <a:ext uri="{9D8B030D-6E8A-4147-A177-3AD203B41FA5}">
                      <a16:colId xmlns:a16="http://schemas.microsoft.com/office/drawing/2014/main" val="1295748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5653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- 2021-05-04 15:55:13</a:t>
                      </a:r>
                      <a:r>
                        <a:rPr kumimoji="0" lang="en-US" sz="1000" b="0" i="0" u="none" strike="noStrike" kern="1200" cap="none" spc="0" normalizeH="0" baseline="0" noProof="0">
                          <a:ln>
                            <a:noFill/>
                          </a:ln>
                          <a:solidFill>
                            <a:prstClr val="black"/>
                          </a:solidFill>
                          <a:effectLst/>
                          <a:uLnTx/>
                          <a:uFillTx/>
                          <a:latin typeface="+mn-lt"/>
                          <a:ea typeface="+mn-ea"/>
                          <a:cs typeface="+mn-cs"/>
                        </a:rPr>
                        <a:t>
 Throughout April, we celebrated #EarthDay with various events focused on lessening our #environmentalimpact. During the final week, #TEAMPHLY volunteered to go “#Plalking,” which is a light intensity way to exercise and give back to the #environment by picking up #litter while walking.
#earthday2021 #earthlovers #pickuplitter #recycling #recyclereusereduce #environmentalawareness #givingbacktothecommunity #volunteerwork #volunteering #communitysupport #insurancelife #insurancecompany #propertyandcasualty #specialtyinsurance #insurancebusiness #commercialinsurance #insuranceindustry #insurancecareers #insurancejobs #corporatelife #insurancework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87457125"/>
                  </a:ext>
                </a:extLst>
              </a:tr>
            </a:tbl>
          </a:graphicData>
        </a:graphic>
      </p:graphicFrame>
      <p:sp>
        <p:nvSpPr>
          <p:cNvPr id="4" name="Text Placeholder 3">
            <a:extLst>
              <a:ext uri="{FF2B5EF4-FFF2-40B4-BE49-F238E27FC236}">
                <a16:creationId xmlns:a16="http://schemas.microsoft.com/office/drawing/2014/main" id="{8C0DBC60-D0A9-4980-9516-F6BB99770A1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094203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C9DBB-E330-4D5A-A392-4B11BF25B363}"/>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0BB05AC2-1BE0-4A35-9D7C-2129B5D8EFAF}"/>
              </a:ext>
            </a:extLst>
          </p:cNvPr>
          <p:cNvGraphicFramePr>
            <a:graphicFrameLocks noGrp="1"/>
          </p:cNvGraphicFramePr>
          <p:nvPr>
            <p:ph type="tbl" sz="quarter" idx="13"/>
            <p:extLst>
              <p:ext uri="{D42A27DB-BD31-4B8C-83A1-F6EECF244321}">
                <p14:modId xmlns:p14="http://schemas.microsoft.com/office/powerpoint/2010/main" val="1944670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56595913"/>
                    </a:ext>
                  </a:extLst>
                </a:gridCol>
                <a:gridCol w="987552">
                  <a:extLst>
                    <a:ext uri="{9D8B030D-6E8A-4147-A177-3AD203B41FA5}">
                      <a16:colId xmlns:a16="http://schemas.microsoft.com/office/drawing/2014/main" val="1633159161"/>
                    </a:ext>
                  </a:extLst>
                </a:gridCol>
                <a:gridCol w="987552">
                  <a:extLst>
                    <a:ext uri="{9D8B030D-6E8A-4147-A177-3AD203B41FA5}">
                      <a16:colId xmlns:a16="http://schemas.microsoft.com/office/drawing/2014/main" val="1192986046"/>
                    </a:ext>
                  </a:extLst>
                </a:gridCol>
                <a:gridCol w="987552">
                  <a:extLst>
                    <a:ext uri="{9D8B030D-6E8A-4147-A177-3AD203B41FA5}">
                      <a16:colId xmlns:a16="http://schemas.microsoft.com/office/drawing/2014/main" val="856963446"/>
                    </a:ext>
                  </a:extLst>
                </a:gridCol>
                <a:gridCol w="987552">
                  <a:extLst>
                    <a:ext uri="{9D8B030D-6E8A-4147-A177-3AD203B41FA5}">
                      <a16:colId xmlns:a16="http://schemas.microsoft.com/office/drawing/2014/main" val="2364230433"/>
                    </a:ext>
                  </a:extLst>
                </a:gridCol>
                <a:gridCol w="987552">
                  <a:extLst>
                    <a:ext uri="{9D8B030D-6E8A-4147-A177-3AD203B41FA5}">
                      <a16:colId xmlns:a16="http://schemas.microsoft.com/office/drawing/2014/main" val="3597148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3028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- 2021-05-03 12:41:28</a:t>
                      </a:r>
                      <a:r>
                        <a:rPr kumimoji="0" lang="en-US" sz="1000" b="0" i="0" u="none" strike="noStrike" kern="1200" cap="none" spc="0" normalizeH="0" baseline="0" noProof="0">
                          <a:ln>
                            <a:noFill/>
                          </a:ln>
                          <a:solidFill>
                            <a:prstClr val="black"/>
                          </a:solidFill>
                          <a:effectLst/>
                          <a:uLnTx/>
                          <a:uFillTx/>
                          <a:latin typeface="+mn-lt"/>
                          <a:ea typeface="+mn-ea"/>
                          <a:cs typeface="+mn-cs"/>
                        </a:rPr>
                        <a:t>
 PFAS chemicals have been linked to environmental concerns and health risks. Those risks have spurred litigation, and some companies are turning to insurance to help cover the costly losses. PHLY's Jamie Langes spoke with AM Best about the impact on insurers and their policyholders ➡️ 𝐛𝐢𝐭.𝐥𝐲/𝟑𝐯𝐱𝟐𝟖𝟓𝐬 ⬅️ Link in bio. 
#TEAMPHLY #insurance #environmental #insuranceagents #insurancecarrier #insurancepolicy #insuranceproducts #insurancelife #insurancework #insurancecompany #specialtyinsurance #insurancebusiness #commercialinsurance #insuranceindustry #liabilityinsurance #environmentalawareness #environmentalissues #environmentalinsurance #pollutioninsurance #PFAS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237907"/>
                  </a:ext>
                </a:extLst>
              </a:tr>
            </a:tbl>
          </a:graphicData>
        </a:graphic>
      </p:graphicFrame>
      <p:sp>
        <p:nvSpPr>
          <p:cNvPr id="4" name="Text Placeholder 3">
            <a:extLst>
              <a:ext uri="{FF2B5EF4-FFF2-40B4-BE49-F238E27FC236}">
                <a16:creationId xmlns:a16="http://schemas.microsoft.com/office/drawing/2014/main" id="{F15AB5A6-2104-4623-BEC7-1A693784DE1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783871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A6CAF-99B0-472C-BDE6-6014F3F6C35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C2E90019-5CFA-4EAE-9C2C-5AD56C4B288F}"/>
              </a:ext>
            </a:extLst>
          </p:cNvPr>
          <p:cNvGraphicFramePr>
            <a:graphicFrameLocks noGrp="1"/>
          </p:cNvGraphicFramePr>
          <p:nvPr>
            <p:ph type="tbl" sz="quarter" idx="13"/>
            <p:extLst>
              <p:ext uri="{D42A27DB-BD31-4B8C-83A1-F6EECF244321}">
                <p14:modId xmlns:p14="http://schemas.microsoft.com/office/powerpoint/2010/main" val="1315509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50142326"/>
                    </a:ext>
                  </a:extLst>
                </a:gridCol>
                <a:gridCol w="905256">
                  <a:extLst>
                    <a:ext uri="{9D8B030D-6E8A-4147-A177-3AD203B41FA5}">
                      <a16:colId xmlns:a16="http://schemas.microsoft.com/office/drawing/2014/main" val="819039592"/>
                    </a:ext>
                  </a:extLst>
                </a:gridCol>
                <a:gridCol w="411480">
                  <a:extLst>
                    <a:ext uri="{9D8B030D-6E8A-4147-A177-3AD203B41FA5}">
                      <a16:colId xmlns:a16="http://schemas.microsoft.com/office/drawing/2014/main" val="3289101246"/>
                    </a:ext>
                  </a:extLst>
                </a:gridCol>
                <a:gridCol w="905256">
                  <a:extLst>
                    <a:ext uri="{9D8B030D-6E8A-4147-A177-3AD203B41FA5}">
                      <a16:colId xmlns:a16="http://schemas.microsoft.com/office/drawing/2014/main" val="3154081001"/>
                    </a:ext>
                  </a:extLst>
                </a:gridCol>
                <a:gridCol w="905256">
                  <a:extLst>
                    <a:ext uri="{9D8B030D-6E8A-4147-A177-3AD203B41FA5}">
                      <a16:colId xmlns:a16="http://schemas.microsoft.com/office/drawing/2014/main" val="1306276104"/>
                    </a:ext>
                  </a:extLst>
                </a:gridCol>
                <a:gridCol w="905256">
                  <a:extLst>
                    <a:ext uri="{9D8B030D-6E8A-4147-A177-3AD203B41FA5}">
                      <a16:colId xmlns:a16="http://schemas.microsoft.com/office/drawing/2014/main" val="3098843143"/>
                    </a:ext>
                  </a:extLst>
                </a:gridCol>
                <a:gridCol w="905256">
                  <a:extLst>
                    <a:ext uri="{9D8B030D-6E8A-4147-A177-3AD203B41FA5}">
                      <a16:colId xmlns:a16="http://schemas.microsoft.com/office/drawing/2014/main" val="3897460910"/>
                    </a:ext>
                  </a:extLst>
                </a:gridCol>
                <a:gridCol w="905256">
                  <a:extLst>
                    <a:ext uri="{9D8B030D-6E8A-4147-A177-3AD203B41FA5}">
                      <a16:colId xmlns:a16="http://schemas.microsoft.com/office/drawing/2014/main" val="3504132877"/>
                    </a:ext>
                  </a:extLst>
                </a:gridCol>
                <a:gridCol w="905256">
                  <a:extLst>
                    <a:ext uri="{9D8B030D-6E8A-4147-A177-3AD203B41FA5}">
                      <a16:colId xmlns:a16="http://schemas.microsoft.com/office/drawing/2014/main" val="71025621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61718011"/>
                  </a:ext>
                </a:extLst>
              </a:tr>
              <a:tr h="370840">
                <a:tc>
                  <a:txBody>
                    <a:bodyPr/>
                    <a:lstStyle/>
                    <a:p>
                      <a:r>
                        <a:rPr lang="en-US" sz="1000"/>
                        <a:t>14</a:t>
                      </a:r>
                    </a:p>
                  </a:txBody>
                  <a:tcPr/>
                </a:tc>
                <a:tc>
                  <a:txBody>
                    <a:bodyPr/>
                    <a:lstStyle/>
                    <a:p>
                      <a:r>
                        <a:rPr lang="en-US" sz="1000"/>
                        <a:t>0.7106</a:t>
                      </a:r>
                    </a:p>
                  </a:txBody>
                  <a:tcPr/>
                </a:tc>
                <a:tc>
                  <a:txBody>
                    <a:bodyPr/>
                    <a:lstStyle/>
                    <a:p>
                      <a:r>
                        <a:rPr lang="en-US" sz="1000"/>
                        <a:t>0.00</a:t>
                      </a:r>
                    </a:p>
                  </a:txBody>
                  <a:tcPr/>
                </a:tc>
                <a:tc>
                  <a:txBody>
                    <a:bodyPr/>
                    <a:lstStyle/>
                    <a:p>
                      <a:r>
                        <a:rPr lang="en-US" sz="1000"/>
                        <a:t>158.71</a:t>
                      </a:r>
                    </a:p>
                  </a:txBody>
                  <a:tcPr/>
                </a:tc>
                <a:tc>
                  <a:txBody>
                    <a:bodyPr/>
                    <a:lstStyle/>
                    <a:p>
                      <a:r>
                        <a:rPr lang="en-US" sz="1000"/>
                        <a:t>157.36</a:t>
                      </a:r>
                    </a:p>
                  </a:txBody>
                  <a:tcPr/>
                </a:tc>
                <a:tc>
                  <a:txBody>
                    <a:bodyPr/>
                    <a:lstStyle/>
                    <a:p>
                      <a:r>
                        <a:rPr lang="en-US" sz="1000"/>
                        <a:t>110.64</a:t>
                      </a:r>
                    </a:p>
                  </a:txBody>
                  <a:tcPr/>
                </a:tc>
                <a:tc>
                  <a:txBody>
                    <a:bodyPr/>
                    <a:lstStyle/>
                    <a:p>
                      <a:r>
                        <a:rPr lang="en-US" sz="1000"/>
                        <a:t>110.64</a:t>
                      </a:r>
                    </a:p>
                  </a:txBody>
                  <a:tcPr/>
                </a:tc>
                <a:tc>
                  <a:txBody>
                    <a:bodyPr/>
                    <a:lstStyle/>
                    <a:p>
                      <a:r>
                        <a:rPr lang="en-US" sz="1000"/>
                        <a:t>2222</a:t>
                      </a:r>
                    </a:p>
                  </a:txBody>
                  <a:tcPr/>
                </a:tc>
                <a:tc>
                  <a:txBody>
                    <a:bodyPr/>
                    <a:lstStyle/>
                    <a:p>
                      <a:r>
                        <a:rPr lang="en-US" sz="1000"/>
                        <a:t>1549</a:t>
                      </a:r>
                    </a:p>
                  </a:txBody>
                  <a:tcPr/>
                </a:tc>
                <a:extLst>
                  <a:ext uri="{0D108BD9-81ED-4DB2-BD59-A6C34878D82A}">
                    <a16:rowId xmlns:a16="http://schemas.microsoft.com/office/drawing/2014/main" val="964212883"/>
                  </a:ext>
                </a:extLst>
              </a:tr>
            </a:tbl>
          </a:graphicData>
        </a:graphic>
      </p:graphicFrame>
      <p:sp>
        <p:nvSpPr>
          <p:cNvPr id="4" name="Text Placeholder 3">
            <a:extLst>
              <a:ext uri="{FF2B5EF4-FFF2-40B4-BE49-F238E27FC236}">
                <a16:creationId xmlns:a16="http://schemas.microsoft.com/office/drawing/2014/main" id="{D97B0884-BAB7-41C9-B65E-9F87137C950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1315347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CFB4B-A9CE-41E4-A002-CE37F2EAEFA3}"/>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596F3E66-0DC9-4A00-B4FF-0E4CDFF62EDD}"/>
              </a:ext>
            </a:extLst>
          </p:cNvPr>
          <p:cNvGraphicFramePr>
            <a:graphicFrameLocks noGrp="1"/>
          </p:cNvGraphicFramePr>
          <p:nvPr>
            <p:ph type="tbl" sz="quarter" idx="13"/>
            <p:extLst>
              <p:ext uri="{D42A27DB-BD31-4B8C-83A1-F6EECF244321}">
                <p14:modId xmlns:p14="http://schemas.microsoft.com/office/powerpoint/2010/main" val="1757115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66194490"/>
                    </a:ext>
                  </a:extLst>
                </a:gridCol>
                <a:gridCol w="1316736">
                  <a:extLst>
                    <a:ext uri="{9D8B030D-6E8A-4147-A177-3AD203B41FA5}">
                      <a16:colId xmlns:a16="http://schemas.microsoft.com/office/drawing/2014/main" val="2465936054"/>
                    </a:ext>
                  </a:extLst>
                </a:gridCol>
                <a:gridCol w="658368">
                  <a:extLst>
                    <a:ext uri="{9D8B030D-6E8A-4147-A177-3AD203B41FA5}">
                      <a16:colId xmlns:a16="http://schemas.microsoft.com/office/drawing/2014/main" val="1232729890"/>
                    </a:ext>
                  </a:extLst>
                </a:gridCol>
                <a:gridCol w="658368">
                  <a:extLst>
                    <a:ext uri="{9D8B030D-6E8A-4147-A177-3AD203B41FA5}">
                      <a16:colId xmlns:a16="http://schemas.microsoft.com/office/drawing/2014/main" val="4247664205"/>
                    </a:ext>
                  </a:extLst>
                </a:gridCol>
                <a:gridCol w="658368">
                  <a:extLst>
                    <a:ext uri="{9D8B030D-6E8A-4147-A177-3AD203B41FA5}">
                      <a16:colId xmlns:a16="http://schemas.microsoft.com/office/drawing/2014/main" val="2484890266"/>
                    </a:ext>
                  </a:extLst>
                </a:gridCol>
                <a:gridCol w="658368">
                  <a:extLst>
                    <a:ext uri="{9D8B030D-6E8A-4147-A177-3AD203B41FA5}">
                      <a16:colId xmlns:a16="http://schemas.microsoft.com/office/drawing/2014/main" val="1003428357"/>
                    </a:ext>
                  </a:extLst>
                </a:gridCol>
                <a:gridCol w="658368">
                  <a:extLst>
                    <a:ext uri="{9D8B030D-6E8A-4147-A177-3AD203B41FA5}">
                      <a16:colId xmlns:a16="http://schemas.microsoft.com/office/drawing/2014/main" val="3151520841"/>
                    </a:ext>
                  </a:extLst>
                </a:gridCol>
                <a:gridCol w="658368">
                  <a:extLst>
                    <a:ext uri="{9D8B030D-6E8A-4147-A177-3AD203B41FA5}">
                      <a16:colId xmlns:a16="http://schemas.microsoft.com/office/drawing/2014/main" val="438766780"/>
                    </a:ext>
                  </a:extLst>
                </a:gridCol>
                <a:gridCol w="658368">
                  <a:extLst>
                    <a:ext uri="{9D8B030D-6E8A-4147-A177-3AD203B41FA5}">
                      <a16:colId xmlns:a16="http://schemas.microsoft.com/office/drawing/2014/main" val="497135786"/>
                    </a:ext>
                  </a:extLst>
                </a:gridCol>
                <a:gridCol w="658368">
                  <a:extLst>
                    <a:ext uri="{9D8B030D-6E8A-4147-A177-3AD203B41FA5}">
                      <a16:colId xmlns:a16="http://schemas.microsoft.com/office/drawing/2014/main" val="103502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8115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- 2021-05-26 11:12:57</a:t>
                      </a:r>
                      <a:r>
                        <a:rPr kumimoji="0" lang="en-US" sz="1000" b="0" i="0" u="none" strike="noStrike" kern="1200" cap="none" spc="0" normalizeH="0" baseline="0" noProof="0">
                          <a:ln>
                            <a:noFill/>
                          </a:ln>
                          <a:solidFill>
                            <a:prstClr val="black"/>
                          </a:solidFill>
                          <a:effectLst/>
                          <a:uLnTx/>
                          <a:uFillTx/>
                          <a:latin typeface="+mn-lt"/>
                          <a:ea typeface="+mn-ea"/>
                          <a:cs typeface="+mn-cs"/>
                        </a:rPr>
                        <a:t>
 Find out how our PHLYTRAC #telematics program helped lead to the recovery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https://quintly-image-storage.s3.amazonaws.com/c303562b672a3318c686cfcc37b7e67a/511cb5ecfc2afddbfc33146a087ceb95.jpg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05/27/2021 11:09:55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036521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- 2021-05-26 11:07:47</a:t>
                      </a:r>
                      <a:r>
                        <a:rPr kumimoji="0" lang="en-US" sz="1000" b="0" i="0" u="none" strike="noStrike" kern="1200" cap="none" spc="0" normalizeH="0" baseline="0" noProof="0">
                          <a:ln>
                            <a:noFill/>
                          </a:ln>
                          <a:solidFill>
                            <a:prstClr val="black"/>
                          </a:solidFill>
                          <a:effectLst/>
                          <a:uLnTx/>
                          <a:uFillTx/>
                          <a:latin typeface="+mn-lt"/>
                          <a:ea typeface="+mn-ea"/>
                          <a:cs typeface="+mn-cs"/>
                        </a:rPr>
                        <a:t>
 Along the way, the bus thief committed other crimes and eventually abandoned the school bus in Atlanta, 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https://quintly-image-storage.s3.amazonaws.com/c303562b672a3318c686cfcc37b7e67a/66e919b7ccd3572c7aab5a0d3da756eb.jpg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05/27/2021 10:31:17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42714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- 2021-05-26 11:04:47</a:t>
                      </a:r>
                      <a:r>
                        <a:rPr kumimoji="0" lang="en-US" sz="1000" b="0" i="0" u="none" strike="noStrike" kern="1200" cap="none" spc="0" normalizeH="0" baseline="0" noProof="0">
                          <a:ln>
                            <a:noFill/>
                          </a:ln>
                          <a:solidFill>
                            <a:prstClr val="black"/>
                          </a:solidFill>
                          <a:effectLst/>
                          <a:uLnTx/>
                          <a:uFillTx/>
                          <a:latin typeface="+mn-lt"/>
                          <a:ea typeface="+mn-ea"/>
                          <a:cs typeface="+mn-cs"/>
                        </a:rPr>
                        <a:t>
 A trail of “crumbs” led to the tracking and recovery of a stolen school bus...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https://quintly-image-storage.s3.amazonaws.com/c303562b672a3318c686cfcc37b7e67a/5258c867f64aa1865a63d26238d88a36.jpg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05/27/2021 10:31:17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40692364"/>
                  </a:ext>
                </a:extLst>
              </a:tr>
            </a:tbl>
          </a:graphicData>
        </a:graphic>
      </p:graphicFrame>
      <p:sp>
        <p:nvSpPr>
          <p:cNvPr id="4" name="Text Placeholder 3">
            <a:extLst>
              <a:ext uri="{FF2B5EF4-FFF2-40B4-BE49-F238E27FC236}">
                <a16:creationId xmlns:a16="http://schemas.microsoft.com/office/drawing/2014/main" id="{1DB89ADB-E294-4335-80B4-D349DE5C795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75010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EE73-29A5-4AEF-A300-DFE725371785}"/>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79F9DC98-C585-4E3C-94DE-C6CB01F4CEFC}"/>
              </a:ext>
            </a:extLst>
          </p:cNvPr>
          <p:cNvGraphicFramePr>
            <a:graphicFrameLocks noGrp="1"/>
          </p:cNvGraphicFramePr>
          <p:nvPr>
            <p:ph type="tbl" sz="quarter" idx="13"/>
            <p:extLst>
              <p:ext uri="{D42A27DB-BD31-4B8C-83A1-F6EECF244321}">
                <p14:modId xmlns:p14="http://schemas.microsoft.com/office/powerpoint/2010/main" val="3061744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23696052"/>
                    </a:ext>
                  </a:extLst>
                </a:gridCol>
                <a:gridCol w="1316736">
                  <a:extLst>
                    <a:ext uri="{9D8B030D-6E8A-4147-A177-3AD203B41FA5}">
                      <a16:colId xmlns:a16="http://schemas.microsoft.com/office/drawing/2014/main" val="1596651590"/>
                    </a:ext>
                  </a:extLst>
                </a:gridCol>
                <a:gridCol w="658368">
                  <a:extLst>
                    <a:ext uri="{9D8B030D-6E8A-4147-A177-3AD203B41FA5}">
                      <a16:colId xmlns:a16="http://schemas.microsoft.com/office/drawing/2014/main" val="889472351"/>
                    </a:ext>
                  </a:extLst>
                </a:gridCol>
                <a:gridCol w="658368">
                  <a:extLst>
                    <a:ext uri="{9D8B030D-6E8A-4147-A177-3AD203B41FA5}">
                      <a16:colId xmlns:a16="http://schemas.microsoft.com/office/drawing/2014/main" val="2306984933"/>
                    </a:ext>
                  </a:extLst>
                </a:gridCol>
                <a:gridCol w="658368">
                  <a:extLst>
                    <a:ext uri="{9D8B030D-6E8A-4147-A177-3AD203B41FA5}">
                      <a16:colId xmlns:a16="http://schemas.microsoft.com/office/drawing/2014/main" val="3430716133"/>
                    </a:ext>
                  </a:extLst>
                </a:gridCol>
                <a:gridCol w="658368">
                  <a:extLst>
                    <a:ext uri="{9D8B030D-6E8A-4147-A177-3AD203B41FA5}">
                      <a16:colId xmlns:a16="http://schemas.microsoft.com/office/drawing/2014/main" val="3667616854"/>
                    </a:ext>
                  </a:extLst>
                </a:gridCol>
                <a:gridCol w="658368">
                  <a:extLst>
                    <a:ext uri="{9D8B030D-6E8A-4147-A177-3AD203B41FA5}">
                      <a16:colId xmlns:a16="http://schemas.microsoft.com/office/drawing/2014/main" val="1478428511"/>
                    </a:ext>
                  </a:extLst>
                </a:gridCol>
                <a:gridCol w="658368">
                  <a:extLst>
                    <a:ext uri="{9D8B030D-6E8A-4147-A177-3AD203B41FA5}">
                      <a16:colId xmlns:a16="http://schemas.microsoft.com/office/drawing/2014/main" val="3583784152"/>
                    </a:ext>
                  </a:extLst>
                </a:gridCol>
                <a:gridCol w="658368">
                  <a:extLst>
                    <a:ext uri="{9D8B030D-6E8A-4147-A177-3AD203B41FA5}">
                      <a16:colId xmlns:a16="http://schemas.microsoft.com/office/drawing/2014/main" val="72440897"/>
                    </a:ext>
                  </a:extLst>
                </a:gridCol>
                <a:gridCol w="658368">
                  <a:extLst>
                    <a:ext uri="{9D8B030D-6E8A-4147-A177-3AD203B41FA5}">
                      <a16:colId xmlns:a16="http://schemas.microsoft.com/office/drawing/2014/main" val="3909402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82485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- 2021-05-24 18:50:32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https://quintly-image-storage.s3.amazonaws.com/c303562b672a3318c686cfcc37b7e67a/c83b710c5da2dcac073a4a11bbfa0d7b.jpg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05/25/2021 18:31:10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41225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- 2021-05-21 17:57:35</a:t>
                      </a:r>
                      <a:r>
                        <a:rPr kumimoji="0" lang="en-US" sz="1000" b="0" i="0" u="none" strike="noStrike" kern="1200" cap="none" spc="0" normalizeH="0" baseline="0" noProof="0">
                          <a:ln>
                            <a:noFill/>
                          </a:ln>
                          <a:solidFill>
                            <a:prstClr val="black"/>
                          </a:solidFill>
                          <a:effectLst/>
                          <a:uLnTx/>
                          <a:uFillTx/>
                          <a:latin typeface="+mn-lt"/>
                          <a:ea typeface="+mn-ea"/>
                          <a:cs typeface="+mn-cs"/>
                        </a:rPr>
                        <a:t>
 #RUNBARKWALK4DREAMS KICKS OFF TOMORROW!  TO REGISTER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https://quintly-image-storage.s3.amazonaws.com/c303562b672a3318c686cfcc37b7e67a/059dda241cc16d9bf983ffeda51f7c75.jpg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17:30:34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50471846"/>
                  </a:ext>
                </a:extLst>
              </a:tr>
            </a:tbl>
          </a:graphicData>
        </a:graphic>
      </p:graphicFrame>
      <p:sp>
        <p:nvSpPr>
          <p:cNvPr id="4" name="Text Placeholder 3">
            <a:extLst>
              <a:ext uri="{FF2B5EF4-FFF2-40B4-BE49-F238E27FC236}">
                <a16:creationId xmlns:a16="http://schemas.microsoft.com/office/drawing/2014/main" id="{A3AADF97-00F3-48E6-A576-BA131910A32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175543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1351</Words>
  <Application>Microsoft Office PowerPoint</Application>
  <PresentationFormat>On-screen Show (4:3)</PresentationFormat>
  <Paragraphs>541</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2021-06-07T19:59:53Z</dcterms:created>
  <dcterms:modified xsi:type="dcterms:W3CDTF">2021-06-07T20:00:45Z</dcterms:modified>
</cp:coreProperties>
</file>