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44317</c:v>
                </c:pt>
              </c:numCache>
            </c:numRef>
          </c:cat>
          <c:val>
            <c:numRef>
              <c:f>Sheet1!$B$2</c:f>
              <c:numCache>
                <c:formatCode>General</c:formatCode>
                <c:ptCount val="1"/>
                <c:pt idx="0">
                  <c:v>409</c:v>
                </c:pt>
              </c:numCache>
            </c:numRef>
          </c:val>
          <c:extLst>
            <c:ext xmlns:c16="http://schemas.microsoft.com/office/drawing/2014/chart" uri="{C3380CC4-5D6E-409C-BE32-E72D297353CC}">
              <c16:uniqueId val="{00000000-6CFF-496A-BC55-1FCE40BAABE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44317</c:v>
                </c:pt>
              </c:numCache>
            </c:numRef>
          </c:cat>
          <c:val>
            <c:numRef>
              <c:f>Sheet1!$C$2</c:f>
              <c:numCache>
                <c:formatCode>General</c:formatCode>
                <c:ptCount val="1"/>
                <c:pt idx="0">
                  <c:v>424</c:v>
                </c:pt>
              </c:numCache>
            </c:numRef>
          </c:val>
          <c:extLst>
            <c:ext xmlns:c16="http://schemas.microsoft.com/office/drawing/2014/chart" uri="{C3380CC4-5D6E-409C-BE32-E72D297353CC}">
              <c16:uniqueId val="{00000001-6CFF-496A-BC55-1FCE40BAABE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44317</c:v>
                </c:pt>
              </c:numCache>
            </c:numRef>
          </c:cat>
          <c:val>
            <c:numRef>
              <c:f>Sheet1!$D$2</c:f>
              <c:numCache>
                <c:formatCode>General</c:formatCode>
                <c:ptCount val="1"/>
                <c:pt idx="0">
                  <c:v>17918</c:v>
                </c:pt>
              </c:numCache>
            </c:numRef>
          </c:val>
          <c:extLst>
            <c:ext xmlns:c16="http://schemas.microsoft.com/office/drawing/2014/chart" uri="{C3380CC4-5D6E-409C-BE32-E72D297353CC}">
              <c16:uniqueId val="{00000002-6CFF-496A-BC55-1FCE40BAABE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44317</c:v>
                </c:pt>
              </c:numCache>
            </c:numRef>
          </c:cat>
          <c:val>
            <c:numRef>
              <c:f>Sheet1!$E$2</c:f>
              <c:numCache>
                <c:formatCode>General</c:formatCode>
                <c:ptCount val="1"/>
                <c:pt idx="0">
                  <c:v>218</c:v>
                </c:pt>
              </c:numCache>
            </c:numRef>
          </c:val>
          <c:extLst>
            <c:ext xmlns:c16="http://schemas.microsoft.com/office/drawing/2014/chart" uri="{C3380CC4-5D6E-409C-BE32-E72D297353CC}">
              <c16:uniqueId val="{00000003-6CFF-496A-BC55-1FCE40BAABE9}"/>
            </c:ext>
          </c:extLst>
        </c:ser>
        <c:dLbls>
          <c:showLegendKey val="0"/>
          <c:showVal val="0"/>
          <c:showCatName val="0"/>
          <c:showSerName val="0"/>
          <c:showPercent val="0"/>
          <c:showBubbleSize val="0"/>
        </c:dLbls>
        <c:gapWidth val="219"/>
        <c:overlap val="-27"/>
        <c:axId val="277464352"/>
        <c:axId val="277461728"/>
      </c:barChart>
      <c:dateAx>
        <c:axId val="277464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61728"/>
        <c:crosses val="autoZero"/>
        <c:auto val="1"/>
        <c:lblOffset val="100"/>
        <c:baseTimeUnit val="days"/>
      </c:dateAx>
      <c:valAx>
        <c:axId val="277461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64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2</c:v>
                </c:pt>
                <c:pt idx="4">
                  <c:v>5</c:v>
                </c:pt>
                <c:pt idx="5">
                  <c:v>0</c:v>
                </c:pt>
              </c:numCache>
            </c:numRef>
          </c:val>
          <c:extLst>
            <c:ext xmlns:c16="http://schemas.microsoft.com/office/drawing/2014/chart" uri="{C3380CC4-5D6E-409C-BE32-E72D297353CC}">
              <c16:uniqueId val="{00000000-AB5D-4132-AC50-FC65B4D387D8}"/>
            </c:ext>
          </c:extLst>
        </c:ser>
        <c:dLbls>
          <c:showLegendKey val="0"/>
          <c:showVal val="0"/>
          <c:showCatName val="0"/>
          <c:showSerName val="0"/>
          <c:showPercent val="0"/>
          <c:showBubbleSize val="0"/>
        </c:dLbls>
        <c:gapWidth val="219"/>
        <c:overlap val="-27"/>
        <c:axId val="326908888"/>
        <c:axId val="326909872"/>
      </c:barChart>
      <c:dateAx>
        <c:axId val="32690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09872"/>
        <c:crosses val="autoZero"/>
        <c:auto val="1"/>
        <c:lblOffset val="100"/>
        <c:baseTimeUnit val="months"/>
      </c:dateAx>
      <c:valAx>
        <c:axId val="32690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0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6</c:v>
                </c:pt>
                <c:pt idx="4">
                  <c:v>4</c:v>
                </c:pt>
                <c:pt idx="5">
                  <c:v>6</c:v>
                </c:pt>
                <c:pt idx="6">
                  <c:v>0</c:v>
                </c:pt>
                <c:pt idx="7">
                  <c:v>0</c:v>
                </c:pt>
                <c:pt idx="8">
                  <c:v>0</c:v>
                </c:pt>
                <c:pt idx="9">
                  <c:v>0</c:v>
                </c:pt>
                <c:pt idx="10">
                  <c:v>0</c:v>
                </c:pt>
                <c:pt idx="11">
                  <c:v>0</c:v>
                </c:pt>
              </c:numCache>
            </c:numRef>
          </c:val>
          <c:extLst>
            <c:ext xmlns:c16="http://schemas.microsoft.com/office/drawing/2014/chart" uri="{C3380CC4-5D6E-409C-BE32-E72D297353CC}">
              <c16:uniqueId val="{00000000-0E0D-4034-BB92-14D50658175F}"/>
            </c:ext>
          </c:extLst>
        </c:ser>
        <c:dLbls>
          <c:showLegendKey val="0"/>
          <c:showVal val="0"/>
          <c:showCatName val="0"/>
          <c:showSerName val="0"/>
          <c:showPercent val="0"/>
          <c:showBubbleSize val="0"/>
        </c:dLbls>
        <c:gapWidth val="219"/>
        <c:overlap val="-27"/>
        <c:axId val="326908232"/>
        <c:axId val="326908560"/>
      </c:barChart>
      <c:dateAx>
        <c:axId val="326908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08560"/>
        <c:crosses val="autoZero"/>
        <c:auto val="1"/>
        <c:lblOffset val="100"/>
        <c:baseTimeUnit val="months"/>
      </c:dateAx>
      <c:valAx>
        <c:axId val="32690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908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228</c:v>
                </c:pt>
                <c:pt idx="2">
                  <c:v>82</c:v>
                </c:pt>
                <c:pt idx="3">
                  <c:v>98</c:v>
                </c:pt>
                <c:pt idx="4">
                  <c:v>59</c:v>
                </c:pt>
                <c:pt idx="5">
                  <c:v>13</c:v>
                </c:pt>
                <c:pt idx="6">
                  <c:v>0</c:v>
                </c:pt>
                <c:pt idx="7">
                  <c:v>0</c:v>
                </c:pt>
                <c:pt idx="8">
                  <c:v>0</c:v>
                </c:pt>
                <c:pt idx="9">
                  <c:v>0</c:v>
                </c:pt>
                <c:pt idx="10">
                  <c:v>0</c:v>
                </c:pt>
                <c:pt idx="11">
                  <c:v>0</c:v>
                </c:pt>
              </c:numCache>
            </c:numRef>
          </c:val>
          <c:extLst>
            <c:ext xmlns:c16="http://schemas.microsoft.com/office/drawing/2014/chart" uri="{C3380CC4-5D6E-409C-BE32-E72D297353CC}">
              <c16:uniqueId val="{00000000-3712-4292-A5A1-3E36C79F43D1}"/>
            </c:ext>
          </c:extLst>
        </c:ser>
        <c:dLbls>
          <c:showLegendKey val="0"/>
          <c:showVal val="0"/>
          <c:showCatName val="0"/>
          <c:showSerName val="0"/>
          <c:showPercent val="0"/>
          <c:showBubbleSize val="0"/>
        </c:dLbls>
        <c:gapWidth val="219"/>
        <c:overlap val="-27"/>
        <c:axId val="326752184"/>
        <c:axId val="326754808"/>
      </c:barChart>
      <c:catAx>
        <c:axId val="326752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54808"/>
        <c:crosses val="autoZero"/>
        <c:auto val="1"/>
        <c:lblAlgn val="ctr"/>
        <c:lblOffset val="100"/>
        <c:noMultiLvlLbl val="0"/>
      </c:catAx>
      <c:valAx>
        <c:axId val="32675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5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1700</c:v>
                </c:pt>
                <c:pt idx="4">
                  <c:v>1513</c:v>
                </c:pt>
                <c:pt idx="5">
                  <c:v>45</c:v>
                </c:pt>
              </c:numCache>
            </c:numRef>
          </c:val>
          <c:extLst>
            <c:ext xmlns:c16="http://schemas.microsoft.com/office/drawing/2014/chart" uri="{C3380CC4-5D6E-409C-BE32-E72D297353CC}">
              <c16:uniqueId val="{00000000-01B1-4970-B46E-A3F2790B41BD}"/>
            </c:ext>
          </c:extLst>
        </c:ser>
        <c:dLbls>
          <c:showLegendKey val="0"/>
          <c:showVal val="0"/>
          <c:showCatName val="0"/>
          <c:showSerName val="0"/>
          <c:showPercent val="0"/>
          <c:showBubbleSize val="0"/>
        </c:dLbls>
        <c:gapWidth val="219"/>
        <c:overlap val="-27"/>
        <c:axId val="326751528"/>
        <c:axId val="326755792"/>
      </c:barChart>
      <c:dateAx>
        <c:axId val="32675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55792"/>
        <c:crosses val="autoZero"/>
        <c:auto val="1"/>
        <c:lblOffset val="100"/>
        <c:baseTimeUnit val="months"/>
      </c:dateAx>
      <c:valAx>
        <c:axId val="32675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75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pt idx="4">
                  <c:v>-3</c:v>
                </c:pt>
                <c:pt idx="5">
                  <c:v>-1</c:v>
                </c:pt>
              </c:numCache>
            </c:numRef>
          </c:val>
          <c:extLst>
            <c:ext xmlns:c16="http://schemas.microsoft.com/office/drawing/2014/chart" uri="{C3380CC4-5D6E-409C-BE32-E72D297353CC}">
              <c16:uniqueId val="{00000000-4BE9-4B1C-8FF9-3064AD70D039}"/>
            </c:ext>
          </c:extLst>
        </c:ser>
        <c:dLbls>
          <c:showLegendKey val="0"/>
          <c:showVal val="0"/>
          <c:showCatName val="0"/>
          <c:showSerName val="0"/>
          <c:showPercent val="0"/>
          <c:showBubbleSize val="0"/>
        </c:dLbls>
        <c:gapWidth val="219"/>
        <c:overlap val="-27"/>
        <c:axId val="326465952"/>
        <c:axId val="326461360"/>
      </c:barChart>
      <c:dateAx>
        <c:axId val="326465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61360"/>
        <c:crosses val="autoZero"/>
        <c:auto val="1"/>
        <c:lblOffset val="100"/>
        <c:baseTimeUnit val="months"/>
      </c:dateAx>
      <c:valAx>
        <c:axId val="326461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6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2</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73F4-4B08-80A0-42CE0B325275}"/>
            </c:ext>
          </c:extLst>
        </c:ser>
        <c:dLbls>
          <c:showLegendKey val="0"/>
          <c:showVal val="0"/>
          <c:showCatName val="0"/>
          <c:showSerName val="0"/>
          <c:showPercent val="0"/>
          <c:showBubbleSize val="0"/>
        </c:dLbls>
        <c:gapWidth val="219"/>
        <c:overlap val="-27"/>
        <c:axId val="279352328"/>
        <c:axId val="330985832"/>
      </c:barChart>
      <c:dateAx>
        <c:axId val="279352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985832"/>
        <c:crosses val="autoZero"/>
        <c:auto val="1"/>
        <c:lblOffset val="100"/>
        <c:baseTimeUnit val="months"/>
      </c:dateAx>
      <c:valAx>
        <c:axId val="33098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352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40</c:v>
                </c:pt>
                <c:pt idx="4">
                  <c:v>31</c:v>
                </c:pt>
                <c:pt idx="5">
                  <c:v>4</c:v>
                </c:pt>
                <c:pt idx="6">
                  <c:v>0</c:v>
                </c:pt>
                <c:pt idx="7">
                  <c:v>0</c:v>
                </c:pt>
                <c:pt idx="8">
                  <c:v>0</c:v>
                </c:pt>
                <c:pt idx="9">
                  <c:v>0</c:v>
                </c:pt>
                <c:pt idx="10">
                  <c:v>0</c:v>
                </c:pt>
                <c:pt idx="11">
                  <c:v>0</c:v>
                </c:pt>
              </c:numCache>
            </c:numRef>
          </c:val>
          <c:extLst>
            <c:ext xmlns:c16="http://schemas.microsoft.com/office/drawing/2014/chart" uri="{C3380CC4-5D6E-409C-BE32-E72D297353CC}">
              <c16:uniqueId val="{00000000-F52A-45A5-8F8D-68C1E1E29B10}"/>
            </c:ext>
          </c:extLst>
        </c:ser>
        <c:dLbls>
          <c:showLegendKey val="0"/>
          <c:showVal val="0"/>
          <c:showCatName val="0"/>
          <c:showSerName val="0"/>
          <c:showPercent val="0"/>
          <c:showBubbleSize val="0"/>
        </c:dLbls>
        <c:gapWidth val="219"/>
        <c:overlap val="-27"/>
        <c:axId val="330985176"/>
        <c:axId val="330987800"/>
      </c:barChart>
      <c:catAx>
        <c:axId val="330985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987800"/>
        <c:crosses val="autoZero"/>
        <c:auto val="1"/>
        <c:lblAlgn val="ctr"/>
        <c:lblOffset val="100"/>
        <c:noMultiLvlLbl val="0"/>
      </c:catAx>
      <c:valAx>
        <c:axId val="330987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985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40</c:v>
                </c:pt>
                <c:pt idx="1">
                  <c:v>51</c:v>
                </c:pt>
                <c:pt idx="2">
                  <c:v>71</c:v>
                </c:pt>
                <c:pt idx="3">
                  <c:v>86</c:v>
                </c:pt>
                <c:pt idx="4">
                  <c:v>27</c:v>
                </c:pt>
                <c:pt idx="5">
                  <c:v>5</c:v>
                </c:pt>
              </c:numCache>
            </c:numRef>
          </c:val>
          <c:extLst>
            <c:ext xmlns:c16="http://schemas.microsoft.com/office/drawing/2014/chart" uri="{C3380CC4-5D6E-409C-BE32-E72D297353CC}">
              <c16:uniqueId val="{00000000-6559-4A48-A904-2CD8253BA5E3}"/>
            </c:ext>
          </c:extLst>
        </c:ser>
        <c:dLbls>
          <c:showLegendKey val="0"/>
          <c:showVal val="0"/>
          <c:showCatName val="0"/>
          <c:showSerName val="0"/>
          <c:showPercent val="0"/>
          <c:showBubbleSize val="0"/>
        </c:dLbls>
        <c:gapWidth val="219"/>
        <c:overlap val="-27"/>
        <c:axId val="334376032"/>
        <c:axId val="334373736"/>
      </c:barChart>
      <c:dateAx>
        <c:axId val="334376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73736"/>
        <c:crosses val="autoZero"/>
        <c:auto val="1"/>
        <c:lblOffset val="100"/>
        <c:baseTimeUnit val="months"/>
      </c:dateAx>
      <c:valAx>
        <c:axId val="334373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76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23</c:v>
                </c:pt>
                <c:pt idx="1">
                  <c:v>31</c:v>
                </c:pt>
                <c:pt idx="2">
                  <c:v>31</c:v>
                </c:pt>
                <c:pt idx="3">
                  <c:v>43</c:v>
                </c:pt>
                <c:pt idx="4">
                  <c:v>15</c:v>
                </c:pt>
                <c:pt idx="5">
                  <c:v>9</c:v>
                </c:pt>
              </c:numCache>
            </c:numRef>
          </c:val>
          <c:extLst>
            <c:ext xmlns:c16="http://schemas.microsoft.com/office/drawing/2014/chart" uri="{C3380CC4-5D6E-409C-BE32-E72D297353CC}">
              <c16:uniqueId val="{00000000-3883-41E6-BD36-A7D04AE5352B}"/>
            </c:ext>
          </c:extLst>
        </c:ser>
        <c:dLbls>
          <c:showLegendKey val="0"/>
          <c:showVal val="0"/>
          <c:showCatName val="0"/>
          <c:showSerName val="0"/>
          <c:showPercent val="0"/>
          <c:showBubbleSize val="0"/>
        </c:dLbls>
        <c:gapWidth val="219"/>
        <c:overlap val="-27"/>
        <c:axId val="333771368"/>
        <c:axId val="333774648"/>
      </c:barChart>
      <c:catAx>
        <c:axId val="333771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4648"/>
        <c:crosses val="autoZero"/>
        <c:auto val="1"/>
        <c:lblAlgn val="ctr"/>
        <c:lblOffset val="100"/>
        <c:noMultiLvlLbl val="0"/>
      </c:catAx>
      <c:valAx>
        <c:axId val="33377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71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Sheet1!$A$2:$A$7</c:f>
              <c:strCache>
                <c:ptCount val="6"/>
                <c:pt idx="0">
                  <c:v>2021-01</c:v>
                </c:pt>
                <c:pt idx="1">
                  <c:v>2021-02</c:v>
                </c:pt>
                <c:pt idx="2">
                  <c:v>2021-03</c:v>
                </c:pt>
                <c:pt idx="3">
                  <c:v>2021-04</c:v>
                </c:pt>
                <c:pt idx="4">
                  <c:v>2021-05</c:v>
                </c:pt>
                <c:pt idx="5">
                  <c:v>2021-06</c:v>
                </c:pt>
              </c:strCache>
            </c:strRef>
          </c:cat>
          <c:val>
            <c:numRef>
              <c:f>Sheet1!$B$2:$B$7</c:f>
              <c:numCache>
                <c:formatCode>General</c:formatCode>
                <c:ptCount val="6"/>
                <c:pt idx="0">
                  <c:v>258</c:v>
                </c:pt>
                <c:pt idx="1">
                  <c:v>381</c:v>
                </c:pt>
                <c:pt idx="2">
                  <c:v>413</c:v>
                </c:pt>
                <c:pt idx="3">
                  <c:v>658</c:v>
                </c:pt>
                <c:pt idx="4">
                  <c:v>200</c:v>
                </c:pt>
                <c:pt idx="5">
                  <c:v>19</c:v>
                </c:pt>
              </c:numCache>
            </c:numRef>
          </c:val>
          <c:extLst>
            <c:ext xmlns:c16="http://schemas.microsoft.com/office/drawing/2014/chart" uri="{C3380CC4-5D6E-409C-BE32-E72D297353CC}">
              <c16:uniqueId val="{00000000-265E-4E43-9F55-A767F0F07EFA}"/>
            </c:ext>
          </c:extLst>
        </c:ser>
        <c:dLbls>
          <c:showLegendKey val="0"/>
          <c:showVal val="0"/>
          <c:showCatName val="0"/>
          <c:showSerName val="0"/>
          <c:showPercent val="0"/>
          <c:showBubbleSize val="0"/>
        </c:dLbls>
        <c:gapWidth val="219"/>
        <c:overlap val="-27"/>
        <c:axId val="333762840"/>
        <c:axId val="333768416"/>
      </c:barChart>
      <c:catAx>
        <c:axId val="333762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8416"/>
        <c:crosses val="autoZero"/>
        <c:auto val="1"/>
        <c:lblAlgn val="ctr"/>
        <c:lblOffset val="100"/>
        <c:noMultiLvlLbl val="0"/>
      </c:catAx>
      <c:valAx>
        <c:axId val="33376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2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882</c:v>
                </c:pt>
                <c:pt idx="1">
                  <c:v>24641</c:v>
                </c:pt>
                <c:pt idx="2">
                  <c:v>18808</c:v>
                </c:pt>
                <c:pt idx="3">
                  <c:v>22165</c:v>
                </c:pt>
                <c:pt idx="4">
                  <c:v>28720</c:v>
                </c:pt>
                <c:pt idx="5">
                  <c:v>14928</c:v>
                </c:pt>
                <c:pt idx="6">
                  <c:v>1326</c:v>
                </c:pt>
              </c:numCache>
            </c:numRef>
          </c:val>
          <c:extLst>
            <c:ext xmlns:c16="http://schemas.microsoft.com/office/drawing/2014/chart" uri="{C3380CC4-5D6E-409C-BE32-E72D297353CC}">
              <c16:uniqueId val="{00000000-3529-48FA-8A1A-377425113867}"/>
            </c:ext>
          </c:extLst>
        </c:ser>
        <c:dLbls>
          <c:showLegendKey val="0"/>
          <c:showVal val="0"/>
          <c:showCatName val="0"/>
          <c:showSerName val="0"/>
          <c:showPercent val="0"/>
          <c:showBubbleSize val="0"/>
        </c:dLbls>
        <c:gapWidth val="219"/>
        <c:overlap val="-27"/>
        <c:axId val="333763496"/>
        <c:axId val="333761856"/>
      </c:barChart>
      <c:catAx>
        <c:axId val="333763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1856"/>
        <c:crosses val="autoZero"/>
        <c:auto val="1"/>
        <c:lblAlgn val="ctr"/>
        <c:lblOffset val="100"/>
        <c:noMultiLvlLbl val="0"/>
      </c:catAx>
      <c:valAx>
        <c:axId val="333761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63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9</c:v>
                </c:pt>
                <c:pt idx="1">
                  <c:v>13</c:v>
                </c:pt>
                <c:pt idx="2">
                  <c:v>26</c:v>
                </c:pt>
                <c:pt idx="3">
                  <c:v>17</c:v>
                </c:pt>
                <c:pt idx="4">
                  <c:v>2</c:v>
                </c:pt>
                <c:pt idx="5">
                  <c:v>2</c:v>
                </c:pt>
              </c:numCache>
            </c:numRef>
          </c:val>
          <c:extLst>
            <c:ext xmlns:c16="http://schemas.microsoft.com/office/drawing/2014/chart" uri="{C3380CC4-5D6E-409C-BE32-E72D297353CC}">
              <c16:uniqueId val="{00000000-AD62-4B45-825F-17821F854B2D}"/>
            </c:ext>
          </c:extLst>
        </c:ser>
        <c:dLbls>
          <c:showLegendKey val="0"/>
          <c:showVal val="0"/>
          <c:showCatName val="0"/>
          <c:showSerName val="0"/>
          <c:showPercent val="0"/>
          <c:showBubbleSize val="0"/>
        </c:dLbls>
        <c:gapWidth val="219"/>
        <c:overlap val="-27"/>
        <c:axId val="415228704"/>
        <c:axId val="415236576"/>
      </c:barChart>
      <c:dateAx>
        <c:axId val="415228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36576"/>
        <c:crosses val="autoZero"/>
        <c:auto val="1"/>
        <c:lblOffset val="100"/>
        <c:baseTimeUnit val="months"/>
      </c:dateAx>
      <c:valAx>
        <c:axId val="41523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28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9</c:v>
                </c:pt>
                <c:pt idx="4">
                  <c:v>7</c:v>
                </c:pt>
                <c:pt idx="5">
                  <c:v>10</c:v>
                </c:pt>
                <c:pt idx="6">
                  <c:v>0</c:v>
                </c:pt>
                <c:pt idx="7">
                  <c:v>0</c:v>
                </c:pt>
                <c:pt idx="8">
                  <c:v>0</c:v>
                </c:pt>
                <c:pt idx="9">
                  <c:v>0</c:v>
                </c:pt>
                <c:pt idx="10">
                  <c:v>0</c:v>
                </c:pt>
                <c:pt idx="11">
                  <c:v>0</c:v>
                </c:pt>
              </c:numCache>
            </c:numRef>
          </c:val>
          <c:extLst>
            <c:ext xmlns:c16="http://schemas.microsoft.com/office/drawing/2014/chart" uri="{C3380CC4-5D6E-409C-BE32-E72D297353CC}">
              <c16:uniqueId val="{00000000-55A9-4EB9-B692-521D07E2D7ED}"/>
            </c:ext>
          </c:extLst>
        </c:ser>
        <c:dLbls>
          <c:showLegendKey val="0"/>
          <c:showVal val="0"/>
          <c:showCatName val="0"/>
          <c:showSerName val="0"/>
          <c:showPercent val="0"/>
          <c:showBubbleSize val="0"/>
        </c:dLbls>
        <c:gapWidth val="219"/>
        <c:overlap val="-27"/>
        <c:axId val="415234936"/>
        <c:axId val="415228376"/>
      </c:barChart>
      <c:dateAx>
        <c:axId val="415234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28376"/>
        <c:crosses val="autoZero"/>
        <c:auto val="1"/>
        <c:lblOffset val="100"/>
        <c:baseTimeUnit val="months"/>
      </c:dateAx>
      <c:valAx>
        <c:axId val="41522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3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116</c:v>
                </c:pt>
                <c:pt idx="3">
                  <c:v>144</c:v>
                </c:pt>
                <c:pt idx="4">
                  <c:v>99</c:v>
                </c:pt>
                <c:pt idx="5">
                  <c:v>20</c:v>
                </c:pt>
                <c:pt idx="6">
                  <c:v>0</c:v>
                </c:pt>
                <c:pt idx="7">
                  <c:v>0</c:v>
                </c:pt>
                <c:pt idx="8">
                  <c:v>0</c:v>
                </c:pt>
                <c:pt idx="9">
                  <c:v>0</c:v>
                </c:pt>
                <c:pt idx="10">
                  <c:v>0</c:v>
                </c:pt>
                <c:pt idx="11">
                  <c:v>0</c:v>
                </c:pt>
              </c:numCache>
            </c:numRef>
          </c:val>
          <c:extLst>
            <c:ext xmlns:c16="http://schemas.microsoft.com/office/drawing/2014/chart" uri="{C3380CC4-5D6E-409C-BE32-E72D297353CC}">
              <c16:uniqueId val="{00000000-42A7-433A-ADAF-629541B1BE7F}"/>
            </c:ext>
          </c:extLst>
        </c:ser>
        <c:dLbls>
          <c:showLegendKey val="0"/>
          <c:showVal val="0"/>
          <c:showCatName val="0"/>
          <c:showSerName val="0"/>
          <c:showPercent val="0"/>
          <c:showBubbleSize val="0"/>
        </c:dLbls>
        <c:gapWidth val="219"/>
        <c:overlap val="-27"/>
        <c:axId val="415231656"/>
        <c:axId val="415231984"/>
      </c:barChart>
      <c:catAx>
        <c:axId val="41523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31984"/>
        <c:crosses val="autoZero"/>
        <c:auto val="1"/>
        <c:lblAlgn val="ctr"/>
        <c:lblOffset val="100"/>
        <c:noMultiLvlLbl val="0"/>
      </c:catAx>
      <c:valAx>
        <c:axId val="415231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23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A6867-84C5-4D47-A4B1-A70F56BACFCF}"/>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EBA183E5-810B-4E68-B3F9-C0C4257984E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306270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35983-7A8B-4A3C-9D0B-60EED5509861}"/>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69E30C2A-8D9B-451D-B6E3-484454D4898C}"/>
              </a:ext>
            </a:extLst>
          </p:cNvPr>
          <p:cNvGraphicFramePr>
            <a:graphicFrameLocks noGrp="1"/>
          </p:cNvGraphicFramePr>
          <p:nvPr>
            <p:ph type="chart" sz="quarter" idx="13"/>
            <p:extLst>
              <p:ext uri="{D42A27DB-BD31-4B8C-83A1-F6EECF244321}">
                <p14:modId xmlns:p14="http://schemas.microsoft.com/office/powerpoint/2010/main" val="28310808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1948E8-4D2A-42C3-8472-11AE8BFBC35C}"/>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D9A0F76-13C8-43EE-9780-7F634C0FCB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6201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B6102-2716-4A20-8697-8B5CE875E887}"/>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3988E0C7-F092-46C9-933B-2E110D9573C7}"/>
              </a:ext>
            </a:extLst>
          </p:cNvPr>
          <p:cNvGraphicFramePr>
            <a:graphicFrameLocks noGrp="1"/>
          </p:cNvGraphicFramePr>
          <p:nvPr>
            <p:ph type="tbl" sz="quarter" idx="13"/>
            <p:extLst>
              <p:ext uri="{D42A27DB-BD31-4B8C-83A1-F6EECF244321}">
                <p14:modId xmlns:p14="http://schemas.microsoft.com/office/powerpoint/2010/main" val="4260623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368536087"/>
                    </a:ext>
                  </a:extLst>
                </a:gridCol>
                <a:gridCol w="905256">
                  <a:extLst>
                    <a:ext uri="{9D8B030D-6E8A-4147-A177-3AD203B41FA5}">
                      <a16:colId xmlns:a16="http://schemas.microsoft.com/office/drawing/2014/main" val="312942915"/>
                    </a:ext>
                  </a:extLst>
                </a:gridCol>
                <a:gridCol w="905256">
                  <a:extLst>
                    <a:ext uri="{9D8B030D-6E8A-4147-A177-3AD203B41FA5}">
                      <a16:colId xmlns:a16="http://schemas.microsoft.com/office/drawing/2014/main" val="4005187091"/>
                    </a:ext>
                  </a:extLst>
                </a:gridCol>
                <a:gridCol w="905256">
                  <a:extLst>
                    <a:ext uri="{9D8B030D-6E8A-4147-A177-3AD203B41FA5}">
                      <a16:colId xmlns:a16="http://schemas.microsoft.com/office/drawing/2014/main" val="4060258150"/>
                    </a:ext>
                  </a:extLst>
                </a:gridCol>
                <a:gridCol w="905256">
                  <a:extLst>
                    <a:ext uri="{9D8B030D-6E8A-4147-A177-3AD203B41FA5}">
                      <a16:colId xmlns:a16="http://schemas.microsoft.com/office/drawing/2014/main" val="298455683"/>
                    </a:ext>
                  </a:extLst>
                </a:gridCol>
                <a:gridCol w="905256">
                  <a:extLst>
                    <a:ext uri="{9D8B030D-6E8A-4147-A177-3AD203B41FA5}">
                      <a16:colId xmlns:a16="http://schemas.microsoft.com/office/drawing/2014/main" val="277630574"/>
                    </a:ext>
                  </a:extLst>
                </a:gridCol>
                <a:gridCol w="905256">
                  <a:extLst>
                    <a:ext uri="{9D8B030D-6E8A-4147-A177-3AD203B41FA5}">
                      <a16:colId xmlns:a16="http://schemas.microsoft.com/office/drawing/2014/main" val="2046678965"/>
                    </a:ext>
                  </a:extLst>
                </a:gridCol>
                <a:gridCol w="905256">
                  <a:extLst>
                    <a:ext uri="{9D8B030D-6E8A-4147-A177-3AD203B41FA5}">
                      <a16:colId xmlns:a16="http://schemas.microsoft.com/office/drawing/2014/main" val="1026372290"/>
                    </a:ext>
                  </a:extLst>
                </a:gridCol>
                <a:gridCol w="905256">
                  <a:extLst>
                    <a:ext uri="{9D8B030D-6E8A-4147-A177-3AD203B41FA5}">
                      <a16:colId xmlns:a16="http://schemas.microsoft.com/office/drawing/2014/main" val="94989471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56672325"/>
                  </a:ext>
                </a:extLst>
              </a:tr>
              <a:tr h="370840">
                <a:tc>
                  <a:txBody>
                    <a:bodyPr/>
                    <a:lstStyle/>
                    <a:p>
                      <a:r>
                        <a:rPr lang="en-US" sz="1000"/>
                        <a:t>409</a:t>
                      </a:r>
                    </a:p>
                  </a:txBody>
                  <a:tcPr/>
                </a:tc>
                <a:tc>
                  <a:txBody>
                    <a:bodyPr/>
                    <a:lstStyle/>
                    <a:p>
                      <a:r>
                        <a:rPr lang="en-US" sz="1000"/>
                        <a:t>5</a:t>
                      </a:r>
                    </a:p>
                  </a:txBody>
                  <a:tcPr/>
                </a:tc>
                <a:tc>
                  <a:txBody>
                    <a:bodyPr/>
                    <a:lstStyle/>
                    <a:p>
                      <a:r>
                        <a:rPr lang="en-US" sz="1000"/>
                        <a:t>13</a:t>
                      </a:r>
                    </a:p>
                  </a:txBody>
                  <a:tcPr/>
                </a:tc>
                <a:tc>
                  <a:txBody>
                    <a:bodyPr/>
                    <a:lstStyle/>
                    <a:p>
                      <a:r>
                        <a:rPr lang="en-US" sz="1000"/>
                        <a:t>46</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1.1178 %</a:t>
                      </a:r>
                    </a:p>
                  </a:txBody>
                  <a:tcPr/>
                </a:tc>
                <a:tc>
                  <a:txBody>
                    <a:bodyPr/>
                    <a:lstStyle/>
                    <a:p>
                      <a:r>
                        <a:rPr lang="en-US" sz="1000"/>
                        <a:t>0.0 %</a:t>
                      </a:r>
                    </a:p>
                  </a:txBody>
                  <a:tcPr/>
                </a:tc>
                <a:extLst>
                  <a:ext uri="{0D108BD9-81ED-4DB2-BD59-A6C34878D82A}">
                    <a16:rowId xmlns:a16="http://schemas.microsoft.com/office/drawing/2014/main" val="2290782295"/>
                  </a:ext>
                </a:extLst>
              </a:tr>
            </a:tbl>
          </a:graphicData>
        </a:graphic>
      </p:graphicFrame>
      <p:sp>
        <p:nvSpPr>
          <p:cNvPr id="4" name="Text Placeholder 3">
            <a:extLst>
              <a:ext uri="{FF2B5EF4-FFF2-40B4-BE49-F238E27FC236}">
                <a16:creationId xmlns:a16="http://schemas.microsoft.com/office/drawing/2014/main" id="{47B2F746-E34D-46A3-A432-FE8D8EF8518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794894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757E0-FF23-4BD1-BEB3-69FA11778E8D}"/>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2F711299-4031-4A36-BD71-D841D2ACA648}"/>
              </a:ext>
            </a:extLst>
          </p:cNvPr>
          <p:cNvGraphicFramePr>
            <a:graphicFrameLocks noGrp="1"/>
          </p:cNvGraphicFramePr>
          <p:nvPr>
            <p:ph type="chart" sz="quarter" idx="13"/>
            <p:extLst>
              <p:ext uri="{D42A27DB-BD31-4B8C-83A1-F6EECF244321}">
                <p14:modId xmlns:p14="http://schemas.microsoft.com/office/powerpoint/2010/main" val="1748306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C3429D-FF96-4338-B104-BE6E6C06C3B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BA12F2B-B328-45C3-B29A-7C9DC941F9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1002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ED59E-3193-4680-B37F-1C1E10637FDF}"/>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008656C3-1244-4D18-974B-5DB5B7AE90B7}"/>
              </a:ext>
            </a:extLst>
          </p:cNvPr>
          <p:cNvGraphicFramePr>
            <a:graphicFrameLocks noGrp="1"/>
          </p:cNvGraphicFramePr>
          <p:nvPr>
            <p:ph type="chart" sz="quarter" idx="13"/>
            <p:extLst>
              <p:ext uri="{D42A27DB-BD31-4B8C-83A1-F6EECF244321}">
                <p14:modId xmlns:p14="http://schemas.microsoft.com/office/powerpoint/2010/main" val="40148492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5E7B15-78D5-4D22-A00D-E8735D4ECFA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7F14971-6AA0-4254-8C68-09DC64114D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6582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975E1-5EF3-42F9-9447-DE1CD9D27553}"/>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91437903-70F3-4DF8-94B3-5C4D76C41404}"/>
              </a:ext>
            </a:extLst>
          </p:cNvPr>
          <p:cNvGraphicFramePr>
            <a:graphicFrameLocks noGrp="1"/>
          </p:cNvGraphicFramePr>
          <p:nvPr>
            <p:ph type="chart" sz="quarter" idx="13"/>
            <p:extLst>
              <p:ext uri="{D42A27DB-BD31-4B8C-83A1-F6EECF244321}">
                <p14:modId xmlns:p14="http://schemas.microsoft.com/office/powerpoint/2010/main" val="21411226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20422B-81C3-43E7-9BA0-338532E65EE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8520296-5363-48B6-ACFF-9BA6D3E3CA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89283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36D0-D8F2-4DB5-B442-2F31D037BD8D}"/>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F9C471C1-099C-4B85-A33C-D7C33663BFAC}"/>
              </a:ext>
            </a:extLst>
          </p:cNvPr>
          <p:cNvGraphicFramePr>
            <a:graphicFrameLocks noGrp="1"/>
          </p:cNvGraphicFramePr>
          <p:nvPr>
            <p:ph type="chart" sz="quarter" idx="13"/>
            <p:extLst>
              <p:ext uri="{D42A27DB-BD31-4B8C-83A1-F6EECF244321}">
                <p14:modId xmlns:p14="http://schemas.microsoft.com/office/powerpoint/2010/main" val="10670569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A1EB18-DF70-4BDA-B4E8-A02B2F6980A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8CC2ACD-344D-4510-9EA1-0C6DFD3053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0767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37A4D-D78E-4B4E-8D2D-D3D9D972D770}"/>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89334ADA-0E29-45FC-9A14-41EA7E33A8F0}"/>
              </a:ext>
            </a:extLst>
          </p:cNvPr>
          <p:cNvGraphicFramePr>
            <a:graphicFrameLocks noGrp="1"/>
          </p:cNvGraphicFramePr>
          <p:nvPr>
            <p:ph type="tbl" sz="quarter" idx="13"/>
            <p:extLst>
              <p:ext uri="{D42A27DB-BD31-4B8C-83A1-F6EECF244321}">
                <p14:modId xmlns:p14="http://schemas.microsoft.com/office/powerpoint/2010/main" val="1416569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03024811"/>
                    </a:ext>
                  </a:extLst>
                </a:gridCol>
                <a:gridCol w="822960">
                  <a:extLst>
                    <a:ext uri="{9D8B030D-6E8A-4147-A177-3AD203B41FA5}">
                      <a16:colId xmlns:a16="http://schemas.microsoft.com/office/drawing/2014/main" val="2292183666"/>
                    </a:ext>
                  </a:extLst>
                </a:gridCol>
                <a:gridCol w="822960">
                  <a:extLst>
                    <a:ext uri="{9D8B030D-6E8A-4147-A177-3AD203B41FA5}">
                      <a16:colId xmlns:a16="http://schemas.microsoft.com/office/drawing/2014/main" val="3912021844"/>
                    </a:ext>
                  </a:extLst>
                </a:gridCol>
                <a:gridCol w="822960">
                  <a:extLst>
                    <a:ext uri="{9D8B030D-6E8A-4147-A177-3AD203B41FA5}">
                      <a16:colId xmlns:a16="http://schemas.microsoft.com/office/drawing/2014/main" val="2773469049"/>
                    </a:ext>
                  </a:extLst>
                </a:gridCol>
                <a:gridCol w="822960">
                  <a:extLst>
                    <a:ext uri="{9D8B030D-6E8A-4147-A177-3AD203B41FA5}">
                      <a16:colId xmlns:a16="http://schemas.microsoft.com/office/drawing/2014/main" val="2054294436"/>
                    </a:ext>
                  </a:extLst>
                </a:gridCol>
                <a:gridCol w="822960">
                  <a:extLst>
                    <a:ext uri="{9D8B030D-6E8A-4147-A177-3AD203B41FA5}">
                      <a16:colId xmlns:a16="http://schemas.microsoft.com/office/drawing/2014/main" val="2068569004"/>
                    </a:ext>
                  </a:extLst>
                </a:gridCol>
                <a:gridCol w="822960">
                  <a:extLst>
                    <a:ext uri="{9D8B030D-6E8A-4147-A177-3AD203B41FA5}">
                      <a16:colId xmlns:a16="http://schemas.microsoft.com/office/drawing/2014/main" val="2844097969"/>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775102098"/>
                  </a:ext>
                </a:extLst>
              </a:tr>
              <a:tr h="370840">
                <a:tc>
                  <a:txBody>
                    <a:bodyPr/>
                    <a:lstStyle/>
                    <a:p>
                      <a:r>
                        <a:rPr lang="en-US" sz="1000" b="1"/>
                        <a:t>Tokio Marine America - 2021-05-24 15:40:36</a:t>
                      </a:r>
                      <a:r>
                        <a:rPr lang="en-US" sz="1000"/>
                        <a:t>
 When you hear about slips, trips, and falls, you may think of minor injuries, like bruises or sprains. However, these common accidents account for 25,000 deaths annually, making it the second leading cause of work-related injuries in the United States. Make sure you're not at risk: http://bit.ly/TMASlipsTripsFalls</a:t>
                      </a:r>
                    </a:p>
                  </a:txBody>
                  <a:tcPr/>
                </a:tc>
                <a:tc>
                  <a:txBody>
                    <a:bodyPr/>
                    <a:lstStyle/>
                    <a:p>
                      <a:r>
                        <a:rPr lang="en-US" sz="1000"/>
                        <a:t>10</a:t>
                      </a:r>
                    </a:p>
                  </a:txBody>
                  <a:tcPr/>
                </a:tc>
                <a:tc>
                  <a:txBody>
                    <a:bodyPr/>
                    <a:lstStyle/>
                    <a:p>
                      <a:r>
                        <a:rPr lang="en-US" sz="1000"/>
                        <a:t>7</a:t>
                      </a:r>
                    </a:p>
                  </a:txBody>
                  <a:tcPr/>
                </a:tc>
                <a:tc>
                  <a:txBody>
                    <a:bodyPr/>
                    <a:lstStyle/>
                    <a:p>
                      <a:r>
                        <a:rPr lang="en-US" sz="1000"/>
                        <a:t>0</a:t>
                      </a:r>
                    </a:p>
                  </a:txBody>
                  <a:tcPr/>
                </a:tc>
                <a:tc>
                  <a:txBody>
                    <a:bodyPr/>
                    <a:lstStyle/>
                    <a:p>
                      <a:r>
                        <a:rPr lang="en-US" sz="1000"/>
                        <a:t>3</a:t>
                      </a:r>
                    </a:p>
                  </a:txBody>
                  <a:tcPr/>
                </a:tc>
                <a:tc>
                  <a:txBody>
                    <a:bodyPr/>
                    <a:lstStyle/>
                    <a:p>
                      <a:r>
                        <a:rPr lang="en-US" sz="1000"/>
                        <a:t>2.4450 %</a:t>
                      </a:r>
                    </a:p>
                  </a:txBody>
                  <a:tcPr/>
                </a:tc>
                <a:tc>
                  <a:txBody>
                    <a:bodyPr/>
                    <a:lstStyle/>
                    <a:p>
                      <a:r>
                        <a:rPr lang="en-US" sz="1000"/>
                        <a:t>Link</a:t>
                      </a:r>
                    </a:p>
                  </a:txBody>
                  <a:tcPr/>
                </a:tc>
                <a:extLst>
                  <a:ext uri="{0D108BD9-81ED-4DB2-BD59-A6C34878D82A}">
                    <a16:rowId xmlns:a16="http://schemas.microsoft.com/office/drawing/2014/main" val="1081814542"/>
                  </a:ext>
                </a:extLst>
              </a:tr>
              <a:tr h="370840">
                <a:tc>
                  <a:txBody>
                    <a:bodyPr/>
                    <a:lstStyle/>
                    <a:p>
                      <a:r>
                        <a:rPr lang="en-US" sz="1000" b="1"/>
                        <a:t>Tokio Marine America - 2021-05-03 15:54:59</a:t>
                      </a:r>
                      <a:r>
                        <a:rPr lang="en-US" sz="1000"/>
                        <a:t>
 TMA is proud to be sponsoring the Inland Marine Underwriters Association - IMUA's 2021 Virtual Annual Meeting. IMUA provides training and education for the #InlandMarine Insurance industry. Learn more: https://bit.ly/2PIMS6s</a:t>
                      </a:r>
                    </a:p>
                  </a:txBody>
                  <a:tcPr/>
                </a:tc>
                <a:tc>
                  <a:txBody>
                    <a:bodyPr/>
                    <a:lstStyle/>
                    <a:p>
                      <a:r>
                        <a:rPr lang="en-US" sz="1000"/>
                        <a:t>6</a:t>
                      </a:r>
                    </a:p>
                  </a:txBody>
                  <a:tcPr/>
                </a:tc>
                <a:tc>
                  <a:txBody>
                    <a:bodyPr/>
                    <a:lstStyle/>
                    <a:p>
                      <a:r>
                        <a:rPr lang="en-US" sz="1000"/>
                        <a:t>4</a:t>
                      </a:r>
                    </a:p>
                  </a:txBody>
                  <a:tcPr/>
                </a:tc>
                <a:tc>
                  <a:txBody>
                    <a:bodyPr/>
                    <a:lstStyle/>
                    <a:p>
                      <a:r>
                        <a:rPr lang="en-US" sz="1000"/>
                        <a:t>0</a:t>
                      </a:r>
                    </a:p>
                  </a:txBody>
                  <a:tcPr/>
                </a:tc>
                <a:tc>
                  <a:txBody>
                    <a:bodyPr/>
                    <a:lstStyle/>
                    <a:p>
                      <a:r>
                        <a:rPr lang="en-US" sz="1000"/>
                        <a:t>2</a:t>
                      </a:r>
                    </a:p>
                  </a:txBody>
                  <a:tcPr/>
                </a:tc>
                <a:tc>
                  <a:txBody>
                    <a:bodyPr/>
                    <a:lstStyle/>
                    <a:p>
                      <a:r>
                        <a:rPr lang="en-US" sz="1000"/>
                        <a:t>1.4815 %</a:t>
                      </a:r>
                    </a:p>
                  </a:txBody>
                  <a:tcPr/>
                </a:tc>
                <a:tc>
                  <a:txBody>
                    <a:bodyPr/>
                    <a:lstStyle/>
                    <a:p>
                      <a:r>
                        <a:rPr lang="en-US" sz="1000"/>
                        <a:t>Photo</a:t>
                      </a:r>
                    </a:p>
                  </a:txBody>
                  <a:tcPr/>
                </a:tc>
                <a:extLst>
                  <a:ext uri="{0D108BD9-81ED-4DB2-BD59-A6C34878D82A}">
                    <a16:rowId xmlns:a16="http://schemas.microsoft.com/office/drawing/2014/main" val="1603152627"/>
                  </a:ext>
                </a:extLst>
              </a:tr>
              <a:tr h="370840">
                <a:tc>
                  <a:txBody>
                    <a:bodyPr/>
                    <a:lstStyle/>
                    <a:p>
                      <a:r>
                        <a:rPr lang="en-US" sz="1000" b="1"/>
                        <a:t>Tokio Marine America - 2021-05-07 16:15:00</a:t>
                      </a:r>
                      <a:r>
                        <a:rPr lang="en-US" sz="1000"/>
                        <a:t>
 This month, TMA is focusing our local charity efforts on food security. Our Atlanta office will be supporting Urban Recipe, a Georgia-based organization on a mission to form food cooperatives for low-income families. 
Learn more: https://urbanrecipe.org/</a:t>
                      </a:r>
                    </a:p>
                  </a:txBody>
                  <a:tcPr/>
                </a:tc>
                <a:tc>
                  <a:txBody>
                    <a:bodyPr/>
                    <a:lstStyle/>
                    <a:p>
                      <a:r>
                        <a:rPr lang="en-US" sz="1000"/>
                        <a:t>6</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1.4815 %</a:t>
                      </a:r>
                    </a:p>
                  </a:txBody>
                  <a:tcPr/>
                </a:tc>
                <a:tc>
                  <a:txBody>
                    <a:bodyPr/>
                    <a:lstStyle/>
                    <a:p>
                      <a:r>
                        <a:rPr lang="en-US" sz="1000"/>
                        <a:t>Photo</a:t>
                      </a:r>
                    </a:p>
                  </a:txBody>
                  <a:tcPr/>
                </a:tc>
                <a:extLst>
                  <a:ext uri="{0D108BD9-81ED-4DB2-BD59-A6C34878D82A}">
                    <a16:rowId xmlns:a16="http://schemas.microsoft.com/office/drawing/2014/main" val="3635861849"/>
                  </a:ext>
                </a:extLst>
              </a:tr>
            </a:tbl>
          </a:graphicData>
        </a:graphic>
      </p:graphicFrame>
      <p:sp>
        <p:nvSpPr>
          <p:cNvPr id="4" name="Text Placeholder 3">
            <a:extLst>
              <a:ext uri="{FF2B5EF4-FFF2-40B4-BE49-F238E27FC236}">
                <a16:creationId xmlns:a16="http://schemas.microsoft.com/office/drawing/2014/main" id="{63940C24-9E1E-4EF7-80E8-08C52382E7F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666761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B3769-B3E7-424A-92DD-88EBDF66F436}"/>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60C6414-9748-4315-A043-8D38DD50AF75}"/>
              </a:ext>
            </a:extLst>
          </p:cNvPr>
          <p:cNvGraphicFramePr>
            <a:graphicFrameLocks noGrp="1"/>
          </p:cNvGraphicFramePr>
          <p:nvPr>
            <p:ph type="tbl" sz="quarter" idx="13"/>
            <p:extLst>
              <p:ext uri="{D42A27DB-BD31-4B8C-83A1-F6EECF244321}">
                <p14:modId xmlns:p14="http://schemas.microsoft.com/office/powerpoint/2010/main" val="2205233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339013497"/>
                    </a:ext>
                  </a:extLst>
                </a:gridCol>
                <a:gridCol w="576072">
                  <a:extLst>
                    <a:ext uri="{9D8B030D-6E8A-4147-A177-3AD203B41FA5}">
                      <a16:colId xmlns:a16="http://schemas.microsoft.com/office/drawing/2014/main" val="3026540787"/>
                    </a:ext>
                  </a:extLst>
                </a:gridCol>
                <a:gridCol w="576072">
                  <a:extLst>
                    <a:ext uri="{9D8B030D-6E8A-4147-A177-3AD203B41FA5}">
                      <a16:colId xmlns:a16="http://schemas.microsoft.com/office/drawing/2014/main" val="1446032727"/>
                    </a:ext>
                  </a:extLst>
                </a:gridCol>
                <a:gridCol w="576072">
                  <a:extLst>
                    <a:ext uri="{9D8B030D-6E8A-4147-A177-3AD203B41FA5}">
                      <a16:colId xmlns:a16="http://schemas.microsoft.com/office/drawing/2014/main" val="3565668329"/>
                    </a:ext>
                  </a:extLst>
                </a:gridCol>
                <a:gridCol w="576072">
                  <a:extLst>
                    <a:ext uri="{9D8B030D-6E8A-4147-A177-3AD203B41FA5}">
                      <a16:colId xmlns:a16="http://schemas.microsoft.com/office/drawing/2014/main" val="506038109"/>
                    </a:ext>
                  </a:extLst>
                </a:gridCol>
                <a:gridCol w="576072">
                  <a:extLst>
                    <a:ext uri="{9D8B030D-6E8A-4147-A177-3AD203B41FA5}">
                      <a16:colId xmlns:a16="http://schemas.microsoft.com/office/drawing/2014/main" val="2008863350"/>
                    </a:ext>
                  </a:extLst>
                </a:gridCol>
                <a:gridCol w="576072">
                  <a:extLst>
                    <a:ext uri="{9D8B030D-6E8A-4147-A177-3AD203B41FA5}">
                      <a16:colId xmlns:a16="http://schemas.microsoft.com/office/drawing/2014/main" val="2757176766"/>
                    </a:ext>
                  </a:extLst>
                </a:gridCol>
                <a:gridCol w="576072">
                  <a:extLst>
                    <a:ext uri="{9D8B030D-6E8A-4147-A177-3AD203B41FA5}">
                      <a16:colId xmlns:a16="http://schemas.microsoft.com/office/drawing/2014/main" val="331200902"/>
                    </a:ext>
                  </a:extLst>
                </a:gridCol>
                <a:gridCol w="576072">
                  <a:extLst>
                    <a:ext uri="{9D8B030D-6E8A-4147-A177-3AD203B41FA5}">
                      <a16:colId xmlns:a16="http://schemas.microsoft.com/office/drawing/2014/main" val="2382987993"/>
                    </a:ext>
                  </a:extLst>
                </a:gridCol>
                <a:gridCol w="576072">
                  <a:extLst>
                    <a:ext uri="{9D8B030D-6E8A-4147-A177-3AD203B41FA5}">
                      <a16:colId xmlns:a16="http://schemas.microsoft.com/office/drawing/2014/main" val="2558140393"/>
                    </a:ext>
                  </a:extLst>
                </a:gridCol>
                <a:gridCol w="576072">
                  <a:extLst>
                    <a:ext uri="{9D8B030D-6E8A-4147-A177-3AD203B41FA5}">
                      <a16:colId xmlns:a16="http://schemas.microsoft.com/office/drawing/2014/main" val="2270971428"/>
                    </a:ext>
                  </a:extLst>
                </a:gridCol>
                <a:gridCol w="576072">
                  <a:extLst>
                    <a:ext uri="{9D8B030D-6E8A-4147-A177-3AD203B41FA5}">
                      <a16:colId xmlns:a16="http://schemas.microsoft.com/office/drawing/2014/main" val="970229564"/>
                    </a:ext>
                  </a:extLst>
                </a:gridCol>
                <a:gridCol w="576072">
                  <a:extLst>
                    <a:ext uri="{9D8B030D-6E8A-4147-A177-3AD203B41FA5}">
                      <a16:colId xmlns:a16="http://schemas.microsoft.com/office/drawing/2014/main" val="370397554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9564037"/>
                  </a:ext>
                </a:extLst>
              </a:tr>
              <a:tr h="370840">
                <a:tc>
                  <a:txBody>
                    <a:bodyPr/>
                    <a:lstStyle/>
                    <a:p>
                      <a:r>
                        <a:rPr lang="en-US" sz="1000"/>
                        <a:t>218</a:t>
                      </a:r>
                    </a:p>
                  </a:txBody>
                  <a:tcPr/>
                </a:tc>
                <a:tc>
                  <a:txBody>
                    <a:bodyPr/>
                    <a:lstStyle/>
                    <a:p>
                      <a:r>
                        <a:rPr lang="en-US" sz="1000"/>
                        <a:t>-3</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14</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1.0889 %</a:t>
                      </a:r>
                    </a:p>
                  </a:txBody>
                  <a:tcPr/>
                </a:tc>
                <a:tc>
                  <a:txBody>
                    <a:bodyPr/>
                    <a:lstStyle/>
                    <a:p>
                      <a:r>
                        <a:rPr lang="en-US" sz="1000"/>
                        <a:t>0.0 %</a:t>
                      </a:r>
                    </a:p>
                  </a:txBody>
                  <a:tcPr/>
                </a:tc>
                <a:extLst>
                  <a:ext uri="{0D108BD9-81ED-4DB2-BD59-A6C34878D82A}">
                    <a16:rowId xmlns:a16="http://schemas.microsoft.com/office/drawing/2014/main" val="446244960"/>
                  </a:ext>
                </a:extLst>
              </a:tr>
            </a:tbl>
          </a:graphicData>
        </a:graphic>
      </p:graphicFrame>
      <p:sp>
        <p:nvSpPr>
          <p:cNvPr id="4" name="Text Placeholder 3">
            <a:extLst>
              <a:ext uri="{FF2B5EF4-FFF2-40B4-BE49-F238E27FC236}">
                <a16:creationId xmlns:a16="http://schemas.microsoft.com/office/drawing/2014/main" id="{06BE0818-E676-4D22-8A94-E6B31FBF95D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19693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08607-2BEF-402B-85DC-D1B4B906BFD1}"/>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8AE6AFAA-4F9A-4CCA-829E-50F847B54673}"/>
              </a:ext>
            </a:extLst>
          </p:cNvPr>
          <p:cNvGraphicFramePr>
            <a:graphicFrameLocks noGrp="1"/>
          </p:cNvGraphicFramePr>
          <p:nvPr>
            <p:ph type="chart" sz="quarter" idx="13"/>
            <p:extLst>
              <p:ext uri="{D42A27DB-BD31-4B8C-83A1-F6EECF244321}">
                <p14:modId xmlns:p14="http://schemas.microsoft.com/office/powerpoint/2010/main" val="34787995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31D1D1-AE1E-4461-BABE-382E870E3F6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C851F2E-F100-4737-81F6-DCC4DF4B42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4391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CB604-D82F-4D80-A042-01F8A2F07603}"/>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FC3CD27-2ED9-4D08-A359-78CA73A58A40}"/>
              </a:ext>
            </a:extLst>
          </p:cNvPr>
          <p:cNvGraphicFramePr>
            <a:graphicFrameLocks noGrp="1"/>
          </p:cNvGraphicFramePr>
          <p:nvPr>
            <p:ph type="chart" sz="quarter" idx="13"/>
            <p:extLst>
              <p:ext uri="{D42A27DB-BD31-4B8C-83A1-F6EECF244321}">
                <p14:modId xmlns:p14="http://schemas.microsoft.com/office/powerpoint/2010/main" val="3324671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C7E3EB-1787-4E0D-A58C-C50AB52E30D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BC97069-583D-4264-AB6B-F215BAF4B5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6919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AF63-FF44-4C90-8D3F-941F4B62A11F}"/>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73C8D59B-D62B-4CD0-9E7E-156E86B08200}"/>
              </a:ext>
            </a:extLst>
          </p:cNvPr>
          <p:cNvGraphicFramePr>
            <a:graphicFrameLocks noGrp="1"/>
          </p:cNvGraphicFramePr>
          <p:nvPr>
            <p:ph type="chart" sz="quarter" idx="13"/>
            <p:extLst>
              <p:ext uri="{D42A27DB-BD31-4B8C-83A1-F6EECF244321}">
                <p14:modId xmlns:p14="http://schemas.microsoft.com/office/powerpoint/2010/main" val="2155773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BAB926-EF79-4217-8D35-A41ABF7C227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A9E20C5-CBDD-4A6A-853D-C628BD7FCB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977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85664-3CDF-4BAA-8FA4-F435E28C77C4}"/>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B8082BC6-0CCF-4B4D-8227-1491197088CD}"/>
              </a:ext>
            </a:extLst>
          </p:cNvPr>
          <p:cNvGraphicFramePr>
            <a:graphicFrameLocks noGrp="1"/>
          </p:cNvGraphicFramePr>
          <p:nvPr>
            <p:ph type="tbl" sz="quarter" idx="13"/>
            <p:extLst>
              <p:ext uri="{D42A27DB-BD31-4B8C-83A1-F6EECF244321}">
                <p14:modId xmlns:p14="http://schemas.microsoft.com/office/powerpoint/2010/main" val="1998004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57361246"/>
                    </a:ext>
                  </a:extLst>
                </a:gridCol>
                <a:gridCol w="493776">
                  <a:extLst>
                    <a:ext uri="{9D8B030D-6E8A-4147-A177-3AD203B41FA5}">
                      <a16:colId xmlns:a16="http://schemas.microsoft.com/office/drawing/2014/main" val="3390469190"/>
                    </a:ext>
                  </a:extLst>
                </a:gridCol>
                <a:gridCol w="1069848">
                  <a:extLst>
                    <a:ext uri="{9D8B030D-6E8A-4147-A177-3AD203B41FA5}">
                      <a16:colId xmlns:a16="http://schemas.microsoft.com/office/drawing/2014/main" val="4070686853"/>
                    </a:ext>
                  </a:extLst>
                </a:gridCol>
                <a:gridCol w="1069848">
                  <a:extLst>
                    <a:ext uri="{9D8B030D-6E8A-4147-A177-3AD203B41FA5}">
                      <a16:colId xmlns:a16="http://schemas.microsoft.com/office/drawing/2014/main" val="583932694"/>
                    </a:ext>
                  </a:extLst>
                </a:gridCol>
                <a:gridCol w="1069848">
                  <a:extLst>
                    <a:ext uri="{9D8B030D-6E8A-4147-A177-3AD203B41FA5}">
                      <a16:colId xmlns:a16="http://schemas.microsoft.com/office/drawing/2014/main" val="49994040"/>
                    </a:ext>
                  </a:extLst>
                </a:gridCol>
                <a:gridCol w="1069848">
                  <a:extLst>
                    <a:ext uri="{9D8B030D-6E8A-4147-A177-3AD203B41FA5}">
                      <a16:colId xmlns:a16="http://schemas.microsoft.com/office/drawing/2014/main" val="826385797"/>
                    </a:ext>
                  </a:extLst>
                </a:gridCol>
                <a:gridCol w="1069848">
                  <a:extLst>
                    <a:ext uri="{9D8B030D-6E8A-4147-A177-3AD203B41FA5}">
                      <a16:colId xmlns:a16="http://schemas.microsoft.com/office/drawing/2014/main" val="326070075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988206820"/>
                  </a:ext>
                </a:extLst>
              </a:tr>
              <a:tr h="370840">
                <a:tc>
                  <a:txBody>
                    <a:bodyPr/>
                    <a:lstStyle/>
                    <a:p>
                      <a:r>
                        <a:rPr lang="en-US" sz="1000" b="1"/>
                        <a:t>@TokioMAmerica - 2021-05-18 16:43:59</a:t>
                      </a:r>
                      <a:r>
                        <a:rPr lang="en-US" sz="1000"/>
                        <a:t>
 If you describe yourself as an ISO expert or a compliance pro - we need you! Apply for our Auto and Casualty Product Manager position today and take the next step in your #insurancecareer. Go here: https://t.co/wBBVCf7I0O https://t.co/ZcMHVpahY9</a:t>
                      </a:r>
                    </a:p>
                  </a:txBody>
                  <a:tcPr/>
                </a:tc>
                <a:tc>
                  <a:txBody>
                    <a:bodyPr/>
                    <a:lstStyle/>
                    <a:p>
                      <a:r>
                        <a:rPr lang="en-US" sz="1000"/>
                        <a:t>05/19/2021 14:10:17</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1.8265 %</a:t>
                      </a:r>
                    </a:p>
                  </a:txBody>
                  <a:tcPr/>
                </a:tc>
                <a:extLst>
                  <a:ext uri="{0D108BD9-81ED-4DB2-BD59-A6C34878D82A}">
                    <a16:rowId xmlns:a16="http://schemas.microsoft.com/office/drawing/2014/main" val="2574082416"/>
                  </a:ext>
                </a:extLst>
              </a:tr>
              <a:tr h="370840">
                <a:tc>
                  <a:txBody>
                    <a:bodyPr/>
                    <a:lstStyle/>
                    <a:p>
                      <a:r>
                        <a:rPr lang="en-US" sz="1000" b="1"/>
                        <a:t>@TokioMAmerica - 2021-05-27 16:16:09</a:t>
                      </a:r>
                      <a:r>
                        <a:rPr lang="en-US" sz="1000"/>
                        <a:t>
 From the initial report to the resolution of the claim - we're looking for a Senior Claims Specialist experienced in Workers Compensation who can handle it all! Apply now: https://t.co/ecRLbyROd5 https://t.co/HQ9tPuQw8G</a:t>
                      </a:r>
                    </a:p>
                  </a:txBody>
                  <a:tcPr/>
                </a:tc>
                <a:tc>
                  <a:txBody>
                    <a:bodyPr/>
                    <a:lstStyle/>
                    <a:p>
                      <a:r>
                        <a:rPr lang="en-US" sz="1000"/>
                        <a:t>05/29/2021 14:09:50</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1.3761 %</a:t>
                      </a:r>
                    </a:p>
                  </a:txBody>
                  <a:tcPr/>
                </a:tc>
                <a:extLst>
                  <a:ext uri="{0D108BD9-81ED-4DB2-BD59-A6C34878D82A}">
                    <a16:rowId xmlns:a16="http://schemas.microsoft.com/office/drawing/2014/main" val="1229717119"/>
                  </a:ext>
                </a:extLst>
              </a:tr>
              <a:tr h="370840">
                <a:tc>
                  <a:txBody>
                    <a:bodyPr/>
                    <a:lstStyle/>
                    <a:p>
                      <a:r>
                        <a:rPr lang="en-US" sz="1000" b="1"/>
                        <a:t>@TokioMAmerica - 2021-05-10 15:40:52</a:t>
                      </a:r>
                      <a:r>
                        <a:rPr lang="en-US" sz="1000"/>
                        <a:t>
 Customer service is part of our culture. In every department and at every level - we provide customers with peace of mind. #AnshinInAction https://t.co/wdFS7FOBO5</a:t>
                      </a:r>
                    </a:p>
                  </a:txBody>
                  <a:tcPr/>
                </a:tc>
                <a:tc>
                  <a:txBody>
                    <a:bodyPr/>
                    <a:lstStyle/>
                    <a:p>
                      <a:r>
                        <a:rPr lang="en-US" sz="1000"/>
                        <a:t>05/13/2021 14:10:59</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1.3636 %</a:t>
                      </a:r>
                    </a:p>
                  </a:txBody>
                  <a:tcPr/>
                </a:tc>
                <a:extLst>
                  <a:ext uri="{0D108BD9-81ED-4DB2-BD59-A6C34878D82A}">
                    <a16:rowId xmlns:a16="http://schemas.microsoft.com/office/drawing/2014/main" val="2406637003"/>
                  </a:ext>
                </a:extLst>
              </a:tr>
            </a:tbl>
          </a:graphicData>
        </a:graphic>
      </p:graphicFrame>
      <p:sp>
        <p:nvSpPr>
          <p:cNvPr id="4" name="Text Placeholder 3">
            <a:extLst>
              <a:ext uri="{FF2B5EF4-FFF2-40B4-BE49-F238E27FC236}">
                <a16:creationId xmlns:a16="http://schemas.microsoft.com/office/drawing/2014/main" id="{5710EB34-19F6-4867-A956-E6E6F059C12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59183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C541D-7C70-4B9A-BF3E-107AB0CC2A70}"/>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EAA48EA6-BF4E-4777-9A99-54500807D4FD}"/>
              </a:ext>
            </a:extLst>
          </p:cNvPr>
          <p:cNvGraphicFramePr>
            <a:graphicFrameLocks noGrp="1"/>
          </p:cNvGraphicFramePr>
          <p:nvPr>
            <p:ph type="tbl" sz="quarter" idx="13"/>
            <p:extLst>
              <p:ext uri="{D42A27DB-BD31-4B8C-83A1-F6EECF244321}">
                <p14:modId xmlns:p14="http://schemas.microsoft.com/office/powerpoint/2010/main" val="4087285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774119147"/>
                    </a:ext>
                  </a:extLst>
                </a:gridCol>
                <a:gridCol w="658368">
                  <a:extLst>
                    <a:ext uri="{9D8B030D-6E8A-4147-A177-3AD203B41FA5}">
                      <a16:colId xmlns:a16="http://schemas.microsoft.com/office/drawing/2014/main" val="3859208510"/>
                    </a:ext>
                  </a:extLst>
                </a:gridCol>
                <a:gridCol w="658368">
                  <a:extLst>
                    <a:ext uri="{9D8B030D-6E8A-4147-A177-3AD203B41FA5}">
                      <a16:colId xmlns:a16="http://schemas.microsoft.com/office/drawing/2014/main" val="3313907402"/>
                    </a:ext>
                  </a:extLst>
                </a:gridCol>
                <a:gridCol w="658368">
                  <a:extLst>
                    <a:ext uri="{9D8B030D-6E8A-4147-A177-3AD203B41FA5}">
                      <a16:colId xmlns:a16="http://schemas.microsoft.com/office/drawing/2014/main" val="1826077165"/>
                    </a:ext>
                  </a:extLst>
                </a:gridCol>
                <a:gridCol w="658368">
                  <a:extLst>
                    <a:ext uri="{9D8B030D-6E8A-4147-A177-3AD203B41FA5}">
                      <a16:colId xmlns:a16="http://schemas.microsoft.com/office/drawing/2014/main" val="1928691600"/>
                    </a:ext>
                  </a:extLst>
                </a:gridCol>
                <a:gridCol w="658368">
                  <a:extLst>
                    <a:ext uri="{9D8B030D-6E8A-4147-A177-3AD203B41FA5}">
                      <a16:colId xmlns:a16="http://schemas.microsoft.com/office/drawing/2014/main" val="2755025343"/>
                    </a:ext>
                  </a:extLst>
                </a:gridCol>
                <a:gridCol w="658368">
                  <a:extLst>
                    <a:ext uri="{9D8B030D-6E8A-4147-A177-3AD203B41FA5}">
                      <a16:colId xmlns:a16="http://schemas.microsoft.com/office/drawing/2014/main" val="1759960022"/>
                    </a:ext>
                  </a:extLst>
                </a:gridCol>
                <a:gridCol w="658368">
                  <a:extLst>
                    <a:ext uri="{9D8B030D-6E8A-4147-A177-3AD203B41FA5}">
                      <a16:colId xmlns:a16="http://schemas.microsoft.com/office/drawing/2014/main" val="2830246092"/>
                    </a:ext>
                  </a:extLst>
                </a:gridCol>
                <a:gridCol w="658368">
                  <a:extLst>
                    <a:ext uri="{9D8B030D-6E8A-4147-A177-3AD203B41FA5}">
                      <a16:colId xmlns:a16="http://schemas.microsoft.com/office/drawing/2014/main" val="3544371380"/>
                    </a:ext>
                  </a:extLst>
                </a:gridCol>
                <a:gridCol w="658368">
                  <a:extLst>
                    <a:ext uri="{9D8B030D-6E8A-4147-A177-3AD203B41FA5}">
                      <a16:colId xmlns:a16="http://schemas.microsoft.com/office/drawing/2014/main" val="1603841869"/>
                    </a:ext>
                  </a:extLst>
                </a:gridCol>
                <a:gridCol w="658368">
                  <a:extLst>
                    <a:ext uri="{9D8B030D-6E8A-4147-A177-3AD203B41FA5}">
                      <a16:colId xmlns:a16="http://schemas.microsoft.com/office/drawing/2014/main" val="219251267"/>
                    </a:ext>
                  </a:extLst>
                </a:gridCol>
                <a:gridCol w="658368">
                  <a:extLst>
                    <a:ext uri="{9D8B030D-6E8A-4147-A177-3AD203B41FA5}">
                      <a16:colId xmlns:a16="http://schemas.microsoft.com/office/drawing/2014/main" val="282965377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955091359"/>
                  </a:ext>
                </a:extLst>
              </a:tr>
              <a:tr h="370840">
                <a:tc>
                  <a:txBody>
                    <a:bodyPr/>
                    <a:lstStyle/>
                    <a:p>
                      <a:r>
                        <a:rPr lang="en-US" sz="1000"/>
                        <a:t>17918</a:t>
                      </a:r>
                    </a:p>
                  </a:txBody>
                  <a:tcPr/>
                </a:tc>
                <a:tc>
                  <a:txBody>
                    <a:bodyPr/>
                    <a:lstStyle/>
                    <a:p>
                      <a:r>
                        <a:rPr lang="en-US" sz="1000"/>
                        <a:t>27</a:t>
                      </a:r>
                    </a:p>
                  </a:txBody>
                  <a:tcPr/>
                </a:tc>
                <a:tc>
                  <a:txBody>
                    <a:bodyPr/>
                    <a:lstStyle/>
                    <a:p>
                      <a:r>
                        <a:rPr lang="en-US" sz="1000"/>
                        <a:t>13</a:t>
                      </a:r>
                    </a:p>
                  </a:txBody>
                  <a:tcPr/>
                </a:tc>
                <a:tc>
                  <a:txBody>
                    <a:bodyPr/>
                    <a:lstStyle/>
                    <a:p>
                      <a:r>
                        <a:rPr lang="en-US" sz="1000"/>
                        <a:t>186</a:t>
                      </a:r>
                    </a:p>
                  </a:txBody>
                  <a:tcPr/>
                </a:tc>
                <a:tc>
                  <a:txBody>
                    <a:bodyPr/>
                    <a:lstStyle/>
                    <a:p>
                      <a:r>
                        <a:rPr lang="en-US" sz="1000"/>
                        <a:t>14.307692307692</a:t>
                      </a:r>
                    </a:p>
                  </a:txBody>
                  <a:tcPr/>
                </a:tc>
                <a:tc>
                  <a:txBody>
                    <a:bodyPr/>
                    <a:lstStyle/>
                    <a:p>
                      <a:r>
                        <a:rPr lang="en-US" sz="1000"/>
                        <a:t>0</a:t>
                      </a:r>
                    </a:p>
                  </a:txBody>
                  <a:tcPr/>
                </a:tc>
                <a:tc>
                  <a:txBody>
                    <a:bodyPr/>
                    <a:lstStyle/>
                    <a:p>
                      <a:r>
                        <a:rPr lang="en-US" sz="1000"/>
                        <a:t>14</a:t>
                      </a:r>
                    </a:p>
                  </a:txBody>
                  <a:tcPr/>
                </a:tc>
                <a:tc>
                  <a:txBody>
                    <a:bodyPr/>
                    <a:lstStyle/>
                    <a:p>
                      <a:r>
                        <a:rPr lang="en-US" sz="1000"/>
                        <a:t>155</a:t>
                      </a:r>
                    </a:p>
                  </a:txBody>
                  <a:tcPr/>
                </a:tc>
                <a:tc>
                  <a:txBody>
                    <a:bodyPr/>
                    <a:lstStyle/>
                    <a:p>
                      <a:r>
                        <a:rPr lang="en-US" sz="1000"/>
                        <a:t>11499</a:t>
                      </a:r>
                    </a:p>
                  </a:txBody>
                  <a:tcPr/>
                </a:tc>
                <a:tc>
                  <a:txBody>
                    <a:bodyPr/>
                    <a:lstStyle/>
                    <a:p>
                      <a:r>
                        <a:rPr lang="en-US" sz="1000"/>
                        <a:t>884.53846153846</a:t>
                      </a:r>
                    </a:p>
                  </a:txBody>
                  <a:tcPr/>
                </a:tc>
                <a:tc>
                  <a:txBody>
                    <a:bodyPr/>
                    <a:lstStyle/>
                    <a:p>
                      <a:r>
                        <a:rPr lang="en-US" sz="1000"/>
                        <a:t>0.029837290605807 %</a:t>
                      </a:r>
                    </a:p>
                  </a:txBody>
                  <a:tcPr/>
                </a:tc>
                <a:tc>
                  <a:txBody>
                    <a:bodyPr/>
                    <a:lstStyle/>
                    <a:p>
                      <a:r>
                        <a:rPr lang="en-US" sz="1000"/>
                        <a:t>0</a:t>
                      </a:r>
                    </a:p>
                  </a:txBody>
                  <a:tcPr/>
                </a:tc>
                <a:extLst>
                  <a:ext uri="{0D108BD9-81ED-4DB2-BD59-A6C34878D82A}">
                    <a16:rowId xmlns:a16="http://schemas.microsoft.com/office/drawing/2014/main" val="3170818005"/>
                  </a:ext>
                </a:extLst>
              </a:tr>
            </a:tbl>
          </a:graphicData>
        </a:graphic>
      </p:graphicFrame>
      <p:sp>
        <p:nvSpPr>
          <p:cNvPr id="4" name="Text Placeholder 3">
            <a:extLst>
              <a:ext uri="{FF2B5EF4-FFF2-40B4-BE49-F238E27FC236}">
                <a16:creationId xmlns:a16="http://schemas.microsoft.com/office/drawing/2014/main" id="{0F5A5095-99D1-4329-A027-6B433814A5A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459540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FAC81-E4BB-4355-AA0F-AD0A4C33623B}"/>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3D89403A-A770-454F-8A23-B1E691B2E6A3}"/>
              </a:ext>
            </a:extLst>
          </p:cNvPr>
          <p:cNvGraphicFramePr>
            <a:graphicFrameLocks noGrp="1"/>
          </p:cNvGraphicFramePr>
          <p:nvPr>
            <p:ph type="chart" sz="quarter" idx="13"/>
            <p:extLst>
              <p:ext uri="{D42A27DB-BD31-4B8C-83A1-F6EECF244321}">
                <p14:modId xmlns:p14="http://schemas.microsoft.com/office/powerpoint/2010/main" val="2688391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9EC910-3591-4E74-BFBC-C439121A93E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29BAFCF-598C-4AC9-ADEF-285C4E7968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3129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EE9EA-A011-4182-AB95-DA42D94E4919}"/>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16858D0C-262B-486E-BF00-24847E2D262F}"/>
              </a:ext>
            </a:extLst>
          </p:cNvPr>
          <p:cNvGraphicFramePr>
            <a:graphicFrameLocks noGrp="1"/>
          </p:cNvGraphicFramePr>
          <p:nvPr>
            <p:ph type="chart" sz="quarter" idx="13"/>
            <p:extLst>
              <p:ext uri="{D42A27DB-BD31-4B8C-83A1-F6EECF244321}">
                <p14:modId xmlns:p14="http://schemas.microsoft.com/office/powerpoint/2010/main" val="2442646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688DD6-C5E4-4D33-88FF-72CAD347591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5D1B099-BEA1-43C3-8CE8-2DD2CACDB8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2572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188BC-E412-48E1-A245-43E6F5DC759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B8F828EB-718F-45F9-BDFF-5F879F7B2670}"/>
              </a:ext>
            </a:extLst>
          </p:cNvPr>
          <p:cNvGraphicFramePr>
            <a:graphicFrameLocks noGrp="1"/>
          </p:cNvGraphicFramePr>
          <p:nvPr>
            <p:ph type="chart" sz="quarter" idx="13"/>
            <p:extLst>
              <p:ext uri="{D42A27DB-BD31-4B8C-83A1-F6EECF244321}">
                <p14:modId xmlns:p14="http://schemas.microsoft.com/office/powerpoint/2010/main" val="3192853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69B192-DC6C-4315-867F-0F53C3ABBE8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3D7C03C-2048-446D-8DE4-E17FDB9CD9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60428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6FC0B-0873-484E-945F-52A5A21BBAA5}"/>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93B4D93E-6DFE-480B-BF75-BE40B93C8BF2}"/>
              </a:ext>
            </a:extLst>
          </p:cNvPr>
          <p:cNvGraphicFramePr>
            <a:graphicFrameLocks noGrp="1"/>
          </p:cNvGraphicFramePr>
          <p:nvPr>
            <p:ph type="chart" sz="quarter" idx="13"/>
            <p:extLst>
              <p:ext uri="{D42A27DB-BD31-4B8C-83A1-F6EECF244321}">
                <p14:modId xmlns:p14="http://schemas.microsoft.com/office/powerpoint/2010/main" val="2943242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64C248-AFA8-44B3-A9F4-C10E873F72B9}"/>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52063EF-6922-4967-8D08-252DCC9E68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05763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ED64F-2ADF-45B6-A739-9E4BEDB1A2EE}"/>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6F7E730C-D2C0-4C99-85AF-8CA651047663}"/>
              </a:ext>
            </a:extLst>
          </p:cNvPr>
          <p:cNvGraphicFramePr>
            <a:graphicFrameLocks noGrp="1"/>
          </p:cNvGraphicFramePr>
          <p:nvPr>
            <p:ph type="tbl" sz="quarter" idx="13"/>
            <p:extLst>
              <p:ext uri="{D42A27DB-BD31-4B8C-83A1-F6EECF244321}">
                <p14:modId xmlns:p14="http://schemas.microsoft.com/office/powerpoint/2010/main" val="2749052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34006511"/>
                    </a:ext>
                  </a:extLst>
                </a:gridCol>
                <a:gridCol w="740664">
                  <a:extLst>
                    <a:ext uri="{9D8B030D-6E8A-4147-A177-3AD203B41FA5}">
                      <a16:colId xmlns:a16="http://schemas.microsoft.com/office/drawing/2014/main" val="1930453748"/>
                    </a:ext>
                  </a:extLst>
                </a:gridCol>
                <a:gridCol w="740664">
                  <a:extLst>
                    <a:ext uri="{9D8B030D-6E8A-4147-A177-3AD203B41FA5}">
                      <a16:colId xmlns:a16="http://schemas.microsoft.com/office/drawing/2014/main" val="688672458"/>
                    </a:ext>
                  </a:extLst>
                </a:gridCol>
                <a:gridCol w="740664">
                  <a:extLst>
                    <a:ext uri="{9D8B030D-6E8A-4147-A177-3AD203B41FA5}">
                      <a16:colId xmlns:a16="http://schemas.microsoft.com/office/drawing/2014/main" val="598538610"/>
                    </a:ext>
                  </a:extLst>
                </a:gridCol>
                <a:gridCol w="740664">
                  <a:extLst>
                    <a:ext uri="{9D8B030D-6E8A-4147-A177-3AD203B41FA5}">
                      <a16:colId xmlns:a16="http://schemas.microsoft.com/office/drawing/2014/main" val="3457711025"/>
                    </a:ext>
                  </a:extLst>
                </a:gridCol>
                <a:gridCol w="740664">
                  <a:extLst>
                    <a:ext uri="{9D8B030D-6E8A-4147-A177-3AD203B41FA5}">
                      <a16:colId xmlns:a16="http://schemas.microsoft.com/office/drawing/2014/main" val="3827439486"/>
                    </a:ext>
                  </a:extLst>
                </a:gridCol>
                <a:gridCol w="740664">
                  <a:extLst>
                    <a:ext uri="{9D8B030D-6E8A-4147-A177-3AD203B41FA5}">
                      <a16:colId xmlns:a16="http://schemas.microsoft.com/office/drawing/2014/main" val="1137786708"/>
                    </a:ext>
                  </a:extLst>
                </a:gridCol>
                <a:gridCol w="740664">
                  <a:extLst>
                    <a:ext uri="{9D8B030D-6E8A-4147-A177-3AD203B41FA5}">
                      <a16:colId xmlns:a16="http://schemas.microsoft.com/office/drawing/2014/main" val="3969589938"/>
                    </a:ext>
                  </a:extLst>
                </a:gridCol>
                <a:gridCol w="740664">
                  <a:extLst>
                    <a:ext uri="{9D8B030D-6E8A-4147-A177-3AD203B41FA5}">
                      <a16:colId xmlns:a16="http://schemas.microsoft.com/office/drawing/2014/main" val="3059916231"/>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311028994"/>
                  </a:ext>
                </a:extLst>
              </a:tr>
              <a:tr h="370840">
                <a:tc>
                  <a:txBody>
                    <a:bodyPr/>
                    <a:lstStyle/>
                    <a:p>
                      <a:r>
                        <a:rPr lang="en-US" sz="1000" b="1"/>
                        <a:t>Tokio Marine America - 2021-05-28 11:30:17</a:t>
                      </a:r>
                      <a:r>
                        <a:rPr lang="en-US" sz="1000"/>
                        <a:t>
 In observance of Memorial Day, TMA will close early at 12:00 p.m. local time and resume normal business hours on Tuesday, June 1st. Enjoy the holiday weekend!</a:t>
                      </a:r>
                    </a:p>
                  </a:txBody>
                  <a:tcPr/>
                </a:tc>
                <a:tc>
                  <a:txBody>
                    <a:bodyPr/>
                    <a:lstStyle/>
                    <a:p>
                      <a:r>
                        <a:rPr lang="en-US" sz="1000"/>
                        <a:t>Image</a:t>
                      </a:r>
                    </a:p>
                  </a:txBody>
                  <a:tcPr/>
                </a:tc>
                <a:tc>
                  <a:txBody>
                    <a:bodyPr/>
                    <a:lstStyle/>
                    <a:p>
                      <a:r>
                        <a:rPr lang="en-US" sz="1000"/>
                        <a:t>26</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0.030329289428076</a:t>
                      </a:r>
                    </a:p>
                  </a:txBody>
                  <a:tcPr/>
                </a:tc>
                <a:tc>
                  <a:txBody>
                    <a:bodyPr/>
                    <a:lstStyle/>
                    <a:p>
                      <a:r>
                        <a:rPr lang="en-US" sz="1000"/>
                        <a:t>1154</a:t>
                      </a:r>
                    </a:p>
                  </a:txBody>
                  <a:tcPr/>
                </a:tc>
                <a:tc>
                  <a:txBody>
                    <a:bodyPr/>
                    <a:lstStyle/>
                    <a:p>
                      <a:r>
                        <a:rPr lang="en-US" sz="1000"/>
                        <a:t>n/a</a:t>
                      </a:r>
                    </a:p>
                  </a:txBody>
                  <a:tcPr/>
                </a:tc>
                <a:extLst>
                  <a:ext uri="{0D108BD9-81ED-4DB2-BD59-A6C34878D82A}">
                    <a16:rowId xmlns:a16="http://schemas.microsoft.com/office/drawing/2014/main" val="2087776568"/>
                  </a:ext>
                </a:extLst>
              </a:tr>
              <a:tr h="370840">
                <a:tc>
                  <a:txBody>
                    <a:bodyPr/>
                    <a:lstStyle/>
                    <a:p>
                      <a:r>
                        <a:rPr lang="en-US" sz="1000" b="1"/>
                        <a:t>Tokio Marine America - 2021-05-19 15:20:33</a:t>
                      </a:r>
                      <a:r>
                        <a:rPr lang="en-US" sz="1000"/>
                        <a:t>
 As part of Mental Health Awareness Month, TMA hosted a guided meditation session for employees. Meditation has numerous health benefits, including providing a sense of calm and reducing stress. Be sure to build in time to rest and recharge in your daily routine.</a:t>
                      </a:r>
                    </a:p>
                  </a:txBody>
                  <a:tcPr/>
                </a:tc>
                <a:tc>
                  <a:txBody>
                    <a:bodyPr/>
                    <a:lstStyle/>
                    <a:p>
                      <a:r>
                        <a:rPr lang="en-US" sz="1000"/>
                        <a:t>Image</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27</a:t>
                      </a:r>
                    </a:p>
                  </a:txBody>
                  <a:tcPr/>
                </a:tc>
                <a:tc>
                  <a:txBody>
                    <a:bodyPr/>
                    <a:lstStyle/>
                    <a:p>
                      <a:r>
                        <a:rPr lang="en-US" sz="1000"/>
                        <a:t>0.044619422572178</a:t>
                      </a:r>
                    </a:p>
                  </a:txBody>
                  <a:tcPr/>
                </a:tc>
                <a:tc>
                  <a:txBody>
                    <a:bodyPr/>
                    <a:lstStyle/>
                    <a:p>
                      <a:r>
                        <a:rPr lang="en-US" sz="1000"/>
                        <a:t>1143</a:t>
                      </a:r>
                    </a:p>
                  </a:txBody>
                  <a:tcPr/>
                </a:tc>
                <a:tc>
                  <a:txBody>
                    <a:bodyPr/>
                    <a:lstStyle/>
                    <a:p>
                      <a:r>
                        <a:rPr lang="en-US" sz="1000"/>
                        <a:t>n/a</a:t>
                      </a:r>
                    </a:p>
                  </a:txBody>
                  <a:tcPr/>
                </a:tc>
                <a:extLst>
                  <a:ext uri="{0D108BD9-81ED-4DB2-BD59-A6C34878D82A}">
                    <a16:rowId xmlns:a16="http://schemas.microsoft.com/office/drawing/2014/main" val="663067595"/>
                  </a:ext>
                </a:extLst>
              </a:tr>
              <a:tr h="370840">
                <a:tc>
                  <a:txBody>
                    <a:bodyPr/>
                    <a:lstStyle/>
                    <a:p>
                      <a:r>
                        <a:rPr lang="en-US" sz="1000" b="1"/>
                        <a:t>Tokio Marine America - 2021-05-10 15:41:15</a:t>
                      </a:r>
                      <a:r>
                        <a:rPr lang="en-US" sz="1000"/>
                        <a:t>
 Customer service is part of our culture. In every department and at every level - we provide customers with peace of mind. #AnshinInAction</a:t>
                      </a:r>
                    </a:p>
                  </a:txBody>
                  <a:tcPr/>
                </a:tc>
                <a:tc>
                  <a:txBody>
                    <a:bodyPr/>
                    <a:lstStyle/>
                    <a:p>
                      <a:r>
                        <a:rPr lang="en-US" sz="1000"/>
                        <a:t>Image</a:t>
                      </a:r>
                    </a:p>
                  </a:txBody>
                  <a:tcPr/>
                </a:tc>
                <a:tc>
                  <a:txBody>
                    <a:bodyPr/>
                    <a:lstStyle/>
                    <a:p>
                      <a:r>
                        <a:rPr lang="en-US" sz="1000"/>
                        <a:t>20</a:t>
                      </a:r>
                    </a:p>
                  </a:txBody>
                  <a:tcPr/>
                </a:tc>
                <a:tc>
                  <a:txBody>
                    <a:bodyPr/>
                    <a:lstStyle/>
                    <a:p>
                      <a:r>
                        <a:rPr lang="en-US" sz="1000"/>
                        <a:t>0</a:t>
                      </a:r>
                    </a:p>
                  </a:txBody>
                  <a:tcPr/>
                </a:tc>
                <a:tc>
                  <a:txBody>
                    <a:bodyPr/>
                    <a:lstStyle/>
                    <a:p>
                      <a:r>
                        <a:rPr lang="en-US" sz="1000"/>
                        <a:t>0</a:t>
                      </a:r>
                    </a:p>
                  </a:txBody>
                  <a:tcPr/>
                </a:tc>
                <a:tc>
                  <a:txBody>
                    <a:bodyPr/>
                    <a:lstStyle/>
                    <a:p>
                      <a:r>
                        <a:rPr lang="en-US" sz="1000"/>
                        <a:t>6</a:t>
                      </a:r>
                    </a:p>
                  </a:txBody>
                  <a:tcPr/>
                </a:tc>
                <a:tc>
                  <a:txBody>
                    <a:bodyPr/>
                    <a:lstStyle/>
                    <a:p>
                      <a:r>
                        <a:rPr lang="en-US" sz="1000"/>
                        <a:t>0.021830394626364</a:t>
                      </a:r>
                    </a:p>
                  </a:txBody>
                  <a:tcPr/>
                </a:tc>
                <a:tc>
                  <a:txBody>
                    <a:bodyPr/>
                    <a:lstStyle/>
                    <a:p>
                      <a:r>
                        <a:rPr lang="en-US" sz="1000"/>
                        <a:t>1191</a:t>
                      </a:r>
                    </a:p>
                  </a:txBody>
                  <a:tcPr/>
                </a:tc>
                <a:tc>
                  <a:txBody>
                    <a:bodyPr/>
                    <a:lstStyle/>
                    <a:p>
                      <a:r>
                        <a:rPr lang="en-US" sz="1000"/>
                        <a:t>n/a</a:t>
                      </a:r>
                    </a:p>
                  </a:txBody>
                  <a:tcPr/>
                </a:tc>
                <a:extLst>
                  <a:ext uri="{0D108BD9-81ED-4DB2-BD59-A6C34878D82A}">
                    <a16:rowId xmlns:a16="http://schemas.microsoft.com/office/drawing/2014/main" val="1630318159"/>
                  </a:ext>
                </a:extLst>
              </a:tr>
            </a:tbl>
          </a:graphicData>
        </a:graphic>
      </p:graphicFrame>
      <p:sp>
        <p:nvSpPr>
          <p:cNvPr id="4" name="Text Placeholder 3">
            <a:extLst>
              <a:ext uri="{FF2B5EF4-FFF2-40B4-BE49-F238E27FC236}">
                <a16:creationId xmlns:a16="http://schemas.microsoft.com/office/drawing/2014/main" id="{937D5E63-8533-4A48-96A4-48E82DEAB2A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9242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6E456-C69C-4B08-B885-3BB9E554BB46}"/>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9B386F74-B110-41B9-9427-3AED9AAA9C8A}"/>
              </a:ext>
            </a:extLst>
          </p:cNvPr>
          <p:cNvGraphicFramePr>
            <a:graphicFrameLocks noGrp="1"/>
          </p:cNvGraphicFramePr>
          <p:nvPr>
            <p:ph type="tbl" sz="quarter" idx="13"/>
            <p:extLst>
              <p:ext uri="{D42A27DB-BD31-4B8C-83A1-F6EECF244321}">
                <p14:modId xmlns:p14="http://schemas.microsoft.com/office/powerpoint/2010/main" val="2526393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20173907"/>
                    </a:ext>
                  </a:extLst>
                </a:gridCol>
                <a:gridCol w="658368">
                  <a:extLst>
                    <a:ext uri="{9D8B030D-6E8A-4147-A177-3AD203B41FA5}">
                      <a16:colId xmlns:a16="http://schemas.microsoft.com/office/drawing/2014/main" val="2897777621"/>
                    </a:ext>
                  </a:extLst>
                </a:gridCol>
                <a:gridCol w="658368">
                  <a:extLst>
                    <a:ext uri="{9D8B030D-6E8A-4147-A177-3AD203B41FA5}">
                      <a16:colId xmlns:a16="http://schemas.microsoft.com/office/drawing/2014/main" val="297845065"/>
                    </a:ext>
                  </a:extLst>
                </a:gridCol>
                <a:gridCol w="658368">
                  <a:extLst>
                    <a:ext uri="{9D8B030D-6E8A-4147-A177-3AD203B41FA5}">
                      <a16:colId xmlns:a16="http://schemas.microsoft.com/office/drawing/2014/main" val="2507622959"/>
                    </a:ext>
                  </a:extLst>
                </a:gridCol>
                <a:gridCol w="658368">
                  <a:extLst>
                    <a:ext uri="{9D8B030D-6E8A-4147-A177-3AD203B41FA5}">
                      <a16:colId xmlns:a16="http://schemas.microsoft.com/office/drawing/2014/main" val="1681334076"/>
                    </a:ext>
                  </a:extLst>
                </a:gridCol>
                <a:gridCol w="658368">
                  <a:extLst>
                    <a:ext uri="{9D8B030D-6E8A-4147-A177-3AD203B41FA5}">
                      <a16:colId xmlns:a16="http://schemas.microsoft.com/office/drawing/2014/main" val="1045576752"/>
                    </a:ext>
                  </a:extLst>
                </a:gridCol>
                <a:gridCol w="658368">
                  <a:extLst>
                    <a:ext uri="{9D8B030D-6E8A-4147-A177-3AD203B41FA5}">
                      <a16:colId xmlns:a16="http://schemas.microsoft.com/office/drawing/2014/main" val="3944928840"/>
                    </a:ext>
                  </a:extLst>
                </a:gridCol>
                <a:gridCol w="658368">
                  <a:extLst>
                    <a:ext uri="{9D8B030D-6E8A-4147-A177-3AD203B41FA5}">
                      <a16:colId xmlns:a16="http://schemas.microsoft.com/office/drawing/2014/main" val="405913114"/>
                    </a:ext>
                  </a:extLst>
                </a:gridCol>
                <a:gridCol w="658368">
                  <a:extLst>
                    <a:ext uri="{9D8B030D-6E8A-4147-A177-3AD203B41FA5}">
                      <a16:colId xmlns:a16="http://schemas.microsoft.com/office/drawing/2014/main" val="3077372774"/>
                    </a:ext>
                  </a:extLst>
                </a:gridCol>
                <a:gridCol w="658368">
                  <a:extLst>
                    <a:ext uri="{9D8B030D-6E8A-4147-A177-3AD203B41FA5}">
                      <a16:colId xmlns:a16="http://schemas.microsoft.com/office/drawing/2014/main" val="400232371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85928487"/>
                  </a:ext>
                </a:extLst>
              </a:tr>
              <a:tr h="370840">
                <a:tc>
                  <a:txBody>
                    <a:bodyPr/>
                    <a:lstStyle/>
                    <a:p>
                      <a:r>
                        <a:rPr lang="en-US" sz="1000"/>
                        <a:t>tmamerica</a:t>
                      </a:r>
                    </a:p>
                  </a:txBody>
                  <a:tcPr/>
                </a:tc>
                <a:tc>
                  <a:txBody>
                    <a:bodyPr/>
                    <a:lstStyle/>
                    <a:p>
                      <a:r>
                        <a:rPr lang="en-US" sz="1000"/>
                        <a:t>424</a:t>
                      </a:r>
                    </a:p>
                  </a:txBody>
                  <a:tcPr/>
                </a:tc>
                <a:tc>
                  <a:txBody>
                    <a:bodyPr/>
                    <a:lstStyle/>
                    <a:p>
                      <a:r>
                        <a:rPr lang="en-US" sz="1000"/>
                        <a:t>2</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98</a:t>
                      </a:r>
                    </a:p>
                  </a:txBody>
                  <a:tcPr/>
                </a:tc>
                <a:tc>
                  <a:txBody>
                    <a:bodyPr/>
                    <a:lstStyle/>
                    <a:p>
                      <a:r>
                        <a:rPr lang="en-US" sz="1000"/>
                        <a:t>1</a:t>
                      </a:r>
                    </a:p>
                  </a:txBody>
                  <a:tcPr/>
                </a:tc>
                <a:tc>
                  <a:txBody>
                    <a:bodyPr/>
                    <a:lstStyle/>
                    <a:p>
                      <a:r>
                        <a:rPr lang="en-US" sz="1000"/>
                        <a:t>1.8003 %</a:t>
                      </a:r>
                    </a:p>
                  </a:txBody>
                  <a:tcPr/>
                </a:tc>
                <a:extLst>
                  <a:ext uri="{0D108BD9-81ED-4DB2-BD59-A6C34878D82A}">
                    <a16:rowId xmlns:a16="http://schemas.microsoft.com/office/drawing/2014/main" val="4290608065"/>
                  </a:ext>
                </a:extLst>
              </a:tr>
            </a:tbl>
          </a:graphicData>
        </a:graphic>
      </p:graphicFrame>
      <p:sp>
        <p:nvSpPr>
          <p:cNvPr id="4" name="Text Placeholder 3">
            <a:extLst>
              <a:ext uri="{FF2B5EF4-FFF2-40B4-BE49-F238E27FC236}">
                <a16:creationId xmlns:a16="http://schemas.microsoft.com/office/drawing/2014/main" id="{7AE6908A-37EF-4986-903C-AE4F0ECDC5C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0277760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5C430-0F28-4F69-9D95-5374D410084D}"/>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88C85EDE-8937-4BDE-AB4B-1949764BF7CB}"/>
              </a:ext>
            </a:extLst>
          </p:cNvPr>
          <p:cNvGraphicFramePr>
            <a:graphicFrameLocks noGrp="1"/>
          </p:cNvGraphicFramePr>
          <p:nvPr>
            <p:ph type="chart" sz="quarter" idx="13"/>
            <p:extLst>
              <p:ext uri="{D42A27DB-BD31-4B8C-83A1-F6EECF244321}">
                <p14:modId xmlns:p14="http://schemas.microsoft.com/office/powerpoint/2010/main" val="2946578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A8A54F-F418-4A5E-859E-50AC7568DC0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138E28C-32DB-454D-AFC5-2450EC17F1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01162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A81D0-65AC-4F12-B64E-B698B6257D4C}"/>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22916F9C-5B89-4CCB-B2CD-EFA2986AF720}"/>
              </a:ext>
            </a:extLst>
          </p:cNvPr>
          <p:cNvGraphicFramePr>
            <a:graphicFrameLocks noGrp="1"/>
          </p:cNvGraphicFramePr>
          <p:nvPr>
            <p:ph type="chart" sz="quarter" idx="13"/>
            <p:extLst>
              <p:ext uri="{D42A27DB-BD31-4B8C-83A1-F6EECF244321}">
                <p14:modId xmlns:p14="http://schemas.microsoft.com/office/powerpoint/2010/main" val="1403363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719C85-0BB8-4470-88C3-1BB58D302BB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57E2D2E-66C2-4E83-B045-922DE56400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78022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4D564-B255-4EB4-9EA1-ADC1E4777827}"/>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9897C89E-9F4E-4419-84F4-F137E3A77F0A}"/>
              </a:ext>
            </a:extLst>
          </p:cNvPr>
          <p:cNvGraphicFramePr>
            <a:graphicFrameLocks noGrp="1"/>
          </p:cNvGraphicFramePr>
          <p:nvPr>
            <p:ph type="chart" sz="quarter" idx="13"/>
            <p:extLst>
              <p:ext uri="{D42A27DB-BD31-4B8C-83A1-F6EECF244321}">
                <p14:modId xmlns:p14="http://schemas.microsoft.com/office/powerpoint/2010/main" val="10408685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1594A1-8398-4926-8867-B9444406D00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70E56AA-6B4F-4C84-848B-B0127F5B62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1771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4E10B-4716-44BF-BC37-B8C041474256}"/>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00710794-3406-48D4-BD34-5030DCE9D5EB}"/>
              </a:ext>
            </a:extLst>
          </p:cNvPr>
          <p:cNvGraphicFramePr>
            <a:graphicFrameLocks noGrp="1"/>
          </p:cNvGraphicFramePr>
          <p:nvPr>
            <p:ph type="tbl" sz="quarter" idx="13"/>
            <p:extLst>
              <p:ext uri="{D42A27DB-BD31-4B8C-83A1-F6EECF244321}">
                <p14:modId xmlns:p14="http://schemas.microsoft.com/office/powerpoint/2010/main" val="580064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3911902"/>
                    </a:ext>
                  </a:extLst>
                </a:gridCol>
                <a:gridCol w="1810512">
                  <a:extLst>
                    <a:ext uri="{9D8B030D-6E8A-4147-A177-3AD203B41FA5}">
                      <a16:colId xmlns:a16="http://schemas.microsoft.com/office/drawing/2014/main" val="2549804956"/>
                    </a:ext>
                  </a:extLst>
                </a:gridCol>
                <a:gridCol w="822960">
                  <a:extLst>
                    <a:ext uri="{9D8B030D-6E8A-4147-A177-3AD203B41FA5}">
                      <a16:colId xmlns:a16="http://schemas.microsoft.com/office/drawing/2014/main" val="1638912654"/>
                    </a:ext>
                  </a:extLst>
                </a:gridCol>
                <a:gridCol w="822960">
                  <a:extLst>
                    <a:ext uri="{9D8B030D-6E8A-4147-A177-3AD203B41FA5}">
                      <a16:colId xmlns:a16="http://schemas.microsoft.com/office/drawing/2014/main" val="4195958128"/>
                    </a:ext>
                  </a:extLst>
                </a:gridCol>
                <a:gridCol w="822960">
                  <a:extLst>
                    <a:ext uri="{9D8B030D-6E8A-4147-A177-3AD203B41FA5}">
                      <a16:colId xmlns:a16="http://schemas.microsoft.com/office/drawing/2014/main" val="2854280665"/>
                    </a:ext>
                  </a:extLst>
                </a:gridCol>
                <a:gridCol w="822960">
                  <a:extLst>
                    <a:ext uri="{9D8B030D-6E8A-4147-A177-3AD203B41FA5}">
                      <a16:colId xmlns:a16="http://schemas.microsoft.com/office/drawing/2014/main" val="1009886394"/>
                    </a:ext>
                  </a:extLst>
                </a:gridCol>
                <a:gridCol w="822960">
                  <a:extLst>
                    <a:ext uri="{9D8B030D-6E8A-4147-A177-3AD203B41FA5}">
                      <a16:colId xmlns:a16="http://schemas.microsoft.com/office/drawing/2014/main" val="1570039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813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- 2021-05-14 16:35:06</a:t>
                      </a:r>
                      <a:r>
                        <a:rPr kumimoji="0" lang="en-US" sz="1000" b="0" i="0" u="none" strike="noStrike" kern="1200" cap="none" spc="0" normalizeH="0" baseline="0" noProof="0">
                          <a:ln>
                            <a:noFill/>
                          </a:ln>
                          <a:solidFill>
                            <a:prstClr val="black"/>
                          </a:solidFill>
                          <a:effectLst/>
                          <a:uLnTx/>
                          <a:uFillTx/>
                          <a:latin typeface="+mn-lt"/>
                          <a:ea typeface="+mn-ea"/>
                          <a:cs typeface="+mn-cs"/>
                        </a:rPr>
                        <a:t>
 For every dollar donated to northtexasfoodbank, three meals are provided to people in need. TMA's office in Plano, TX is proud to support this local charity for the month of May. 
#foodbank #foodbanks #endhunger #endhungernow #fighthunger #northtexasfoodbank #northtexas #dallastexas #dallascounty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187262818_492809631772201_2073119840862345697_n.jpg?_nc_cat=101&amp;ccb=1-3&amp;_nc_sid=8ae9d6&amp;_nc_ohc=s1eI19v2QzMAX8PISik&amp;_nc_ht=scontent-iad3-1.cdninstagram.com&amp;oh=c611ce9ead4f8da1df44053dfbc1af1c&amp;oe=60BFE4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06/04/2021 14:08:26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6150366"/>
                  </a:ext>
                </a:extLst>
              </a:tr>
            </a:tbl>
          </a:graphicData>
        </a:graphic>
      </p:graphicFrame>
      <p:sp>
        <p:nvSpPr>
          <p:cNvPr id="4" name="Text Placeholder 3">
            <a:extLst>
              <a:ext uri="{FF2B5EF4-FFF2-40B4-BE49-F238E27FC236}">
                <a16:creationId xmlns:a16="http://schemas.microsoft.com/office/drawing/2014/main" id="{24AE9A94-279E-4D23-8772-3B46ADBF8C9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016917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0E8AA-0701-4EEC-B820-C5D718B23812}"/>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F934519D-F5A8-430B-B389-AC8FFB08AE78}"/>
              </a:ext>
            </a:extLst>
          </p:cNvPr>
          <p:cNvGraphicFramePr>
            <a:graphicFrameLocks noGrp="1"/>
          </p:cNvGraphicFramePr>
          <p:nvPr>
            <p:ph type="tbl" sz="quarter" idx="13"/>
            <p:extLst>
              <p:ext uri="{D42A27DB-BD31-4B8C-83A1-F6EECF244321}">
                <p14:modId xmlns:p14="http://schemas.microsoft.com/office/powerpoint/2010/main" val="3121162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67587437"/>
                    </a:ext>
                  </a:extLst>
                </a:gridCol>
                <a:gridCol w="1810512">
                  <a:extLst>
                    <a:ext uri="{9D8B030D-6E8A-4147-A177-3AD203B41FA5}">
                      <a16:colId xmlns:a16="http://schemas.microsoft.com/office/drawing/2014/main" val="2182525796"/>
                    </a:ext>
                  </a:extLst>
                </a:gridCol>
                <a:gridCol w="822960">
                  <a:extLst>
                    <a:ext uri="{9D8B030D-6E8A-4147-A177-3AD203B41FA5}">
                      <a16:colId xmlns:a16="http://schemas.microsoft.com/office/drawing/2014/main" val="1081134060"/>
                    </a:ext>
                  </a:extLst>
                </a:gridCol>
                <a:gridCol w="822960">
                  <a:extLst>
                    <a:ext uri="{9D8B030D-6E8A-4147-A177-3AD203B41FA5}">
                      <a16:colId xmlns:a16="http://schemas.microsoft.com/office/drawing/2014/main" val="3431103523"/>
                    </a:ext>
                  </a:extLst>
                </a:gridCol>
                <a:gridCol w="822960">
                  <a:extLst>
                    <a:ext uri="{9D8B030D-6E8A-4147-A177-3AD203B41FA5}">
                      <a16:colId xmlns:a16="http://schemas.microsoft.com/office/drawing/2014/main" val="3868253353"/>
                    </a:ext>
                  </a:extLst>
                </a:gridCol>
                <a:gridCol w="822960">
                  <a:extLst>
                    <a:ext uri="{9D8B030D-6E8A-4147-A177-3AD203B41FA5}">
                      <a16:colId xmlns:a16="http://schemas.microsoft.com/office/drawing/2014/main" val="2994158675"/>
                    </a:ext>
                  </a:extLst>
                </a:gridCol>
                <a:gridCol w="822960">
                  <a:extLst>
                    <a:ext uri="{9D8B030D-6E8A-4147-A177-3AD203B41FA5}">
                      <a16:colId xmlns:a16="http://schemas.microsoft.com/office/drawing/2014/main" val="2963505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9088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- 2021-05-19 15:21:19</a:t>
                      </a:r>
                      <a:r>
                        <a:rPr kumimoji="0" lang="en-US" sz="1000" b="0" i="0" u="none" strike="noStrike" kern="1200" cap="none" spc="0" normalizeH="0" baseline="0" noProof="0">
                          <a:ln>
                            <a:noFill/>
                          </a:ln>
                          <a:solidFill>
                            <a:prstClr val="black"/>
                          </a:solidFill>
                          <a:effectLst/>
                          <a:uLnTx/>
                          <a:uFillTx/>
                          <a:latin typeface="+mn-lt"/>
                          <a:ea typeface="+mn-ea"/>
                          <a:cs typeface="+mn-cs"/>
                        </a:rPr>
                        <a:t>
 May is full of observances, including #MentalHealthAwarenessMonth. To encourage our team to take a break and relax, TMA hosted a guided meditation session. Don't forget to take care of yourself today ❤️
#mentalhealthawareness #mentalhealthmatters #mentalhealthmonth #meditation #meditationpractice #meditationspace #meditationtime #mindfulnessmeditation #guidedmeditation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188627203_470332624074109_1391793657528997519_n.jpg?_nc_cat=111&amp;ccb=1-3&amp;_nc_sid=8ae9d6&amp;_nc_ohc=KKI7G46NaEQAX9DsYaz&amp;_nc_oc=AQmO30T7Z0-P7bDHraMQFiRCZIUUt6ylsjufs3JmuD7nsn9NCY8s7KI2M8GL_--w0IU&amp;_nc_ht=scontent-iad3-1.cdninstagram.com&amp;oh=b585e052911a96a0b48b8c47f20e9fb7&amp;oe=60BEE01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06/04/2021 14:08:26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8190832"/>
                  </a:ext>
                </a:extLst>
              </a:tr>
            </a:tbl>
          </a:graphicData>
        </a:graphic>
      </p:graphicFrame>
      <p:sp>
        <p:nvSpPr>
          <p:cNvPr id="4" name="Text Placeholder 3">
            <a:extLst>
              <a:ext uri="{FF2B5EF4-FFF2-40B4-BE49-F238E27FC236}">
                <a16:creationId xmlns:a16="http://schemas.microsoft.com/office/drawing/2014/main" id="{0C5C1A4A-C14B-4E22-AC8F-4B6B3D11E520}"/>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8483047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66D79-291F-4939-8DF9-43C8300CDF95}"/>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572C7FE9-3A96-4946-9055-0984544D6DAE}"/>
              </a:ext>
            </a:extLst>
          </p:cNvPr>
          <p:cNvGraphicFramePr>
            <a:graphicFrameLocks noGrp="1"/>
          </p:cNvGraphicFramePr>
          <p:nvPr>
            <p:ph type="tbl" sz="quarter" idx="13"/>
            <p:extLst>
              <p:ext uri="{D42A27DB-BD31-4B8C-83A1-F6EECF244321}">
                <p14:modId xmlns:p14="http://schemas.microsoft.com/office/powerpoint/2010/main" val="3888360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46858296"/>
                    </a:ext>
                  </a:extLst>
                </a:gridCol>
                <a:gridCol w="1810512">
                  <a:extLst>
                    <a:ext uri="{9D8B030D-6E8A-4147-A177-3AD203B41FA5}">
                      <a16:colId xmlns:a16="http://schemas.microsoft.com/office/drawing/2014/main" val="1972097818"/>
                    </a:ext>
                  </a:extLst>
                </a:gridCol>
                <a:gridCol w="822960">
                  <a:extLst>
                    <a:ext uri="{9D8B030D-6E8A-4147-A177-3AD203B41FA5}">
                      <a16:colId xmlns:a16="http://schemas.microsoft.com/office/drawing/2014/main" val="2131412506"/>
                    </a:ext>
                  </a:extLst>
                </a:gridCol>
                <a:gridCol w="822960">
                  <a:extLst>
                    <a:ext uri="{9D8B030D-6E8A-4147-A177-3AD203B41FA5}">
                      <a16:colId xmlns:a16="http://schemas.microsoft.com/office/drawing/2014/main" val="1190303021"/>
                    </a:ext>
                  </a:extLst>
                </a:gridCol>
                <a:gridCol w="822960">
                  <a:extLst>
                    <a:ext uri="{9D8B030D-6E8A-4147-A177-3AD203B41FA5}">
                      <a16:colId xmlns:a16="http://schemas.microsoft.com/office/drawing/2014/main" val="3081853498"/>
                    </a:ext>
                  </a:extLst>
                </a:gridCol>
                <a:gridCol w="822960">
                  <a:extLst>
                    <a:ext uri="{9D8B030D-6E8A-4147-A177-3AD203B41FA5}">
                      <a16:colId xmlns:a16="http://schemas.microsoft.com/office/drawing/2014/main" val="541279441"/>
                    </a:ext>
                  </a:extLst>
                </a:gridCol>
                <a:gridCol w="822960">
                  <a:extLst>
                    <a:ext uri="{9D8B030D-6E8A-4147-A177-3AD203B41FA5}">
                      <a16:colId xmlns:a16="http://schemas.microsoft.com/office/drawing/2014/main" val="3178842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93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- 2021-05-28 11:30:22</a:t>
                      </a:r>
                      <a:r>
                        <a:rPr kumimoji="0" lang="en-US" sz="1000" b="0" i="0" u="none" strike="noStrike" kern="1200" cap="none" spc="0" normalizeH="0" baseline="0" noProof="0">
                          <a:ln>
                            <a:noFill/>
                          </a:ln>
                          <a:solidFill>
                            <a:prstClr val="black"/>
                          </a:solidFill>
                          <a:effectLst/>
                          <a:uLnTx/>
                          <a:uFillTx/>
                          <a:latin typeface="+mn-lt"/>
                          <a:ea typeface="+mn-ea"/>
                          <a:cs typeface="+mn-cs"/>
                        </a:rPr>
                        <a:t>
 In observance of Memorial Day, TMA will close early at 12:00 p.m. local time and resume normal business hours on Tuesday, June 1st. Enjoy the holiday weekend!
#MemorialDay #MemorialDayWeekend #holidayweekend #earlyclose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192321187_5458028950939191_1230503289077886470_n.jpg?_nc_cat=109&amp;ccb=1-3&amp;_nc_sid=8ae9d6&amp;_nc_ohc=Bz6_k-6W6AsAX9sZsLR&amp;_nc_ht=scontent-iad3-1.cdninstagram.com&amp;oh=9f43e979f996b16cb8d5b3dc7d6db48d&amp;oe=60BF0C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06/04/2021 14:08:26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4899534"/>
                  </a:ext>
                </a:extLst>
              </a:tr>
            </a:tbl>
          </a:graphicData>
        </a:graphic>
      </p:graphicFrame>
      <p:sp>
        <p:nvSpPr>
          <p:cNvPr id="4" name="Text Placeholder 3">
            <a:extLst>
              <a:ext uri="{FF2B5EF4-FFF2-40B4-BE49-F238E27FC236}">
                <a16:creationId xmlns:a16="http://schemas.microsoft.com/office/drawing/2014/main" id="{109F4C22-4F47-41F1-BCCC-BCD249871AD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682097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876</Words>
  <Application>Microsoft Office PowerPoint</Application>
  <PresentationFormat>On-screen Show (4:3)</PresentationFormat>
  <Paragraphs>289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2021-06-04T22:08:24Z</dcterms:created>
  <dcterms:modified xsi:type="dcterms:W3CDTF">2021-06-04T22:08:56Z</dcterms:modified>
</cp:coreProperties>
</file>