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44317</c:v>
                </c:pt>
              </c:numCache>
            </c:numRef>
          </c:cat>
          <c:val>
            <c:numRef>
              <c:f>Sheet1!$B$2</c:f>
              <c:numCache>
                <c:formatCode>General</c:formatCode>
                <c:ptCount val="1"/>
                <c:pt idx="0">
                  <c:v>1754</c:v>
                </c:pt>
              </c:numCache>
            </c:numRef>
          </c:val>
          <c:extLst>
            <c:ext xmlns:c16="http://schemas.microsoft.com/office/drawing/2014/chart" uri="{C3380CC4-5D6E-409C-BE32-E72D297353CC}">
              <c16:uniqueId val="{00000000-279F-4F33-A068-BD6095FA358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44317</c:v>
                </c:pt>
              </c:numCache>
            </c:numRef>
          </c:cat>
          <c:val>
            <c:numRef>
              <c:f>Sheet1!$C$2</c:f>
              <c:numCache>
                <c:formatCode>General</c:formatCode>
                <c:ptCount val="1"/>
                <c:pt idx="0">
                  <c:v>2606</c:v>
                </c:pt>
              </c:numCache>
            </c:numRef>
          </c:val>
          <c:extLst>
            <c:ext xmlns:c16="http://schemas.microsoft.com/office/drawing/2014/chart" uri="{C3380CC4-5D6E-409C-BE32-E72D297353CC}">
              <c16:uniqueId val="{00000001-279F-4F33-A068-BD6095FA358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44317</c:v>
                </c:pt>
              </c:numCache>
            </c:numRef>
          </c:cat>
          <c:val>
            <c:numRef>
              <c:f>Sheet1!$D$2</c:f>
              <c:numCache>
                <c:formatCode>General</c:formatCode>
                <c:ptCount val="1"/>
                <c:pt idx="0">
                  <c:v>3265</c:v>
                </c:pt>
              </c:numCache>
            </c:numRef>
          </c:val>
          <c:extLst>
            <c:ext xmlns:c16="http://schemas.microsoft.com/office/drawing/2014/chart" uri="{C3380CC4-5D6E-409C-BE32-E72D297353CC}">
              <c16:uniqueId val="{00000002-279F-4F33-A068-BD6095FA358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44317</c:v>
                </c:pt>
              </c:numCache>
            </c:numRef>
          </c:cat>
          <c:val>
            <c:numRef>
              <c:f>Sheet1!$E$2</c:f>
              <c:numCache>
                <c:formatCode>General</c:formatCode>
                <c:ptCount val="1"/>
                <c:pt idx="0">
                  <c:v>1210</c:v>
                </c:pt>
              </c:numCache>
            </c:numRef>
          </c:val>
          <c:extLst>
            <c:ext xmlns:c16="http://schemas.microsoft.com/office/drawing/2014/chart" uri="{C3380CC4-5D6E-409C-BE32-E72D297353CC}">
              <c16:uniqueId val="{00000003-279F-4F33-A068-BD6095FA358C}"/>
            </c:ext>
          </c:extLst>
        </c:ser>
        <c:dLbls>
          <c:showLegendKey val="0"/>
          <c:showVal val="0"/>
          <c:showCatName val="0"/>
          <c:showSerName val="0"/>
          <c:showPercent val="0"/>
          <c:showBubbleSize val="0"/>
        </c:dLbls>
        <c:gapWidth val="219"/>
        <c:overlap val="-27"/>
        <c:axId val="326970416"/>
        <c:axId val="326969432"/>
      </c:barChart>
      <c:dateAx>
        <c:axId val="32697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69432"/>
        <c:crosses val="autoZero"/>
        <c:auto val="1"/>
        <c:lblOffset val="100"/>
        <c:baseTimeUnit val="days"/>
      </c:dateAx>
      <c:valAx>
        <c:axId val="32696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7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0</c:v>
                </c:pt>
              </c:numCache>
            </c:numRef>
          </c:val>
          <c:extLst>
            <c:ext xmlns:c16="http://schemas.microsoft.com/office/drawing/2014/chart" uri="{C3380CC4-5D6E-409C-BE32-E72D297353CC}">
              <c16:uniqueId val="{00000000-B010-4170-98F8-86E8A083C931}"/>
            </c:ext>
          </c:extLst>
        </c:ser>
        <c:dLbls>
          <c:showLegendKey val="0"/>
          <c:showVal val="0"/>
          <c:showCatName val="0"/>
          <c:showSerName val="0"/>
          <c:showPercent val="0"/>
          <c:showBubbleSize val="0"/>
        </c:dLbls>
        <c:gapWidth val="219"/>
        <c:overlap val="-27"/>
        <c:axId val="330185832"/>
        <c:axId val="330186160"/>
      </c:barChart>
      <c:dateAx>
        <c:axId val="33018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86160"/>
        <c:crosses val="autoZero"/>
        <c:auto val="1"/>
        <c:lblOffset val="100"/>
        <c:baseTimeUnit val="months"/>
      </c:dateAx>
      <c:valAx>
        <c:axId val="33018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8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11</c:v>
                </c:pt>
                <c:pt idx="3">
                  <c:v>18</c:v>
                </c:pt>
                <c:pt idx="4">
                  <c:v>7</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F696-4FDA-AEF7-53D54F4FDDAB}"/>
            </c:ext>
          </c:extLst>
        </c:ser>
        <c:dLbls>
          <c:showLegendKey val="0"/>
          <c:showVal val="0"/>
          <c:showCatName val="0"/>
          <c:showSerName val="0"/>
          <c:showPercent val="0"/>
          <c:showBubbleSize val="0"/>
        </c:dLbls>
        <c:gapWidth val="219"/>
        <c:overlap val="-27"/>
        <c:axId val="330152080"/>
        <c:axId val="330152408"/>
      </c:barChart>
      <c:dateAx>
        <c:axId val="33015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2408"/>
        <c:crosses val="autoZero"/>
        <c:auto val="1"/>
        <c:lblOffset val="100"/>
        <c:baseTimeUnit val="months"/>
      </c:dateAx>
      <c:valAx>
        <c:axId val="33015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120</c:v>
                </c:pt>
                <c:pt idx="3">
                  <c:v>381</c:v>
                </c:pt>
                <c:pt idx="4">
                  <c:v>67</c:v>
                </c:pt>
                <c:pt idx="5">
                  <c:v>6</c:v>
                </c:pt>
                <c:pt idx="6">
                  <c:v>0</c:v>
                </c:pt>
                <c:pt idx="7">
                  <c:v>0</c:v>
                </c:pt>
                <c:pt idx="8">
                  <c:v>0</c:v>
                </c:pt>
                <c:pt idx="9">
                  <c:v>0</c:v>
                </c:pt>
                <c:pt idx="10">
                  <c:v>0</c:v>
                </c:pt>
                <c:pt idx="11">
                  <c:v>0</c:v>
                </c:pt>
              </c:numCache>
            </c:numRef>
          </c:val>
          <c:extLst>
            <c:ext xmlns:c16="http://schemas.microsoft.com/office/drawing/2014/chart" uri="{C3380CC4-5D6E-409C-BE32-E72D297353CC}">
              <c16:uniqueId val="{00000000-42DC-4670-A121-290EEB729D03}"/>
            </c:ext>
          </c:extLst>
        </c:ser>
        <c:dLbls>
          <c:showLegendKey val="0"/>
          <c:showVal val="0"/>
          <c:showCatName val="0"/>
          <c:showSerName val="0"/>
          <c:showPercent val="0"/>
          <c:showBubbleSize val="0"/>
        </c:dLbls>
        <c:gapWidth val="219"/>
        <c:overlap val="-27"/>
        <c:axId val="326345432"/>
        <c:axId val="326344448"/>
      </c:barChart>
      <c:catAx>
        <c:axId val="32634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44448"/>
        <c:crosses val="autoZero"/>
        <c:auto val="1"/>
        <c:lblAlgn val="ctr"/>
        <c:lblOffset val="100"/>
        <c:noMultiLvlLbl val="0"/>
      </c:catAx>
      <c:valAx>
        <c:axId val="32634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4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90</c:v>
                </c:pt>
              </c:numCache>
            </c:numRef>
          </c:val>
          <c:extLst>
            <c:ext xmlns:c16="http://schemas.microsoft.com/office/drawing/2014/chart" uri="{C3380CC4-5D6E-409C-BE32-E72D297353CC}">
              <c16:uniqueId val="{00000000-A04C-4C0A-BDEE-26A8EEB471A7}"/>
            </c:ext>
          </c:extLst>
        </c:ser>
        <c:dLbls>
          <c:showLegendKey val="0"/>
          <c:showVal val="0"/>
          <c:showCatName val="0"/>
          <c:showSerName val="0"/>
          <c:showPercent val="0"/>
          <c:showBubbleSize val="0"/>
        </c:dLbls>
        <c:gapWidth val="219"/>
        <c:overlap val="-27"/>
        <c:axId val="326351664"/>
        <c:axId val="326349368"/>
      </c:barChart>
      <c:dateAx>
        <c:axId val="326351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49368"/>
        <c:crosses val="autoZero"/>
        <c:auto val="1"/>
        <c:lblOffset val="100"/>
        <c:baseTimeUnit val="months"/>
      </c:dateAx>
      <c:valAx>
        <c:axId val="32634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5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-1</c:v>
                </c:pt>
              </c:numCache>
            </c:numRef>
          </c:val>
          <c:extLst>
            <c:ext xmlns:c16="http://schemas.microsoft.com/office/drawing/2014/chart" uri="{C3380CC4-5D6E-409C-BE32-E72D297353CC}">
              <c16:uniqueId val="{00000000-6455-4D1B-8CE6-071995330914}"/>
            </c:ext>
          </c:extLst>
        </c:ser>
        <c:dLbls>
          <c:showLegendKey val="0"/>
          <c:showVal val="0"/>
          <c:showCatName val="0"/>
          <c:showSerName val="0"/>
          <c:showPercent val="0"/>
          <c:showBubbleSize val="0"/>
        </c:dLbls>
        <c:gapWidth val="219"/>
        <c:overlap val="-27"/>
        <c:axId val="333568608"/>
        <c:axId val="333568936"/>
      </c:barChart>
      <c:dateAx>
        <c:axId val="33356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68936"/>
        <c:crosses val="autoZero"/>
        <c:auto val="1"/>
        <c:lblOffset val="100"/>
        <c:baseTimeUnit val="months"/>
      </c:dateAx>
      <c:valAx>
        <c:axId val="33356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6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FA3-4A03-8DBF-19BA0FFEEA46}"/>
            </c:ext>
          </c:extLst>
        </c:ser>
        <c:dLbls>
          <c:showLegendKey val="0"/>
          <c:showVal val="0"/>
          <c:showCatName val="0"/>
          <c:showSerName val="0"/>
          <c:showPercent val="0"/>
          <c:showBubbleSize val="0"/>
        </c:dLbls>
        <c:gapWidth val="219"/>
        <c:overlap val="-27"/>
        <c:axId val="333580416"/>
        <c:axId val="333578776"/>
      </c:barChart>
      <c:dateAx>
        <c:axId val="33358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78776"/>
        <c:crosses val="autoZero"/>
        <c:auto val="1"/>
        <c:lblOffset val="100"/>
        <c:baseTimeUnit val="months"/>
      </c:dateAx>
      <c:valAx>
        <c:axId val="33357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8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1108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DD0-437F-B5B9-5393CDC96263}"/>
            </c:ext>
          </c:extLst>
        </c:ser>
        <c:dLbls>
          <c:showLegendKey val="0"/>
          <c:showVal val="0"/>
          <c:showCatName val="0"/>
          <c:showSerName val="0"/>
          <c:showPercent val="0"/>
          <c:showBubbleSize val="0"/>
        </c:dLbls>
        <c:gapWidth val="219"/>
        <c:overlap val="-27"/>
        <c:axId val="333579760"/>
        <c:axId val="333583368"/>
      </c:barChart>
      <c:catAx>
        <c:axId val="33357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83368"/>
        <c:crosses val="autoZero"/>
        <c:auto val="1"/>
        <c:lblAlgn val="ctr"/>
        <c:lblOffset val="100"/>
        <c:noMultiLvlLbl val="0"/>
      </c:catAx>
      <c:valAx>
        <c:axId val="33358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7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1</c:v>
                </c:pt>
              </c:numCache>
            </c:numRef>
          </c:val>
          <c:extLst>
            <c:ext xmlns:c16="http://schemas.microsoft.com/office/drawing/2014/chart" uri="{C3380CC4-5D6E-409C-BE32-E72D297353CC}">
              <c16:uniqueId val="{00000000-F435-483D-A220-70D496A2A1E9}"/>
            </c:ext>
          </c:extLst>
        </c:ser>
        <c:dLbls>
          <c:showLegendKey val="0"/>
          <c:showVal val="0"/>
          <c:showCatName val="0"/>
          <c:showSerName val="0"/>
          <c:showPercent val="0"/>
          <c:showBubbleSize val="0"/>
        </c:dLbls>
        <c:gapWidth val="219"/>
        <c:overlap val="-27"/>
        <c:axId val="336130608"/>
        <c:axId val="336132248"/>
      </c:barChart>
      <c:dateAx>
        <c:axId val="33613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32248"/>
        <c:crosses val="autoZero"/>
        <c:auto val="1"/>
        <c:lblOffset val="100"/>
        <c:baseTimeUnit val="months"/>
      </c:dateAx>
      <c:valAx>
        <c:axId val="33613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3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31</c:v>
                </c:pt>
                <c:pt idx="1">
                  <c:v>29</c:v>
                </c:pt>
                <c:pt idx="2">
                  <c:v>37</c:v>
                </c:pt>
                <c:pt idx="3">
                  <c:v>54</c:v>
                </c:pt>
                <c:pt idx="4">
                  <c:v>18</c:v>
                </c:pt>
                <c:pt idx="5">
                  <c:v>5</c:v>
                </c:pt>
              </c:numCache>
            </c:numRef>
          </c:val>
          <c:extLst>
            <c:ext xmlns:c16="http://schemas.microsoft.com/office/drawing/2014/chart" uri="{C3380CC4-5D6E-409C-BE32-E72D297353CC}">
              <c16:uniqueId val="{00000000-8731-4EF1-B643-56B3CAB502A5}"/>
            </c:ext>
          </c:extLst>
        </c:ser>
        <c:dLbls>
          <c:showLegendKey val="0"/>
          <c:showVal val="0"/>
          <c:showCatName val="0"/>
          <c:showSerName val="0"/>
          <c:showPercent val="0"/>
          <c:showBubbleSize val="0"/>
        </c:dLbls>
        <c:gapWidth val="219"/>
        <c:overlap val="-27"/>
        <c:axId val="412615704"/>
        <c:axId val="412617344"/>
      </c:barChart>
      <c:catAx>
        <c:axId val="41261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17344"/>
        <c:crosses val="autoZero"/>
        <c:auto val="1"/>
        <c:lblAlgn val="ctr"/>
        <c:lblOffset val="100"/>
        <c:noMultiLvlLbl val="0"/>
      </c:catAx>
      <c:valAx>
        <c:axId val="41261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1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279</c:v>
                </c:pt>
                <c:pt idx="1">
                  <c:v>208</c:v>
                </c:pt>
                <c:pt idx="2">
                  <c:v>334</c:v>
                </c:pt>
                <c:pt idx="3">
                  <c:v>381</c:v>
                </c:pt>
                <c:pt idx="4">
                  <c:v>151</c:v>
                </c:pt>
                <c:pt idx="5">
                  <c:v>10</c:v>
                </c:pt>
              </c:numCache>
            </c:numRef>
          </c:val>
          <c:extLst>
            <c:ext xmlns:c16="http://schemas.microsoft.com/office/drawing/2014/chart" uri="{C3380CC4-5D6E-409C-BE32-E72D297353CC}">
              <c16:uniqueId val="{00000000-48CB-421A-94E9-5E1148823491}"/>
            </c:ext>
          </c:extLst>
        </c:ser>
        <c:dLbls>
          <c:showLegendKey val="0"/>
          <c:showVal val="0"/>
          <c:showCatName val="0"/>
          <c:showSerName val="0"/>
          <c:showPercent val="0"/>
          <c:showBubbleSize val="0"/>
        </c:dLbls>
        <c:gapWidth val="219"/>
        <c:overlap val="-27"/>
        <c:axId val="412620952"/>
        <c:axId val="412623248"/>
      </c:barChart>
      <c:catAx>
        <c:axId val="41262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23248"/>
        <c:crosses val="autoZero"/>
        <c:auto val="1"/>
        <c:lblAlgn val="ctr"/>
        <c:lblOffset val="100"/>
        <c:noMultiLvlLbl val="0"/>
      </c:catAx>
      <c:valAx>
        <c:axId val="41262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2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299</c:v>
                </c:pt>
              </c:numCache>
            </c:numRef>
          </c:val>
          <c:extLst>
            <c:ext xmlns:c16="http://schemas.microsoft.com/office/drawing/2014/chart" uri="{C3380CC4-5D6E-409C-BE32-E72D297353CC}">
              <c16:uniqueId val="{00000000-9B36-4ADA-BAB3-2708F2B991B7}"/>
            </c:ext>
          </c:extLst>
        </c:ser>
        <c:dLbls>
          <c:showLegendKey val="0"/>
          <c:showVal val="0"/>
          <c:showCatName val="0"/>
          <c:showSerName val="0"/>
          <c:showPercent val="0"/>
          <c:showBubbleSize val="0"/>
        </c:dLbls>
        <c:gapWidth val="219"/>
        <c:overlap val="-27"/>
        <c:axId val="412617016"/>
        <c:axId val="412617672"/>
      </c:barChart>
      <c:catAx>
        <c:axId val="41261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17672"/>
        <c:crosses val="autoZero"/>
        <c:auto val="1"/>
        <c:lblAlgn val="ctr"/>
        <c:lblOffset val="100"/>
        <c:noMultiLvlLbl val="0"/>
      </c:catAx>
      <c:valAx>
        <c:axId val="41261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1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numCache>
            </c:numRef>
          </c:val>
          <c:extLst>
            <c:ext xmlns:c16="http://schemas.microsoft.com/office/drawing/2014/chart" uri="{C3380CC4-5D6E-409C-BE32-E72D297353CC}">
              <c16:uniqueId val="{00000000-6601-4DE4-965D-228853F0EB54}"/>
            </c:ext>
          </c:extLst>
        </c:ser>
        <c:dLbls>
          <c:showLegendKey val="0"/>
          <c:showVal val="0"/>
          <c:showCatName val="0"/>
          <c:showSerName val="0"/>
          <c:showPercent val="0"/>
          <c:showBubbleSize val="0"/>
        </c:dLbls>
        <c:gapWidth val="219"/>
        <c:overlap val="-27"/>
        <c:axId val="331685336"/>
        <c:axId val="331682384"/>
      </c:barChart>
      <c:dateAx>
        <c:axId val="33168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82384"/>
        <c:crosses val="autoZero"/>
        <c:auto val="1"/>
        <c:lblOffset val="100"/>
        <c:baseTimeUnit val="months"/>
      </c:dateAx>
      <c:valAx>
        <c:axId val="33168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8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61</c:v>
                </c:pt>
                <c:pt idx="5">
                  <c:v>16</c:v>
                </c:pt>
                <c:pt idx="6">
                  <c:v>0</c:v>
                </c:pt>
                <c:pt idx="7">
                  <c:v>0</c:v>
                </c:pt>
                <c:pt idx="8">
                  <c:v>0</c:v>
                </c:pt>
                <c:pt idx="9">
                  <c:v>0</c:v>
                </c:pt>
                <c:pt idx="10">
                  <c:v>0</c:v>
                </c:pt>
                <c:pt idx="11">
                  <c:v>0</c:v>
                </c:pt>
              </c:numCache>
            </c:numRef>
          </c:val>
          <c:extLst>
            <c:ext xmlns:c16="http://schemas.microsoft.com/office/drawing/2014/chart" uri="{C3380CC4-5D6E-409C-BE32-E72D297353CC}">
              <c16:uniqueId val="{00000000-E2CA-40FF-9E0F-7E2F3476F382}"/>
            </c:ext>
          </c:extLst>
        </c:ser>
        <c:dLbls>
          <c:showLegendKey val="0"/>
          <c:showVal val="0"/>
          <c:showCatName val="0"/>
          <c:showSerName val="0"/>
          <c:showPercent val="0"/>
          <c:showBubbleSize val="0"/>
        </c:dLbls>
        <c:gapWidth val="219"/>
        <c:overlap val="-27"/>
        <c:axId val="331686320"/>
        <c:axId val="331689600"/>
      </c:barChart>
      <c:dateAx>
        <c:axId val="33168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89600"/>
        <c:crosses val="autoZero"/>
        <c:auto val="1"/>
        <c:lblOffset val="100"/>
        <c:baseTimeUnit val="months"/>
      </c:dateAx>
      <c:valAx>
        <c:axId val="33168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8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793</c:v>
                </c:pt>
                <c:pt idx="2">
                  <c:v>213</c:v>
                </c:pt>
                <c:pt idx="3">
                  <c:v>434</c:v>
                </c:pt>
                <c:pt idx="4">
                  <c:v>431</c:v>
                </c:pt>
                <c:pt idx="5">
                  <c:v>16</c:v>
                </c:pt>
                <c:pt idx="6">
                  <c:v>0</c:v>
                </c:pt>
                <c:pt idx="7">
                  <c:v>0</c:v>
                </c:pt>
                <c:pt idx="8">
                  <c:v>0</c:v>
                </c:pt>
                <c:pt idx="9">
                  <c:v>0</c:v>
                </c:pt>
                <c:pt idx="10">
                  <c:v>0</c:v>
                </c:pt>
                <c:pt idx="11">
                  <c:v>0</c:v>
                </c:pt>
              </c:numCache>
            </c:numRef>
          </c:val>
          <c:extLst>
            <c:ext xmlns:c16="http://schemas.microsoft.com/office/drawing/2014/chart" uri="{C3380CC4-5D6E-409C-BE32-E72D297353CC}">
              <c16:uniqueId val="{00000000-AAB8-4806-9A9F-CBE0B8E12A1C}"/>
            </c:ext>
          </c:extLst>
        </c:ser>
        <c:dLbls>
          <c:showLegendKey val="0"/>
          <c:showVal val="0"/>
          <c:showCatName val="0"/>
          <c:showSerName val="0"/>
          <c:showPercent val="0"/>
          <c:showBubbleSize val="0"/>
        </c:dLbls>
        <c:gapWidth val="219"/>
        <c:overlap val="-27"/>
        <c:axId val="331698784"/>
        <c:axId val="331695832"/>
      </c:barChart>
      <c:catAx>
        <c:axId val="33169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95832"/>
        <c:crosses val="autoZero"/>
        <c:auto val="1"/>
        <c:lblAlgn val="ctr"/>
        <c:lblOffset val="100"/>
        <c:noMultiLvlLbl val="0"/>
      </c:catAx>
      <c:valAx>
        <c:axId val="33169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9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80CD8-DE98-45E1-AACA-9B47AEBC6A49}"/>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A69BA44-E34C-4C2F-961E-8B9F5308104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72886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D2F16-2BFB-4879-BB5E-6480BC12D3C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137D8AA9-5947-46EA-8A72-E83D86F8A540}"/>
              </a:ext>
            </a:extLst>
          </p:cNvPr>
          <p:cNvGraphicFramePr>
            <a:graphicFrameLocks noGrp="1"/>
          </p:cNvGraphicFramePr>
          <p:nvPr>
            <p:ph type="chart" sz="quarter" idx="13"/>
            <p:extLst>
              <p:ext uri="{D42A27DB-BD31-4B8C-83A1-F6EECF244321}">
                <p14:modId xmlns:p14="http://schemas.microsoft.com/office/powerpoint/2010/main" val="2954989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0EA88-4177-49E6-843B-80569B17628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D299C24-978F-406A-BADF-279C90DA4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0978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2608-F3E3-4244-8EA5-B2303D7856B3}"/>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7D5D596-DAC3-4882-89F6-998B3D7C3684}"/>
              </a:ext>
            </a:extLst>
          </p:cNvPr>
          <p:cNvGraphicFramePr>
            <a:graphicFrameLocks noGrp="1"/>
          </p:cNvGraphicFramePr>
          <p:nvPr>
            <p:ph type="tbl" sz="quarter" idx="13"/>
            <p:extLst>
              <p:ext uri="{D42A27DB-BD31-4B8C-83A1-F6EECF244321}">
                <p14:modId xmlns:p14="http://schemas.microsoft.com/office/powerpoint/2010/main" val="572692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76098548"/>
                    </a:ext>
                  </a:extLst>
                </a:gridCol>
                <a:gridCol w="905256">
                  <a:extLst>
                    <a:ext uri="{9D8B030D-6E8A-4147-A177-3AD203B41FA5}">
                      <a16:colId xmlns:a16="http://schemas.microsoft.com/office/drawing/2014/main" val="2964364419"/>
                    </a:ext>
                  </a:extLst>
                </a:gridCol>
                <a:gridCol w="905256">
                  <a:extLst>
                    <a:ext uri="{9D8B030D-6E8A-4147-A177-3AD203B41FA5}">
                      <a16:colId xmlns:a16="http://schemas.microsoft.com/office/drawing/2014/main" val="2272992046"/>
                    </a:ext>
                  </a:extLst>
                </a:gridCol>
                <a:gridCol w="905256">
                  <a:extLst>
                    <a:ext uri="{9D8B030D-6E8A-4147-A177-3AD203B41FA5}">
                      <a16:colId xmlns:a16="http://schemas.microsoft.com/office/drawing/2014/main" val="4167810280"/>
                    </a:ext>
                  </a:extLst>
                </a:gridCol>
                <a:gridCol w="905256">
                  <a:extLst>
                    <a:ext uri="{9D8B030D-6E8A-4147-A177-3AD203B41FA5}">
                      <a16:colId xmlns:a16="http://schemas.microsoft.com/office/drawing/2014/main" val="3281768351"/>
                    </a:ext>
                  </a:extLst>
                </a:gridCol>
                <a:gridCol w="905256">
                  <a:extLst>
                    <a:ext uri="{9D8B030D-6E8A-4147-A177-3AD203B41FA5}">
                      <a16:colId xmlns:a16="http://schemas.microsoft.com/office/drawing/2014/main" val="2524634555"/>
                    </a:ext>
                  </a:extLst>
                </a:gridCol>
                <a:gridCol w="905256">
                  <a:extLst>
                    <a:ext uri="{9D8B030D-6E8A-4147-A177-3AD203B41FA5}">
                      <a16:colId xmlns:a16="http://schemas.microsoft.com/office/drawing/2014/main" val="1713864397"/>
                    </a:ext>
                  </a:extLst>
                </a:gridCol>
                <a:gridCol w="905256">
                  <a:extLst>
                    <a:ext uri="{9D8B030D-6E8A-4147-A177-3AD203B41FA5}">
                      <a16:colId xmlns:a16="http://schemas.microsoft.com/office/drawing/2014/main" val="3829300180"/>
                    </a:ext>
                  </a:extLst>
                </a:gridCol>
                <a:gridCol w="905256">
                  <a:extLst>
                    <a:ext uri="{9D8B030D-6E8A-4147-A177-3AD203B41FA5}">
                      <a16:colId xmlns:a16="http://schemas.microsoft.com/office/drawing/2014/main" val="302319356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83486249"/>
                  </a:ext>
                </a:extLst>
              </a:tr>
              <a:tr h="370840">
                <a:tc>
                  <a:txBody>
                    <a:bodyPr/>
                    <a:lstStyle/>
                    <a:p>
                      <a:r>
                        <a:rPr lang="en-US" sz="1000"/>
                        <a:t>1754</a:t>
                      </a:r>
                    </a:p>
                  </a:txBody>
                  <a:tcPr/>
                </a:tc>
                <a:tc>
                  <a:txBody>
                    <a:bodyPr/>
                    <a:lstStyle/>
                    <a:p>
                      <a:r>
                        <a:rPr lang="en-US" sz="1000"/>
                        <a:t>-1</a:t>
                      </a:r>
                    </a:p>
                  </a:txBody>
                  <a:tcPr/>
                </a:tc>
                <a:tc>
                  <a:txBody>
                    <a:bodyPr/>
                    <a:lstStyle/>
                    <a:p>
                      <a:r>
                        <a:rPr lang="en-US" sz="1000"/>
                        <a:t>8</a:t>
                      </a:r>
                    </a:p>
                  </a:txBody>
                  <a:tcPr/>
                </a:tc>
                <a:tc>
                  <a:txBody>
                    <a:bodyPr/>
                    <a:lstStyle/>
                    <a:p>
                      <a:r>
                        <a:rPr lang="en-US" sz="1000"/>
                        <a:t>63</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0.4775 %</a:t>
                      </a:r>
                    </a:p>
                  </a:txBody>
                  <a:tcPr/>
                </a:tc>
                <a:tc>
                  <a:txBody>
                    <a:bodyPr/>
                    <a:lstStyle/>
                    <a:p>
                      <a:r>
                        <a:rPr lang="en-US" sz="1000"/>
                        <a:t>0.0 %</a:t>
                      </a:r>
                    </a:p>
                  </a:txBody>
                  <a:tcPr/>
                </a:tc>
                <a:extLst>
                  <a:ext uri="{0D108BD9-81ED-4DB2-BD59-A6C34878D82A}">
                    <a16:rowId xmlns:a16="http://schemas.microsoft.com/office/drawing/2014/main" val="2945128708"/>
                  </a:ext>
                </a:extLst>
              </a:tr>
            </a:tbl>
          </a:graphicData>
        </a:graphic>
      </p:graphicFrame>
      <p:sp>
        <p:nvSpPr>
          <p:cNvPr id="4" name="Text Placeholder 3">
            <a:extLst>
              <a:ext uri="{FF2B5EF4-FFF2-40B4-BE49-F238E27FC236}">
                <a16:creationId xmlns:a16="http://schemas.microsoft.com/office/drawing/2014/main" id="{B3C5B1F0-1F21-410C-AFBC-6D8599DEF7E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44586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41FA4-48F7-48B9-A9B8-BB4D862DC25B}"/>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8FE90D48-4026-4320-84EE-6EE73EB199C6}"/>
              </a:ext>
            </a:extLst>
          </p:cNvPr>
          <p:cNvGraphicFramePr>
            <a:graphicFrameLocks noGrp="1"/>
          </p:cNvGraphicFramePr>
          <p:nvPr>
            <p:ph type="chart" sz="quarter" idx="13"/>
            <p:extLst>
              <p:ext uri="{D42A27DB-BD31-4B8C-83A1-F6EECF244321}">
                <p14:modId xmlns:p14="http://schemas.microsoft.com/office/powerpoint/2010/main" val="3255309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0AAD7-665A-482C-80B7-78816F22AD0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DDFC8A2-753C-4E88-842B-F979B5BCED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6156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A7150-0934-4E48-9384-768FF0F45DD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C8FE1175-1CBF-4900-8328-510083229A70}"/>
              </a:ext>
            </a:extLst>
          </p:cNvPr>
          <p:cNvGraphicFramePr>
            <a:graphicFrameLocks noGrp="1"/>
          </p:cNvGraphicFramePr>
          <p:nvPr>
            <p:ph type="chart" sz="quarter" idx="13"/>
            <p:extLst>
              <p:ext uri="{D42A27DB-BD31-4B8C-83A1-F6EECF244321}">
                <p14:modId xmlns:p14="http://schemas.microsoft.com/office/powerpoint/2010/main" val="2957888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444C81-3213-42F1-8777-7E202D06144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67D23DA-AD98-4A4F-B8B8-FA79B7B0F8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1082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74CC5-F854-40BF-BE21-4EA77F32859E}"/>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7EF92AF-5A53-4BD8-BAF1-8EDC0CD63188}"/>
              </a:ext>
            </a:extLst>
          </p:cNvPr>
          <p:cNvGraphicFramePr>
            <a:graphicFrameLocks noGrp="1"/>
          </p:cNvGraphicFramePr>
          <p:nvPr>
            <p:ph type="chart" sz="quarter" idx="13"/>
            <p:extLst>
              <p:ext uri="{D42A27DB-BD31-4B8C-83A1-F6EECF244321}">
                <p14:modId xmlns:p14="http://schemas.microsoft.com/office/powerpoint/2010/main" val="3790397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FFD5A9-BBF7-4D29-B1BE-A9C4784DE75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E0131BF-AB11-40BB-81F7-9579319D48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1763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E8E38-6F4D-45EF-B6E8-9BF9371EC6BF}"/>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7926634D-C3EC-4F8A-B9A4-8CAC7015F614}"/>
              </a:ext>
            </a:extLst>
          </p:cNvPr>
          <p:cNvGraphicFramePr>
            <a:graphicFrameLocks noGrp="1"/>
          </p:cNvGraphicFramePr>
          <p:nvPr>
            <p:ph type="chart" sz="quarter" idx="13"/>
            <p:extLst>
              <p:ext uri="{D42A27DB-BD31-4B8C-83A1-F6EECF244321}">
                <p14:modId xmlns:p14="http://schemas.microsoft.com/office/powerpoint/2010/main" val="3251044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31E2EF-F051-44D3-BB89-9171321A106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79F50F7-4F9B-4C01-AD3E-987FCFFED9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8418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74E15-AD83-46F3-AF34-B96DD28E6DF1}"/>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13C5FFCC-C616-4BD6-BA89-B90C730592E7}"/>
              </a:ext>
            </a:extLst>
          </p:cNvPr>
          <p:cNvGraphicFramePr>
            <a:graphicFrameLocks noGrp="1"/>
          </p:cNvGraphicFramePr>
          <p:nvPr>
            <p:ph type="tbl" sz="quarter" idx="13"/>
            <p:extLst>
              <p:ext uri="{D42A27DB-BD31-4B8C-83A1-F6EECF244321}">
                <p14:modId xmlns:p14="http://schemas.microsoft.com/office/powerpoint/2010/main" val="3608065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93745355"/>
                    </a:ext>
                  </a:extLst>
                </a:gridCol>
                <a:gridCol w="822960">
                  <a:extLst>
                    <a:ext uri="{9D8B030D-6E8A-4147-A177-3AD203B41FA5}">
                      <a16:colId xmlns:a16="http://schemas.microsoft.com/office/drawing/2014/main" val="3058844512"/>
                    </a:ext>
                  </a:extLst>
                </a:gridCol>
                <a:gridCol w="822960">
                  <a:extLst>
                    <a:ext uri="{9D8B030D-6E8A-4147-A177-3AD203B41FA5}">
                      <a16:colId xmlns:a16="http://schemas.microsoft.com/office/drawing/2014/main" val="3962096632"/>
                    </a:ext>
                  </a:extLst>
                </a:gridCol>
                <a:gridCol w="822960">
                  <a:extLst>
                    <a:ext uri="{9D8B030D-6E8A-4147-A177-3AD203B41FA5}">
                      <a16:colId xmlns:a16="http://schemas.microsoft.com/office/drawing/2014/main" val="2670828438"/>
                    </a:ext>
                  </a:extLst>
                </a:gridCol>
                <a:gridCol w="822960">
                  <a:extLst>
                    <a:ext uri="{9D8B030D-6E8A-4147-A177-3AD203B41FA5}">
                      <a16:colId xmlns:a16="http://schemas.microsoft.com/office/drawing/2014/main" val="2663302490"/>
                    </a:ext>
                  </a:extLst>
                </a:gridCol>
                <a:gridCol w="822960">
                  <a:extLst>
                    <a:ext uri="{9D8B030D-6E8A-4147-A177-3AD203B41FA5}">
                      <a16:colId xmlns:a16="http://schemas.microsoft.com/office/drawing/2014/main" val="4291194577"/>
                    </a:ext>
                  </a:extLst>
                </a:gridCol>
                <a:gridCol w="822960">
                  <a:extLst>
                    <a:ext uri="{9D8B030D-6E8A-4147-A177-3AD203B41FA5}">
                      <a16:colId xmlns:a16="http://schemas.microsoft.com/office/drawing/2014/main" val="378754594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34334259"/>
                  </a:ext>
                </a:extLst>
              </a:tr>
              <a:tr h="370840">
                <a:tc>
                  <a:txBody>
                    <a:bodyPr/>
                    <a:lstStyle/>
                    <a:p>
                      <a:r>
                        <a:rPr lang="en-US" sz="1000" b="1"/>
                        <a:t>First Insurance Company of Hawaii, LTD - 2021-05-20 21:21:40</a:t>
                      </a:r>
                      <a:r>
                        <a:rPr lang="en-US" sz="1000"/>
                        <a:t>
 Earlier this month, FICOH associates participated in National Walk at Lunch Day. Associates working in the office and from home put on their walking shoes and FICOH swag for brisk walks during their lunch breaks.
Learn more: https://bit.ly/2RCWCzQ</a:t>
                      </a:r>
                    </a:p>
                  </a:txBody>
                  <a:tcPr/>
                </a:tc>
                <a:tc>
                  <a:txBody>
                    <a:bodyPr/>
                    <a:lstStyle/>
                    <a:p>
                      <a:r>
                        <a:rPr lang="en-US" sz="1000"/>
                        <a:t>18</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1.0245 %</a:t>
                      </a:r>
                    </a:p>
                  </a:txBody>
                  <a:tcPr/>
                </a:tc>
                <a:tc>
                  <a:txBody>
                    <a:bodyPr/>
                    <a:lstStyle/>
                    <a:p>
                      <a:r>
                        <a:rPr lang="en-US" sz="1000"/>
                        <a:t>Link</a:t>
                      </a:r>
                    </a:p>
                  </a:txBody>
                  <a:tcPr/>
                </a:tc>
                <a:extLst>
                  <a:ext uri="{0D108BD9-81ED-4DB2-BD59-A6C34878D82A}">
                    <a16:rowId xmlns:a16="http://schemas.microsoft.com/office/drawing/2014/main" val="1067482840"/>
                  </a:ext>
                </a:extLst>
              </a:tr>
              <a:tr h="370840">
                <a:tc>
                  <a:txBody>
                    <a:bodyPr/>
                    <a:lstStyle/>
                    <a:p>
                      <a:r>
                        <a:rPr lang="en-US" sz="1000" b="1"/>
                        <a:t>First Insurance Company of Hawaii, LTD - 2021-05-11 22:30:10</a:t>
                      </a:r>
                      <a:r>
                        <a:rPr lang="en-US" sz="1000"/>
                        <a:t>
 First CAT spent this past Saturday morning beautifying the “Gem of Downtown,” Central Middle School (Honolulu, Hawaii). FICOH associates and their families had fun giving the campus a little TLC. They gathered 30 bags of trash and debris. Learn more: https://bit.ly/3tNIpgR</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0.7403 %</a:t>
                      </a:r>
                    </a:p>
                  </a:txBody>
                  <a:tcPr/>
                </a:tc>
                <a:tc>
                  <a:txBody>
                    <a:bodyPr/>
                    <a:lstStyle/>
                    <a:p>
                      <a:r>
                        <a:rPr lang="en-US" sz="1000"/>
                        <a:t>Album</a:t>
                      </a:r>
                    </a:p>
                  </a:txBody>
                  <a:tcPr/>
                </a:tc>
                <a:extLst>
                  <a:ext uri="{0D108BD9-81ED-4DB2-BD59-A6C34878D82A}">
                    <a16:rowId xmlns:a16="http://schemas.microsoft.com/office/drawing/2014/main" val="4141104488"/>
                  </a:ext>
                </a:extLst>
              </a:tr>
              <a:tr h="370840">
                <a:tc>
                  <a:txBody>
                    <a:bodyPr/>
                    <a:lstStyle/>
                    <a:p>
                      <a:r>
                        <a:rPr lang="en-US" sz="1000" b="1"/>
                        <a:t>First Insurance Company of Hawaii, LTD - 2021-05-04 21:55:42</a:t>
                      </a:r>
                      <a:r>
                        <a:rPr lang="en-US" sz="1000"/>
                        <a:t>
 In a recent interview with Pacific Business News, Jeff Shonka, president and CEO of FICOH discusses the impacts of climate change on the insurance industry. Read the article here: bit.ly/3ulu7EX</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0.5128 %</a:t>
                      </a:r>
                    </a:p>
                  </a:txBody>
                  <a:tcPr/>
                </a:tc>
                <a:tc>
                  <a:txBody>
                    <a:bodyPr/>
                    <a:lstStyle/>
                    <a:p>
                      <a:r>
                        <a:rPr lang="en-US" sz="1000"/>
                        <a:t>Photo</a:t>
                      </a:r>
                    </a:p>
                  </a:txBody>
                  <a:tcPr/>
                </a:tc>
                <a:extLst>
                  <a:ext uri="{0D108BD9-81ED-4DB2-BD59-A6C34878D82A}">
                    <a16:rowId xmlns:a16="http://schemas.microsoft.com/office/drawing/2014/main" val="3998563201"/>
                  </a:ext>
                </a:extLst>
              </a:tr>
            </a:tbl>
          </a:graphicData>
        </a:graphic>
      </p:graphicFrame>
      <p:sp>
        <p:nvSpPr>
          <p:cNvPr id="4" name="Text Placeholder 3">
            <a:extLst>
              <a:ext uri="{FF2B5EF4-FFF2-40B4-BE49-F238E27FC236}">
                <a16:creationId xmlns:a16="http://schemas.microsoft.com/office/drawing/2014/main" id="{BEDED730-FC67-45AE-B8E7-32644E8BF47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12806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4958C-2741-48D6-829E-00E47476C1DA}"/>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D6726200-2F36-48BB-A929-35B48067AA8D}"/>
              </a:ext>
            </a:extLst>
          </p:cNvPr>
          <p:cNvGraphicFramePr>
            <a:graphicFrameLocks noGrp="1"/>
          </p:cNvGraphicFramePr>
          <p:nvPr>
            <p:ph type="tbl" sz="quarter" idx="13"/>
            <p:extLst>
              <p:ext uri="{D42A27DB-BD31-4B8C-83A1-F6EECF244321}">
                <p14:modId xmlns:p14="http://schemas.microsoft.com/office/powerpoint/2010/main" val="2550284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02630424"/>
                    </a:ext>
                  </a:extLst>
                </a:gridCol>
                <a:gridCol w="576072">
                  <a:extLst>
                    <a:ext uri="{9D8B030D-6E8A-4147-A177-3AD203B41FA5}">
                      <a16:colId xmlns:a16="http://schemas.microsoft.com/office/drawing/2014/main" val="2999467035"/>
                    </a:ext>
                  </a:extLst>
                </a:gridCol>
                <a:gridCol w="576072">
                  <a:extLst>
                    <a:ext uri="{9D8B030D-6E8A-4147-A177-3AD203B41FA5}">
                      <a16:colId xmlns:a16="http://schemas.microsoft.com/office/drawing/2014/main" val="2824179379"/>
                    </a:ext>
                  </a:extLst>
                </a:gridCol>
                <a:gridCol w="576072">
                  <a:extLst>
                    <a:ext uri="{9D8B030D-6E8A-4147-A177-3AD203B41FA5}">
                      <a16:colId xmlns:a16="http://schemas.microsoft.com/office/drawing/2014/main" val="462094786"/>
                    </a:ext>
                  </a:extLst>
                </a:gridCol>
                <a:gridCol w="576072">
                  <a:extLst>
                    <a:ext uri="{9D8B030D-6E8A-4147-A177-3AD203B41FA5}">
                      <a16:colId xmlns:a16="http://schemas.microsoft.com/office/drawing/2014/main" val="4263887127"/>
                    </a:ext>
                  </a:extLst>
                </a:gridCol>
                <a:gridCol w="576072">
                  <a:extLst>
                    <a:ext uri="{9D8B030D-6E8A-4147-A177-3AD203B41FA5}">
                      <a16:colId xmlns:a16="http://schemas.microsoft.com/office/drawing/2014/main" val="503329405"/>
                    </a:ext>
                  </a:extLst>
                </a:gridCol>
                <a:gridCol w="576072">
                  <a:extLst>
                    <a:ext uri="{9D8B030D-6E8A-4147-A177-3AD203B41FA5}">
                      <a16:colId xmlns:a16="http://schemas.microsoft.com/office/drawing/2014/main" val="4257924303"/>
                    </a:ext>
                  </a:extLst>
                </a:gridCol>
                <a:gridCol w="576072">
                  <a:extLst>
                    <a:ext uri="{9D8B030D-6E8A-4147-A177-3AD203B41FA5}">
                      <a16:colId xmlns:a16="http://schemas.microsoft.com/office/drawing/2014/main" val="4184287068"/>
                    </a:ext>
                  </a:extLst>
                </a:gridCol>
                <a:gridCol w="576072">
                  <a:extLst>
                    <a:ext uri="{9D8B030D-6E8A-4147-A177-3AD203B41FA5}">
                      <a16:colId xmlns:a16="http://schemas.microsoft.com/office/drawing/2014/main" val="3931204391"/>
                    </a:ext>
                  </a:extLst>
                </a:gridCol>
                <a:gridCol w="576072">
                  <a:extLst>
                    <a:ext uri="{9D8B030D-6E8A-4147-A177-3AD203B41FA5}">
                      <a16:colId xmlns:a16="http://schemas.microsoft.com/office/drawing/2014/main" val="1768429655"/>
                    </a:ext>
                  </a:extLst>
                </a:gridCol>
                <a:gridCol w="576072">
                  <a:extLst>
                    <a:ext uri="{9D8B030D-6E8A-4147-A177-3AD203B41FA5}">
                      <a16:colId xmlns:a16="http://schemas.microsoft.com/office/drawing/2014/main" val="2851078618"/>
                    </a:ext>
                  </a:extLst>
                </a:gridCol>
                <a:gridCol w="576072">
                  <a:extLst>
                    <a:ext uri="{9D8B030D-6E8A-4147-A177-3AD203B41FA5}">
                      <a16:colId xmlns:a16="http://schemas.microsoft.com/office/drawing/2014/main" val="1113977496"/>
                    </a:ext>
                  </a:extLst>
                </a:gridCol>
                <a:gridCol w="576072">
                  <a:extLst>
                    <a:ext uri="{9D8B030D-6E8A-4147-A177-3AD203B41FA5}">
                      <a16:colId xmlns:a16="http://schemas.microsoft.com/office/drawing/2014/main" val="327949464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65482910"/>
                  </a:ext>
                </a:extLst>
              </a:tr>
              <a:tr h="370840">
                <a:tc>
                  <a:txBody>
                    <a:bodyPr/>
                    <a:lstStyle/>
                    <a:p>
                      <a:r>
                        <a:rPr lang="en-US" sz="1000"/>
                        <a:t>1210</a:t>
                      </a:r>
                    </a:p>
                  </a:txBody>
                  <a:tcPr/>
                </a:tc>
                <a:tc>
                  <a:txBody>
                    <a:bodyPr/>
                    <a:lstStyle/>
                    <a:p>
                      <a:r>
                        <a:rPr lang="en-US" sz="1000"/>
                        <a:t>13</a:t>
                      </a:r>
                    </a:p>
                  </a:txBody>
                  <a:tcPr/>
                </a:tc>
                <a:tc>
                  <a:txBody>
                    <a:bodyPr/>
                    <a:lstStyle/>
                    <a:p>
                      <a:r>
                        <a:rPr lang="en-US" sz="1000"/>
                        <a:t>23</a:t>
                      </a:r>
                    </a:p>
                  </a:txBody>
                  <a:tcPr/>
                </a:tc>
                <a:tc>
                  <a:txBody>
                    <a:bodyPr/>
                    <a:lstStyle/>
                    <a:p>
                      <a:r>
                        <a:rPr lang="en-US" sz="1000"/>
                        <a:t>19</a:t>
                      </a:r>
                    </a:p>
                  </a:txBody>
                  <a:tcPr/>
                </a:tc>
                <a:tc>
                  <a:txBody>
                    <a:bodyPr/>
                    <a:lstStyle/>
                    <a:p>
                      <a:r>
                        <a:rPr lang="en-US" sz="1000"/>
                        <a:t>4</a:t>
                      </a:r>
                    </a:p>
                  </a:txBody>
                  <a:tcPr/>
                </a:tc>
                <a:tc>
                  <a:txBody>
                    <a:bodyPr/>
                    <a:lstStyle/>
                    <a:p>
                      <a:r>
                        <a:rPr lang="en-US" sz="1000"/>
                        <a:t>0</a:t>
                      </a:r>
                    </a:p>
                  </a:txBody>
                  <a:tcPr/>
                </a:tc>
                <a:tc>
                  <a:txBody>
                    <a:bodyPr/>
                    <a:lstStyle/>
                    <a:p>
                      <a:r>
                        <a:rPr lang="en-US" sz="1000"/>
                        <a:t>208</a:t>
                      </a:r>
                    </a:p>
                  </a:txBody>
                  <a:tcPr/>
                </a:tc>
                <a:tc>
                  <a:txBody>
                    <a:bodyPr/>
                    <a:lstStyle/>
                    <a:p>
                      <a:r>
                        <a:rPr lang="en-US" sz="1000"/>
                        <a:t>208</a:t>
                      </a:r>
                    </a:p>
                  </a:txBody>
                  <a:tcPr/>
                </a:tc>
                <a:tc>
                  <a:txBody>
                    <a:bodyPr/>
                    <a:lstStyle/>
                    <a:p>
                      <a:r>
                        <a:rPr lang="en-US" sz="1000"/>
                        <a:t>799</a:t>
                      </a:r>
                    </a:p>
                  </a:txBody>
                  <a:tcPr/>
                </a:tc>
                <a:tc>
                  <a:txBody>
                    <a:bodyPr/>
                    <a:lstStyle/>
                    <a:p>
                      <a:r>
                        <a:rPr lang="en-US" sz="1000"/>
                        <a:t>101</a:t>
                      </a:r>
                    </a:p>
                  </a:txBody>
                  <a:tcPr/>
                </a:tc>
                <a:tc>
                  <a:txBody>
                    <a:bodyPr/>
                    <a:lstStyle/>
                    <a:p>
                      <a:r>
                        <a:rPr lang="en-US" sz="1000"/>
                        <a:t>391</a:t>
                      </a:r>
                    </a:p>
                  </a:txBody>
                  <a:tcPr/>
                </a:tc>
                <a:tc>
                  <a:txBody>
                    <a:bodyPr/>
                    <a:lstStyle/>
                    <a:p>
                      <a:r>
                        <a:rPr lang="en-US" sz="1000"/>
                        <a:t>4.8475 %</a:t>
                      </a:r>
                    </a:p>
                  </a:txBody>
                  <a:tcPr/>
                </a:tc>
                <a:tc>
                  <a:txBody>
                    <a:bodyPr/>
                    <a:lstStyle/>
                    <a:p>
                      <a:r>
                        <a:rPr lang="en-US" sz="1000"/>
                        <a:t>0.0 %</a:t>
                      </a:r>
                    </a:p>
                  </a:txBody>
                  <a:tcPr/>
                </a:tc>
                <a:extLst>
                  <a:ext uri="{0D108BD9-81ED-4DB2-BD59-A6C34878D82A}">
                    <a16:rowId xmlns:a16="http://schemas.microsoft.com/office/drawing/2014/main" val="870134088"/>
                  </a:ext>
                </a:extLst>
              </a:tr>
            </a:tbl>
          </a:graphicData>
        </a:graphic>
      </p:graphicFrame>
      <p:sp>
        <p:nvSpPr>
          <p:cNvPr id="4" name="Text Placeholder 3">
            <a:extLst>
              <a:ext uri="{FF2B5EF4-FFF2-40B4-BE49-F238E27FC236}">
                <a16:creationId xmlns:a16="http://schemas.microsoft.com/office/drawing/2014/main" id="{C48FA9F6-FB00-4040-B900-2A2941820E9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6173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C27E-876F-41B5-A95A-603B67FD35CA}"/>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A44172EC-7500-4C62-95C4-8C0EE2F36534}"/>
              </a:ext>
            </a:extLst>
          </p:cNvPr>
          <p:cNvGraphicFramePr>
            <a:graphicFrameLocks noGrp="1"/>
          </p:cNvGraphicFramePr>
          <p:nvPr>
            <p:ph type="chart" sz="quarter" idx="13"/>
            <p:extLst>
              <p:ext uri="{D42A27DB-BD31-4B8C-83A1-F6EECF244321}">
                <p14:modId xmlns:p14="http://schemas.microsoft.com/office/powerpoint/2010/main" val="87949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DDCDA9-2FDB-4B44-B9A7-7AC41BA8D9F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640B495-70E1-4587-8DFD-97F91BC2DB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7192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0DAC-751C-43C8-AA71-23A0038BCB5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AE1E4C70-6F2A-438B-BE3F-CDAEBD124061}"/>
              </a:ext>
            </a:extLst>
          </p:cNvPr>
          <p:cNvGraphicFramePr>
            <a:graphicFrameLocks noGrp="1"/>
          </p:cNvGraphicFramePr>
          <p:nvPr>
            <p:ph type="chart" sz="quarter" idx="13"/>
            <p:extLst>
              <p:ext uri="{D42A27DB-BD31-4B8C-83A1-F6EECF244321}">
                <p14:modId xmlns:p14="http://schemas.microsoft.com/office/powerpoint/2010/main" val="2694666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6A61BE-87CA-471C-8688-30E615F30E4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FA7AD6D-D7A2-4E90-A213-0225C2AC39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3483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4FC01-B4B2-4A13-9979-5E4781AA237C}"/>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061C7E7-5B06-4FDB-8BEE-DDA3469A41A0}"/>
              </a:ext>
            </a:extLst>
          </p:cNvPr>
          <p:cNvGraphicFramePr>
            <a:graphicFrameLocks noGrp="1"/>
          </p:cNvGraphicFramePr>
          <p:nvPr>
            <p:ph type="chart" sz="quarter" idx="13"/>
            <p:extLst>
              <p:ext uri="{D42A27DB-BD31-4B8C-83A1-F6EECF244321}">
                <p14:modId xmlns:p14="http://schemas.microsoft.com/office/powerpoint/2010/main" val="2349487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5E36B0-0EA9-42F6-9F8C-9A538C388DE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CC1A4D8-C04D-4DA2-B495-0456CCCC5C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296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D8DC6-6D2C-4D5C-A8F1-84C2B277DDF7}"/>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49FED41-A59A-4D69-9502-A55ED533F5E7}"/>
              </a:ext>
            </a:extLst>
          </p:cNvPr>
          <p:cNvGraphicFramePr>
            <a:graphicFrameLocks noGrp="1"/>
          </p:cNvGraphicFramePr>
          <p:nvPr>
            <p:ph type="tbl" sz="quarter" idx="13"/>
            <p:extLst>
              <p:ext uri="{D42A27DB-BD31-4B8C-83A1-F6EECF244321}">
                <p14:modId xmlns:p14="http://schemas.microsoft.com/office/powerpoint/2010/main" val="2772951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56361101"/>
                    </a:ext>
                  </a:extLst>
                </a:gridCol>
                <a:gridCol w="493776">
                  <a:extLst>
                    <a:ext uri="{9D8B030D-6E8A-4147-A177-3AD203B41FA5}">
                      <a16:colId xmlns:a16="http://schemas.microsoft.com/office/drawing/2014/main" val="2877655137"/>
                    </a:ext>
                  </a:extLst>
                </a:gridCol>
                <a:gridCol w="1069848">
                  <a:extLst>
                    <a:ext uri="{9D8B030D-6E8A-4147-A177-3AD203B41FA5}">
                      <a16:colId xmlns:a16="http://schemas.microsoft.com/office/drawing/2014/main" val="1628164778"/>
                    </a:ext>
                  </a:extLst>
                </a:gridCol>
                <a:gridCol w="1069848">
                  <a:extLst>
                    <a:ext uri="{9D8B030D-6E8A-4147-A177-3AD203B41FA5}">
                      <a16:colId xmlns:a16="http://schemas.microsoft.com/office/drawing/2014/main" val="3782129381"/>
                    </a:ext>
                  </a:extLst>
                </a:gridCol>
                <a:gridCol w="1069848">
                  <a:extLst>
                    <a:ext uri="{9D8B030D-6E8A-4147-A177-3AD203B41FA5}">
                      <a16:colId xmlns:a16="http://schemas.microsoft.com/office/drawing/2014/main" val="3201736130"/>
                    </a:ext>
                  </a:extLst>
                </a:gridCol>
                <a:gridCol w="1069848">
                  <a:extLst>
                    <a:ext uri="{9D8B030D-6E8A-4147-A177-3AD203B41FA5}">
                      <a16:colId xmlns:a16="http://schemas.microsoft.com/office/drawing/2014/main" val="2469195017"/>
                    </a:ext>
                  </a:extLst>
                </a:gridCol>
                <a:gridCol w="1069848">
                  <a:extLst>
                    <a:ext uri="{9D8B030D-6E8A-4147-A177-3AD203B41FA5}">
                      <a16:colId xmlns:a16="http://schemas.microsoft.com/office/drawing/2014/main" val="213456288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436366929"/>
                  </a:ext>
                </a:extLst>
              </a:tr>
              <a:tr h="370840">
                <a:tc>
                  <a:txBody>
                    <a:bodyPr/>
                    <a:lstStyle/>
                    <a:p>
                      <a:r>
                        <a:rPr lang="en-US" sz="1000" b="1"/>
                        <a:t>@FirstInsHI - 2021-05-14 13:38:30</a:t>
                      </a:r>
                      <a:r>
                        <a:rPr lang="en-US" sz="1000"/>
                        <a:t>
 Looking for something to do this weekend? Check out @HIFF's first-ever J-Fest, which showcases the best in new Japanese cinema. Enjoy #Tengaramon, Hotel Royal, Wife of a Spy and more by getting your passes &amp;amp; tickets at https://t.co/qCeyJKOMwi https://t.co/Er0D0tKxM1</a:t>
                      </a:r>
                    </a:p>
                  </a:txBody>
                  <a:tcPr/>
                </a:tc>
                <a:tc>
                  <a:txBody>
                    <a:bodyPr/>
                    <a:lstStyle/>
                    <a:p>
                      <a:r>
                        <a:rPr lang="en-US" sz="1000"/>
                        <a:t>06/03/2021 08:09:25</a:t>
                      </a:r>
                    </a:p>
                  </a:txBody>
                  <a:tcPr/>
                </a:tc>
                <a:tc>
                  <a:txBody>
                    <a:bodyPr/>
                    <a:lstStyle/>
                    <a:p>
                      <a:r>
                        <a:rPr lang="en-US" sz="1000"/>
                        <a:t>142</a:t>
                      </a:r>
                    </a:p>
                  </a:txBody>
                  <a:tcPr/>
                </a:tc>
                <a:tc>
                  <a:txBody>
                    <a:bodyPr/>
                    <a:lstStyle/>
                    <a:p>
                      <a:r>
                        <a:rPr lang="en-US" sz="1000"/>
                        <a:t>567</a:t>
                      </a:r>
                    </a:p>
                  </a:txBody>
                  <a:tcPr/>
                </a:tc>
                <a:tc>
                  <a:txBody>
                    <a:bodyPr/>
                    <a:lstStyle/>
                    <a:p>
                      <a:r>
                        <a:rPr lang="en-US" sz="1000"/>
                        <a:t>98</a:t>
                      </a:r>
                    </a:p>
                  </a:txBody>
                  <a:tcPr/>
                </a:tc>
                <a:tc>
                  <a:txBody>
                    <a:bodyPr/>
                    <a:lstStyle/>
                    <a:p>
                      <a:r>
                        <a:rPr lang="en-US" sz="1000"/>
                        <a:t>807</a:t>
                      </a:r>
                    </a:p>
                  </a:txBody>
                  <a:tcPr/>
                </a:tc>
                <a:tc>
                  <a:txBody>
                    <a:bodyPr/>
                    <a:lstStyle/>
                    <a:p>
                      <a:r>
                        <a:rPr lang="en-US" sz="1000"/>
                        <a:t>67.0266 %</a:t>
                      </a:r>
                    </a:p>
                  </a:txBody>
                  <a:tcPr/>
                </a:tc>
                <a:extLst>
                  <a:ext uri="{0D108BD9-81ED-4DB2-BD59-A6C34878D82A}">
                    <a16:rowId xmlns:a16="http://schemas.microsoft.com/office/drawing/2014/main" val="1376899230"/>
                  </a:ext>
                </a:extLst>
              </a:tr>
              <a:tr h="370840">
                <a:tc>
                  <a:txBody>
                    <a:bodyPr/>
                    <a:lstStyle/>
                    <a:p>
                      <a:r>
                        <a:rPr lang="en-US" sz="1000" b="1"/>
                        <a:t>@FirstInsHI - 2021-05-20 21:58:14</a:t>
                      </a:r>
                      <a:r>
                        <a:rPr lang="en-US" sz="1000"/>
                        <a:t>
 We’re giving away passes to @HIFF's J-Fest. Head over to our Instagram page (@firstinshi) or go here https://t.co/mwvDXZujnK to see how to enter! 🎟️ https://t.co/RtxALeDzsW</a:t>
                      </a:r>
                    </a:p>
                  </a:txBody>
                  <a:tcPr/>
                </a:tc>
                <a:tc>
                  <a:txBody>
                    <a:bodyPr/>
                    <a:lstStyle/>
                    <a:p>
                      <a:r>
                        <a:rPr lang="en-US" sz="1000"/>
                        <a:t>06/03/2021 14:08:36</a:t>
                      </a:r>
                    </a:p>
                  </a:txBody>
                  <a:tcPr/>
                </a:tc>
                <a:tc>
                  <a:txBody>
                    <a:bodyPr/>
                    <a:lstStyle/>
                    <a:p>
                      <a:r>
                        <a:rPr lang="en-US" sz="1000"/>
                        <a:t>54</a:t>
                      </a:r>
                    </a:p>
                  </a:txBody>
                  <a:tcPr/>
                </a:tc>
                <a:tc>
                  <a:txBody>
                    <a:bodyPr/>
                    <a:lstStyle/>
                    <a:p>
                      <a:r>
                        <a:rPr lang="en-US" sz="1000"/>
                        <a:t>169</a:t>
                      </a:r>
                    </a:p>
                  </a:txBody>
                  <a:tcPr/>
                </a:tc>
                <a:tc>
                  <a:txBody>
                    <a:bodyPr/>
                    <a:lstStyle/>
                    <a:p>
                      <a:r>
                        <a:rPr lang="en-US" sz="1000"/>
                        <a:t>3</a:t>
                      </a:r>
                    </a:p>
                  </a:txBody>
                  <a:tcPr/>
                </a:tc>
                <a:tc>
                  <a:txBody>
                    <a:bodyPr/>
                    <a:lstStyle/>
                    <a:p>
                      <a:r>
                        <a:rPr lang="en-US" sz="1000"/>
                        <a:t>226</a:t>
                      </a:r>
                    </a:p>
                  </a:txBody>
                  <a:tcPr/>
                </a:tc>
                <a:tc>
                  <a:txBody>
                    <a:bodyPr/>
                    <a:lstStyle/>
                    <a:p>
                      <a:r>
                        <a:rPr lang="en-US" sz="1000"/>
                        <a:t>18.7396 %</a:t>
                      </a:r>
                    </a:p>
                  </a:txBody>
                  <a:tcPr/>
                </a:tc>
                <a:extLst>
                  <a:ext uri="{0D108BD9-81ED-4DB2-BD59-A6C34878D82A}">
                    <a16:rowId xmlns:a16="http://schemas.microsoft.com/office/drawing/2014/main" val="3299485559"/>
                  </a:ext>
                </a:extLst>
              </a:tr>
              <a:tr h="370840">
                <a:tc>
                  <a:txBody>
                    <a:bodyPr/>
                    <a:lstStyle/>
                    <a:p>
                      <a:r>
                        <a:rPr lang="en-US" sz="1000" b="1"/>
                        <a:t>@FirstInsHI - 2021-05-10 19:20:16</a:t>
                      </a:r>
                      <a:r>
                        <a:rPr lang="en-US" sz="1000"/>
                        <a:t>
 GIVEAWAY 🚨 FICOH is a proud sponsor of Hawaii International Film Festival’s first ever J-Fest, a series which features the best in new Japanese cinema. 🎞️ We’re giving away passes to 5 lucky winners! Head over to our Instagram page (@firstinshi) to see how to enter! 🎟️ https://t.co/ALdRXBwixY</a:t>
                      </a:r>
                    </a:p>
                  </a:txBody>
                  <a:tcPr/>
                </a:tc>
                <a:tc>
                  <a:txBody>
                    <a:bodyPr/>
                    <a:lstStyle/>
                    <a:p>
                      <a:r>
                        <a:rPr lang="en-US" sz="1000"/>
                        <a:t>05/21/2021 08:09:18</a:t>
                      </a:r>
                    </a:p>
                  </a:txBody>
                  <a:tcPr/>
                </a:tc>
                <a:tc>
                  <a:txBody>
                    <a:bodyPr/>
                    <a:lstStyle/>
                    <a:p>
                      <a:r>
                        <a:rPr lang="en-US" sz="1000"/>
                        <a:t>10</a:t>
                      </a:r>
                    </a:p>
                  </a:txBody>
                  <a:tcPr/>
                </a:tc>
                <a:tc>
                  <a:txBody>
                    <a:bodyPr/>
                    <a:lstStyle/>
                    <a:p>
                      <a:r>
                        <a:rPr lang="en-US" sz="1000"/>
                        <a:t>45</a:t>
                      </a:r>
                    </a:p>
                  </a:txBody>
                  <a:tcPr/>
                </a:tc>
                <a:tc>
                  <a:txBody>
                    <a:bodyPr/>
                    <a:lstStyle/>
                    <a:p>
                      <a:r>
                        <a:rPr lang="en-US" sz="1000"/>
                        <a:t>0</a:t>
                      </a:r>
                    </a:p>
                  </a:txBody>
                  <a:tcPr/>
                </a:tc>
                <a:tc>
                  <a:txBody>
                    <a:bodyPr/>
                    <a:lstStyle/>
                    <a:p>
                      <a:r>
                        <a:rPr lang="en-US" sz="1000"/>
                        <a:t>55</a:t>
                      </a:r>
                    </a:p>
                  </a:txBody>
                  <a:tcPr/>
                </a:tc>
                <a:tc>
                  <a:txBody>
                    <a:bodyPr/>
                    <a:lstStyle/>
                    <a:p>
                      <a:r>
                        <a:rPr lang="en-US" sz="1000"/>
                        <a:t>4.5795 %</a:t>
                      </a:r>
                    </a:p>
                  </a:txBody>
                  <a:tcPr/>
                </a:tc>
                <a:extLst>
                  <a:ext uri="{0D108BD9-81ED-4DB2-BD59-A6C34878D82A}">
                    <a16:rowId xmlns:a16="http://schemas.microsoft.com/office/drawing/2014/main" val="3989075363"/>
                  </a:ext>
                </a:extLst>
              </a:tr>
            </a:tbl>
          </a:graphicData>
        </a:graphic>
      </p:graphicFrame>
      <p:sp>
        <p:nvSpPr>
          <p:cNvPr id="4" name="Text Placeholder 3">
            <a:extLst>
              <a:ext uri="{FF2B5EF4-FFF2-40B4-BE49-F238E27FC236}">
                <a16:creationId xmlns:a16="http://schemas.microsoft.com/office/drawing/2014/main" id="{45F361F9-0ECE-4391-9CAF-B821BC239D7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64462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A4E82-3CA8-4307-9C36-F5D821D97F10}"/>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B413B871-1E76-483D-B9FB-08867069EC9B}"/>
              </a:ext>
            </a:extLst>
          </p:cNvPr>
          <p:cNvGraphicFramePr>
            <a:graphicFrameLocks noGrp="1"/>
          </p:cNvGraphicFramePr>
          <p:nvPr>
            <p:ph type="tbl" sz="quarter" idx="13"/>
            <p:extLst>
              <p:ext uri="{D42A27DB-BD31-4B8C-83A1-F6EECF244321}">
                <p14:modId xmlns:p14="http://schemas.microsoft.com/office/powerpoint/2010/main" val="2787497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93736267"/>
                    </a:ext>
                  </a:extLst>
                </a:gridCol>
                <a:gridCol w="576072">
                  <a:extLst>
                    <a:ext uri="{9D8B030D-6E8A-4147-A177-3AD203B41FA5}">
                      <a16:colId xmlns:a16="http://schemas.microsoft.com/office/drawing/2014/main" val="1813526045"/>
                    </a:ext>
                  </a:extLst>
                </a:gridCol>
                <a:gridCol w="576072">
                  <a:extLst>
                    <a:ext uri="{9D8B030D-6E8A-4147-A177-3AD203B41FA5}">
                      <a16:colId xmlns:a16="http://schemas.microsoft.com/office/drawing/2014/main" val="4260969523"/>
                    </a:ext>
                  </a:extLst>
                </a:gridCol>
                <a:gridCol w="576072">
                  <a:extLst>
                    <a:ext uri="{9D8B030D-6E8A-4147-A177-3AD203B41FA5}">
                      <a16:colId xmlns:a16="http://schemas.microsoft.com/office/drawing/2014/main" val="1561688659"/>
                    </a:ext>
                  </a:extLst>
                </a:gridCol>
                <a:gridCol w="576072">
                  <a:extLst>
                    <a:ext uri="{9D8B030D-6E8A-4147-A177-3AD203B41FA5}">
                      <a16:colId xmlns:a16="http://schemas.microsoft.com/office/drawing/2014/main" val="3963473346"/>
                    </a:ext>
                  </a:extLst>
                </a:gridCol>
                <a:gridCol w="576072">
                  <a:extLst>
                    <a:ext uri="{9D8B030D-6E8A-4147-A177-3AD203B41FA5}">
                      <a16:colId xmlns:a16="http://schemas.microsoft.com/office/drawing/2014/main" val="4000601629"/>
                    </a:ext>
                  </a:extLst>
                </a:gridCol>
                <a:gridCol w="576072">
                  <a:extLst>
                    <a:ext uri="{9D8B030D-6E8A-4147-A177-3AD203B41FA5}">
                      <a16:colId xmlns:a16="http://schemas.microsoft.com/office/drawing/2014/main" val="949003159"/>
                    </a:ext>
                  </a:extLst>
                </a:gridCol>
                <a:gridCol w="576072">
                  <a:extLst>
                    <a:ext uri="{9D8B030D-6E8A-4147-A177-3AD203B41FA5}">
                      <a16:colId xmlns:a16="http://schemas.microsoft.com/office/drawing/2014/main" val="2586071989"/>
                    </a:ext>
                  </a:extLst>
                </a:gridCol>
                <a:gridCol w="576072">
                  <a:extLst>
                    <a:ext uri="{9D8B030D-6E8A-4147-A177-3AD203B41FA5}">
                      <a16:colId xmlns:a16="http://schemas.microsoft.com/office/drawing/2014/main" val="3273067202"/>
                    </a:ext>
                  </a:extLst>
                </a:gridCol>
                <a:gridCol w="576072">
                  <a:extLst>
                    <a:ext uri="{9D8B030D-6E8A-4147-A177-3AD203B41FA5}">
                      <a16:colId xmlns:a16="http://schemas.microsoft.com/office/drawing/2014/main" val="4054371701"/>
                    </a:ext>
                  </a:extLst>
                </a:gridCol>
                <a:gridCol w="576072">
                  <a:extLst>
                    <a:ext uri="{9D8B030D-6E8A-4147-A177-3AD203B41FA5}">
                      <a16:colId xmlns:a16="http://schemas.microsoft.com/office/drawing/2014/main" val="1635008076"/>
                    </a:ext>
                  </a:extLst>
                </a:gridCol>
                <a:gridCol w="576072">
                  <a:extLst>
                    <a:ext uri="{9D8B030D-6E8A-4147-A177-3AD203B41FA5}">
                      <a16:colId xmlns:a16="http://schemas.microsoft.com/office/drawing/2014/main" val="3096115785"/>
                    </a:ext>
                  </a:extLst>
                </a:gridCol>
                <a:gridCol w="576072">
                  <a:extLst>
                    <a:ext uri="{9D8B030D-6E8A-4147-A177-3AD203B41FA5}">
                      <a16:colId xmlns:a16="http://schemas.microsoft.com/office/drawing/2014/main" val="802538150"/>
                    </a:ext>
                  </a:extLst>
                </a:gridCol>
                <a:gridCol w="576072">
                  <a:extLst>
                    <a:ext uri="{9D8B030D-6E8A-4147-A177-3AD203B41FA5}">
                      <a16:colId xmlns:a16="http://schemas.microsoft.com/office/drawing/2014/main" val="17350732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815056377"/>
                  </a:ext>
                </a:extLst>
              </a:tr>
              <a:tr h="370840">
                <a:tc>
                  <a:txBody>
                    <a:bodyPr/>
                    <a:lstStyle/>
                    <a:p>
                      <a:r>
                        <a:rPr lang="en-US" sz="1000"/>
                        <a:t>3265</a:t>
                      </a:r>
                    </a:p>
                  </a:txBody>
                  <a:tcPr/>
                </a:tc>
                <a:tc>
                  <a:txBody>
                    <a:bodyPr/>
                    <a:lstStyle/>
                    <a:p>
                      <a:r>
                        <a:rPr lang="en-US" sz="1000"/>
                        <a:t>10</a:t>
                      </a:r>
                    </a:p>
                  </a:txBody>
                  <a:tcPr/>
                </a:tc>
                <a:tc>
                  <a:txBody>
                    <a:bodyPr/>
                    <a:lstStyle/>
                    <a:p>
                      <a:r>
                        <a:rPr lang="en-US" sz="1000"/>
                        <a:t>8</a:t>
                      </a:r>
                    </a:p>
                  </a:txBody>
                  <a:tcPr/>
                </a:tc>
                <a:tc>
                  <a:txBody>
                    <a:bodyPr/>
                    <a:lstStyle/>
                    <a:p>
                      <a:r>
                        <a:rPr lang="en-US" sz="1000"/>
                        <a:t>141</a:t>
                      </a:r>
                    </a:p>
                  </a:txBody>
                  <a:tcPr/>
                </a:tc>
                <a:tc>
                  <a:txBody>
                    <a:bodyPr/>
                    <a:lstStyle/>
                    <a:p>
                      <a:r>
                        <a:rPr lang="en-US" sz="1000"/>
                        <a:t>17.625</a:t>
                      </a:r>
                    </a:p>
                  </a:txBody>
                  <a:tcPr/>
                </a:tc>
                <a:tc>
                  <a:txBody>
                    <a:bodyPr/>
                    <a:lstStyle/>
                    <a:p>
                      <a:r>
                        <a:rPr lang="en-US" sz="1000"/>
                        <a:t>4</a:t>
                      </a:r>
                    </a:p>
                  </a:txBody>
                  <a:tcPr/>
                </a:tc>
                <a:tc>
                  <a:txBody>
                    <a:bodyPr/>
                    <a:lstStyle/>
                    <a:p>
                      <a:r>
                        <a:rPr lang="en-US" sz="1000"/>
                        <a:t>6</a:t>
                      </a:r>
                    </a:p>
                  </a:txBody>
                  <a:tcPr/>
                </a:tc>
                <a:tc>
                  <a:txBody>
                    <a:bodyPr/>
                    <a:lstStyle/>
                    <a:p>
                      <a:r>
                        <a:rPr lang="en-US" sz="1000"/>
                        <a:t>0.75</a:t>
                      </a:r>
                    </a:p>
                  </a:txBody>
                  <a:tcPr/>
                </a:tc>
                <a:tc>
                  <a:txBody>
                    <a:bodyPr/>
                    <a:lstStyle/>
                    <a:p>
                      <a:r>
                        <a:rPr lang="en-US" sz="1000"/>
                        <a:t>393</a:t>
                      </a:r>
                    </a:p>
                  </a:txBody>
                  <a:tcPr/>
                </a:tc>
                <a:tc>
                  <a:txBody>
                    <a:bodyPr/>
                    <a:lstStyle/>
                    <a:p>
                      <a:r>
                        <a:rPr lang="en-US" sz="1000"/>
                        <a:t>49.125</a:t>
                      </a:r>
                    </a:p>
                  </a:txBody>
                  <a:tcPr/>
                </a:tc>
                <a:tc>
                  <a:txBody>
                    <a:bodyPr/>
                    <a:lstStyle/>
                    <a:p>
                      <a:r>
                        <a:rPr lang="en-US" sz="1000"/>
                        <a:t>5810</a:t>
                      </a:r>
                    </a:p>
                  </a:txBody>
                  <a:tcPr/>
                </a:tc>
                <a:tc>
                  <a:txBody>
                    <a:bodyPr/>
                    <a:lstStyle/>
                    <a:p>
                      <a:r>
                        <a:rPr lang="en-US" sz="1000"/>
                        <a:t>726.25</a:t>
                      </a:r>
                    </a:p>
                  </a:txBody>
                  <a:tcPr/>
                </a:tc>
                <a:tc>
                  <a:txBody>
                    <a:bodyPr/>
                    <a:lstStyle/>
                    <a:p>
                      <a:r>
                        <a:rPr lang="en-US" sz="1000"/>
                        <a:t>0.080395487209068 %</a:t>
                      </a:r>
                    </a:p>
                  </a:txBody>
                  <a:tcPr/>
                </a:tc>
                <a:tc>
                  <a:txBody>
                    <a:bodyPr/>
                    <a:lstStyle/>
                    <a:p>
                      <a:r>
                        <a:rPr lang="en-US" sz="1000"/>
                        <a:t>253</a:t>
                      </a:r>
                    </a:p>
                  </a:txBody>
                  <a:tcPr/>
                </a:tc>
                <a:extLst>
                  <a:ext uri="{0D108BD9-81ED-4DB2-BD59-A6C34878D82A}">
                    <a16:rowId xmlns:a16="http://schemas.microsoft.com/office/drawing/2014/main" val="3006903178"/>
                  </a:ext>
                </a:extLst>
              </a:tr>
            </a:tbl>
          </a:graphicData>
        </a:graphic>
      </p:graphicFrame>
      <p:sp>
        <p:nvSpPr>
          <p:cNvPr id="4" name="Text Placeholder 3">
            <a:extLst>
              <a:ext uri="{FF2B5EF4-FFF2-40B4-BE49-F238E27FC236}">
                <a16:creationId xmlns:a16="http://schemas.microsoft.com/office/drawing/2014/main" id="{B88535A3-62EE-4EB4-90B3-46BC4950680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64485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A24D1-2DE2-40D5-8D7E-A9D06FC30E18}"/>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554F97F1-119A-4BC9-BD61-6FAA95C6A2C3}"/>
              </a:ext>
            </a:extLst>
          </p:cNvPr>
          <p:cNvGraphicFramePr>
            <a:graphicFrameLocks noGrp="1"/>
          </p:cNvGraphicFramePr>
          <p:nvPr>
            <p:ph type="chart" sz="quarter" idx="13"/>
            <p:extLst>
              <p:ext uri="{D42A27DB-BD31-4B8C-83A1-F6EECF244321}">
                <p14:modId xmlns:p14="http://schemas.microsoft.com/office/powerpoint/2010/main" val="254609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30381F-6634-456D-9D0F-A73F03D4B6F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A479D43-9FC5-4D72-BAA8-6743A8270C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5097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70000-7749-4375-AF20-AE3D24F55673}"/>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0EF48FF-6BA4-4A7B-928F-61FD5B85C17D}"/>
              </a:ext>
            </a:extLst>
          </p:cNvPr>
          <p:cNvGraphicFramePr>
            <a:graphicFrameLocks noGrp="1"/>
          </p:cNvGraphicFramePr>
          <p:nvPr>
            <p:ph type="chart" sz="quarter" idx="13"/>
            <p:extLst>
              <p:ext uri="{D42A27DB-BD31-4B8C-83A1-F6EECF244321}">
                <p14:modId xmlns:p14="http://schemas.microsoft.com/office/powerpoint/2010/main" val="503962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B2D16-92E7-46D9-A120-E92C61626BF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AC2E679-878F-4585-92C5-DFD4CEB366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716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45299-3739-43D2-954C-067097F241F3}"/>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861A2E9D-B1E0-4554-AF4A-04E6C5531BE6}"/>
              </a:ext>
            </a:extLst>
          </p:cNvPr>
          <p:cNvGraphicFramePr>
            <a:graphicFrameLocks noGrp="1"/>
          </p:cNvGraphicFramePr>
          <p:nvPr>
            <p:ph type="chart" sz="quarter" idx="13"/>
            <p:extLst>
              <p:ext uri="{D42A27DB-BD31-4B8C-83A1-F6EECF244321}">
                <p14:modId xmlns:p14="http://schemas.microsoft.com/office/powerpoint/2010/main" val="899054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DE88F2-31C2-480C-B0A9-BE814C1463D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2CF2DBC-7376-42BC-9D51-0005313D1F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2576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DFAB2-1C53-4961-97C9-C85F796D3083}"/>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7F928E7D-C126-48C1-A1C9-A7221E24041C}"/>
              </a:ext>
            </a:extLst>
          </p:cNvPr>
          <p:cNvGraphicFramePr>
            <a:graphicFrameLocks noGrp="1"/>
          </p:cNvGraphicFramePr>
          <p:nvPr>
            <p:ph type="chart" sz="quarter" idx="13"/>
            <p:extLst>
              <p:ext uri="{D42A27DB-BD31-4B8C-83A1-F6EECF244321}">
                <p14:modId xmlns:p14="http://schemas.microsoft.com/office/powerpoint/2010/main" val="1032700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E57B1-3B2D-4BA4-8597-8903A0EA6BF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FCD08A1-18E2-4694-9B8A-4A753849FD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0458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31417-A22F-499B-89C8-06494A60F4BC}"/>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A52D679E-18C6-4AFE-914B-C6D252D6E509}"/>
              </a:ext>
            </a:extLst>
          </p:cNvPr>
          <p:cNvGraphicFramePr>
            <a:graphicFrameLocks noGrp="1"/>
          </p:cNvGraphicFramePr>
          <p:nvPr>
            <p:ph type="tbl" sz="quarter" idx="13"/>
            <p:extLst>
              <p:ext uri="{D42A27DB-BD31-4B8C-83A1-F6EECF244321}">
                <p14:modId xmlns:p14="http://schemas.microsoft.com/office/powerpoint/2010/main" val="1506493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68061173"/>
                    </a:ext>
                  </a:extLst>
                </a:gridCol>
                <a:gridCol w="740664">
                  <a:extLst>
                    <a:ext uri="{9D8B030D-6E8A-4147-A177-3AD203B41FA5}">
                      <a16:colId xmlns:a16="http://schemas.microsoft.com/office/drawing/2014/main" val="3658028960"/>
                    </a:ext>
                  </a:extLst>
                </a:gridCol>
                <a:gridCol w="740664">
                  <a:extLst>
                    <a:ext uri="{9D8B030D-6E8A-4147-A177-3AD203B41FA5}">
                      <a16:colId xmlns:a16="http://schemas.microsoft.com/office/drawing/2014/main" val="3050009090"/>
                    </a:ext>
                  </a:extLst>
                </a:gridCol>
                <a:gridCol w="740664">
                  <a:extLst>
                    <a:ext uri="{9D8B030D-6E8A-4147-A177-3AD203B41FA5}">
                      <a16:colId xmlns:a16="http://schemas.microsoft.com/office/drawing/2014/main" val="2880472977"/>
                    </a:ext>
                  </a:extLst>
                </a:gridCol>
                <a:gridCol w="740664">
                  <a:extLst>
                    <a:ext uri="{9D8B030D-6E8A-4147-A177-3AD203B41FA5}">
                      <a16:colId xmlns:a16="http://schemas.microsoft.com/office/drawing/2014/main" val="3915820261"/>
                    </a:ext>
                  </a:extLst>
                </a:gridCol>
                <a:gridCol w="740664">
                  <a:extLst>
                    <a:ext uri="{9D8B030D-6E8A-4147-A177-3AD203B41FA5}">
                      <a16:colId xmlns:a16="http://schemas.microsoft.com/office/drawing/2014/main" val="1460920710"/>
                    </a:ext>
                  </a:extLst>
                </a:gridCol>
                <a:gridCol w="740664">
                  <a:extLst>
                    <a:ext uri="{9D8B030D-6E8A-4147-A177-3AD203B41FA5}">
                      <a16:colId xmlns:a16="http://schemas.microsoft.com/office/drawing/2014/main" val="362661285"/>
                    </a:ext>
                  </a:extLst>
                </a:gridCol>
                <a:gridCol w="740664">
                  <a:extLst>
                    <a:ext uri="{9D8B030D-6E8A-4147-A177-3AD203B41FA5}">
                      <a16:colId xmlns:a16="http://schemas.microsoft.com/office/drawing/2014/main" val="2560286392"/>
                    </a:ext>
                  </a:extLst>
                </a:gridCol>
                <a:gridCol w="740664">
                  <a:extLst>
                    <a:ext uri="{9D8B030D-6E8A-4147-A177-3AD203B41FA5}">
                      <a16:colId xmlns:a16="http://schemas.microsoft.com/office/drawing/2014/main" val="2267670765"/>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191232312"/>
                  </a:ext>
                </a:extLst>
              </a:tr>
              <a:tr h="370840">
                <a:tc>
                  <a:txBody>
                    <a:bodyPr/>
                    <a:lstStyle/>
                    <a:p>
                      <a:r>
                        <a:rPr lang="en-US" sz="1000" b="1"/>
                        <a:t>First Insurance Company of Hawaii - 2021-05-04 16:06:08</a:t>
                      </a:r>
                      <a:r>
                        <a:rPr lang="en-US" sz="1000"/>
                        <a:t>
 In a recent interview with Pacific Business News, Jeff Shonka, president and CEO of FICOH discusses the impacts of climate change on the insurance industry. Read the article here: 
#insurance #climatechange #insurancetrends #climatechangeimpacts</a:t>
                      </a:r>
                    </a:p>
                  </a:txBody>
                  <a:tcPr/>
                </a:tc>
                <a:tc>
                  <a:txBody>
                    <a:bodyPr/>
                    <a:lstStyle/>
                    <a:p>
                      <a:r>
                        <a:rPr lang="en-US" sz="1000"/>
                        <a:t>Link</a:t>
                      </a:r>
                    </a:p>
                  </a:txBody>
                  <a:tcPr/>
                </a:tc>
                <a:tc>
                  <a:txBody>
                    <a:bodyPr/>
                    <a:lstStyle/>
                    <a:p>
                      <a:r>
                        <a:rPr lang="en-US" sz="1000"/>
                        <a:t>33</a:t>
                      </a:r>
                    </a:p>
                  </a:txBody>
                  <a:tcPr/>
                </a:tc>
                <a:tc>
                  <a:txBody>
                    <a:bodyPr/>
                    <a:lstStyle/>
                    <a:p>
                      <a:r>
                        <a:rPr lang="en-US" sz="1000"/>
                        <a:t>1</a:t>
                      </a:r>
                    </a:p>
                  </a:txBody>
                  <a:tcPr/>
                </a:tc>
                <a:tc>
                  <a:txBody>
                    <a:bodyPr/>
                    <a:lstStyle/>
                    <a:p>
                      <a:r>
                        <a:rPr lang="en-US" sz="1000"/>
                        <a:t>0</a:t>
                      </a:r>
                    </a:p>
                  </a:txBody>
                  <a:tcPr/>
                </a:tc>
                <a:tc>
                  <a:txBody>
                    <a:bodyPr/>
                    <a:lstStyle/>
                    <a:p>
                      <a:r>
                        <a:rPr lang="en-US" sz="1000"/>
                        <a:t>44</a:t>
                      </a:r>
                    </a:p>
                  </a:txBody>
                  <a:tcPr/>
                </a:tc>
                <a:tc>
                  <a:txBody>
                    <a:bodyPr/>
                    <a:lstStyle/>
                    <a:p>
                      <a:r>
                        <a:rPr lang="en-US" sz="1000"/>
                        <a:t>0.066895368782161</a:t>
                      </a:r>
                    </a:p>
                  </a:txBody>
                  <a:tcPr/>
                </a:tc>
                <a:tc>
                  <a:txBody>
                    <a:bodyPr/>
                    <a:lstStyle/>
                    <a:p>
                      <a:r>
                        <a:rPr lang="en-US" sz="1000"/>
                        <a:t>1166</a:t>
                      </a:r>
                    </a:p>
                  </a:txBody>
                  <a:tcPr/>
                </a:tc>
                <a:tc>
                  <a:txBody>
                    <a:bodyPr/>
                    <a:lstStyle/>
                    <a:p>
                      <a:r>
                        <a:rPr lang="en-US" sz="1000"/>
                        <a:t>n/a</a:t>
                      </a:r>
                    </a:p>
                  </a:txBody>
                  <a:tcPr/>
                </a:tc>
                <a:extLst>
                  <a:ext uri="{0D108BD9-81ED-4DB2-BD59-A6C34878D82A}">
                    <a16:rowId xmlns:a16="http://schemas.microsoft.com/office/drawing/2014/main" val="640049000"/>
                  </a:ext>
                </a:extLst>
              </a:tr>
              <a:tr h="370840">
                <a:tc>
                  <a:txBody>
                    <a:bodyPr/>
                    <a:lstStyle/>
                    <a:p>
                      <a:r>
                        <a:rPr lang="en-US" sz="1000" b="1"/>
                        <a:t>First Insurance Company of Hawaii - 2021-05-11 19:56:05</a:t>
                      </a:r>
                      <a:r>
                        <a:rPr lang="en-US" sz="1000"/>
                        <a:t>
 First CAT spent this past Saturday morning beautifying the “Gem of Downtown,” Central Middle School Honolulu. FICOH associates and their families had fun giving the campus a little TLC. They gathered 30 bags of trash and debris. Learn more: https://bit.ly/3tNIpgR 
#insurancegivesback #communityfirst</a:t>
                      </a:r>
                    </a:p>
                  </a:txBody>
                  <a:tcPr/>
                </a:tc>
                <a:tc>
                  <a:txBody>
                    <a:bodyPr/>
                    <a:lstStyle/>
                    <a:p>
                      <a:r>
                        <a:rPr lang="en-US" sz="1000"/>
                        <a:t>Image</a:t>
                      </a:r>
                    </a:p>
                  </a:txBody>
                  <a:tcPr/>
                </a:tc>
                <a:tc>
                  <a:txBody>
                    <a:bodyPr/>
                    <a:lstStyle/>
                    <a:p>
                      <a:r>
                        <a:rPr lang="en-US" sz="1000"/>
                        <a:t>26</a:t>
                      </a:r>
                    </a:p>
                  </a:txBody>
                  <a:tcPr/>
                </a:tc>
                <a:tc>
                  <a:txBody>
                    <a:bodyPr/>
                    <a:lstStyle/>
                    <a:p>
                      <a:r>
                        <a:rPr lang="en-US" sz="1000"/>
                        <a:t>1</a:t>
                      </a:r>
                    </a:p>
                  </a:txBody>
                  <a:tcPr/>
                </a:tc>
                <a:tc>
                  <a:txBody>
                    <a:bodyPr/>
                    <a:lstStyle/>
                    <a:p>
                      <a:r>
                        <a:rPr lang="en-US" sz="1000"/>
                        <a:t>0</a:t>
                      </a:r>
                    </a:p>
                  </a:txBody>
                  <a:tcPr/>
                </a:tc>
                <a:tc>
                  <a:txBody>
                    <a:bodyPr/>
                    <a:lstStyle/>
                    <a:p>
                      <a:r>
                        <a:rPr lang="en-US" sz="1000"/>
                        <a:t>235</a:t>
                      </a:r>
                    </a:p>
                  </a:txBody>
                  <a:tcPr/>
                </a:tc>
                <a:tc>
                  <a:txBody>
                    <a:bodyPr/>
                    <a:lstStyle/>
                    <a:p>
                      <a:r>
                        <a:rPr lang="en-US" sz="1000"/>
                        <a:t>0.18794835007174</a:t>
                      </a:r>
                    </a:p>
                  </a:txBody>
                  <a:tcPr/>
                </a:tc>
                <a:tc>
                  <a:txBody>
                    <a:bodyPr/>
                    <a:lstStyle/>
                    <a:p>
                      <a:r>
                        <a:rPr lang="en-US" sz="1000"/>
                        <a:t>1394</a:t>
                      </a:r>
                    </a:p>
                  </a:txBody>
                  <a:tcPr/>
                </a:tc>
                <a:tc>
                  <a:txBody>
                    <a:bodyPr/>
                    <a:lstStyle/>
                    <a:p>
                      <a:r>
                        <a:rPr lang="en-US" sz="1000"/>
                        <a:t>n/a</a:t>
                      </a:r>
                    </a:p>
                  </a:txBody>
                  <a:tcPr/>
                </a:tc>
                <a:extLst>
                  <a:ext uri="{0D108BD9-81ED-4DB2-BD59-A6C34878D82A}">
                    <a16:rowId xmlns:a16="http://schemas.microsoft.com/office/drawing/2014/main" val="2868785243"/>
                  </a:ext>
                </a:extLst>
              </a:tr>
              <a:tr h="370840">
                <a:tc>
                  <a:txBody>
                    <a:bodyPr/>
                    <a:lstStyle/>
                    <a:p>
                      <a:r>
                        <a:rPr lang="en-US" sz="1000" b="1"/>
                        <a:t>First Insurance Company of Hawaii - 2021-05-24 18:14:22</a:t>
                      </a:r>
                      <a:r>
                        <a:rPr lang="en-US" sz="1000"/>
                        <a:t>
 Earlier this month, FICOH associates participated in #NationalWalkatLunchDay. Associates working in the office and from home put on their walking shoes and FICOH swag for brisk walks during their lunch breaks.
Learn more: https://bit.ly/2RCWCzQ</a:t>
                      </a:r>
                    </a:p>
                  </a:txBody>
                  <a:tcPr/>
                </a:tc>
                <a:tc>
                  <a:txBody>
                    <a:bodyPr/>
                    <a:lstStyle/>
                    <a:p>
                      <a:r>
                        <a:rPr lang="en-US" sz="1000"/>
                        <a:t>Link</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25</a:t>
                      </a:r>
                    </a:p>
                  </a:txBody>
                  <a:tcPr/>
                </a:tc>
                <a:tc>
                  <a:txBody>
                    <a:bodyPr/>
                    <a:lstStyle/>
                    <a:p>
                      <a:r>
                        <a:rPr lang="en-US" sz="1000"/>
                        <a:t>0.075038284839204</a:t>
                      </a:r>
                    </a:p>
                  </a:txBody>
                  <a:tcPr/>
                </a:tc>
                <a:tc>
                  <a:txBody>
                    <a:bodyPr/>
                    <a:lstStyle/>
                    <a:p>
                      <a:r>
                        <a:rPr lang="en-US" sz="1000"/>
                        <a:t>653</a:t>
                      </a:r>
                    </a:p>
                  </a:txBody>
                  <a:tcPr/>
                </a:tc>
                <a:tc>
                  <a:txBody>
                    <a:bodyPr/>
                    <a:lstStyle/>
                    <a:p>
                      <a:r>
                        <a:rPr lang="en-US" sz="1000"/>
                        <a:t>n/a</a:t>
                      </a:r>
                    </a:p>
                  </a:txBody>
                  <a:tcPr/>
                </a:tc>
                <a:extLst>
                  <a:ext uri="{0D108BD9-81ED-4DB2-BD59-A6C34878D82A}">
                    <a16:rowId xmlns:a16="http://schemas.microsoft.com/office/drawing/2014/main" val="1218567982"/>
                  </a:ext>
                </a:extLst>
              </a:tr>
            </a:tbl>
          </a:graphicData>
        </a:graphic>
      </p:graphicFrame>
      <p:sp>
        <p:nvSpPr>
          <p:cNvPr id="4" name="Text Placeholder 3">
            <a:extLst>
              <a:ext uri="{FF2B5EF4-FFF2-40B4-BE49-F238E27FC236}">
                <a16:creationId xmlns:a16="http://schemas.microsoft.com/office/drawing/2014/main" id="{15C8FA2E-D0F6-4454-B46D-88BCDF63607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90022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C95C9-E851-4A76-BF76-46ED90BC2D47}"/>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CC2D0BDD-77C2-4116-9F4A-B59D3286526B}"/>
              </a:ext>
            </a:extLst>
          </p:cNvPr>
          <p:cNvGraphicFramePr>
            <a:graphicFrameLocks noGrp="1"/>
          </p:cNvGraphicFramePr>
          <p:nvPr>
            <p:ph type="tbl" sz="quarter" idx="13"/>
            <p:extLst>
              <p:ext uri="{D42A27DB-BD31-4B8C-83A1-F6EECF244321}">
                <p14:modId xmlns:p14="http://schemas.microsoft.com/office/powerpoint/2010/main" val="3261651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8856225"/>
                    </a:ext>
                  </a:extLst>
                </a:gridCol>
                <a:gridCol w="740664">
                  <a:extLst>
                    <a:ext uri="{9D8B030D-6E8A-4147-A177-3AD203B41FA5}">
                      <a16:colId xmlns:a16="http://schemas.microsoft.com/office/drawing/2014/main" val="3681463979"/>
                    </a:ext>
                  </a:extLst>
                </a:gridCol>
                <a:gridCol w="740664">
                  <a:extLst>
                    <a:ext uri="{9D8B030D-6E8A-4147-A177-3AD203B41FA5}">
                      <a16:colId xmlns:a16="http://schemas.microsoft.com/office/drawing/2014/main" val="3110327423"/>
                    </a:ext>
                  </a:extLst>
                </a:gridCol>
                <a:gridCol w="740664">
                  <a:extLst>
                    <a:ext uri="{9D8B030D-6E8A-4147-A177-3AD203B41FA5}">
                      <a16:colId xmlns:a16="http://schemas.microsoft.com/office/drawing/2014/main" val="3712562013"/>
                    </a:ext>
                  </a:extLst>
                </a:gridCol>
                <a:gridCol w="740664">
                  <a:extLst>
                    <a:ext uri="{9D8B030D-6E8A-4147-A177-3AD203B41FA5}">
                      <a16:colId xmlns:a16="http://schemas.microsoft.com/office/drawing/2014/main" val="2895116531"/>
                    </a:ext>
                  </a:extLst>
                </a:gridCol>
                <a:gridCol w="740664">
                  <a:extLst>
                    <a:ext uri="{9D8B030D-6E8A-4147-A177-3AD203B41FA5}">
                      <a16:colId xmlns:a16="http://schemas.microsoft.com/office/drawing/2014/main" val="308050923"/>
                    </a:ext>
                  </a:extLst>
                </a:gridCol>
                <a:gridCol w="740664">
                  <a:extLst>
                    <a:ext uri="{9D8B030D-6E8A-4147-A177-3AD203B41FA5}">
                      <a16:colId xmlns:a16="http://schemas.microsoft.com/office/drawing/2014/main" val="2349156923"/>
                    </a:ext>
                  </a:extLst>
                </a:gridCol>
                <a:gridCol w="740664">
                  <a:extLst>
                    <a:ext uri="{9D8B030D-6E8A-4147-A177-3AD203B41FA5}">
                      <a16:colId xmlns:a16="http://schemas.microsoft.com/office/drawing/2014/main" val="2076767859"/>
                    </a:ext>
                  </a:extLst>
                </a:gridCol>
                <a:gridCol w="740664">
                  <a:extLst>
                    <a:ext uri="{9D8B030D-6E8A-4147-A177-3AD203B41FA5}">
                      <a16:colId xmlns:a16="http://schemas.microsoft.com/office/drawing/2014/main" val="7037397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903923945"/>
                  </a:ext>
                </a:extLst>
              </a:tr>
              <a:tr h="370840">
                <a:tc>
                  <a:txBody>
                    <a:bodyPr/>
                    <a:lstStyle/>
                    <a:p>
                      <a:r>
                        <a:rPr lang="en-US" sz="1000"/>
                        <a:t>firstinshi</a:t>
                      </a:r>
                    </a:p>
                  </a:txBody>
                  <a:tcPr/>
                </a:tc>
                <a:tc>
                  <a:txBody>
                    <a:bodyPr/>
                    <a:lstStyle/>
                    <a:p>
                      <a:r>
                        <a:rPr lang="en-US" sz="1000"/>
                        <a:t>2606</a:t>
                      </a:r>
                    </a:p>
                  </a:txBody>
                  <a:tcPr/>
                </a:tc>
                <a:tc>
                  <a:txBody>
                    <a:bodyPr/>
                    <a:lstStyle/>
                    <a:p>
                      <a:r>
                        <a:rPr lang="en-US" sz="1000"/>
                        <a:t>32</a:t>
                      </a:r>
                    </a:p>
                  </a:txBody>
                  <a:tcPr/>
                </a:tc>
                <a:tc>
                  <a:txBody>
                    <a:bodyPr/>
                    <a:lstStyle/>
                    <a:p>
                      <a:r>
                        <a:rPr lang="en-US" sz="1000"/>
                        <a:t>3</a:t>
                      </a:r>
                    </a:p>
                  </a:txBody>
                  <a:tcPr/>
                </a:tc>
                <a:tc>
                  <a:txBody>
                    <a:bodyPr/>
                    <a:lstStyle/>
                    <a:p>
                      <a:r>
                        <a:rPr lang="en-US" sz="1000"/>
                        <a:t>3</a:t>
                      </a:r>
                    </a:p>
                  </a:txBody>
                  <a:tcPr/>
                </a:tc>
                <a:tc>
                  <a:txBody>
                    <a:bodyPr/>
                    <a:lstStyle/>
                    <a:p>
                      <a:r>
                        <a:rPr lang="en-US" sz="1000"/>
                        <a:t>1</a:t>
                      </a:r>
                    </a:p>
                  </a:txBody>
                  <a:tcPr/>
                </a:tc>
                <a:tc>
                  <a:txBody>
                    <a:bodyPr/>
                    <a:lstStyle/>
                    <a:p>
                      <a:r>
                        <a:rPr lang="en-US" sz="1000"/>
                        <a:t>7</a:t>
                      </a:r>
                    </a:p>
                  </a:txBody>
                  <a:tcPr/>
                </a:tc>
                <a:tc>
                  <a:txBody>
                    <a:bodyPr/>
                    <a:lstStyle/>
                    <a:p>
                      <a:r>
                        <a:rPr lang="en-US" sz="1000"/>
                        <a:t>358</a:t>
                      </a:r>
                    </a:p>
                  </a:txBody>
                  <a:tcPr/>
                </a:tc>
                <a:tc>
                  <a:txBody>
                    <a:bodyPr/>
                    <a:lstStyle/>
                    <a:p>
                      <a:r>
                        <a:rPr lang="en-US" sz="1000"/>
                        <a:t>73</a:t>
                      </a:r>
                    </a:p>
                  </a:txBody>
                  <a:tcPr/>
                </a:tc>
                <a:extLst>
                  <a:ext uri="{0D108BD9-81ED-4DB2-BD59-A6C34878D82A}">
                    <a16:rowId xmlns:a16="http://schemas.microsoft.com/office/drawing/2014/main" val="3363462532"/>
                  </a:ext>
                </a:extLst>
              </a:tr>
            </a:tbl>
          </a:graphicData>
        </a:graphic>
      </p:graphicFrame>
      <p:sp>
        <p:nvSpPr>
          <p:cNvPr id="4" name="Text Placeholder 3">
            <a:extLst>
              <a:ext uri="{FF2B5EF4-FFF2-40B4-BE49-F238E27FC236}">
                <a16:creationId xmlns:a16="http://schemas.microsoft.com/office/drawing/2014/main" id="{D55FB9B4-836A-4F8A-8B8D-D26DAD0EA9B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1549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05BFE-BA46-4CB6-9F6A-84BDF29330F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1F13D23D-3FF6-4D3C-86E2-6FCDFB20CCF4}"/>
              </a:ext>
            </a:extLst>
          </p:cNvPr>
          <p:cNvGraphicFramePr>
            <a:graphicFrameLocks noGrp="1"/>
          </p:cNvGraphicFramePr>
          <p:nvPr>
            <p:ph type="chart" sz="quarter" idx="13"/>
            <p:extLst>
              <p:ext uri="{D42A27DB-BD31-4B8C-83A1-F6EECF244321}">
                <p14:modId xmlns:p14="http://schemas.microsoft.com/office/powerpoint/2010/main" val="2397222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DF84E3-72F4-47E5-802A-01B96ADD850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DEC1118-14C5-4DE1-9625-FD152FA9D9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5316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D56FD-0B0B-40A3-96DC-01F02E087A21}"/>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6A90E00B-74C5-48B9-B322-9C320576D09B}"/>
              </a:ext>
            </a:extLst>
          </p:cNvPr>
          <p:cNvGraphicFramePr>
            <a:graphicFrameLocks noGrp="1"/>
          </p:cNvGraphicFramePr>
          <p:nvPr>
            <p:ph type="chart" sz="quarter" idx="13"/>
            <p:extLst>
              <p:ext uri="{D42A27DB-BD31-4B8C-83A1-F6EECF244321}">
                <p14:modId xmlns:p14="http://schemas.microsoft.com/office/powerpoint/2010/main" val="3231636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E8DB68-F097-4082-895D-780575B364C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F93ECCC-E7A0-413E-8BFD-D28645797C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8573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EF556-CB04-4AFC-97DC-FE3DBF2AEAFA}"/>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D57DC762-1B52-4B56-891B-95678F7160CB}"/>
              </a:ext>
            </a:extLst>
          </p:cNvPr>
          <p:cNvGraphicFramePr>
            <a:graphicFrameLocks noGrp="1"/>
          </p:cNvGraphicFramePr>
          <p:nvPr>
            <p:ph type="chart" sz="quarter" idx="13"/>
            <p:extLst>
              <p:ext uri="{D42A27DB-BD31-4B8C-83A1-F6EECF244321}">
                <p14:modId xmlns:p14="http://schemas.microsoft.com/office/powerpoint/2010/main" val="2736630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8DFA03-71A0-4E15-A0AA-95963C60C01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35A99BD-9923-4C91-BAC8-A62E5214B2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1349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1350E-26A6-4636-83E8-EBD56C7F8AB0}"/>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BCE1EAB1-FDCB-4AF4-A75F-09DEBDBB906B}"/>
              </a:ext>
            </a:extLst>
          </p:cNvPr>
          <p:cNvGraphicFramePr>
            <a:graphicFrameLocks noGrp="1"/>
          </p:cNvGraphicFramePr>
          <p:nvPr>
            <p:ph type="tbl" sz="quarter" idx="13"/>
            <p:extLst>
              <p:ext uri="{D42A27DB-BD31-4B8C-83A1-F6EECF244321}">
                <p14:modId xmlns:p14="http://schemas.microsoft.com/office/powerpoint/2010/main" val="839948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1004891"/>
                    </a:ext>
                  </a:extLst>
                </a:gridCol>
                <a:gridCol w="987552">
                  <a:extLst>
                    <a:ext uri="{9D8B030D-6E8A-4147-A177-3AD203B41FA5}">
                      <a16:colId xmlns:a16="http://schemas.microsoft.com/office/drawing/2014/main" val="3402580170"/>
                    </a:ext>
                  </a:extLst>
                </a:gridCol>
                <a:gridCol w="987552">
                  <a:extLst>
                    <a:ext uri="{9D8B030D-6E8A-4147-A177-3AD203B41FA5}">
                      <a16:colId xmlns:a16="http://schemas.microsoft.com/office/drawing/2014/main" val="1593459616"/>
                    </a:ext>
                  </a:extLst>
                </a:gridCol>
                <a:gridCol w="987552">
                  <a:extLst>
                    <a:ext uri="{9D8B030D-6E8A-4147-A177-3AD203B41FA5}">
                      <a16:colId xmlns:a16="http://schemas.microsoft.com/office/drawing/2014/main" val="1116919272"/>
                    </a:ext>
                  </a:extLst>
                </a:gridCol>
                <a:gridCol w="987552">
                  <a:extLst>
                    <a:ext uri="{9D8B030D-6E8A-4147-A177-3AD203B41FA5}">
                      <a16:colId xmlns:a16="http://schemas.microsoft.com/office/drawing/2014/main" val="1387198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3010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- 2021-05-10 17:45:03</a:t>
                      </a:r>
                      <a:r>
                        <a:rPr kumimoji="0" lang="en-US" sz="1000" b="0" i="0" u="none" strike="noStrike" kern="1200" cap="none" spc="0" normalizeH="0" baseline="0" noProof="0">
                          <a:ln>
                            <a:noFill/>
                          </a:ln>
                          <a:solidFill>
                            <a:prstClr val="black"/>
                          </a:solidFill>
                          <a:effectLst/>
                          <a:uLnTx/>
                          <a:uFillTx/>
                          <a:latin typeface="+mn-lt"/>
                          <a:ea typeface="+mn-ea"/>
                          <a:cs typeface="+mn-cs"/>
                        </a:rPr>
                        <a:t>
 GIVEAWAY 🚨 FICOH is a proud sponsor of Hawaii International Film Festival’s first ever J-Fest, a series which features the best in new Japanese cinema. From May 13-23, hiffhawaii will be virtually showing eight films including drama, action, romance and comedy—something for everyone! 🎞
We’re giving away J-Fest passes to 5 lucky winners! 🎟 The E-Pass is good to download one FREE screening of your J-Fest film of choice. 
To enter, all you have to do is:
1. Follow firstinshi &amp; hiffhawaii before 12 midnight on May 11
2. Tag a friend who you think would be interested in the comments below
We will select 5 winners on May 12. Winners will be contacted via Direct Message, and will be asked to provide an email address. Multiple entries are welcome, limit one tag per comment.
#giveaway #hawaiiinternationalfilmfestival #filmcommunity #filmfestival #contest #free #hiff #hawaiifilm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07797152"/>
                  </a:ext>
                </a:extLst>
              </a:tr>
            </a:tbl>
          </a:graphicData>
        </a:graphic>
      </p:graphicFrame>
      <p:sp>
        <p:nvSpPr>
          <p:cNvPr id="4" name="Text Placeholder 3">
            <a:extLst>
              <a:ext uri="{FF2B5EF4-FFF2-40B4-BE49-F238E27FC236}">
                <a16:creationId xmlns:a16="http://schemas.microsoft.com/office/drawing/2014/main" id="{DC1F0F37-9CE9-44B0-8002-3052BD73F39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25748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4D0EA-5258-470A-851A-0538202EA327}"/>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3CCB7DF9-3C56-495A-B1B8-B23661F0493B}"/>
              </a:ext>
            </a:extLst>
          </p:cNvPr>
          <p:cNvGraphicFramePr>
            <a:graphicFrameLocks noGrp="1"/>
          </p:cNvGraphicFramePr>
          <p:nvPr>
            <p:ph type="tbl" sz="quarter" idx="13"/>
            <p:extLst>
              <p:ext uri="{D42A27DB-BD31-4B8C-83A1-F6EECF244321}">
                <p14:modId xmlns:p14="http://schemas.microsoft.com/office/powerpoint/2010/main" val="605889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55573830"/>
                    </a:ext>
                  </a:extLst>
                </a:gridCol>
                <a:gridCol w="987552">
                  <a:extLst>
                    <a:ext uri="{9D8B030D-6E8A-4147-A177-3AD203B41FA5}">
                      <a16:colId xmlns:a16="http://schemas.microsoft.com/office/drawing/2014/main" val="3648138554"/>
                    </a:ext>
                  </a:extLst>
                </a:gridCol>
                <a:gridCol w="987552">
                  <a:extLst>
                    <a:ext uri="{9D8B030D-6E8A-4147-A177-3AD203B41FA5}">
                      <a16:colId xmlns:a16="http://schemas.microsoft.com/office/drawing/2014/main" val="1476818756"/>
                    </a:ext>
                  </a:extLst>
                </a:gridCol>
                <a:gridCol w="987552">
                  <a:extLst>
                    <a:ext uri="{9D8B030D-6E8A-4147-A177-3AD203B41FA5}">
                      <a16:colId xmlns:a16="http://schemas.microsoft.com/office/drawing/2014/main" val="3900699098"/>
                    </a:ext>
                  </a:extLst>
                </a:gridCol>
                <a:gridCol w="987552">
                  <a:extLst>
                    <a:ext uri="{9D8B030D-6E8A-4147-A177-3AD203B41FA5}">
                      <a16:colId xmlns:a16="http://schemas.microsoft.com/office/drawing/2014/main" val="2764901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080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- 2021-05-20 21:48:43</a:t>
                      </a:r>
                      <a:r>
                        <a:rPr kumimoji="0" lang="en-US" sz="1000" b="0" i="0" u="none" strike="noStrike" kern="1200" cap="none" spc="0" normalizeH="0" baseline="0" noProof="0">
                          <a:ln>
                            <a:noFill/>
                          </a:ln>
                          <a:solidFill>
                            <a:prstClr val="black"/>
                          </a:solidFill>
                          <a:effectLst/>
                          <a:uLnTx/>
                          <a:uFillTx/>
                          <a:latin typeface="+mn-lt"/>
                          <a:ea typeface="+mn-ea"/>
                          <a:cs typeface="+mn-cs"/>
                        </a:rPr>
                        <a:t>
 GIVEAWAY CLOSED 🚨
This is your last weekend to enjoy hiffhawaii’s J-Fest! 🎞 FICOH is a proud sponsor of this series and is excited to bring the best in new Japanese cinema to Hawai’i. 
Want to watch one of the 8 amazing Japanese films, including the international premiere of #Tengaramon tengaramon_movie? We’re giving away J-Fest passes, which are good for one FREE screening of your J-Fest film of choice. 
To receive a free pass, like this post and comment “E-Pass” below.
#giveaway #hawaiiinternationalfilmfestival #free #japanesecinema #harumamiura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556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- 2021-05-11 21:52:29</a:t>
                      </a:r>
                      <a:r>
                        <a:rPr kumimoji="0" lang="en-US" sz="1000" b="0" i="0" u="none" strike="noStrike" kern="1200" cap="none" spc="0" normalizeH="0" baseline="0" noProof="0">
                          <a:ln>
                            <a:noFill/>
                          </a:ln>
                          <a:solidFill>
                            <a:prstClr val="black"/>
                          </a:solidFill>
                          <a:effectLst/>
                          <a:uLnTx/>
                          <a:uFillTx/>
                          <a:latin typeface="+mn-lt"/>
                          <a:ea typeface="+mn-ea"/>
                          <a:cs typeface="+mn-cs"/>
                        </a:rPr>
                        <a:t>
 Members of FICOH’s community action team, First CAT, spent this past Saturday morning beautifying the “Gem of Downtown,” centralmiddleschoolhonolulu. FICOH associates and their families had fun giving the campus a little ‘TLC.’ They gathered 30 bags of trash and debris. Click the link in our bio to learn more, or go here: https://bit.ly/3tNIpgR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92590085"/>
                  </a:ext>
                </a:extLst>
              </a:tr>
            </a:tbl>
          </a:graphicData>
        </a:graphic>
      </p:graphicFrame>
      <p:sp>
        <p:nvSpPr>
          <p:cNvPr id="4" name="Text Placeholder 3">
            <a:extLst>
              <a:ext uri="{FF2B5EF4-FFF2-40B4-BE49-F238E27FC236}">
                <a16:creationId xmlns:a16="http://schemas.microsoft.com/office/drawing/2014/main" id="{A450735A-E49F-4B0A-A500-E221ED015D6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79158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5E370-627B-4891-812C-234843C66EFE}"/>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BDA434A2-0893-4717-8A66-2B43F4600B04}"/>
              </a:ext>
            </a:extLst>
          </p:cNvPr>
          <p:cNvGraphicFramePr>
            <a:graphicFrameLocks noGrp="1"/>
          </p:cNvGraphicFramePr>
          <p:nvPr>
            <p:ph type="tbl" sz="quarter" idx="13"/>
            <p:extLst>
              <p:ext uri="{D42A27DB-BD31-4B8C-83A1-F6EECF244321}">
                <p14:modId xmlns:p14="http://schemas.microsoft.com/office/powerpoint/2010/main" val="367587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35689063"/>
                    </a:ext>
                  </a:extLst>
                </a:gridCol>
                <a:gridCol w="658368">
                  <a:extLst>
                    <a:ext uri="{9D8B030D-6E8A-4147-A177-3AD203B41FA5}">
                      <a16:colId xmlns:a16="http://schemas.microsoft.com/office/drawing/2014/main" val="3894721367"/>
                    </a:ext>
                  </a:extLst>
                </a:gridCol>
                <a:gridCol w="658368">
                  <a:extLst>
                    <a:ext uri="{9D8B030D-6E8A-4147-A177-3AD203B41FA5}">
                      <a16:colId xmlns:a16="http://schemas.microsoft.com/office/drawing/2014/main" val="3750065418"/>
                    </a:ext>
                  </a:extLst>
                </a:gridCol>
                <a:gridCol w="329184">
                  <a:extLst>
                    <a:ext uri="{9D8B030D-6E8A-4147-A177-3AD203B41FA5}">
                      <a16:colId xmlns:a16="http://schemas.microsoft.com/office/drawing/2014/main" val="3637679276"/>
                    </a:ext>
                  </a:extLst>
                </a:gridCol>
                <a:gridCol w="329184">
                  <a:extLst>
                    <a:ext uri="{9D8B030D-6E8A-4147-A177-3AD203B41FA5}">
                      <a16:colId xmlns:a16="http://schemas.microsoft.com/office/drawing/2014/main" val="3455431193"/>
                    </a:ext>
                  </a:extLst>
                </a:gridCol>
                <a:gridCol w="658368">
                  <a:extLst>
                    <a:ext uri="{9D8B030D-6E8A-4147-A177-3AD203B41FA5}">
                      <a16:colId xmlns:a16="http://schemas.microsoft.com/office/drawing/2014/main" val="4230263475"/>
                    </a:ext>
                  </a:extLst>
                </a:gridCol>
                <a:gridCol w="658368">
                  <a:extLst>
                    <a:ext uri="{9D8B030D-6E8A-4147-A177-3AD203B41FA5}">
                      <a16:colId xmlns:a16="http://schemas.microsoft.com/office/drawing/2014/main" val="2961202757"/>
                    </a:ext>
                  </a:extLst>
                </a:gridCol>
                <a:gridCol w="658368">
                  <a:extLst>
                    <a:ext uri="{9D8B030D-6E8A-4147-A177-3AD203B41FA5}">
                      <a16:colId xmlns:a16="http://schemas.microsoft.com/office/drawing/2014/main" val="3485998747"/>
                    </a:ext>
                  </a:extLst>
                </a:gridCol>
                <a:gridCol w="658368">
                  <a:extLst>
                    <a:ext uri="{9D8B030D-6E8A-4147-A177-3AD203B41FA5}">
                      <a16:colId xmlns:a16="http://schemas.microsoft.com/office/drawing/2014/main" val="1230914023"/>
                    </a:ext>
                  </a:extLst>
                </a:gridCol>
                <a:gridCol w="658368">
                  <a:extLst>
                    <a:ext uri="{9D8B030D-6E8A-4147-A177-3AD203B41FA5}">
                      <a16:colId xmlns:a16="http://schemas.microsoft.com/office/drawing/2014/main" val="849829172"/>
                    </a:ext>
                  </a:extLst>
                </a:gridCol>
                <a:gridCol w="658368">
                  <a:extLst>
                    <a:ext uri="{9D8B030D-6E8A-4147-A177-3AD203B41FA5}">
                      <a16:colId xmlns:a16="http://schemas.microsoft.com/office/drawing/2014/main" val="4241247131"/>
                    </a:ext>
                  </a:extLst>
                </a:gridCol>
                <a:gridCol w="658368">
                  <a:extLst>
                    <a:ext uri="{9D8B030D-6E8A-4147-A177-3AD203B41FA5}">
                      <a16:colId xmlns:a16="http://schemas.microsoft.com/office/drawing/2014/main" val="355962587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369158542"/>
                  </a:ext>
                </a:extLst>
              </a:tr>
              <a:tr h="370840">
                <a:tc>
                  <a:txBody>
                    <a:bodyPr/>
                    <a:lstStyle/>
                    <a:p>
                      <a:r>
                        <a:rPr lang="en-US" sz="1000"/>
                        <a:t>firstinshi</a:t>
                      </a:r>
                    </a:p>
                  </a:txBody>
                  <a:tcPr/>
                </a:tc>
                <a:tc>
                  <a:txBody>
                    <a:bodyPr/>
                    <a:lstStyle/>
                    <a:p>
                      <a:r>
                        <a:rPr lang="en-US" sz="1000"/>
                        <a:t>15</a:t>
                      </a:r>
                    </a:p>
                  </a:txBody>
                  <a:tcPr/>
                </a:tc>
                <a:tc>
                  <a:txBody>
                    <a:bodyPr/>
                    <a:lstStyle/>
                    <a:p>
                      <a:r>
                        <a:rPr lang="en-US" sz="1000"/>
                        <a:t>0.8102</a:t>
                      </a:r>
                    </a:p>
                  </a:txBody>
                  <a:tcPr/>
                </a:tc>
                <a:tc>
                  <a:txBody>
                    <a:bodyPr/>
                    <a:lstStyle/>
                    <a:p>
                      <a:r>
                        <a:rPr lang="en-US" sz="1000"/>
                        <a:t>10.33</a:t>
                      </a:r>
                    </a:p>
                  </a:txBody>
                  <a:tcPr/>
                </a:tc>
                <a:tc>
                  <a:txBody>
                    <a:bodyPr/>
                    <a:lstStyle/>
                    <a:p>
                      <a:r>
                        <a:rPr lang="en-US" sz="1000"/>
                        <a:t>0.13</a:t>
                      </a:r>
                    </a:p>
                  </a:txBody>
                  <a:tcPr/>
                </a:tc>
                <a:tc>
                  <a:txBody>
                    <a:bodyPr/>
                    <a:lstStyle/>
                    <a:p>
                      <a:r>
                        <a:rPr lang="en-US" sz="1000"/>
                        <a:t>57.20</a:t>
                      </a:r>
                    </a:p>
                  </a:txBody>
                  <a:tcPr/>
                </a:tc>
                <a:tc>
                  <a:txBody>
                    <a:bodyPr/>
                    <a:lstStyle/>
                    <a:p>
                      <a:r>
                        <a:rPr lang="en-US" sz="1000"/>
                        <a:t>55.73</a:t>
                      </a:r>
                    </a:p>
                  </a:txBody>
                  <a:tcPr/>
                </a:tc>
                <a:tc>
                  <a:txBody>
                    <a:bodyPr/>
                    <a:lstStyle/>
                    <a:p>
                      <a:r>
                        <a:rPr lang="en-US" sz="1000"/>
                        <a:t>44.27</a:t>
                      </a:r>
                    </a:p>
                  </a:txBody>
                  <a:tcPr/>
                </a:tc>
                <a:tc>
                  <a:txBody>
                    <a:bodyPr/>
                    <a:lstStyle/>
                    <a:p>
                      <a:r>
                        <a:rPr lang="en-US" sz="1000"/>
                        <a:t>44.13</a:t>
                      </a:r>
                    </a:p>
                  </a:txBody>
                  <a:tcPr/>
                </a:tc>
                <a:tc>
                  <a:txBody>
                    <a:bodyPr/>
                    <a:lstStyle/>
                    <a:p>
                      <a:r>
                        <a:rPr lang="en-US" sz="1000"/>
                        <a:t>858</a:t>
                      </a:r>
                    </a:p>
                  </a:txBody>
                  <a:tcPr/>
                </a:tc>
                <a:tc>
                  <a:txBody>
                    <a:bodyPr/>
                    <a:lstStyle/>
                    <a:p>
                      <a:r>
                        <a:rPr lang="en-US" sz="1000"/>
                        <a:t>155</a:t>
                      </a:r>
                    </a:p>
                  </a:txBody>
                  <a:tcPr/>
                </a:tc>
                <a:tc>
                  <a:txBody>
                    <a:bodyPr/>
                    <a:lstStyle/>
                    <a:p>
                      <a:r>
                        <a:rPr lang="en-US" sz="1000"/>
                        <a:t>664</a:t>
                      </a:r>
                    </a:p>
                  </a:txBody>
                  <a:tcPr/>
                </a:tc>
                <a:extLst>
                  <a:ext uri="{0D108BD9-81ED-4DB2-BD59-A6C34878D82A}">
                    <a16:rowId xmlns:a16="http://schemas.microsoft.com/office/drawing/2014/main" val="2139283885"/>
                  </a:ext>
                </a:extLst>
              </a:tr>
            </a:tbl>
          </a:graphicData>
        </a:graphic>
      </p:graphicFrame>
      <p:sp>
        <p:nvSpPr>
          <p:cNvPr id="4" name="Text Placeholder 3">
            <a:extLst>
              <a:ext uri="{FF2B5EF4-FFF2-40B4-BE49-F238E27FC236}">
                <a16:creationId xmlns:a16="http://schemas.microsoft.com/office/drawing/2014/main" id="{A5AEFDB5-7C3B-4CED-B9A9-7295A97354C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21275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785BD-A240-4035-99F9-02F7338FF357}"/>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5B400C29-24D8-4002-91A5-E2DC208D5B64}"/>
              </a:ext>
            </a:extLst>
          </p:cNvPr>
          <p:cNvGraphicFramePr>
            <a:graphicFrameLocks noGrp="1"/>
          </p:cNvGraphicFramePr>
          <p:nvPr>
            <p:ph type="tbl" sz="quarter" idx="13"/>
            <p:extLst>
              <p:ext uri="{D42A27DB-BD31-4B8C-83A1-F6EECF244321}">
                <p14:modId xmlns:p14="http://schemas.microsoft.com/office/powerpoint/2010/main" val="3644049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957578"/>
                    </a:ext>
                  </a:extLst>
                </a:gridCol>
                <a:gridCol w="1316736">
                  <a:extLst>
                    <a:ext uri="{9D8B030D-6E8A-4147-A177-3AD203B41FA5}">
                      <a16:colId xmlns:a16="http://schemas.microsoft.com/office/drawing/2014/main" val="3265733621"/>
                    </a:ext>
                  </a:extLst>
                </a:gridCol>
                <a:gridCol w="658368">
                  <a:extLst>
                    <a:ext uri="{9D8B030D-6E8A-4147-A177-3AD203B41FA5}">
                      <a16:colId xmlns:a16="http://schemas.microsoft.com/office/drawing/2014/main" val="3704829262"/>
                    </a:ext>
                  </a:extLst>
                </a:gridCol>
                <a:gridCol w="658368">
                  <a:extLst>
                    <a:ext uri="{9D8B030D-6E8A-4147-A177-3AD203B41FA5}">
                      <a16:colId xmlns:a16="http://schemas.microsoft.com/office/drawing/2014/main" val="4122876141"/>
                    </a:ext>
                  </a:extLst>
                </a:gridCol>
                <a:gridCol w="658368">
                  <a:extLst>
                    <a:ext uri="{9D8B030D-6E8A-4147-A177-3AD203B41FA5}">
                      <a16:colId xmlns:a16="http://schemas.microsoft.com/office/drawing/2014/main" val="1011761109"/>
                    </a:ext>
                  </a:extLst>
                </a:gridCol>
                <a:gridCol w="658368">
                  <a:extLst>
                    <a:ext uri="{9D8B030D-6E8A-4147-A177-3AD203B41FA5}">
                      <a16:colId xmlns:a16="http://schemas.microsoft.com/office/drawing/2014/main" val="750038621"/>
                    </a:ext>
                  </a:extLst>
                </a:gridCol>
                <a:gridCol w="658368">
                  <a:extLst>
                    <a:ext uri="{9D8B030D-6E8A-4147-A177-3AD203B41FA5}">
                      <a16:colId xmlns:a16="http://schemas.microsoft.com/office/drawing/2014/main" val="3530718122"/>
                    </a:ext>
                  </a:extLst>
                </a:gridCol>
                <a:gridCol w="658368">
                  <a:extLst>
                    <a:ext uri="{9D8B030D-6E8A-4147-A177-3AD203B41FA5}">
                      <a16:colId xmlns:a16="http://schemas.microsoft.com/office/drawing/2014/main" val="3377841109"/>
                    </a:ext>
                  </a:extLst>
                </a:gridCol>
                <a:gridCol w="658368">
                  <a:extLst>
                    <a:ext uri="{9D8B030D-6E8A-4147-A177-3AD203B41FA5}">
                      <a16:colId xmlns:a16="http://schemas.microsoft.com/office/drawing/2014/main" val="228806114"/>
                    </a:ext>
                  </a:extLst>
                </a:gridCol>
                <a:gridCol w="658368">
                  <a:extLst>
                    <a:ext uri="{9D8B030D-6E8A-4147-A177-3AD203B41FA5}">
                      <a16:colId xmlns:a16="http://schemas.microsoft.com/office/drawing/2014/main" val="252701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4120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18:33:13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https://quintly-image-storage.s3.amazonaws.com/42a5b893a9726451877e4ab7634db126/9f5e3463bbb3b0317c4290214408a7a3.jpg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8437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18:33:09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https://quintly-image-storage.s3.amazonaws.com/42a5b893a9726451877e4ab7634db126/44ee4ee9f9ba49a61ec81f4a93681af9.jpg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056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18:33:04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https://quintly-image-storage.s3.amazonaws.com/42a5b893a9726451877e4ab7634db126/357e9895b5982ef83d38356c838e7e87.jpg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20608214"/>
                  </a:ext>
                </a:extLst>
              </a:tr>
            </a:tbl>
          </a:graphicData>
        </a:graphic>
      </p:graphicFrame>
      <p:sp>
        <p:nvSpPr>
          <p:cNvPr id="4" name="Text Placeholder 3">
            <a:extLst>
              <a:ext uri="{FF2B5EF4-FFF2-40B4-BE49-F238E27FC236}">
                <a16:creationId xmlns:a16="http://schemas.microsoft.com/office/drawing/2014/main" id="{67114DDE-FC15-4D36-91A7-251D45371B0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54683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59FB7-3D6A-4F21-9749-D05766673C5D}"/>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B70A97CE-3181-4C38-91DB-9314E2A98B56}"/>
              </a:ext>
            </a:extLst>
          </p:cNvPr>
          <p:cNvGraphicFramePr>
            <a:graphicFrameLocks noGrp="1"/>
          </p:cNvGraphicFramePr>
          <p:nvPr>
            <p:ph type="tbl" sz="quarter" idx="13"/>
            <p:extLst>
              <p:ext uri="{D42A27DB-BD31-4B8C-83A1-F6EECF244321}">
                <p14:modId xmlns:p14="http://schemas.microsoft.com/office/powerpoint/2010/main" val="328870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90557002"/>
                    </a:ext>
                  </a:extLst>
                </a:gridCol>
                <a:gridCol w="1316736">
                  <a:extLst>
                    <a:ext uri="{9D8B030D-6E8A-4147-A177-3AD203B41FA5}">
                      <a16:colId xmlns:a16="http://schemas.microsoft.com/office/drawing/2014/main" val="1540890916"/>
                    </a:ext>
                  </a:extLst>
                </a:gridCol>
                <a:gridCol w="658368">
                  <a:extLst>
                    <a:ext uri="{9D8B030D-6E8A-4147-A177-3AD203B41FA5}">
                      <a16:colId xmlns:a16="http://schemas.microsoft.com/office/drawing/2014/main" val="2459473369"/>
                    </a:ext>
                  </a:extLst>
                </a:gridCol>
                <a:gridCol w="658368">
                  <a:extLst>
                    <a:ext uri="{9D8B030D-6E8A-4147-A177-3AD203B41FA5}">
                      <a16:colId xmlns:a16="http://schemas.microsoft.com/office/drawing/2014/main" val="2706054803"/>
                    </a:ext>
                  </a:extLst>
                </a:gridCol>
                <a:gridCol w="658368">
                  <a:extLst>
                    <a:ext uri="{9D8B030D-6E8A-4147-A177-3AD203B41FA5}">
                      <a16:colId xmlns:a16="http://schemas.microsoft.com/office/drawing/2014/main" val="2407627340"/>
                    </a:ext>
                  </a:extLst>
                </a:gridCol>
                <a:gridCol w="658368">
                  <a:extLst>
                    <a:ext uri="{9D8B030D-6E8A-4147-A177-3AD203B41FA5}">
                      <a16:colId xmlns:a16="http://schemas.microsoft.com/office/drawing/2014/main" val="863975333"/>
                    </a:ext>
                  </a:extLst>
                </a:gridCol>
                <a:gridCol w="658368">
                  <a:extLst>
                    <a:ext uri="{9D8B030D-6E8A-4147-A177-3AD203B41FA5}">
                      <a16:colId xmlns:a16="http://schemas.microsoft.com/office/drawing/2014/main" val="3599824331"/>
                    </a:ext>
                  </a:extLst>
                </a:gridCol>
                <a:gridCol w="658368">
                  <a:extLst>
                    <a:ext uri="{9D8B030D-6E8A-4147-A177-3AD203B41FA5}">
                      <a16:colId xmlns:a16="http://schemas.microsoft.com/office/drawing/2014/main" val="166460658"/>
                    </a:ext>
                  </a:extLst>
                </a:gridCol>
                <a:gridCol w="658368">
                  <a:extLst>
                    <a:ext uri="{9D8B030D-6E8A-4147-A177-3AD203B41FA5}">
                      <a16:colId xmlns:a16="http://schemas.microsoft.com/office/drawing/2014/main" val="2365011601"/>
                    </a:ext>
                  </a:extLst>
                </a:gridCol>
                <a:gridCol w="658368">
                  <a:extLst>
                    <a:ext uri="{9D8B030D-6E8A-4147-A177-3AD203B41FA5}">
                      <a16:colId xmlns:a16="http://schemas.microsoft.com/office/drawing/2014/main" val="3531530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7545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18:33:00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https://quintly-image-storage.s3.amazonaws.com/42a5b893a9726451877e4ab7634db126/b437951f05ab2d08cebc62f7bbc19969.jpg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- 2021-05-21 18:32:55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https://quintly-image-storage.s3.amazonaws.com/42a5b893a9726451877e4ab7634db126/990f6ed24e1eb9672e172ab79bb08a5c.jpg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18:31:15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5910748"/>
                  </a:ext>
                </a:extLst>
              </a:tr>
            </a:tbl>
          </a:graphicData>
        </a:graphic>
      </p:graphicFrame>
      <p:sp>
        <p:nvSpPr>
          <p:cNvPr id="4" name="Text Placeholder 3">
            <a:extLst>
              <a:ext uri="{FF2B5EF4-FFF2-40B4-BE49-F238E27FC236}">
                <a16:creationId xmlns:a16="http://schemas.microsoft.com/office/drawing/2014/main" id="{47D32995-FB51-4862-A497-158D6FA679D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630778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865</Words>
  <Application>Microsoft Office PowerPoint</Application>
  <PresentationFormat>On-screen Show (4:3)</PresentationFormat>
  <Paragraphs>372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 - 1 of 2</vt:lpstr>
      <vt:lpstr>Instagram Top Instagram Posts Table | FICOH - 2 of 2</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2021-06-03T19:34:14Z</dcterms:created>
  <dcterms:modified xsi:type="dcterms:W3CDTF">2021-06-03T19:34:52Z</dcterms:modified>
</cp:coreProperties>
</file>