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44287</c:v>
                </c:pt>
              </c:numCache>
            </c:numRef>
          </c:cat>
          <c:val>
            <c:numRef>
              <c:f>Sheet1!$B$2</c:f>
              <c:numCache>
                <c:formatCode>General</c:formatCode>
                <c:ptCount val="1"/>
                <c:pt idx="0">
                  <c:v>404</c:v>
                </c:pt>
              </c:numCache>
            </c:numRef>
          </c:val>
          <c:extLst>
            <c:ext xmlns:c16="http://schemas.microsoft.com/office/drawing/2014/chart" uri="{C3380CC4-5D6E-409C-BE32-E72D297353CC}">
              <c16:uniqueId val="{00000000-C97E-42D5-9B56-3D5FCA8C036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44287</c:v>
                </c:pt>
              </c:numCache>
            </c:numRef>
          </c:cat>
          <c:val>
            <c:numRef>
              <c:f>Sheet1!$C$2</c:f>
              <c:numCache>
                <c:formatCode>General</c:formatCode>
                <c:ptCount val="1"/>
                <c:pt idx="0">
                  <c:v>422</c:v>
                </c:pt>
              </c:numCache>
            </c:numRef>
          </c:val>
          <c:extLst>
            <c:ext xmlns:c16="http://schemas.microsoft.com/office/drawing/2014/chart" uri="{C3380CC4-5D6E-409C-BE32-E72D297353CC}">
              <c16:uniqueId val="{00000001-C97E-42D5-9B56-3D5FCA8C036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44287</c:v>
                </c:pt>
              </c:numCache>
            </c:numRef>
          </c:cat>
          <c:val>
            <c:numRef>
              <c:f>Sheet1!$D$2</c:f>
              <c:numCache>
                <c:formatCode>General</c:formatCode>
                <c:ptCount val="1"/>
                <c:pt idx="0">
                  <c:v>17891</c:v>
                </c:pt>
              </c:numCache>
            </c:numRef>
          </c:val>
          <c:extLst>
            <c:ext xmlns:c16="http://schemas.microsoft.com/office/drawing/2014/chart" uri="{C3380CC4-5D6E-409C-BE32-E72D297353CC}">
              <c16:uniqueId val="{00000002-C97E-42D5-9B56-3D5FCA8C036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44287</c:v>
                </c:pt>
              </c:numCache>
            </c:numRef>
          </c:cat>
          <c:val>
            <c:numRef>
              <c:f>Sheet1!$E$2</c:f>
              <c:numCache>
                <c:formatCode>General</c:formatCode>
                <c:ptCount val="1"/>
                <c:pt idx="0">
                  <c:v>221</c:v>
                </c:pt>
              </c:numCache>
            </c:numRef>
          </c:val>
          <c:extLst>
            <c:ext xmlns:c16="http://schemas.microsoft.com/office/drawing/2014/chart" uri="{C3380CC4-5D6E-409C-BE32-E72D297353CC}">
              <c16:uniqueId val="{00000003-C97E-42D5-9B56-3D5FCA8C036E}"/>
            </c:ext>
          </c:extLst>
        </c:ser>
        <c:dLbls>
          <c:showLegendKey val="0"/>
          <c:showVal val="0"/>
          <c:showCatName val="0"/>
          <c:showSerName val="0"/>
          <c:showPercent val="0"/>
          <c:showBubbleSize val="0"/>
        </c:dLbls>
        <c:gapWidth val="219"/>
        <c:overlap val="-27"/>
        <c:axId val="310984064"/>
        <c:axId val="310984720"/>
      </c:barChart>
      <c:dateAx>
        <c:axId val="31098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84720"/>
        <c:crosses val="autoZero"/>
        <c:auto val="1"/>
        <c:lblOffset val="100"/>
        <c:baseTimeUnit val="days"/>
      </c:dateAx>
      <c:valAx>
        <c:axId val="31098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8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3</c:v>
                </c:pt>
                <c:pt idx="3">
                  <c:v>2</c:v>
                </c:pt>
                <c:pt idx="4">
                  <c:v>2</c:v>
                </c:pt>
              </c:numCache>
            </c:numRef>
          </c:val>
          <c:extLst>
            <c:ext xmlns:c16="http://schemas.microsoft.com/office/drawing/2014/chart" uri="{C3380CC4-5D6E-409C-BE32-E72D297353CC}">
              <c16:uniqueId val="{00000000-5BC6-4B45-B9A5-7547A076A4D5}"/>
            </c:ext>
          </c:extLst>
        </c:ser>
        <c:dLbls>
          <c:showLegendKey val="0"/>
          <c:showVal val="0"/>
          <c:showCatName val="0"/>
          <c:showSerName val="0"/>
          <c:showPercent val="0"/>
          <c:showBubbleSize val="0"/>
        </c:dLbls>
        <c:gapWidth val="219"/>
        <c:overlap val="-27"/>
        <c:axId val="269646752"/>
        <c:axId val="269650032"/>
      </c:barChart>
      <c:dateAx>
        <c:axId val="269646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50032"/>
        <c:crosses val="autoZero"/>
        <c:auto val="1"/>
        <c:lblOffset val="100"/>
        <c:baseTimeUnit val="months"/>
      </c:dateAx>
      <c:valAx>
        <c:axId val="26965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4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6</c:v>
                </c:pt>
                <c:pt idx="4">
                  <c:v>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858-4671-AC24-EC2E43849D3B}"/>
            </c:ext>
          </c:extLst>
        </c:ser>
        <c:dLbls>
          <c:showLegendKey val="0"/>
          <c:showVal val="0"/>
          <c:showCatName val="0"/>
          <c:showSerName val="0"/>
          <c:showPercent val="0"/>
          <c:showBubbleSize val="0"/>
        </c:dLbls>
        <c:gapWidth val="219"/>
        <c:overlap val="-27"/>
        <c:axId val="310985376"/>
        <c:axId val="269003184"/>
      </c:barChart>
      <c:dateAx>
        <c:axId val="310985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003184"/>
        <c:crosses val="autoZero"/>
        <c:auto val="1"/>
        <c:lblOffset val="100"/>
        <c:baseTimeUnit val="months"/>
      </c:dateAx>
      <c:valAx>
        <c:axId val="26900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8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228</c:v>
                </c:pt>
                <c:pt idx="2">
                  <c:v>82</c:v>
                </c:pt>
                <c:pt idx="3">
                  <c:v>97</c:v>
                </c:pt>
                <c:pt idx="4">
                  <c:v>22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2D0-4622-8F78-3BBBE811EAE3}"/>
            </c:ext>
          </c:extLst>
        </c:ser>
        <c:dLbls>
          <c:showLegendKey val="0"/>
          <c:showVal val="0"/>
          <c:showCatName val="0"/>
          <c:showSerName val="0"/>
          <c:showPercent val="0"/>
          <c:showBubbleSize val="0"/>
        </c:dLbls>
        <c:gapWidth val="219"/>
        <c:overlap val="-27"/>
        <c:axId val="312888632"/>
        <c:axId val="312891256"/>
      </c:barChart>
      <c:catAx>
        <c:axId val="312888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91256"/>
        <c:crosses val="autoZero"/>
        <c:auto val="1"/>
        <c:lblAlgn val="ctr"/>
        <c:lblOffset val="100"/>
        <c:noMultiLvlLbl val="0"/>
      </c:catAx>
      <c:valAx>
        <c:axId val="31289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8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1700</c:v>
                </c:pt>
                <c:pt idx="4">
                  <c:v>369</c:v>
                </c:pt>
              </c:numCache>
            </c:numRef>
          </c:val>
          <c:extLst>
            <c:ext xmlns:c16="http://schemas.microsoft.com/office/drawing/2014/chart" uri="{C3380CC4-5D6E-409C-BE32-E72D297353CC}">
              <c16:uniqueId val="{00000000-CBF5-4A99-8C67-FA0DCF67DAC8}"/>
            </c:ext>
          </c:extLst>
        </c:ser>
        <c:dLbls>
          <c:showLegendKey val="0"/>
          <c:showVal val="0"/>
          <c:showCatName val="0"/>
          <c:showSerName val="0"/>
          <c:showPercent val="0"/>
          <c:showBubbleSize val="0"/>
        </c:dLbls>
        <c:gapWidth val="219"/>
        <c:overlap val="-27"/>
        <c:axId val="312887648"/>
        <c:axId val="312889944"/>
      </c:barChart>
      <c:dateAx>
        <c:axId val="31288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89944"/>
        <c:crosses val="autoZero"/>
        <c:auto val="1"/>
        <c:lblOffset val="100"/>
        <c:baseTimeUnit val="months"/>
      </c:dateAx>
      <c:valAx>
        <c:axId val="31288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8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-1</c:v>
                </c:pt>
                <c:pt idx="4">
                  <c:v>-1</c:v>
                </c:pt>
              </c:numCache>
            </c:numRef>
          </c:val>
          <c:extLst>
            <c:ext xmlns:c16="http://schemas.microsoft.com/office/drawing/2014/chart" uri="{C3380CC4-5D6E-409C-BE32-E72D297353CC}">
              <c16:uniqueId val="{00000000-464D-45A2-92A1-70B57D9E1C36}"/>
            </c:ext>
          </c:extLst>
        </c:ser>
        <c:dLbls>
          <c:showLegendKey val="0"/>
          <c:showVal val="0"/>
          <c:showCatName val="0"/>
          <c:showSerName val="0"/>
          <c:showPercent val="0"/>
          <c:showBubbleSize val="0"/>
        </c:dLbls>
        <c:gapWidth val="219"/>
        <c:overlap val="-27"/>
        <c:axId val="317945488"/>
        <c:axId val="317935648"/>
      </c:barChart>
      <c:dateAx>
        <c:axId val="31794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35648"/>
        <c:crosses val="autoZero"/>
        <c:auto val="1"/>
        <c:lblOffset val="100"/>
        <c:baseTimeUnit val="months"/>
      </c:dateAx>
      <c:valAx>
        <c:axId val="31793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4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3</c:v>
                </c:pt>
                <c:pt idx="3">
                  <c:v>2</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C56-4605-9E83-57BB127B548D}"/>
            </c:ext>
          </c:extLst>
        </c:ser>
        <c:dLbls>
          <c:showLegendKey val="0"/>
          <c:showVal val="0"/>
          <c:showCatName val="0"/>
          <c:showSerName val="0"/>
          <c:showPercent val="0"/>
          <c:showBubbleSize val="0"/>
        </c:dLbls>
        <c:gapWidth val="219"/>
        <c:overlap val="-27"/>
        <c:axId val="317179888"/>
        <c:axId val="312889616"/>
      </c:barChart>
      <c:dateAx>
        <c:axId val="317179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89616"/>
        <c:crosses val="autoZero"/>
        <c:auto val="1"/>
        <c:lblOffset val="100"/>
        <c:baseTimeUnit val="months"/>
      </c:dateAx>
      <c:valAx>
        <c:axId val="31288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7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33</c:v>
                </c:pt>
                <c:pt idx="3">
                  <c:v>36</c:v>
                </c:pt>
                <c:pt idx="4">
                  <c:v>10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316-4E5B-8C91-51FD23B5ABC3}"/>
            </c:ext>
          </c:extLst>
        </c:ser>
        <c:dLbls>
          <c:showLegendKey val="0"/>
          <c:showVal val="0"/>
          <c:showCatName val="0"/>
          <c:showSerName val="0"/>
          <c:showPercent val="0"/>
          <c:showBubbleSize val="0"/>
        </c:dLbls>
        <c:gapWidth val="219"/>
        <c:overlap val="-27"/>
        <c:axId val="321953960"/>
        <c:axId val="321956912"/>
      </c:barChart>
      <c:catAx>
        <c:axId val="321953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56912"/>
        <c:crosses val="autoZero"/>
        <c:auto val="1"/>
        <c:lblAlgn val="ctr"/>
        <c:lblOffset val="100"/>
        <c:noMultiLvlLbl val="0"/>
      </c:catAx>
      <c:valAx>
        <c:axId val="32195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5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43</c:v>
                </c:pt>
                <c:pt idx="1">
                  <c:v>51</c:v>
                </c:pt>
                <c:pt idx="2">
                  <c:v>71</c:v>
                </c:pt>
                <c:pt idx="3">
                  <c:v>86</c:v>
                </c:pt>
                <c:pt idx="4">
                  <c:v>18</c:v>
                </c:pt>
              </c:numCache>
            </c:numRef>
          </c:val>
          <c:extLst>
            <c:ext xmlns:c16="http://schemas.microsoft.com/office/drawing/2014/chart" uri="{C3380CC4-5D6E-409C-BE32-E72D297353CC}">
              <c16:uniqueId val="{00000000-9CD5-4348-848E-A219D237C9FC}"/>
            </c:ext>
          </c:extLst>
        </c:ser>
        <c:dLbls>
          <c:showLegendKey val="0"/>
          <c:showVal val="0"/>
          <c:showCatName val="0"/>
          <c:showSerName val="0"/>
          <c:showPercent val="0"/>
          <c:showBubbleSize val="0"/>
        </c:dLbls>
        <c:gapWidth val="219"/>
        <c:overlap val="-27"/>
        <c:axId val="324454056"/>
        <c:axId val="324454384"/>
      </c:barChart>
      <c:dateAx>
        <c:axId val="32445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54384"/>
        <c:crosses val="autoZero"/>
        <c:auto val="1"/>
        <c:lblOffset val="100"/>
        <c:baseTimeUnit val="months"/>
      </c:dateAx>
      <c:valAx>
        <c:axId val="32445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5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Sheet1!$A$2:$A$6</c:f>
              <c:strCache>
                <c:ptCount val="5"/>
                <c:pt idx="0">
                  <c:v>2021-01</c:v>
                </c:pt>
                <c:pt idx="1">
                  <c:v>2021-02</c:v>
                </c:pt>
                <c:pt idx="2">
                  <c:v>2021-03</c:v>
                </c:pt>
                <c:pt idx="3">
                  <c:v>2021-04</c:v>
                </c:pt>
                <c:pt idx="4">
                  <c:v>2021-05</c:v>
                </c:pt>
              </c:strCache>
            </c:strRef>
          </c:cat>
          <c:val>
            <c:numRef>
              <c:f>Sheet1!$B$2:$B$6</c:f>
              <c:numCache>
                <c:formatCode>General</c:formatCode>
                <c:ptCount val="5"/>
                <c:pt idx="0">
                  <c:v>23</c:v>
                </c:pt>
                <c:pt idx="1">
                  <c:v>31</c:v>
                </c:pt>
                <c:pt idx="2">
                  <c:v>31</c:v>
                </c:pt>
                <c:pt idx="3">
                  <c:v>42</c:v>
                </c:pt>
                <c:pt idx="4">
                  <c:v>13</c:v>
                </c:pt>
              </c:numCache>
            </c:numRef>
          </c:val>
          <c:extLst>
            <c:ext xmlns:c16="http://schemas.microsoft.com/office/drawing/2014/chart" uri="{C3380CC4-5D6E-409C-BE32-E72D297353CC}">
              <c16:uniqueId val="{00000000-F294-4F00-B31D-EBDA9CCBC9B6}"/>
            </c:ext>
          </c:extLst>
        </c:ser>
        <c:dLbls>
          <c:showLegendKey val="0"/>
          <c:showVal val="0"/>
          <c:showCatName val="0"/>
          <c:showSerName val="0"/>
          <c:showPercent val="0"/>
          <c:showBubbleSize val="0"/>
        </c:dLbls>
        <c:gapWidth val="219"/>
        <c:overlap val="-27"/>
        <c:axId val="324449136"/>
        <c:axId val="324445200"/>
      </c:barChart>
      <c:catAx>
        <c:axId val="32444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45200"/>
        <c:crosses val="autoZero"/>
        <c:auto val="1"/>
        <c:lblAlgn val="ctr"/>
        <c:lblOffset val="100"/>
        <c:noMultiLvlLbl val="0"/>
      </c:catAx>
      <c:valAx>
        <c:axId val="32444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4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Sheet1!$A$2:$A$6</c:f>
              <c:strCache>
                <c:ptCount val="5"/>
                <c:pt idx="0">
                  <c:v>2021-01</c:v>
                </c:pt>
                <c:pt idx="1">
                  <c:v>2021-02</c:v>
                </c:pt>
                <c:pt idx="2">
                  <c:v>2021-03</c:v>
                </c:pt>
                <c:pt idx="3">
                  <c:v>2021-04</c:v>
                </c:pt>
                <c:pt idx="4">
                  <c:v>2021-05</c:v>
                </c:pt>
              </c:strCache>
            </c:strRef>
          </c:cat>
          <c:val>
            <c:numRef>
              <c:f>Sheet1!$B$2:$B$6</c:f>
              <c:numCache>
                <c:formatCode>General</c:formatCode>
                <c:ptCount val="5"/>
                <c:pt idx="0">
                  <c:v>258</c:v>
                </c:pt>
                <c:pt idx="1">
                  <c:v>381</c:v>
                </c:pt>
                <c:pt idx="2">
                  <c:v>413</c:v>
                </c:pt>
                <c:pt idx="3">
                  <c:v>642</c:v>
                </c:pt>
                <c:pt idx="4">
                  <c:v>68</c:v>
                </c:pt>
              </c:numCache>
            </c:numRef>
          </c:val>
          <c:extLst>
            <c:ext xmlns:c16="http://schemas.microsoft.com/office/drawing/2014/chart" uri="{C3380CC4-5D6E-409C-BE32-E72D297353CC}">
              <c16:uniqueId val="{00000000-E54D-47A8-AD68-36857ADF6323}"/>
            </c:ext>
          </c:extLst>
        </c:ser>
        <c:dLbls>
          <c:showLegendKey val="0"/>
          <c:showVal val="0"/>
          <c:showCatName val="0"/>
          <c:showSerName val="0"/>
          <c:showPercent val="0"/>
          <c:showBubbleSize val="0"/>
        </c:dLbls>
        <c:gapWidth val="219"/>
        <c:overlap val="-27"/>
        <c:axId val="324459960"/>
        <c:axId val="269647736"/>
      </c:barChart>
      <c:catAx>
        <c:axId val="32445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47736"/>
        <c:crosses val="autoZero"/>
        <c:auto val="1"/>
        <c:lblAlgn val="ctr"/>
        <c:lblOffset val="100"/>
        <c:noMultiLvlLbl val="0"/>
      </c:catAx>
      <c:valAx>
        <c:axId val="269647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5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24717</c:v>
                </c:pt>
                <c:pt idx="1">
                  <c:v>18812</c:v>
                </c:pt>
                <c:pt idx="2">
                  <c:v>22089</c:v>
                </c:pt>
                <c:pt idx="3">
                  <c:v>29007</c:v>
                </c:pt>
                <c:pt idx="4">
                  <c:v>6573</c:v>
                </c:pt>
              </c:numCache>
            </c:numRef>
          </c:val>
          <c:extLst>
            <c:ext xmlns:c16="http://schemas.microsoft.com/office/drawing/2014/chart" uri="{C3380CC4-5D6E-409C-BE32-E72D297353CC}">
              <c16:uniqueId val="{00000000-F2EF-4F83-971D-254DD5311BBE}"/>
            </c:ext>
          </c:extLst>
        </c:ser>
        <c:dLbls>
          <c:showLegendKey val="0"/>
          <c:showVal val="0"/>
          <c:showCatName val="0"/>
          <c:showSerName val="0"/>
          <c:showPercent val="0"/>
          <c:showBubbleSize val="0"/>
        </c:dLbls>
        <c:gapWidth val="219"/>
        <c:overlap val="-27"/>
        <c:axId val="411804912"/>
        <c:axId val="411805240"/>
      </c:barChart>
      <c:catAx>
        <c:axId val="41180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05240"/>
        <c:crosses val="autoZero"/>
        <c:auto val="1"/>
        <c:lblAlgn val="ctr"/>
        <c:lblOffset val="100"/>
        <c:noMultiLvlLbl val="0"/>
      </c:catAx>
      <c:valAx>
        <c:axId val="41180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0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14</c:v>
                </c:pt>
                <c:pt idx="2">
                  <c:v>26</c:v>
                </c:pt>
                <c:pt idx="3">
                  <c:v>17</c:v>
                </c:pt>
                <c:pt idx="4">
                  <c:v>-1</c:v>
                </c:pt>
              </c:numCache>
            </c:numRef>
          </c:val>
          <c:extLst>
            <c:ext xmlns:c16="http://schemas.microsoft.com/office/drawing/2014/chart" uri="{C3380CC4-5D6E-409C-BE32-E72D297353CC}">
              <c16:uniqueId val="{00000000-BBAA-4534-9817-DD24D0DADBBC}"/>
            </c:ext>
          </c:extLst>
        </c:ser>
        <c:dLbls>
          <c:showLegendKey val="0"/>
          <c:showVal val="0"/>
          <c:showCatName val="0"/>
          <c:showSerName val="0"/>
          <c:showPercent val="0"/>
          <c:showBubbleSize val="0"/>
        </c:dLbls>
        <c:gapWidth val="219"/>
        <c:overlap val="-27"/>
        <c:axId val="411792448"/>
        <c:axId val="411799664"/>
      </c:barChart>
      <c:dateAx>
        <c:axId val="411792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99664"/>
        <c:crosses val="autoZero"/>
        <c:auto val="1"/>
        <c:lblOffset val="100"/>
        <c:baseTimeUnit val="months"/>
      </c:dateAx>
      <c:valAx>
        <c:axId val="41179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9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9</c:v>
                </c:pt>
                <c:pt idx="4">
                  <c:v>6</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9EE-4CEB-9D84-D870D9CA1A93}"/>
            </c:ext>
          </c:extLst>
        </c:ser>
        <c:dLbls>
          <c:showLegendKey val="0"/>
          <c:showVal val="0"/>
          <c:showCatName val="0"/>
          <c:showSerName val="0"/>
          <c:showPercent val="0"/>
          <c:showBubbleSize val="0"/>
        </c:dLbls>
        <c:gapWidth val="219"/>
        <c:overlap val="-27"/>
        <c:axId val="411796384"/>
        <c:axId val="411796712"/>
      </c:barChart>
      <c:dateAx>
        <c:axId val="411796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96712"/>
        <c:crosses val="autoZero"/>
        <c:auto val="1"/>
        <c:lblOffset val="100"/>
        <c:baseTimeUnit val="months"/>
      </c:dateAx>
      <c:valAx>
        <c:axId val="41179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9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116</c:v>
                </c:pt>
                <c:pt idx="3">
                  <c:v>144</c:v>
                </c:pt>
                <c:pt idx="4">
                  <c:v>32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666-4CA9-BA52-2B85436FBE1F}"/>
            </c:ext>
          </c:extLst>
        </c:ser>
        <c:dLbls>
          <c:showLegendKey val="0"/>
          <c:showVal val="0"/>
          <c:showCatName val="0"/>
          <c:showSerName val="0"/>
          <c:showPercent val="0"/>
          <c:showBubbleSize val="0"/>
        </c:dLbls>
        <c:gapWidth val="219"/>
        <c:overlap val="-27"/>
        <c:axId val="312482960"/>
        <c:axId val="312485912"/>
      </c:barChart>
      <c:catAx>
        <c:axId val="31248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85912"/>
        <c:crosses val="autoZero"/>
        <c:auto val="1"/>
        <c:lblAlgn val="ctr"/>
        <c:lblOffset val="100"/>
        <c:noMultiLvlLbl val="0"/>
      </c:catAx>
      <c:valAx>
        <c:axId val="31248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8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CDBB8-A764-4125-A3C1-B23A1C9912F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2C618A3A-D4E0-43D5-BD92-59557E2020D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50283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D28B7-C1A2-41E4-A238-678EAD298832}"/>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45D7C215-DB58-44F1-A407-0B83063C212F}"/>
              </a:ext>
            </a:extLst>
          </p:cNvPr>
          <p:cNvGraphicFramePr>
            <a:graphicFrameLocks noGrp="1"/>
          </p:cNvGraphicFramePr>
          <p:nvPr>
            <p:ph type="chart" sz="quarter" idx="13"/>
            <p:extLst>
              <p:ext uri="{D42A27DB-BD31-4B8C-83A1-F6EECF244321}">
                <p14:modId xmlns:p14="http://schemas.microsoft.com/office/powerpoint/2010/main" val="1511433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584C06-0B14-456D-AF09-003AF2DA533F}"/>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825B0125-4A34-427F-8FD7-9CE674BD40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6399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835E0-8A6C-4FD4-98F4-078D052D48FA}"/>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BB05546D-0F9D-4C93-91E0-00ADD3BAE521}"/>
              </a:ext>
            </a:extLst>
          </p:cNvPr>
          <p:cNvGraphicFramePr>
            <a:graphicFrameLocks noGrp="1"/>
          </p:cNvGraphicFramePr>
          <p:nvPr>
            <p:ph type="tbl" sz="quarter" idx="13"/>
            <p:extLst>
              <p:ext uri="{D42A27DB-BD31-4B8C-83A1-F6EECF244321}">
                <p14:modId xmlns:p14="http://schemas.microsoft.com/office/powerpoint/2010/main" val="1145056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19715668"/>
                    </a:ext>
                  </a:extLst>
                </a:gridCol>
                <a:gridCol w="905256">
                  <a:extLst>
                    <a:ext uri="{9D8B030D-6E8A-4147-A177-3AD203B41FA5}">
                      <a16:colId xmlns:a16="http://schemas.microsoft.com/office/drawing/2014/main" val="2049658265"/>
                    </a:ext>
                  </a:extLst>
                </a:gridCol>
                <a:gridCol w="905256">
                  <a:extLst>
                    <a:ext uri="{9D8B030D-6E8A-4147-A177-3AD203B41FA5}">
                      <a16:colId xmlns:a16="http://schemas.microsoft.com/office/drawing/2014/main" val="163803144"/>
                    </a:ext>
                  </a:extLst>
                </a:gridCol>
                <a:gridCol w="905256">
                  <a:extLst>
                    <a:ext uri="{9D8B030D-6E8A-4147-A177-3AD203B41FA5}">
                      <a16:colId xmlns:a16="http://schemas.microsoft.com/office/drawing/2014/main" val="399222908"/>
                    </a:ext>
                  </a:extLst>
                </a:gridCol>
                <a:gridCol w="905256">
                  <a:extLst>
                    <a:ext uri="{9D8B030D-6E8A-4147-A177-3AD203B41FA5}">
                      <a16:colId xmlns:a16="http://schemas.microsoft.com/office/drawing/2014/main" val="328648403"/>
                    </a:ext>
                  </a:extLst>
                </a:gridCol>
                <a:gridCol w="905256">
                  <a:extLst>
                    <a:ext uri="{9D8B030D-6E8A-4147-A177-3AD203B41FA5}">
                      <a16:colId xmlns:a16="http://schemas.microsoft.com/office/drawing/2014/main" val="145019813"/>
                    </a:ext>
                  </a:extLst>
                </a:gridCol>
                <a:gridCol w="905256">
                  <a:extLst>
                    <a:ext uri="{9D8B030D-6E8A-4147-A177-3AD203B41FA5}">
                      <a16:colId xmlns:a16="http://schemas.microsoft.com/office/drawing/2014/main" val="2739205100"/>
                    </a:ext>
                  </a:extLst>
                </a:gridCol>
                <a:gridCol w="905256">
                  <a:extLst>
                    <a:ext uri="{9D8B030D-6E8A-4147-A177-3AD203B41FA5}">
                      <a16:colId xmlns:a16="http://schemas.microsoft.com/office/drawing/2014/main" val="4191623752"/>
                    </a:ext>
                  </a:extLst>
                </a:gridCol>
                <a:gridCol w="905256">
                  <a:extLst>
                    <a:ext uri="{9D8B030D-6E8A-4147-A177-3AD203B41FA5}">
                      <a16:colId xmlns:a16="http://schemas.microsoft.com/office/drawing/2014/main" val="76311580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88796703"/>
                  </a:ext>
                </a:extLst>
              </a:tr>
              <a:tr h="370840">
                <a:tc>
                  <a:txBody>
                    <a:bodyPr/>
                    <a:lstStyle/>
                    <a:p>
                      <a:r>
                        <a:rPr lang="en-US" sz="1000"/>
                        <a:t>404</a:t>
                      </a:r>
                    </a:p>
                  </a:txBody>
                  <a:tcPr/>
                </a:tc>
                <a:tc>
                  <a:txBody>
                    <a:bodyPr/>
                    <a:lstStyle/>
                    <a:p>
                      <a:r>
                        <a:rPr lang="en-US" sz="1000"/>
                        <a:t>2</a:t>
                      </a:r>
                    </a:p>
                  </a:txBody>
                  <a:tcPr/>
                </a:tc>
                <a:tc>
                  <a:txBody>
                    <a:bodyPr/>
                    <a:lstStyle/>
                    <a:p>
                      <a:r>
                        <a:rPr lang="en-US" sz="1000"/>
                        <a:t>15</a:t>
                      </a:r>
                    </a:p>
                  </a:txBody>
                  <a:tcPr/>
                </a:tc>
                <a:tc>
                  <a:txBody>
                    <a:bodyPr/>
                    <a:lstStyle/>
                    <a:p>
                      <a:r>
                        <a:rPr lang="en-US" sz="1000"/>
                        <a:t>76</a:t>
                      </a:r>
                    </a:p>
                  </a:txBody>
                  <a:tcPr/>
                </a:tc>
                <a:tc>
                  <a:txBody>
                    <a:bodyPr/>
                    <a:lstStyle/>
                    <a:p>
                      <a:r>
                        <a:rPr lang="en-US" sz="1000"/>
                        <a:t>4</a:t>
                      </a:r>
                    </a:p>
                  </a:txBody>
                  <a:tcPr/>
                </a:tc>
                <a:tc>
                  <a:txBody>
                    <a:bodyPr/>
                    <a:lstStyle/>
                    <a:p>
                      <a:r>
                        <a:rPr lang="en-US" sz="1000"/>
                        <a:t>17</a:t>
                      </a:r>
                    </a:p>
                  </a:txBody>
                  <a:tcPr/>
                </a:tc>
                <a:tc>
                  <a:txBody>
                    <a:bodyPr/>
                    <a:lstStyle/>
                    <a:p>
                      <a:r>
                        <a:rPr lang="en-US" sz="1000"/>
                        <a:t>0</a:t>
                      </a:r>
                    </a:p>
                  </a:txBody>
                  <a:tcPr/>
                </a:tc>
                <a:tc>
                  <a:txBody>
                    <a:bodyPr/>
                    <a:lstStyle/>
                    <a:p>
                      <a:r>
                        <a:rPr lang="en-US" sz="1000"/>
                        <a:t>1.6046 %</a:t>
                      </a:r>
                    </a:p>
                  </a:txBody>
                  <a:tcPr/>
                </a:tc>
                <a:tc>
                  <a:txBody>
                    <a:bodyPr/>
                    <a:lstStyle/>
                    <a:p>
                      <a:r>
                        <a:rPr lang="en-US" sz="1000"/>
                        <a:t>0.0 %</a:t>
                      </a:r>
                    </a:p>
                  </a:txBody>
                  <a:tcPr/>
                </a:tc>
                <a:extLst>
                  <a:ext uri="{0D108BD9-81ED-4DB2-BD59-A6C34878D82A}">
                    <a16:rowId xmlns:a16="http://schemas.microsoft.com/office/drawing/2014/main" val="4205481688"/>
                  </a:ext>
                </a:extLst>
              </a:tr>
            </a:tbl>
          </a:graphicData>
        </a:graphic>
      </p:graphicFrame>
      <p:sp>
        <p:nvSpPr>
          <p:cNvPr id="4" name="Text Placeholder 3">
            <a:extLst>
              <a:ext uri="{FF2B5EF4-FFF2-40B4-BE49-F238E27FC236}">
                <a16:creationId xmlns:a16="http://schemas.microsoft.com/office/drawing/2014/main" id="{16766813-203E-4889-A1B0-6F8880B0459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50105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F6465-90E9-4017-BB43-36DDCA06C5FF}"/>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B56CE8F4-777E-4EC5-9A17-635826DCEAC1}"/>
              </a:ext>
            </a:extLst>
          </p:cNvPr>
          <p:cNvGraphicFramePr>
            <a:graphicFrameLocks noGrp="1"/>
          </p:cNvGraphicFramePr>
          <p:nvPr>
            <p:ph type="chart" sz="quarter" idx="13"/>
            <p:extLst>
              <p:ext uri="{D42A27DB-BD31-4B8C-83A1-F6EECF244321}">
                <p14:modId xmlns:p14="http://schemas.microsoft.com/office/powerpoint/2010/main" val="2797531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83E956-FD67-4D26-A443-FD618DE098D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4B51C29-EC33-48F3-BE58-C5FA2CFE65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8283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7899F-B23D-4208-9032-3344076FDF5F}"/>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8339B6F0-CF15-4EED-AEFE-A070BCD9217E}"/>
              </a:ext>
            </a:extLst>
          </p:cNvPr>
          <p:cNvGraphicFramePr>
            <a:graphicFrameLocks noGrp="1"/>
          </p:cNvGraphicFramePr>
          <p:nvPr>
            <p:ph type="chart" sz="quarter" idx="13"/>
            <p:extLst>
              <p:ext uri="{D42A27DB-BD31-4B8C-83A1-F6EECF244321}">
                <p14:modId xmlns:p14="http://schemas.microsoft.com/office/powerpoint/2010/main" val="3232274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CE6C97-CAB2-4C84-B2C8-DAD2459029B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0EE8E5F-5E86-43A0-85BE-35A68B9089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8160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B60AC-9936-4C48-A9D1-F7E3445C7FCA}"/>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42F0B29A-46EA-48B4-A1C7-B8EEBE823AF3}"/>
              </a:ext>
            </a:extLst>
          </p:cNvPr>
          <p:cNvGraphicFramePr>
            <a:graphicFrameLocks noGrp="1"/>
          </p:cNvGraphicFramePr>
          <p:nvPr>
            <p:ph type="chart" sz="quarter" idx="13"/>
            <p:extLst>
              <p:ext uri="{D42A27DB-BD31-4B8C-83A1-F6EECF244321}">
                <p14:modId xmlns:p14="http://schemas.microsoft.com/office/powerpoint/2010/main" val="1834244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194CD2-1AA4-4C16-9E82-2821203ADD8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53A269A-AA05-40A6-993E-71F8AA1B32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3809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9B55E-E11F-4038-9E57-36DD651C039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D6A6B98-FB46-4CF3-A3DE-12F469C307F1}"/>
              </a:ext>
            </a:extLst>
          </p:cNvPr>
          <p:cNvGraphicFramePr>
            <a:graphicFrameLocks noGrp="1"/>
          </p:cNvGraphicFramePr>
          <p:nvPr>
            <p:ph type="chart" sz="quarter" idx="13"/>
            <p:extLst>
              <p:ext uri="{D42A27DB-BD31-4B8C-83A1-F6EECF244321}">
                <p14:modId xmlns:p14="http://schemas.microsoft.com/office/powerpoint/2010/main" val="2250485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26FE77-80C1-4B01-A79E-886E4FFBEF8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6867966-5B01-4E26-9CFF-073DF95B32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8126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F51CA-E0B4-453F-9F2E-2EADEA6F7BA1}"/>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9D38C039-6995-435C-9B55-B7EE64113889}"/>
              </a:ext>
            </a:extLst>
          </p:cNvPr>
          <p:cNvGraphicFramePr>
            <a:graphicFrameLocks noGrp="1"/>
          </p:cNvGraphicFramePr>
          <p:nvPr>
            <p:ph type="tbl" sz="quarter" idx="13"/>
            <p:extLst>
              <p:ext uri="{D42A27DB-BD31-4B8C-83A1-F6EECF244321}">
                <p14:modId xmlns:p14="http://schemas.microsoft.com/office/powerpoint/2010/main" val="273183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6721234"/>
                    </a:ext>
                  </a:extLst>
                </a:gridCol>
                <a:gridCol w="822960">
                  <a:extLst>
                    <a:ext uri="{9D8B030D-6E8A-4147-A177-3AD203B41FA5}">
                      <a16:colId xmlns:a16="http://schemas.microsoft.com/office/drawing/2014/main" val="3071574142"/>
                    </a:ext>
                  </a:extLst>
                </a:gridCol>
                <a:gridCol w="822960">
                  <a:extLst>
                    <a:ext uri="{9D8B030D-6E8A-4147-A177-3AD203B41FA5}">
                      <a16:colId xmlns:a16="http://schemas.microsoft.com/office/drawing/2014/main" val="2732789743"/>
                    </a:ext>
                  </a:extLst>
                </a:gridCol>
                <a:gridCol w="822960">
                  <a:extLst>
                    <a:ext uri="{9D8B030D-6E8A-4147-A177-3AD203B41FA5}">
                      <a16:colId xmlns:a16="http://schemas.microsoft.com/office/drawing/2014/main" val="73627704"/>
                    </a:ext>
                  </a:extLst>
                </a:gridCol>
                <a:gridCol w="822960">
                  <a:extLst>
                    <a:ext uri="{9D8B030D-6E8A-4147-A177-3AD203B41FA5}">
                      <a16:colId xmlns:a16="http://schemas.microsoft.com/office/drawing/2014/main" val="661285153"/>
                    </a:ext>
                  </a:extLst>
                </a:gridCol>
                <a:gridCol w="822960">
                  <a:extLst>
                    <a:ext uri="{9D8B030D-6E8A-4147-A177-3AD203B41FA5}">
                      <a16:colId xmlns:a16="http://schemas.microsoft.com/office/drawing/2014/main" val="1239068651"/>
                    </a:ext>
                  </a:extLst>
                </a:gridCol>
                <a:gridCol w="822960">
                  <a:extLst>
                    <a:ext uri="{9D8B030D-6E8A-4147-A177-3AD203B41FA5}">
                      <a16:colId xmlns:a16="http://schemas.microsoft.com/office/drawing/2014/main" val="303151196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03863435"/>
                  </a:ext>
                </a:extLst>
              </a:tr>
              <a:tr h="370840">
                <a:tc>
                  <a:txBody>
                    <a:bodyPr/>
                    <a:lstStyle/>
                    <a:p>
                      <a:r>
                        <a:rPr lang="en-US" sz="1000" b="1"/>
                        <a:t>Tokio Marine America - 2021-04-26 19:50:05</a:t>
                      </a:r>
                      <a:r>
                        <a:rPr lang="en-US" sz="1000"/>
                        <a:t>
 Every other month, TMA highlights an employee that exemplifies our values. This month, we're pleased to feature Amna I. from our New Jersey office.</a:t>
                      </a:r>
                    </a:p>
                  </a:txBody>
                  <a:tcPr/>
                </a:tc>
                <a:tc>
                  <a:txBody>
                    <a:bodyPr/>
                    <a:lstStyle/>
                    <a:p>
                      <a:r>
                        <a:rPr lang="en-US" sz="1000"/>
                        <a:t>15</a:t>
                      </a:r>
                    </a:p>
                  </a:txBody>
                  <a:tcPr/>
                </a:tc>
                <a:tc>
                  <a:txBody>
                    <a:bodyPr/>
                    <a:lstStyle/>
                    <a:p>
                      <a:r>
                        <a:rPr lang="en-US" sz="1000"/>
                        <a:t>11</a:t>
                      </a:r>
                    </a:p>
                  </a:txBody>
                  <a:tcPr/>
                </a:tc>
                <a:tc>
                  <a:txBody>
                    <a:bodyPr/>
                    <a:lstStyle/>
                    <a:p>
                      <a:r>
                        <a:rPr lang="en-US" sz="1000"/>
                        <a:t>3</a:t>
                      </a:r>
                    </a:p>
                  </a:txBody>
                  <a:tcPr/>
                </a:tc>
                <a:tc>
                  <a:txBody>
                    <a:bodyPr/>
                    <a:lstStyle/>
                    <a:p>
                      <a:r>
                        <a:rPr lang="en-US" sz="1000"/>
                        <a:t>1</a:t>
                      </a:r>
                    </a:p>
                  </a:txBody>
                  <a:tcPr/>
                </a:tc>
                <a:tc>
                  <a:txBody>
                    <a:bodyPr/>
                    <a:lstStyle/>
                    <a:p>
                      <a:r>
                        <a:rPr lang="en-US" sz="1000"/>
                        <a:t>3.7129 %</a:t>
                      </a:r>
                    </a:p>
                  </a:txBody>
                  <a:tcPr/>
                </a:tc>
                <a:tc>
                  <a:txBody>
                    <a:bodyPr/>
                    <a:lstStyle/>
                    <a:p>
                      <a:r>
                        <a:rPr lang="en-US" sz="1000"/>
                        <a:t>Photo</a:t>
                      </a:r>
                    </a:p>
                  </a:txBody>
                  <a:tcPr/>
                </a:tc>
                <a:extLst>
                  <a:ext uri="{0D108BD9-81ED-4DB2-BD59-A6C34878D82A}">
                    <a16:rowId xmlns:a16="http://schemas.microsoft.com/office/drawing/2014/main" val="465779414"/>
                  </a:ext>
                </a:extLst>
              </a:tr>
              <a:tr h="370840">
                <a:tc>
                  <a:txBody>
                    <a:bodyPr/>
                    <a:lstStyle/>
                    <a:p>
                      <a:r>
                        <a:rPr lang="en-US" sz="1000" b="1"/>
                        <a:t>Tokio Marine America - 2021-04-22 19:53:27</a:t>
                      </a:r>
                      <a:r>
                        <a:rPr lang="en-US" sz="1000"/>
                        <a:t>
 Happy Earth Day! 🌏 Tokio Marine is dedicated to sustainability and has maintained a carbon neutral status for seven years. This is in part due to our mangrove planting efforts. #TBT to when TMA's very own Medalit had the opportunity to plant trees with our team in Malaysia!</a:t>
                      </a:r>
                    </a:p>
                  </a:txBody>
                  <a:tcPr/>
                </a:tc>
                <a:tc>
                  <a:txBody>
                    <a:bodyPr/>
                    <a:lstStyle/>
                    <a:p>
                      <a:r>
                        <a:rPr lang="en-US" sz="1000"/>
                        <a:t>13</a:t>
                      </a:r>
                    </a:p>
                  </a:txBody>
                  <a:tcPr/>
                </a:tc>
                <a:tc>
                  <a:txBody>
                    <a:bodyPr/>
                    <a:lstStyle/>
                    <a:p>
                      <a:r>
                        <a:rPr lang="en-US" sz="1000"/>
                        <a:t>11</a:t>
                      </a:r>
                    </a:p>
                  </a:txBody>
                  <a:tcPr/>
                </a:tc>
                <a:tc>
                  <a:txBody>
                    <a:bodyPr/>
                    <a:lstStyle/>
                    <a:p>
                      <a:r>
                        <a:rPr lang="en-US" sz="1000"/>
                        <a:t>0</a:t>
                      </a:r>
                    </a:p>
                  </a:txBody>
                  <a:tcPr/>
                </a:tc>
                <a:tc>
                  <a:txBody>
                    <a:bodyPr/>
                    <a:lstStyle/>
                    <a:p>
                      <a:r>
                        <a:rPr lang="en-US" sz="1000"/>
                        <a:t>2</a:t>
                      </a:r>
                    </a:p>
                  </a:txBody>
                  <a:tcPr/>
                </a:tc>
                <a:tc>
                  <a:txBody>
                    <a:bodyPr/>
                    <a:lstStyle/>
                    <a:p>
                      <a:r>
                        <a:rPr lang="en-US" sz="1000"/>
                        <a:t>3.2178 %</a:t>
                      </a:r>
                    </a:p>
                  </a:txBody>
                  <a:tcPr/>
                </a:tc>
                <a:tc>
                  <a:txBody>
                    <a:bodyPr/>
                    <a:lstStyle/>
                    <a:p>
                      <a:r>
                        <a:rPr lang="en-US" sz="1000"/>
                        <a:t>Photo</a:t>
                      </a:r>
                    </a:p>
                  </a:txBody>
                  <a:tcPr/>
                </a:tc>
                <a:extLst>
                  <a:ext uri="{0D108BD9-81ED-4DB2-BD59-A6C34878D82A}">
                    <a16:rowId xmlns:a16="http://schemas.microsoft.com/office/drawing/2014/main" val="787592253"/>
                  </a:ext>
                </a:extLst>
              </a:tr>
              <a:tr h="370840">
                <a:tc>
                  <a:txBody>
                    <a:bodyPr/>
                    <a:lstStyle/>
                    <a:p>
                      <a:r>
                        <a:rPr lang="en-US" sz="1000" b="1"/>
                        <a:t>Tokio Marine America - 2021-04-23 19:45:17</a:t>
                      </a:r>
                      <a:r>
                        <a:rPr lang="en-US" sz="1000"/>
                        <a:t>
 Even at an executive level, TMA's passion for animals is evident. Chief Quality Officer Dave Gottschall and his family have fostered over 50 puppies with the ASPCA.
"Our role is to help acclimate and socialize these rescues. This can mean a variety of things from having them interact with as many people as possible to giving them needed medicine or simply teaching them to walk on a leash." - Dave Gottschall
TMA is proud to support the ASPCA for the month of April.</a:t>
                      </a:r>
                    </a:p>
                  </a:txBody>
                  <a:tcPr/>
                </a:tc>
                <a:tc>
                  <a:txBody>
                    <a:bodyPr/>
                    <a:lstStyle/>
                    <a:p>
                      <a:r>
                        <a:rPr lang="en-US" sz="1000"/>
                        <a:t>13</a:t>
                      </a:r>
                    </a:p>
                  </a:txBody>
                  <a:tcPr/>
                </a:tc>
                <a:tc>
                  <a:txBody>
                    <a:bodyPr/>
                    <a:lstStyle/>
                    <a:p>
                      <a:r>
                        <a:rPr lang="en-US" sz="1000"/>
                        <a:t>11</a:t>
                      </a:r>
                    </a:p>
                  </a:txBody>
                  <a:tcPr/>
                </a:tc>
                <a:tc>
                  <a:txBody>
                    <a:bodyPr/>
                    <a:lstStyle/>
                    <a:p>
                      <a:r>
                        <a:rPr lang="en-US" sz="1000"/>
                        <a:t>0</a:t>
                      </a:r>
                    </a:p>
                  </a:txBody>
                  <a:tcPr/>
                </a:tc>
                <a:tc>
                  <a:txBody>
                    <a:bodyPr/>
                    <a:lstStyle/>
                    <a:p>
                      <a:r>
                        <a:rPr lang="en-US" sz="1000"/>
                        <a:t>2</a:t>
                      </a:r>
                    </a:p>
                  </a:txBody>
                  <a:tcPr/>
                </a:tc>
                <a:tc>
                  <a:txBody>
                    <a:bodyPr/>
                    <a:lstStyle/>
                    <a:p>
                      <a:r>
                        <a:rPr lang="en-US" sz="1000"/>
                        <a:t>3.2178 %</a:t>
                      </a:r>
                    </a:p>
                  </a:txBody>
                  <a:tcPr/>
                </a:tc>
                <a:tc>
                  <a:txBody>
                    <a:bodyPr/>
                    <a:lstStyle/>
                    <a:p>
                      <a:r>
                        <a:rPr lang="en-US" sz="1000"/>
                        <a:t>Photo</a:t>
                      </a:r>
                    </a:p>
                  </a:txBody>
                  <a:tcPr/>
                </a:tc>
                <a:extLst>
                  <a:ext uri="{0D108BD9-81ED-4DB2-BD59-A6C34878D82A}">
                    <a16:rowId xmlns:a16="http://schemas.microsoft.com/office/drawing/2014/main" val="3884529935"/>
                  </a:ext>
                </a:extLst>
              </a:tr>
            </a:tbl>
          </a:graphicData>
        </a:graphic>
      </p:graphicFrame>
      <p:sp>
        <p:nvSpPr>
          <p:cNvPr id="4" name="Text Placeholder 3">
            <a:extLst>
              <a:ext uri="{FF2B5EF4-FFF2-40B4-BE49-F238E27FC236}">
                <a16:creationId xmlns:a16="http://schemas.microsoft.com/office/drawing/2014/main" id="{179D1D27-5ED2-4B11-A578-24EB4DBDA2A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284033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221E4-0A60-4F0D-91DF-7153E56A37EE}"/>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F79F544A-417B-472E-B097-080968D34053}"/>
              </a:ext>
            </a:extLst>
          </p:cNvPr>
          <p:cNvGraphicFramePr>
            <a:graphicFrameLocks noGrp="1"/>
          </p:cNvGraphicFramePr>
          <p:nvPr>
            <p:ph type="tbl" sz="quarter" idx="13"/>
            <p:extLst>
              <p:ext uri="{D42A27DB-BD31-4B8C-83A1-F6EECF244321}">
                <p14:modId xmlns:p14="http://schemas.microsoft.com/office/powerpoint/2010/main" val="3157088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87586946"/>
                    </a:ext>
                  </a:extLst>
                </a:gridCol>
                <a:gridCol w="576072">
                  <a:extLst>
                    <a:ext uri="{9D8B030D-6E8A-4147-A177-3AD203B41FA5}">
                      <a16:colId xmlns:a16="http://schemas.microsoft.com/office/drawing/2014/main" val="529181778"/>
                    </a:ext>
                  </a:extLst>
                </a:gridCol>
                <a:gridCol w="576072">
                  <a:extLst>
                    <a:ext uri="{9D8B030D-6E8A-4147-A177-3AD203B41FA5}">
                      <a16:colId xmlns:a16="http://schemas.microsoft.com/office/drawing/2014/main" val="757116748"/>
                    </a:ext>
                  </a:extLst>
                </a:gridCol>
                <a:gridCol w="576072">
                  <a:extLst>
                    <a:ext uri="{9D8B030D-6E8A-4147-A177-3AD203B41FA5}">
                      <a16:colId xmlns:a16="http://schemas.microsoft.com/office/drawing/2014/main" val="4272769914"/>
                    </a:ext>
                  </a:extLst>
                </a:gridCol>
                <a:gridCol w="576072">
                  <a:extLst>
                    <a:ext uri="{9D8B030D-6E8A-4147-A177-3AD203B41FA5}">
                      <a16:colId xmlns:a16="http://schemas.microsoft.com/office/drawing/2014/main" val="1155359494"/>
                    </a:ext>
                  </a:extLst>
                </a:gridCol>
                <a:gridCol w="576072">
                  <a:extLst>
                    <a:ext uri="{9D8B030D-6E8A-4147-A177-3AD203B41FA5}">
                      <a16:colId xmlns:a16="http://schemas.microsoft.com/office/drawing/2014/main" val="2877845416"/>
                    </a:ext>
                  </a:extLst>
                </a:gridCol>
                <a:gridCol w="576072">
                  <a:extLst>
                    <a:ext uri="{9D8B030D-6E8A-4147-A177-3AD203B41FA5}">
                      <a16:colId xmlns:a16="http://schemas.microsoft.com/office/drawing/2014/main" val="393383063"/>
                    </a:ext>
                  </a:extLst>
                </a:gridCol>
                <a:gridCol w="576072">
                  <a:extLst>
                    <a:ext uri="{9D8B030D-6E8A-4147-A177-3AD203B41FA5}">
                      <a16:colId xmlns:a16="http://schemas.microsoft.com/office/drawing/2014/main" val="2560608903"/>
                    </a:ext>
                  </a:extLst>
                </a:gridCol>
                <a:gridCol w="576072">
                  <a:extLst>
                    <a:ext uri="{9D8B030D-6E8A-4147-A177-3AD203B41FA5}">
                      <a16:colId xmlns:a16="http://schemas.microsoft.com/office/drawing/2014/main" val="3167471805"/>
                    </a:ext>
                  </a:extLst>
                </a:gridCol>
                <a:gridCol w="576072">
                  <a:extLst>
                    <a:ext uri="{9D8B030D-6E8A-4147-A177-3AD203B41FA5}">
                      <a16:colId xmlns:a16="http://schemas.microsoft.com/office/drawing/2014/main" val="4139503020"/>
                    </a:ext>
                  </a:extLst>
                </a:gridCol>
                <a:gridCol w="576072">
                  <a:extLst>
                    <a:ext uri="{9D8B030D-6E8A-4147-A177-3AD203B41FA5}">
                      <a16:colId xmlns:a16="http://schemas.microsoft.com/office/drawing/2014/main" val="83195951"/>
                    </a:ext>
                  </a:extLst>
                </a:gridCol>
                <a:gridCol w="576072">
                  <a:extLst>
                    <a:ext uri="{9D8B030D-6E8A-4147-A177-3AD203B41FA5}">
                      <a16:colId xmlns:a16="http://schemas.microsoft.com/office/drawing/2014/main" val="2956990074"/>
                    </a:ext>
                  </a:extLst>
                </a:gridCol>
                <a:gridCol w="576072">
                  <a:extLst>
                    <a:ext uri="{9D8B030D-6E8A-4147-A177-3AD203B41FA5}">
                      <a16:colId xmlns:a16="http://schemas.microsoft.com/office/drawing/2014/main" val="69935827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96424983"/>
                  </a:ext>
                </a:extLst>
              </a:tr>
              <a:tr h="370840">
                <a:tc>
                  <a:txBody>
                    <a:bodyPr/>
                    <a:lstStyle/>
                    <a:p>
                      <a:r>
                        <a:rPr lang="en-US" sz="1000"/>
                        <a:t>221</a:t>
                      </a:r>
                    </a:p>
                  </a:txBody>
                  <a:tcPr/>
                </a:tc>
                <a:tc>
                  <a:txBody>
                    <a:bodyPr/>
                    <a:lstStyle/>
                    <a:p>
                      <a:r>
                        <a:rPr lang="en-US" sz="1000"/>
                        <a:t>-1</a:t>
                      </a:r>
                    </a:p>
                  </a:txBody>
                  <a:tcPr/>
                </a:tc>
                <a:tc>
                  <a:txBody>
                    <a:bodyPr/>
                    <a:lstStyle/>
                    <a:p>
                      <a:r>
                        <a:rPr lang="en-US" sz="1000"/>
                        <a:t>15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12</a:t>
                      </a:r>
                    </a:p>
                  </a:txBody>
                  <a:tcPr/>
                </a:tc>
                <a:tc>
                  <a:txBody>
                    <a:bodyPr/>
                    <a:lstStyle/>
                    <a:p>
                      <a:r>
                        <a:rPr lang="en-US" sz="1000"/>
                        <a:t>19</a:t>
                      </a:r>
                    </a:p>
                  </a:txBody>
                  <a:tcPr/>
                </a:tc>
                <a:tc>
                  <a:txBody>
                    <a:bodyPr/>
                    <a:lstStyle/>
                    <a:p>
                      <a:r>
                        <a:rPr lang="en-US" sz="1000"/>
                        <a:t>5</a:t>
                      </a:r>
                    </a:p>
                  </a:txBody>
                  <a:tcPr/>
                </a:tc>
                <a:tc>
                  <a:txBody>
                    <a:bodyPr/>
                    <a:lstStyle/>
                    <a:p>
                      <a:r>
                        <a:rPr lang="en-US" sz="1000"/>
                        <a:t>8</a:t>
                      </a:r>
                    </a:p>
                  </a:txBody>
                  <a:tcPr/>
                </a:tc>
                <a:tc>
                  <a:txBody>
                    <a:bodyPr/>
                    <a:lstStyle/>
                    <a:p>
                      <a:r>
                        <a:rPr lang="en-US" sz="1000"/>
                        <a:t>1.0860 %</a:t>
                      </a:r>
                    </a:p>
                  </a:txBody>
                  <a:tcPr/>
                </a:tc>
                <a:tc>
                  <a:txBody>
                    <a:bodyPr/>
                    <a:lstStyle/>
                    <a:p>
                      <a:r>
                        <a:rPr lang="en-US" sz="1000"/>
                        <a:t>0.0 %</a:t>
                      </a:r>
                    </a:p>
                  </a:txBody>
                  <a:tcPr/>
                </a:tc>
                <a:extLst>
                  <a:ext uri="{0D108BD9-81ED-4DB2-BD59-A6C34878D82A}">
                    <a16:rowId xmlns:a16="http://schemas.microsoft.com/office/drawing/2014/main" val="14979912"/>
                  </a:ext>
                </a:extLst>
              </a:tr>
            </a:tbl>
          </a:graphicData>
        </a:graphic>
      </p:graphicFrame>
      <p:sp>
        <p:nvSpPr>
          <p:cNvPr id="4" name="Text Placeholder 3">
            <a:extLst>
              <a:ext uri="{FF2B5EF4-FFF2-40B4-BE49-F238E27FC236}">
                <a16:creationId xmlns:a16="http://schemas.microsoft.com/office/drawing/2014/main" id="{76382131-927E-41AC-86E1-94AAC910589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282338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68224-0C4B-4B00-B076-5AF98098FDB7}"/>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0C563420-C14B-4EDC-98B0-2676FBCEA8E8}"/>
              </a:ext>
            </a:extLst>
          </p:cNvPr>
          <p:cNvGraphicFramePr>
            <a:graphicFrameLocks noGrp="1"/>
          </p:cNvGraphicFramePr>
          <p:nvPr>
            <p:ph type="chart" sz="quarter" idx="13"/>
            <p:extLst>
              <p:ext uri="{D42A27DB-BD31-4B8C-83A1-F6EECF244321}">
                <p14:modId xmlns:p14="http://schemas.microsoft.com/office/powerpoint/2010/main" val="1503662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213036-2175-4317-82F1-40F754240FB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C04912A-B546-4891-B2CD-D96CA3BE38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3516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BC8E8-56E0-4350-A476-662787E51AFF}"/>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B81652B4-03E6-4875-9C67-64890EA127CB}"/>
              </a:ext>
            </a:extLst>
          </p:cNvPr>
          <p:cNvGraphicFramePr>
            <a:graphicFrameLocks noGrp="1"/>
          </p:cNvGraphicFramePr>
          <p:nvPr>
            <p:ph type="chart" sz="quarter" idx="13"/>
            <p:extLst>
              <p:ext uri="{D42A27DB-BD31-4B8C-83A1-F6EECF244321}">
                <p14:modId xmlns:p14="http://schemas.microsoft.com/office/powerpoint/2010/main" val="2720602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78E87B-3241-4C7D-A35F-BDFBCAFA3CB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001263B-9F2F-4AF1-BFBB-7BE7BFE6F9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897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6141D-8877-4AA7-9296-9FBFCE813AA6}"/>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4545DDC7-1A61-46A1-8658-ABB725F6C27A}"/>
              </a:ext>
            </a:extLst>
          </p:cNvPr>
          <p:cNvGraphicFramePr>
            <a:graphicFrameLocks noGrp="1"/>
          </p:cNvGraphicFramePr>
          <p:nvPr>
            <p:ph type="chart" sz="quarter" idx="13"/>
            <p:extLst>
              <p:ext uri="{D42A27DB-BD31-4B8C-83A1-F6EECF244321}">
                <p14:modId xmlns:p14="http://schemas.microsoft.com/office/powerpoint/2010/main" val="1904825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2145DD-FEE6-4733-B4F1-7710E6125A3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C6728A2-4120-4B54-B4C4-84501F5893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1882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4E1C0-D7F6-44B2-949E-D66617FB8AA3}"/>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52600818-5DB9-435E-8DC4-318B6A500D71}"/>
              </a:ext>
            </a:extLst>
          </p:cNvPr>
          <p:cNvGraphicFramePr>
            <a:graphicFrameLocks noGrp="1"/>
          </p:cNvGraphicFramePr>
          <p:nvPr>
            <p:ph type="tbl" sz="quarter" idx="13"/>
            <p:extLst>
              <p:ext uri="{D42A27DB-BD31-4B8C-83A1-F6EECF244321}">
                <p14:modId xmlns:p14="http://schemas.microsoft.com/office/powerpoint/2010/main" val="3895669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57967268"/>
                    </a:ext>
                  </a:extLst>
                </a:gridCol>
                <a:gridCol w="493776">
                  <a:extLst>
                    <a:ext uri="{9D8B030D-6E8A-4147-A177-3AD203B41FA5}">
                      <a16:colId xmlns:a16="http://schemas.microsoft.com/office/drawing/2014/main" val="3549391884"/>
                    </a:ext>
                  </a:extLst>
                </a:gridCol>
                <a:gridCol w="1069848">
                  <a:extLst>
                    <a:ext uri="{9D8B030D-6E8A-4147-A177-3AD203B41FA5}">
                      <a16:colId xmlns:a16="http://schemas.microsoft.com/office/drawing/2014/main" val="2990689796"/>
                    </a:ext>
                  </a:extLst>
                </a:gridCol>
                <a:gridCol w="1069848">
                  <a:extLst>
                    <a:ext uri="{9D8B030D-6E8A-4147-A177-3AD203B41FA5}">
                      <a16:colId xmlns:a16="http://schemas.microsoft.com/office/drawing/2014/main" val="934591197"/>
                    </a:ext>
                  </a:extLst>
                </a:gridCol>
                <a:gridCol w="1069848">
                  <a:extLst>
                    <a:ext uri="{9D8B030D-6E8A-4147-A177-3AD203B41FA5}">
                      <a16:colId xmlns:a16="http://schemas.microsoft.com/office/drawing/2014/main" val="2974701484"/>
                    </a:ext>
                  </a:extLst>
                </a:gridCol>
                <a:gridCol w="1069848">
                  <a:extLst>
                    <a:ext uri="{9D8B030D-6E8A-4147-A177-3AD203B41FA5}">
                      <a16:colId xmlns:a16="http://schemas.microsoft.com/office/drawing/2014/main" val="1740858315"/>
                    </a:ext>
                  </a:extLst>
                </a:gridCol>
                <a:gridCol w="1069848">
                  <a:extLst>
                    <a:ext uri="{9D8B030D-6E8A-4147-A177-3AD203B41FA5}">
                      <a16:colId xmlns:a16="http://schemas.microsoft.com/office/drawing/2014/main" val="413715452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455304621"/>
                  </a:ext>
                </a:extLst>
              </a:tr>
              <a:tr h="370840">
                <a:tc>
                  <a:txBody>
                    <a:bodyPr/>
                    <a:lstStyle/>
                    <a:p>
                      <a:r>
                        <a:rPr lang="en-US" sz="1000" b="1"/>
                        <a:t>@TokioMAmerica - 2021-04-26 19:46:08</a:t>
                      </a:r>
                      <a:r>
                        <a:rPr lang="en-US" sz="1000"/>
                        <a:t>
 Every other month, TMA highlights an employee that exemplifies our values. This month, we're pleased to feature Amna I. from our New Jersey office. https://t.co/eMTvZd80Hq</a:t>
                      </a:r>
                    </a:p>
                  </a:txBody>
                  <a:tcPr/>
                </a:tc>
                <a:tc>
                  <a:txBody>
                    <a:bodyPr/>
                    <a:lstStyle/>
                    <a:p>
                      <a:r>
                        <a:rPr lang="en-US" sz="1000"/>
                        <a:t>04/29/2021 18:10:23</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2.2624 %</a:t>
                      </a:r>
                    </a:p>
                  </a:txBody>
                  <a:tcPr/>
                </a:tc>
                <a:extLst>
                  <a:ext uri="{0D108BD9-81ED-4DB2-BD59-A6C34878D82A}">
                    <a16:rowId xmlns:a16="http://schemas.microsoft.com/office/drawing/2014/main" val="1509471912"/>
                  </a:ext>
                </a:extLst>
              </a:tr>
              <a:tr h="370840">
                <a:tc>
                  <a:txBody>
                    <a:bodyPr/>
                    <a:lstStyle/>
                    <a:p>
                      <a:r>
                        <a:rPr lang="en-US" sz="1000" b="1"/>
                        <a:t>@TokioMAmerica - 2021-04-09 19:38:28</a:t>
                      </a:r>
                      <a:r>
                        <a:rPr lang="en-US" sz="1000"/>
                        <a:t>
 Did you know the @ASPCA has an animal poison control hotline? In 2020, the ASPCA helped over 350k animals with their hotline alone. For the month of April, TMA will be collecting donations to support their efforts. https://t.co/QbPmYR0xPB</a:t>
                      </a:r>
                    </a:p>
                  </a:txBody>
                  <a:tcPr/>
                </a:tc>
                <a:tc>
                  <a:txBody>
                    <a:bodyPr/>
                    <a:lstStyle/>
                    <a:p>
                      <a:r>
                        <a:rPr lang="en-US" sz="1000"/>
                        <a:t>04/14/2021 18:10:36</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5</a:t>
                      </a:r>
                    </a:p>
                  </a:txBody>
                  <a:tcPr/>
                </a:tc>
                <a:tc>
                  <a:txBody>
                    <a:bodyPr/>
                    <a:lstStyle/>
                    <a:p>
                      <a:r>
                        <a:rPr lang="en-US" sz="1000"/>
                        <a:t>2.2523 %</a:t>
                      </a:r>
                    </a:p>
                  </a:txBody>
                  <a:tcPr/>
                </a:tc>
                <a:extLst>
                  <a:ext uri="{0D108BD9-81ED-4DB2-BD59-A6C34878D82A}">
                    <a16:rowId xmlns:a16="http://schemas.microsoft.com/office/drawing/2014/main" val="1295810939"/>
                  </a:ext>
                </a:extLst>
              </a:tr>
              <a:tr h="370840">
                <a:tc>
                  <a:txBody>
                    <a:bodyPr/>
                    <a:lstStyle/>
                    <a:p>
                      <a:r>
                        <a:rPr lang="en-US" sz="1000" b="1"/>
                        <a:t>@TokioMAmerica - 2021-04-13 19:12:56</a:t>
                      </a:r>
                      <a:r>
                        <a:rPr lang="en-US" sz="1000"/>
                        <a:t>
 The #CatalyticConverter in your car is worth ,000 and can be stolen in under two minutes. Get tips to reduce your risk of theft: https://t.co/JglIKZ9dNf https://t.co/uVX2qpoaL2</a:t>
                      </a:r>
                    </a:p>
                  </a:txBody>
                  <a:tcPr/>
                </a:tc>
                <a:tc>
                  <a:txBody>
                    <a:bodyPr/>
                    <a:lstStyle/>
                    <a:p>
                      <a:r>
                        <a:rPr lang="en-US" sz="1000"/>
                        <a:t>04/19/2021 12:10:47</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4</a:t>
                      </a:r>
                    </a:p>
                  </a:txBody>
                  <a:tcPr/>
                </a:tc>
                <a:tc>
                  <a:txBody>
                    <a:bodyPr/>
                    <a:lstStyle/>
                    <a:p>
                      <a:r>
                        <a:rPr lang="en-US" sz="1000"/>
                        <a:t>1.8100 %</a:t>
                      </a:r>
                    </a:p>
                  </a:txBody>
                  <a:tcPr/>
                </a:tc>
                <a:extLst>
                  <a:ext uri="{0D108BD9-81ED-4DB2-BD59-A6C34878D82A}">
                    <a16:rowId xmlns:a16="http://schemas.microsoft.com/office/drawing/2014/main" val="1131454441"/>
                  </a:ext>
                </a:extLst>
              </a:tr>
            </a:tbl>
          </a:graphicData>
        </a:graphic>
      </p:graphicFrame>
      <p:sp>
        <p:nvSpPr>
          <p:cNvPr id="4" name="Text Placeholder 3">
            <a:extLst>
              <a:ext uri="{FF2B5EF4-FFF2-40B4-BE49-F238E27FC236}">
                <a16:creationId xmlns:a16="http://schemas.microsoft.com/office/drawing/2014/main" id="{22EA1568-5358-4C44-9894-9B39E259C21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68657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602A0-DEAF-435D-97EB-7DB2E4C597A8}"/>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460BD215-4F30-4303-8CE3-3C88C623E878}"/>
              </a:ext>
            </a:extLst>
          </p:cNvPr>
          <p:cNvGraphicFramePr>
            <a:graphicFrameLocks noGrp="1"/>
          </p:cNvGraphicFramePr>
          <p:nvPr>
            <p:ph type="tbl" sz="quarter" idx="13"/>
            <p:extLst>
              <p:ext uri="{D42A27DB-BD31-4B8C-83A1-F6EECF244321}">
                <p14:modId xmlns:p14="http://schemas.microsoft.com/office/powerpoint/2010/main" val="359034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336977931"/>
                    </a:ext>
                  </a:extLst>
                </a:gridCol>
                <a:gridCol w="658368">
                  <a:extLst>
                    <a:ext uri="{9D8B030D-6E8A-4147-A177-3AD203B41FA5}">
                      <a16:colId xmlns:a16="http://schemas.microsoft.com/office/drawing/2014/main" val="3876427635"/>
                    </a:ext>
                  </a:extLst>
                </a:gridCol>
                <a:gridCol w="658368">
                  <a:extLst>
                    <a:ext uri="{9D8B030D-6E8A-4147-A177-3AD203B41FA5}">
                      <a16:colId xmlns:a16="http://schemas.microsoft.com/office/drawing/2014/main" val="1486948081"/>
                    </a:ext>
                  </a:extLst>
                </a:gridCol>
                <a:gridCol w="658368">
                  <a:extLst>
                    <a:ext uri="{9D8B030D-6E8A-4147-A177-3AD203B41FA5}">
                      <a16:colId xmlns:a16="http://schemas.microsoft.com/office/drawing/2014/main" val="3034057409"/>
                    </a:ext>
                  </a:extLst>
                </a:gridCol>
                <a:gridCol w="658368">
                  <a:extLst>
                    <a:ext uri="{9D8B030D-6E8A-4147-A177-3AD203B41FA5}">
                      <a16:colId xmlns:a16="http://schemas.microsoft.com/office/drawing/2014/main" val="1158572053"/>
                    </a:ext>
                  </a:extLst>
                </a:gridCol>
                <a:gridCol w="658368">
                  <a:extLst>
                    <a:ext uri="{9D8B030D-6E8A-4147-A177-3AD203B41FA5}">
                      <a16:colId xmlns:a16="http://schemas.microsoft.com/office/drawing/2014/main" val="73497569"/>
                    </a:ext>
                  </a:extLst>
                </a:gridCol>
                <a:gridCol w="658368">
                  <a:extLst>
                    <a:ext uri="{9D8B030D-6E8A-4147-A177-3AD203B41FA5}">
                      <a16:colId xmlns:a16="http://schemas.microsoft.com/office/drawing/2014/main" val="1093729214"/>
                    </a:ext>
                  </a:extLst>
                </a:gridCol>
                <a:gridCol w="658368">
                  <a:extLst>
                    <a:ext uri="{9D8B030D-6E8A-4147-A177-3AD203B41FA5}">
                      <a16:colId xmlns:a16="http://schemas.microsoft.com/office/drawing/2014/main" val="1559319434"/>
                    </a:ext>
                  </a:extLst>
                </a:gridCol>
                <a:gridCol w="658368">
                  <a:extLst>
                    <a:ext uri="{9D8B030D-6E8A-4147-A177-3AD203B41FA5}">
                      <a16:colId xmlns:a16="http://schemas.microsoft.com/office/drawing/2014/main" val="3818855181"/>
                    </a:ext>
                  </a:extLst>
                </a:gridCol>
                <a:gridCol w="658368">
                  <a:extLst>
                    <a:ext uri="{9D8B030D-6E8A-4147-A177-3AD203B41FA5}">
                      <a16:colId xmlns:a16="http://schemas.microsoft.com/office/drawing/2014/main" val="1537553381"/>
                    </a:ext>
                  </a:extLst>
                </a:gridCol>
                <a:gridCol w="658368">
                  <a:extLst>
                    <a:ext uri="{9D8B030D-6E8A-4147-A177-3AD203B41FA5}">
                      <a16:colId xmlns:a16="http://schemas.microsoft.com/office/drawing/2014/main" val="2097080727"/>
                    </a:ext>
                  </a:extLst>
                </a:gridCol>
                <a:gridCol w="658368">
                  <a:extLst>
                    <a:ext uri="{9D8B030D-6E8A-4147-A177-3AD203B41FA5}">
                      <a16:colId xmlns:a16="http://schemas.microsoft.com/office/drawing/2014/main" val="52309184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240898198"/>
                  </a:ext>
                </a:extLst>
              </a:tr>
              <a:tr h="370840">
                <a:tc>
                  <a:txBody>
                    <a:bodyPr/>
                    <a:lstStyle/>
                    <a:p>
                      <a:r>
                        <a:rPr lang="en-US" sz="1000"/>
                        <a:t>17891</a:t>
                      </a:r>
                    </a:p>
                  </a:txBody>
                  <a:tcPr/>
                </a:tc>
                <a:tc>
                  <a:txBody>
                    <a:bodyPr/>
                    <a:lstStyle/>
                    <a:p>
                      <a:r>
                        <a:rPr lang="en-US" sz="1000"/>
                        <a:t>86</a:t>
                      </a:r>
                    </a:p>
                  </a:txBody>
                  <a:tcPr/>
                </a:tc>
                <a:tc>
                  <a:txBody>
                    <a:bodyPr/>
                    <a:lstStyle/>
                    <a:p>
                      <a:r>
                        <a:rPr lang="en-US" sz="1000"/>
                        <a:t>15</a:t>
                      </a:r>
                    </a:p>
                  </a:txBody>
                  <a:tcPr/>
                </a:tc>
                <a:tc>
                  <a:txBody>
                    <a:bodyPr/>
                    <a:lstStyle/>
                    <a:p>
                      <a:r>
                        <a:rPr lang="en-US" sz="1000"/>
                        <a:t>616</a:t>
                      </a:r>
                    </a:p>
                  </a:txBody>
                  <a:tcPr/>
                </a:tc>
                <a:tc>
                  <a:txBody>
                    <a:bodyPr/>
                    <a:lstStyle/>
                    <a:p>
                      <a:r>
                        <a:rPr lang="en-US" sz="1000"/>
                        <a:t>41.066666666667</a:t>
                      </a:r>
                    </a:p>
                  </a:txBody>
                  <a:tcPr/>
                </a:tc>
                <a:tc>
                  <a:txBody>
                    <a:bodyPr/>
                    <a:lstStyle/>
                    <a:p>
                      <a:r>
                        <a:rPr lang="en-US" sz="1000"/>
                        <a:t>12</a:t>
                      </a:r>
                    </a:p>
                  </a:txBody>
                  <a:tcPr/>
                </a:tc>
                <a:tc>
                  <a:txBody>
                    <a:bodyPr/>
                    <a:lstStyle/>
                    <a:p>
                      <a:r>
                        <a:rPr lang="en-US" sz="1000"/>
                        <a:t>14</a:t>
                      </a:r>
                    </a:p>
                  </a:txBody>
                  <a:tcPr/>
                </a:tc>
                <a:tc>
                  <a:txBody>
                    <a:bodyPr/>
                    <a:lstStyle/>
                    <a:p>
                      <a:r>
                        <a:rPr lang="en-US" sz="1000"/>
                        <a:t>477</a:t>
                      </a:r>
                    </a:p>
                  </a:txBody>
                  <a:tcPr/>
                </a:tc>
                <a:tc>
                  <a:txBody>
                    <a:bodyPr/>
                    <a:lstStyle/>
                    <a:p>
                      <a:r>
                        <a:rPr lang="en-US" sz="1000"/>
                        <a:t>29056</a:t>
                      </a:r>
                    </a:p>
                  </a:txBody>
                  <a:tcPr/>
                </a:tc>
                <a:tc>
                  <a:txBody>
                    <a:bodyPr/>
                    <a:lstStyle/>
                    <a:p>
                      <a:r>
                        <a:rPr lang="en-US" sz="1000"/>
                        <a:t>1937.0666666667</a:t>
                      </a:r>
                    </a:p>
                  </a:txBody>
                  <a:tcPr/>
                </a:tc>
                <a:tc>
                  <a:txBody>
                    <a:bodyPr/>
                    <a:lstStyle/>
                    <a:p>
                      <a:r>
                        <a:rPr lang="en-US" sz="1000"/>
                        <a:t>0.037745559299017 %</a:t>
                      </a:r>
                    </a:p>
                  </a:txBody>
                  <a:tcPr/>
                </a:tc>
                <a:tc>
                  <a:txBody>
                    <a:bodyPr/>
                    <a:lstStyle/>
                    <a:p>
                      <a:r>
                        <a:rPr lang="en-US" sz="1000"/>
                        <a:t>0</a:t>
                      </a:r>
                    </a:p>
                  </a:txBody>
                  <a:tcPr/>
                </a:tc>
                <a:extLst>
                  <a:ext uri="{0D108BD9-81ED-4DB2-BD59-A6C34878D82A}">
                    <a16:rowId xmlns:a16="http://schemas.microsoft.com/office/drawing/2014/main" val="134318839"/>
                  </a:ext>
                </a:extLst>
              </a:tr>
            </a:tbl>
          </a:graphicData>
        </a:graphic>
      </p:graphicFrame>
      <p:sp>
        <p:nvSpPr>
          <p:cNvPr id="4" name="Text Placeholder 3">
            <a:extLst>
              <a:ext uri="{FF2B5EF4-FFF2-40B4-BE49-F238E27FC236}">
                <a16:creationId xmlns:a16="http://schemas.microsoft.com/office/drawing/2014/main" id="{53C09972-5FAA-4021-91EA-37ADD2C06A6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518449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281A5-C9DA-40A2-B799-CC5FCC4AE349}"/>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BAC401F1-2528-4A3E-BE7D-15C626EC5AC4}"/>
              </a:ext>
            </a:extLst>
          </p:cNvPr>
          <p:cNvGraphicFramePr>
            <a:graphicFrameLocks noGrp="1"/>
          </p:cNvGraphicFramePr>
          <p:nvPr>
            <p:ph type="chart" sz="quarter" idx="13"/>
            <p:extLst>
              <p:ext uri="{D42A27DB-BD31-4B8C-83A1-F6EECF244321}">
                <p14:modId xmlns:p14="http://schemas.microsoft.com/office/powerpoint/2010/main" val="2513624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1F3AC0-4275-4341-90F5-77AE02D62BE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3475164-EC62-403E-80C3-46D551841D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9539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0C245-824A-44D5-BC26-A7AA8B558E2C}"/>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CCA87185-BCBC-49D6-B9CF-19942CB6E15B}"/>
              </a:ext>
            </a:extLst>
          </p:cNvPr>
          <p:cNvGraphicFramePr>
            <a:graphicFrameLocks noGrp="1"/>
          </p:cNvGraphicFramePr>
          <p:nvPr>
            <p:ph type="chart" sz="quarter" idx="13"/>
            <p:extLst>
              <p:ext uri="{D42A27DB-BD31-4B8C-83A1-F6EECF244321}">
                <p14:modId xmlns:p14="http://schemas.microsoft.com/office/powerpoint/2010/main" val="1398621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5E36C9-F8C7-4DA9-95B1-F175A9DBE60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9B41F92-F07C-47E7-813D-41E1712180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7097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E811F-BD57-449C-BDD8-61DBC7CEEE7F}"/>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7AA03489-34AD-4BB5-9376-407524DC2A14}"/>
              </a:ext>
            </a:extLst>
          </p:cNvPr>
          <p:cNvGraphicFramePr>
            <a:graphicFrameLocks noGrp="1"/>
          </p:cNvGraphicFramePr>
          <p:nvPr>
            <p:ph type="chart" sz="quarter" idx="13"/>
            <p:extLst>
              <p:ext uri="{D42A27DB-BD31-4B8C-83A1-F6EECF244321}">
                <p14:modId xmlns:p14="http://schemas.microsoft.com/office/powerpoint/2010/main" val="3454490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7E82B6-B3B0-44C6-838F-66927F99944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B14EA29-847D-437B-BAED-643543FF4E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8217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3FCB8-993B-4B16-A394-971D2E1B9C72}"/>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939A8C57-D963-4000-BFBE-D24556984AC6}"/>
              </a:ext>
            </a:extLst>
          </p:cNvPr>
          <p:cNvGraphicFramePr>
            <a:graphicFrameLocks noGrp="1"/>
          </p:cNvGraphicFramePr>
          <p:nvPr>
            <p:ph type="chart" sz="quarter" idx="13"/>
            <p:extLst>
              <p:ext uri="{D42A27DB-BD31-4B8C-83A1-F6EECF244321}">
                <p14:modId xmlns:p14="http://schemas.microsoft.com/office/powerpoint/2010/main" val="3650513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99AA9F-5061-4840-B396-F1DBB4DDCCD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DA1EEA8-C058-4254-91A8-5050CC43CD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7690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411AB-EB20-4FE8-BFDB-C2304F53BE75}"/>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8B509BE3-6DC1-4039-9EE0-A042AEA6D46A}"/>
              </a:ext>
            </a:extLst>
          </p:cNvPr>
          <p:cNvGraphicFramePr>
            <a:graphicFrameLocks noGrp="1"/>
          </p:cNvGraphicFramePr>
          <p:nvPr>
            <p:ph type="tbl" sz="quarter" idx="13"/>
            <p:extLst>
              <p:ext uri="{D42A27DB-BD31-4B8C-83A1-F6EECF244321}">
                <p14:modId xmlns:p14="http://schemas.microsoft.com/office/powerpoint/2010/main" val="3556001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38920599"/>
                    </a:ext>
                  </a:extLst>
                </a:gridCol>
                <a:gridCol w="740664">
                  <a:extLst>
                    <a:ext uri="{9D8B030D-6E8A-4147-A177-3AD203B41FA5}">
                      <a16:colId xmlns:a16="http://schemas.microsoft.com/office/drawing/2014/main" val="3764540332"/>
                    </a:ext>
                  </a:extLst>
                </a:gridCol>
                <a:gridCol w="740664">
                  <a:extLst>
                    <a:ext uri="{9D8B030D-6E8A-4147-A177-3AD203B41FA5}">
                      <a16:colId xmlns:a16="http://schemas.microsoft.com/office/drawing/2014/main" val="3142330685"/>
                    </a:ext>
                  </a:extLst>
                </a:gridCol>
                <a:gridCol w="740664">
                  <a:extLst>
                    <a:ext uri="{9D8B030D-6E8A-4147-A177-3AD203B41FA5}">
                      <a16:colId xmlns:a16="http://schemas.microsoft.com/office/drawing/2014/main" val="4088391156"/>
                    </a:ext>
                  </a:extLst>
                </a:gridCol>
                <a:gridCol w="740664">
                  <a:extLst>
                    <a:ext uri="{9D8B030D-6E8A-4147-A177-3AD203B41FA5}">
                      <a16:colId xmlns:a16="http://schemas.microsoft.com/office/drawing/2014/main" val="3554396991"/>
                    </a:ext>
                  </a:extLst>
                </a:gridCol>
                <a:gridCol w="740664">
                  <a:extLst>
                    <a:ext uri="{9D8B030D-6E8A-4147-A177-3AD203B41FA5}">
                      <a16:colId xmlns:a16="http://schemas.microsoft.com/office/drawing/2014/main" val="2777166824"/>
                    </a:ext>
                  </a:extLst>
                </a:gridCol>
                <a:gridCol w="740664">
                  <a:extLst>
                    <a:ext uri="{9D8B030D-6E8A-4147-A177-3AD203B41FA5}">
                      <a16:colId xmlns:a16="http://schemas.microsoft.com/office/drawing/2014/main" val="1720270486"/>
                    </a:ext>
                  </a:extLst>
                </a:gridCol>
                <a:gridCol w="740664">
                  <a:extLst>
                    <a:ext uri="{9D8B030D-6E8A-4147-A177-3AD203B41FA5}">
                      <a16:colId xmlns:a16="http://schemas.microsoft.com/office/drawing/2014/main" val="3276633901"/>
                    </a:ext>
                  </a:extLst>
                </a:gridCol>
                <a:gridCol w="740664">
                  <a:extLst>
                    <a:ext uri="{9D8B030D-6E8A-4147-A177-3AD203B41FA5}">
                      <a16:colId xmlns:a16="http://schemas.microsoft.com/office/drawing/2014/main" val="313086537"/>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3689475979"/>
                  </a:ext>
                </a:extLst>
              </a:tr>
              <a:tr h="370840">
                <a:tc>
                  <a:txBody>
                    <a:bodyPr/>
                    <a:lstStyle/>
                    <a:p>
                      <a:r>
                        <a:rPr lang="en-US" sz="1000" b="1"/>
                        <a:t>Tokio Marine America - 2021-04-16 19:52:48</a:t>
                      </a:r>
                      <a:r>
                        <a:rPr lang="en-US" sz="1000"/>
                        <a:t>
 Spring has arrived, and the cherry blossoms are on full display! HR Assistant, Amna, spent the weekend in D.C. and snapped these gorgeous photos.🌸</a:t>
                      </a:r>
                    </a:p>
                  </a:txBody>
                  <a:tcPr/>
                </a:tc>
                <a:tc>
                  <a:txBody>
                    <a:bodyPr/>
                    <a:lstStyle/>
                    <a:p>
                      <a:r>
                        <a:rPr lang="en-US" sz="1000"/>
                        <a:t>Image</a:t>
                      </a:r>
                    </a:p>
                  </a:txBody>
                  <a:tcPr/>
                </a:tc>
                <a:tc>
                  <a:txBody>
                    <a:bodyPr/>
                    <a:lstStyle/>
                    <a:p>
                      <a:r>
                        <a:rPr lang="en-US" sz="1000"/>
                        <a:t>133</a:t>
                      </a:r>
                    </a:p>
                  </a:txBody>
                  <a:tcPr/>
                </a:tc>
                <a:tc>
                  <a:txBody>
                    <a:bodyPr/>
                    <a:lstStyle/>
                    <a:p>
                      <a:r>
                        <a:rPr lang="en-US" sz="1000"/>
                        <a:t>3</a:t>
                      </a:r>
                    </a:p>
                  </a:txBody>
                  <a:tcPr/>
                </a:tc>
                <a:tc>
                  <a:txBody>
                    <a:bodyPr/>
                    <a:lstStyle/>
                    <a:p>
                      <a:r>
                        <a:rPr lang="en-US" sz="1000"/>
                        <a:t>0</a:t>
                      </a:r>
                    </a:p>
                  </a:txBody>
                  <a:tcPr/>
                </a:tc>
                <a:tc>
                  <a:txBody>
                    <a:bodyPr/>
                    <a:lstStyle/>
                    <a:p>
                      <a:r>
                        <a:rPr lang="en-US" sz="1000"/>
                        <a:t>131</a:t>
                      </a:r>
                    </a:p>
                  </a:txBody>
                  <a:tcPr/>
                </a:tc>
                <a:tc>
                  <a:txBody>
                    <a:bodyPr/>
                    <a:lstStyle/>
                    <a:p>
                      <a:r>
                        <a:rPr lang="en-US" sz="1000"/>
                        <a:t>0.044403791784467</a:t>
                      </a:r>
                    </a:p>
                  </a:txBody>
                  <a:tcPr/>
                </a:tc>
                <a:tc>
                  <a:txBody>
                    <a:bodyPr/>
                    <a:lstStyle/>
                    <a:p>
                      <a:r>
                        <a:rPr lang="en-US" sz="1000"/>
                        <a:t>6013</a:t>
                      </a:r>
                    </a:p>
                  </a:txBody>
                  <a:tcPr/>
                </a:tc>
                <a:tc>
                  <a:txBody>
                    <a:bodyPr/>
                    <a:lstStyle/>
                    <a:p>
                      <a:r>
                        <a:rPr lang="en-US" sz="1000"/>
                        <a:t>n/a</a:t>
                      </a:r>
                    </a:p>
                  </a:txBody>
                  <a:tcPr/>
                </a:tc>
                <a:extLst>
                  <a:ext uri="{0D108BD9-81ED-4DB2-BD59-A6C34878D82A}">
                    <a16:rowId xmlns:a16="http://schemas.microsoft.com/office/drawing/2014/main" val="1997035981"/>
                  </a:ext>
                </a:extLst>
              </a:tr>
              <a:tr h="370840">
                <a:tc>
                  <a:txBody>
                    <a:bodyPr/>
                    <a:lstStyle/>
                    <a:p>
                      <a:r>
                        <a:rPr lang="en-US" sz="1000" b="1"/>
                        <a:t>Tokio Marine America - 2021-04-23 19:43:38</a:t>
                      </a:r>
                      <a:r>
                        <a:rPr lang="en-US" sz="1000"/>
                        <a:t>
 In some states, due to insufficient spaying and neutering, there are simply more puppies than there is demand. That's where Chief Quality Officer Dave Gottschall comes in. Dave and his family have fostered over 50 puppies with the ASPCA.
"Is it hard to return the puppies on their day of adoption? Yes! But it is also very rewarding."
Dave proves TMA's love for animals starts at the executive level. We're pleased to support the ASPCA for the month of April.</a:t>
                      </a:r>
                    </a:p>
                  </a:txBody>
                  <a:tcPr/>
                </a:tc>
                <a:tc>
                  <a:txBody>
                    <a:bodyPr/>
                    <a:lstStyle/>
                    <a:p>
                      <a:r>
                        <a:rPr lang="en-US" sz="1000"/>
                        <a:t>Image</a:t>
                      </a:r>
                    </a:p>
                  </a:txBody>
                  <a:tcPr/>
                </a:tc>
                <a:tc>
                  <a:txBody>
                    <a:bodyPr/>
                    <a:lstStyle/>
                    <a:p>
                      <a:r>
                        <a:rPr lang="en-US" sz="1000"/>
                        <a:t>87</a:t>
                      </a:r>
                    </a:p>
                  </a:txBody>
                  <a:tcPr/>
                </a:tc>
                <a:tc>
                  <a:txBody>
                    <a:bodyPr/>
                    <a:lstStyle/>
                    <a:p>
                      <a:r>
                        <a:rPr lang="en-US" sz="1000"/>
                        <a:t>1</a:t>
                      </a:r>
                    </a:p>
                  </a:txBody>
                  <a:tcPr/>
                </a:tc>
                <a:tc>
                  <a:txBody>
                    <a:bodyPr/>
                    <a:lstStyle/>
                    <a:p>
                      <a:r>
                        <a:rPr lang="en-US" sz="1000"/>
                        <a:t>0</a:t>
                      </a:r>
                    </a:p>
                  </a:txBody>
                  <a:tcPr/>
                </a:tc>
                <a:tc>
                  <a:txBody>
                    <a:bodyPr/>
                    <a:lstStyle/>
                    <a:p>
                      <a:r>
                        <a:rPr lang="en-US" sz="1000"/>
                        <a:t>63</a:t>
                      </a:r>
                    </a:p>
                  </a:txBody>
                  <a:tcPr/>
                </a:tc>
                <a:tc>
                  <a:txBody>
                    <a:bodyPr/>
                    <a:lstStyle/>
                    <a:p>
                      <a:r>
                        <a:rPr lang="en-US" sz="1000"/>
                        <a:t>0.038530237305435</a:t>
                      </a:r>
                    </a:p>
                  </a:txBody>
                  <a:tcPr/>
                </a:tc>
                <a:tc>
                  <a:txBody>
                    <a:bodyPr/>
                    <a:lstStyle/>
                    <a:p>
                      <a:r>
                        <a:rPr lang="en-US" sz="1000"/>
                        <a:t>3919</a:t>
                      </a:r>
                    </a:p>
                  </a:txBody>
                  <a:tcPr/>
                </a:tc>
                <a:tc>
                  <a:txBody>
                    <a:bodyPr/>
                    <a:lstStyle/>
                    <a:p>
                      <a:r>
                        <a:rPr lang="en-US" sz="1000"/>
                        <a:t>n/a</a:t>
                      </a:r>
                    </a:p>
                  </a:txBody>
                  <a:tcPr/>
                </a:tc>
                <a:extLst>
                  <a:ext uri="{0D108BD9-81ED-4DB2-BD59-A6C34878D82A}">
                    <a16:rowId xmlns:a16="http://schemas.microsoft.com/office/drawing/2014/main" val="3480784466"/>
                  </a:ext>
                </a:extLst>
              </a:tr>
              <a:tr h="370840">
                <a:tc>
                  <a:txBody>
                    <a:bodyPr/>
                    <a:lstStyle/>
                    <a:p>
                      <a:r>
                        <a:rPr lang="en-US" sz="1000" b="1"/>
                        <a:t>Tokio Marine America - 2021-04-22 19:51:12</a:t>
                      </a:r>
                      <a:r>
                        <a:rPr lang="en-US" sz="1000"/>
                        <a:t>
 Happy Earth Day! 🌏 Tokio Marine is dedicated to sustainability and has maintained a carbon neutral status for seven years. This is in part due to our mangrove planting efforts. Check out this throwback to when TMA's very own Medalit had the opportunity to plant trees with our team in Malaysia!</a:t>
                      </a:r>
                    </a:p>
                  </a:txBody>
                  <a:tcPr/>
                </a:tc>
                <a:tc>
                  <a:txBody>
                    <a:bodyPr/>
                    <a:lstStyle/>
                    <a:p>
                      <a:r>
                        <a:rPr lang="en-US" sz="1000"/>
                        <a:t>Image</a:t>
                      </a:r>
                    </a:p>
                  </a:txBody>
                  <a:tcPr/>
                </a:tc>
                <a:tc>
                  <a:txBody>
                    <a:bodyPr/>
                    <a:lstStyle/>
                    <a:p>
                      <a:r>
                        <a:rPr lang="en-US" sz="1000"/>
                        <a:t>75</a:t>
                      </a:r>
                    </a:p>
                  </a:txBody>
                  <a:tcPr/>
                </a:tc>
                <a:tc>
                  <a:txBody>
                    <a:bodyPr/>
                    <a:lstStyle/>
                    <a:p>
                      <a:r>
                        <a:rPr lang="en-US" sz="1000"/>
                        <a:t>1</a:t>
                      </a:r>
                    </a:p>
                  </a:txBody>
                  <a:tcPr/>
                </a:tc>
                <a:tc>
                  <a:txBody>
                    <a:bodyPr/>
                    <a:lstStyle/>
                    <a:p>
                      <a:r>
                        <a:rPr lang="en-US" sz="1000"/>
                        <a:t>1</a:t>
                      </a:r>
                    </a:p>
                  </a:txBody>
                  <a:tcPr/>
                </a:tc>
                <a:tc>
                  <a:txBody>
                    <a:bodyPr/>
                    <a:lstStyle/>
                    <a:p>
                      <a:r>
                        <a:rPr lang="en-US" sz="1000"/>
                        <a:t>42</a:t>
                      </a:r>
                    </a:p>
                  </a:txBody>
                  <a:tcPr/>
                </a:tc>
                <a:tc>
                  <a:txBody>
                    <a:bodyPr/>
                    <a:lstStyle/>
                    <a:p>
                      <a:r>
                        <a:rPr lang="en-US" sz="1000"/>
                        <a:t>0.05203323130739</a:t>
                      </a:r>
                    </a:p>
                  </a:txBody>
                  <a:tcPr/>
                </a:tc>
                <a:tc>
                  <a:txBody>
                    <a:bodyPr/>
                    <a:lstStyle/>
                    <a:p>
                      <a:r>
                        <a:rPr lang="en-US" sz="1000"/>
                        <a:t>2287</a:t>
                      </a:r>
                    </a:p>
                  </a:txBody>
                  <a:tcPr/>
                </a:tc>
                <a:tc>
                  <a:txBody>
                    <a:bodyPr/>
                    <a:lstStyle/>
                    <a:p>
                      <a:r>
                        <a:rPr lang="en-US" sz="1000"/>
                        <a:t>n/a</a:t>
                      </a:r>
                    </a:p>
                  </a:txBody>
                  <a:tcPr/>
                </a:tc>
                <a:extLst>
                  <a:ext uri="{0D108BD9-81ED-4DB2-BD59-A6C34878D82A}">
                    <a16:rowId xmlns:a16="http://schemas.microsoft.com/office/drawing/2014/main" val="584843427"/>
                  </a:ext>
                </a:extLst>
              </a:tr>
            </a:tbl>
          </a:graphicData>
        </a:graphic>
      </p:graphicFrame>
      <p:sp>
        <p:nvSpPr>
          <p:cNvPr id="4" name="Text Placeholder 3">
            <a:extLst>
              <a:ext uri="{FF2B5EF4-FFF2-40B4-BE49-F238E27FC236}">
                <a16:creationId xmlns:a16="http://schemas.microsoft.com/office/drawing/2014/main" id="{CC1B3CF5-0FE8-45DE-9C46-33C4FBD930C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147471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B89E4-F91A-49B6-9AE3-F03FBB7135E8}"/>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AAA4AA4D-D2C3-442F-AE7B-4178008DBE11}"/>
              </a:ext>
            </a:extLst>
          </p:cNvPr>
          <p:cNvGraphicFramePr>
            <a:graphicFrameLocks noGrp="1"/>
          </p:cNvGraphicFramePr>
          <p:nvPr>
            <p:ph type="tbl" sz="quarter" idx="13"/>
            <p:extLst>
              <p:ext uri="{D42A27DB-BD31-4B8C-83A1-F6EECF244321}">
                <p14:modId xmlns:p14="http://schemas.microsoft.com/office/powerpoint/2010/main" val="3727357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9595318"/>
                    </a:ext>
                  </a:extLst>
                </a:gridCol>
                <a:gridCol w="658368">
                  <a:extLst>
                    <a:ext uri="{9D8B030D-6E8A-4147-A177-3AD203B41FA5}">
                      <a16:colId xmlns:a16="http://schemas.microsoft.com/office/drawing/2014/main" val="1650832783"/>
                    </a:ext>
                  </a:extLst>
                </a:gridCol>
                <a:gridCol w="658368">
                  <a:extLst>
                    <a:ext uri="{9D8B030D-6E8A-4147-A177-3AD203B41FA5}">
                      <a16:colId xmlns:a16="http://schemas.microsoft.com/office/drawing/2014/main" val="4232998712"/>
                    </a:ext>
                  </a:extLst>
                </a:gridCol>
                <a:gridCol w="658368">
                  <a:extLst>
                    <a:ext uri="{9D8B030D-6E8A-4147-A177-3AD203B41FA5}">
                      <a16:colId xmlns:a16="http://schemas.microsoft.com/office/drawing/2014/main" val="257074915"/>
                    </a:ext>
                  </a:extLst>
                </a:gridCol>
                <a:gridCol w="658368">
                  <a:extLst>
                    <a:ext uri="{9D8B030D-6E8A-4147-A177-3AD203B41FA5}">
                      <a16:colId xmlns:a16="http://schemas.microsoft.com/office/drawing/2014/main" val="1318809658"/>
                    </a:ext>
                  </a:extLst>
                </a:gridCol>
                <a:gridCol w="658368">
                  <a:extLst>
                    <a:ext uri="{9D8B030D-6E8A-4147-A177-3AD203B41FA5}">
                      <a16:colId xmlns:a16="http://schemas.microsoft.com/office/drawing/2014/main" val="1497013153"/>
                    </a:ext>
                  </a:extLst>
                </a:gridCol>
                <a:gridCol w="658368">
                  <a:extLst>
                    <a:ext uri="{9D8B030D-6E8A-4147-A177-3AD203B41FA5}">
                      <a16:colId xmlns:a16="http://schemas.microsoft.com/office/drawing/2014/main" val="3701840405"/>
                    </a:ext>
                  </a:extLst>
                </a:gridCol>
                <a:gridCol w="658368">
                  <a:extLst>
                    <a:ext uri="{9D8B030D-6E8A-4147-A177-3AD203B41FA5}">
                      <a16:colId xmlns:a16="http://schemas.microsoft.com/office/drawing/2014/main" val="1260635546"/>
                    </a:ext>
                  </a:extLst>
                </a:gridCol>
                <a:gridCol w="658368">
                  <a:extLst>
                    <a:ext uri="{9D8B030D-6E8A-4147-A177-3AD203B41FA5}">
                      <a16:colId xmlns:a16="http://schemas.microsoft.com/office/drawing/2014/main" val="1793341448"/>
                    </a:ext>
                  </a:extLst>
                </a:gridCol>
                <a:gridCol w="658368">
                  <a:extLst>
                    <a:ext uri="{9D8B030D-6E8A-4147-A177-3AD203B41FA5}">
                      <a16:colId xmlns:a16="http://schemas.microsoft.com/office/drawing/2014/main" val="414631394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19165329"/>
                  </a:ext>
                </a:extLst>
              </a:tr>
              <a:tr h="370840">
                <a:tc>
                  <a:txBody>
                    <a:bodyPr/>
                    <a:lstStyle/>
                    <a:p>
                      <a:r>
                        <a:rPr lang="en-US" sz="1000"/>
                        <a:t>tmamerica</a:t>
                      </a:r>
                    </a:p>
                  </a:txBody>
                  <a:tcPr/>
                </a:tc>
                <a:tc>
                  <a:txBody>
                    <a:bodyPr/>
                    <a:lstStyle/>
                    <a:p>
                      <a:r>
                        <a:rPr lang="en-US" sz="1000"/>
                        <a:t>422</a:t>
                      </a:r>
                    </a:p>
                  </a:txBody>
                  <a:tcPr/>
                </a:tc>
                <a:tc>
                  <a:txBody>
                    <a:bodyPr/>
                    <a:lstStyle/>
                    <a:p>
                      <a:r>
                        <a:rPr lang="en-US" sz="1000"/>
                        <a:t>17</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140</a:t>
                      </a:r>
                    </a:p>
                  </a:txBody>
                  <a:tcPr/>
                </a:tc>
                <a:tc>
                  <a:txBody>
                    <a:bodyPr/>
                    <a:lstStyle/>
                    <a:p>
                      <a:r>
                        <a:rPr lang="en-US" sz="1000"/>
                        <a:t>4</a:t>
                      </a:r>
                    </a:p>
                  </a:txBody>
                  <a:tcPr/>
                </a:tc>
                <a:tc>
                  <a:txBody>
                    <a:bodyPr/>
                    <a:lstStyle/>
                    <a:p>
                      <a:r>
                        <a:rPr lang="en-US" sz="1000"/>
                        <a:t>2.3245 %</a:t>
                      </a:r>
                    </a:p>
                  </a:txBody>
                  <a:tcPr/>
                </a:tc>
                <a:extLst>
                  <a:ext uri="{0D108BD9-81ED-4DB2-BD59-A6C34878D82A}">
                    <a16:rowId xmlns:a16="http://schemas.microsoft.com/office/drawing/2014/main" val="558360648"/>
                  </a:ext>
                </a:extLst>
              </a:tr>
            </a:tbl>
          </a:graphicData>
        </a:graphic>
      </p:graphicFrame>
      <p:sp>
        <p:nvSpPr>
          <p:cNvPr id="4" name="Text Placeholder 3">
            <a:extLst>
              <a:ext uri="{FF2B5EF4-FFF2-40B4-BE49-F238E27FC236}">
                <a16:creationId xmlns:a16="http://schemas.microsoft.com/office/drawing/2014/main" id="{D84FA9EC-0909-43CB-9E4C-E8B626705A0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62998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C0287-7B1F-46AD-B184-3AFEBEF526F0}"/>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0BDFD421-D251-41C4-AF9C-59C21FDA1CA1}"/>
              </a:ext>
            </a:extLst>
          </p:cNvPr>
          <p:cNvGraphicFramePr>
            <a:graphicFrameLocks noGrp="1"/>
          </p:cNvGraphicFramePr>
          <p:nvPr>
            <p:ph type="chart" sz="quarter" idx="13"/>
            <p:extLst>
              <p:ext uri="{D42A27DB-BD31-4B8C-83A1-F6EECF244321}">
                <p14:modId xmlns:p14="http://schemas.microsoft.com/office/powerpoint/2010/main" val="2174358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F2DB63-94E4-4A83-8EFC-1D620B94CC5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2E58DAA-A115-4E40-9E7E-36095836C6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567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BEABE-6D54-402E-B0EB-97DCCBA95647}"/>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E5C7F6F1-992B-4518-8870-DCB0FE34EFD0}"/>
              </a:ext>
            </a:extLst>
          </p:cNvPr>
          <p:cNvGraphicFramePr>
            <a:graphicFrameLocks noGrp="1"/>
          </p:cNvGraphicFramePr>
          <p:nvPr>
            <p:ph type="chart" sz="quarter" idx="13"/>
            <p:extLst>
              <p:ext uri="{D42A27DB-BD31-4B8C-83A1-F6EECF244321}">
                <p14:modId xmlns:p14="http://schemas.microsoft.com/office/powerpoint/2010/main" val="952299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AE0C9B-036D-4646-AC29-5B6C71DB3EF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1780062-C881-467C-A977-1F213950DF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13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4FE8-E1E6-49A8-867C-A9CA1B7D67CB}"/>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95E02895-0FAC-437F-84A7-962A447B4351}"/>
              </a:ext>
            </a:extLst>
          </p:cNvPr>
          <p:cNvGraphicFramePr>
            <a:graphicFrameLocks noGrp="1"/>
          </p:cNvGraphicFramePr>
          <p:nvPr>
            <p:ph type="chart" sz="quarter" idx="13"/>
            <p:extLst>
              <p:ext uri="{D42A27DB-BD31-4B8C-83A1-F6EECF244321}">
                <p14:modId xmlns:p14="http://schemas.microsoft.com/office/powerpoint/2010/main" val="2291872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D88FA7-21F2-4F62-A626-129D5BB682F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6AA01BC-02E5-4578-ABDE-C417157EE1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8833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9155-DAE0-4D1F-B578-926EBDF4DF1E}"/>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2605F82E-B870-4D1C-9CB0-0B61F6B98A92}"/>
              </a:ext>
            </a:extLst>
          </p:cNvPr>
          <p:cNvGraphicFramePr>
            <a:graphicFrameLocks noGrp="1"/>
          </p:cNvGraphicFramePr>
          <p:nvPr>
            <p:ph type="tbl" sz="quarter" idx="13"/>
            <p:extLst>
              <p:ext uri="{D42A27DB-BD31-4B8C-83A1-F6EECF244321}">
                <p14:modId xmlns:p14="http://schemas.microsoft.com/office/powerpoint/2010/main" val="2741950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02743552"/>
                    </a:ext>
                  </a:extLst>
                </a:gridCol>
                <a:gridCol w="1810512">
                  <a:extLst>
                    <a:ext uri="{9D8B030D-6E8A-4147-A177-3AD203B41FA5}">
                      <a16:colId xmlns:a16="http://schemas.microsoft.com/office/drawing/2014/main" val="1755759570"/>
                    </a:ext>
                  </a:extLst>
                </a:gridCol>
                <a:gridCol w="822960">
                  <a:extLst>
                    <a:ext uri="{9D8B030D-6E8A-4147-A177-3AD203B41FA5}">
                      <a16:colId xmlns:a16="http://schemas.microsoft.com/office/drawing/2014/main" val="3847650176"/>
                    </a:ext>
                  </a:extLst>
                </a:gridCol>
                <a:gridCol w="822960">
                  <a:extLst>
                    <a:ext uri="{9D8B030D-6E8A-4147-A177-3AD203B41FA5}">
                      <a16:colId xmlns:a16="http://schemas.microsoft.com/office/drawing/2014/main" val="3856980461"/>
                    </a:ext>
                  </a:extLst>
                </a:gridCol>
                <a:gridCol w="822960">
                  <a:extLst>
                    <a:ext uri="{9D8B030D-6E8A-4147-A177-3AD203B41FA5}">
                      <a16:colId xmlns:a16="http://schemas.microsoft.com/office/drawing/2014/main" val="1359406636"/>
                    </a:ext>
                  </a:extLst>
                </a:gridCol>
                <a:gridCol w="822960">
                  <a:extLst>
                    <a:ext uri="{9D8B030D-6E8A-4147-A177-3AD203B41FA5}">
                      <a16:colId xmlns:a16="http://schemas.microsoft.com/office/drawing/2014/main" val="2204025772"/>
                    </a:ext>
                  </a:extLst>
                </a:gridCol>
                <a:gridCol w="822960">
                  <a:extLst>
                    <a:ext uri="{9D8B030D-6E8A-4147-A177-3AD203B41FA5}">
                      <a16:colId xmlns:a16="http://schemas.microsoft.com/office/drawing/2014/main" val="3005237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3889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- 2021-04-22 19:50:22</a:t>
                      </a:r>
                      <a:r>
                        <a:rPr kumimoji="0" lang="en-US" sz="1000" b="0" i="0" u="none" strike="noStrike" kern="1200" cap="none" spc="0" normalizeH="0" baseline="0" noProof="0">
                          <a:ln>
                            <a:noFill/>
                          </a:ln>
                          <a:solidFill>
                            <a:prstClr val="black"/>
                          </a:solidFill>
                          <a:effectLst/>
                          <a:uLnTx/>
                          <a:uFillTx/>
                          <a:latin typeface="+mn-lt"/>
                          <a:ea typeface="+mn-ea"/>
                          <a:cs typeface="+mn-cs"/>
                        </a:rPr>
                        <a:t>
 Happy #EarthDay! 🌏 As part of Tokio Marine's efforts to remain carbon netural, Tokio Marine Group employees from all over the world are invited to plant mangroves each year. #TBT to when our very own Medalit received this honor! 
#CO2 #CO2emissions #CO2emission #carbon #carbonneutral #carbonneutrality #carbonneutralcompany #treeplanting #sustainability #mangrove #mangroveforest #earthday2021 #happyearthday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177286496_2763518667248988_6766139771460236022_n.jpg?_nc_cat=102&amp;ccb=1-3&amp;_nc_sid=8ae9d6&amp;_nc_ohc=O5yQdayWx54AX_VbZiw&amp;_nc_ht=scontent-iad3-1.cdninstagram.com&amp;oh=926b1efce9758c5918bd08712c67fb6a&amp;oe=60C56C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05/14/2021 18:07:28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1194294"/>
                  </a:ext>
                </a:extLst>
              </a:tr>
            </a:tbl>
          </a:graphicData>
        </a:graphic>
      </p:graphicFrame>
      <p:sp>
        <p:nvSpPr>
          <p:cNvPr id="4" name="Text Placeholder 3">
            <a:extLst>
              <a:ext uri="{FF2B5EF4-FFF2-40B4-BE49-F238E27FC236}">
                <a16:creationId xmlns:a16="http://schemas.microsoft.com/office/drawing/2014/main" id="{FFE454B7-88C1-4C25-B890-3339EFE032E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54869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30A62-A59A-4531-A365-39500CD60CAE}"/>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383B1C90-DE21-4DFA-97B5-6F0386278F9B}"/>
              </a:ext>
            </a:extLst>
          </p:cNvPr>
          <p:cNvGraphicFramePr>
            <a:graphicFrameLocks noGrp="1"/>
          </p:cNvGraphicFramePr>
          <p:nvPr>
            <p:ph type="tbl" sz="quarter" idx="13"/>
            <p:extLst>
              <p:ext uri="{D42A27DB-BD31-4B8C-83A1-F6EECF244321}">
                <p14:modId xmlns:p14="http://schemas.microsoft.com/office/powerpoint/2010/main" val="4221653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92959343"/>
                    </a:ext>
                  </a:extLst>
                </a:gridCol>
                <a:gridCol w="1810512">
                  <a:extLst>
                    <a:ext uri="{9D8B030D-6E8A-4147-A177-3AD203B41FA5}">
                      <a16:colId xmlns:a16="http://schemas.microsoft.com/office/drawing/2014/main" val="4255957787"/>
                    </a:ext>
                  </a:extLst>
                </a:gridCol>
                <a:gridCol w="822960">
                  <a:extLst>
                    <a:ext uri="{9D8B030D-6E8A-4147-A177-3AD203B41FA5}">
                      <a16:colId xmlns:a16="http://schemas.microsoft.com/office/drawing/2014/main" val="23324764"/>
                    </a:ext>
                  </a:extLst>
                </a:gridCol>
                <a:gridCol w="822960">
                  <a:extLst>
                    <a:ext uri="{9D8B030D-6E8A-4147-A177-3AD203B41FA5}">
                      <a16:colId xmlns:a16="http://schemas.microsoft.com/office/drawing/2014/main" val="1214617391"/>
                    </a:ext>
                  </a:extLst>
                </a:gridCol>
                <a:gridCol w="822960">
                  <a:extLst>
                    <a:ext uri="{9D8B030D-6E8A-4147-A177-3AD203B41FA5}">
                      <a16:colId xmlns:a16="http://schemas.microsoft.com/office/drawing/2014/main" val="2761606782"/>
                    </a:ext>
                  </a:extLst>
                </a:gridCol>
                <a:gridCol w="822960">
                  <a:extLst>
                    <a:ext uri="{9D8B030D-6E8A-4147-A177-3AD203B41FA5}">
                      <a16:colId xmlns:a16="http://schemas.microsoft.com/office/drawing/2014/main" val="3248548738"/>
                    </a:ext>
                  </a:extLst>
                </a:gridCol>
                <a:gridCol w="822960">
                  <a:extLst>
                    <a:ext uri="{9D8B030D-6E8A-4147-A177-3AD203B41FA5}">
                      <a16:colId xmlns:a16="http://schemas.microsoft.com/office/drawing/2014/main" val="425781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687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- 2021-04-26 19:48:34</a:t>
                      </a:r>
                      <a:r>
                        <a:rPr kumimoji="0" lang="en-US" sz="1000" b="0" i="0" u="none" strike="noStrike" kern="1200" cap="none" spc="0" normalizeH="0" baseline="0" noProof="0">
                          <a:ln>
                            <a:noFill/>
                          </a:ln>
                          <a:solidFill>
                            <a:prstClr val="black"/>
                          </a:solidFill>
                          <a:effectLst/>
                          <a:uLnTx/>
                          <a:uFillTx/>
                          <a:latin typeface="+mn-lt"/>
                          <a:ea typeface="+mn-ea"/>
                          <a:cs typeface="+mn-cs"/>
                        </a:rPr>
                        <a:t>
 Every other month, TMA highlights an employee that exemplifies our values. This month, we're pleased to feature Amna I. from our New Jersey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178958710_2930150300531206_861985327924161600_n.jpg?_nc_cat=109&amp;ccb=1-3&amp;_nc_sid=8ae9d6&amp;_nc_ohc=sO_Basu5HoIAX-lON1N&amp;_nc_ht=scontent-iad3-1.cdninstagram.com&amp;oh=c019b4ac46907c74548046741119a547&amp;oe=60C5898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05/14/2021 18:07:28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02014035"/>
                  </a:ext>
                </a:extLst>
              </a:tr>
            </a:tbl>
          </a:graphicData>
        </a:graphic>
      </p:graphicFrame>
      <p:sp>
        <p:nvSpPr>
          <p:cNvPr id="4" name="Text Placeholder 3">
            <a:extLst>
              <a:ext uri="{FF2B5EF4-FFF2-40B4-BE49-F238E27FC236}">
                <a16:creationId xmlns:a16="http://schemas.microsoft.com/office/drawing/2014/main" id="{B195FA31-47BE-4CE5-95A5-7165A7842BC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422841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26B1-7716-45B4-A6D8-D12908798584}"/>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48AAA310-D0ED-42FB-881D-2147AA7B0EE2}"/>
              </a:ext>
            </a:extLst>
          </p:cNvPr>
          <p:cNvGraphicFramePr>
            <a:graphicFrameLocks noGrp="1"/>
          </p:cNvGraphicFramePr>
          <p:nvPr>
            <p:ph type="tbl" sz="quarter" idx="13"/>
            <p:extLst>
              <p:ext uri="{D42A27DB-BD31-4B8C-83A1-F6EECF244321}">
                <p14:modId xmlns:p14="http://schemas.microsoft.com/office/powerpoint/2010/main" val="909502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96551612"/>
                    </a:ext>
                  </a:extLst>
                </a:gridCol>
                <a:gridCol w="1810512">
                  <a:extLst>
                    <a:ext uri="{9D8B030D-6E8A-4147-A177-3AD203B41FA5}">
                      <a16:colId xmlns:a16="http://schemas.microsoft.com/office/drawing/2014/main" val="2546197616"/>
                    </a:ext>
                  </a:extLst>
                </a:gridCol>
                <a:gridCol w="822960">
                  <a:extLst>
                    <a:ext uri="{9D8B030D-6E8A-4147-A177-3AD203B41FA5}">
                      <a16:colId xmlns:a16="http://schemas.microsoft.com/office/drawing/2014/main" val="199089709"/>
                    </a:ext>
                  </a:extLst>
                </a:gridCol>
                <a:gridCol w="822960">
                  <a:extLst>
                    <a:ext uri="{9D8B030D-6E8A-4147-A177-3AD203B41FA5}">
                      <a16:colId xmlns:a16="http://schemas.microsoft.com/office/drawing/2014/main" val="2729220211"/>
                    </a:ext>
                  </a:extLst>
                </a:gridCol>
                <a:gridCol w="822960">
                  <a:extLst>
                    <a:ext uri="{9D8B030D-6E8A-4147-A177-3AD203B41FA5}">
                      <a16:colId xmlns:a16="http://schemas.microsoft.com/office/drawing/2014/main" val="292288132"/>
                    </a:ext>
                  </a:extLst>
                </a:gridCol>
                <a:gridCol w="822960">
                  <a:extLst>
                    <a:ext uri="{9D8B030D-6E8A-4147-A177-3AD203B41FA5}">
                      <a16:colId xmlns:a16="http://schemas.microsoft.com/office/drawing/2014/main" val="868324654"/>
                    </a:ext>
                  </a:extLst>
                </a:gridCol>
                <a:gridCol w="822960">
                  <a:extLst>
                    <a:ext uri="{9D8B030D-6E8A-4147-A177-3AD203B41FA5}">
                      <a16:colId xmlns:a16="http://schemas.microsoft.com/office/drawing/2014/main" val="1639399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7005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- 2021-04-09 19:45:10</a:t>
                      </a:r>
                      <a:r>
                        <a:rPr kumimoji="0" lang="en-US" sz="1000" b="0" i="0" u="none" strike="noStrike" kern="1200" cap="none" spc="0" normalizeH="0" baseline="0" noProof="0">
                          <a:ln>
                            <a:noFill/>
                          </a:ln>
                          <a:solidFill>
                            <a:prstClr val="black"/>
                          </a:solidFill>
                          <a:effectLst/>
                          <a:uLnTx/>
                          <a:uFillTx/>
                          <a:latin typeface="+mn-lt"/>
                          <a:ea typeface="+mn-ea"/>
                          <a:cs typeface="+mn-cs"/>
                        </a:rPr>
                        <a:t>
 There's more to the ASPCA than you might think! In addition to animal adoptions, the ASPCA also  assists in animal cruelty investigations, rescues mistreated animals, and fights to improve public policy regarding animal protection. With so much work to be done, TMA is proud to support the ASPCA through the month of April. 
Thanks to Medalit T. for sharing a picture of her dog Chuck!
#aspca #rescueismyfavoritebreed #animalservice #animalservices #adoptdontshop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170691721_1168213920638321_2828290567075045277_n.jpg?_nc_cat=103&amp;ccb=1-3&amp;_nc_sid=8ae9d6&amp;_nc_ohc=-8PHc3mL0f4AX_VeGy8&amp;_nc_ht=scontent-iad3-1.cdninstagram.com&amp;oh=aa5e67497558db3245def94e3ca463cd&amp;oe=60C3B26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05/14/2021 18:07:28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5447441"/>
                  </a:ext>
                </a:extLst>
              </a:tr>
            </a:tbl>
          </a:graphicData>
        </a:graphic>
      </p:graphicFrame>
      <p:sp>
        <p:nvSpPr>
          <p:cNvPr id="4" name="Text Placeholder 3">
            <a:extLst>
              <a:ext uri="{FF2B5EF4-FFF2-40B4-BE49-F238E27FC236}">
                <a16:creationId xmlns:a16="http://schemas.microsoft.com/office/drawing/2014/main" id="{AF6BCCCA-00F5-40A4-AFF1-C47FFDCAD0A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5643101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872</Words>
  <Application>Microsoft Office PowerPoint</Application>
  <PresentationFormat>On-screen Show (4:3)</PresentationFormat>
  <Paragraphs>289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2021-05-14T18:00:43Z</dcterms:created>
  <dcterms:modified xsi:type="dcterms:W3CDTF">2021-05-14T18:01:20Z</dcterms:modified>
</cp:coreProperties>
</file>