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Sheet1!$B$2:$B$41</c:f>
              <c:numCache>
                <c:formatCode>General</c:formatCode>
                <c:ptCount val="40"/>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numCache>
            </c:numRef>
          </c:val>
          <c:smooth val="0"/>
          <c:extLst>
            <c:ext xmlns:c16="http://schemas.microsoft.com/office/drawing/2014/chart" uri="{C3380CC4-5D6E-409C-BE32-E72D297353CC}">
              <c16:uniqueId val="{00000000-9F1B-44B8-B016-DE0E368F698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Sheet1!$C$2:$C$41</c:f>
              <c:numCache>
                <c:formatCode>General</c:formatCode>
                <c:ptCount val="40"/>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numCache>
            </c:numRef>
          </c:val>
          <c:smooth val="0"/>
          <c:extLst>
            <c:ext xmlns:c16="http://schemas.microsoft.com/office/drawing/2014/chart" uri="{C3380CC4-5D6E-409C-BE32-E72D297353CC}">
              <c16:uniqueId val="{00000001-9F1B-44B8-B016-DE0E368F698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Sheet1!$D$2:$D$41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numCache>
            </c:numRef>
          </c:val>
          <c:smooth val="0"/>
          <c:extLst>
            <c:ext xmlns:c16="http://schemas.microsoft.com/office/drawing/2014/chart" uri="{C3380CC4-5D6E-409C-BE32-E72D297353CC}">
              <c16:uniqueId val="{00000002-9F1B-44B8-B016-DE0E368F698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Sheet1!$E$2:$E$41</c:f>
              <c:numCache>
                <c:formatCode>General</c:formatCode>
                <c:ptCount val="40"/>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numCache>
            </c:numRef>
          </c:val>
          <c:smooth val="0"/>
          <c:extLst>
            <c:ext xmlns:c16="http://schemas.microsoft.com/office/drawing/2014/chart" uri="{C3380CC4-5D6E-409C-BE32-E72D297353CC}">
              <c16:uniqueId val="{00000003-9F1B-44B8-B016-DE0E368F698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Sheet1!$A$2:$A$41</c:f>
              <c:numCache>
                <c:formatCode>m/d/yyyy</c:formatCode>
                <c:ptCount val="40"/>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numCache>
            </c:numRef>
          </c:cat>
          <c:val>
            <c:numRef>
              <c:f>Sheet1!$F$2:$F$41</c:f>
              <c:numCache>
                <c:formatCode>General</c:formatCode>
                <c:ptCount val="40"/>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numCache>
            </c:numRef>
          </c:val>
          <c:smooth val="0"/>
          <c:extLst>
            <c:ext xmlns:c16="http://schemas.microsoft.com/office/drawing/2014/chart" uri="{C3380CC4-5D6E-409C-BE32-E72D297353CC}">
              <c16:uniqueId val="{00000004-9F1B-44B8-B016-DE0E368F698E}"/>
            </c:ext>
          </c:extLst>
        </c:ser>
        <c:dLbls>
          <c:showLegendKey val="0"/>
          <c:showVal val="0"/>
          <c:showCatName val="0"/>
          <c:showSerName val="0"/>
          <c:showPercent val="0"/>
          <c:showBubbleSize val="0"/>
        </c:dLbls>
        <c:smooth val="0"/>
        <c:axId val="273080968"/>
        <c:axId val="273081296"/>
      </c:lineChart>
      <c:dateAx>
        <c:axId val="27308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81296"/>
        <c:crosses val="autoZero"/>
        <c:auto val="1"/>
        <c:lblOffset val="100"/>
        <c:baseTimeUnit val="months"/>
      </c:dateAx>
      <c:valAx>
        <c:axId val="27308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1</c:v>
                </c:pt>
              </c:numCache>
            </c:numRef>
          </c:val>
          <c:extLst>
            <c:ext xmlns:c16="http://schemas.microsoft.com/office/drawing/2014/chart" uri="{C3380CC4-5D6E-409C-BE32-E72D297353CC}">
              <c16:uniqueId val="{00000000-BD14-4983-82EC-C14FA1EF2861}"/>
            </c:ext>
          </c:extLst>
        </c:ser>
        <c:dLbls>
          <c:showLegendKey val="0"/>
          <c:showVal val="0"/>
          <c:showCatName val="0"/>
          <c:showSerName val="0"/>
          <c:showPercent val="0"/>
          <c:showBubbleSize val="0"/>
        </c:dLbls>
        <c:gapWidth val="219"/>
        <c:overlap val="-27"/>
        <c:axId val="335877488"/>
        <c:axId val="335875848"/>
      </c:barChart>
      <c:dateAx>
        <c:axId val="33587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75848"/>
        <c:crosses val="autoZero"/>
        <c:auto val="1"/>
        <c:lblOffset val="100"/>
        <c:baseTimeUnit val="months"/>
      </c:dateAx>
      <c:valAx>
        <c:axId val="33587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7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23</c:v>
                </c:pt>
                <c:pt idx="4">
                  <c:v>15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6CB-4B3D-B47C-6F51E8D8190D}"/>
            </c:ext>
          </c:extLst>
        </c:ser>
        <c:dLbls>
          <c:showLegendKey val="0"/>
          <c:showVal val="0"/>
          <c:showCatName val="0"/>
          <c:showSerName val="0"/>
          <c:showPercent val="0"/>
          <c:showBubbleSize val="0"/>
        </c:dLbls>
        <c:gapWidth val="219"/>
        <c:overlap val="-27"/>
        <c:axId val="336082528"/>
        <c:axId val="336084496"/>
      </c:barChart>
      <c:dateAx>
        <c:axId val="33608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84496"/>
        <c:crosses val="autoZero"/>
        <c:auto val="1"/>
        <c:lblOffset val="100"/>
        <c:baseTimeUnit val="months"/>
      </c:dateAx>
      <c:valAx>
        <c:axId val="33608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8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769</c:v>
                </c:pt>
                <c:pt idx="4">
                  <c:v>100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088-4A04-B57A-C03ED782F87C}"/>
            </c:ext>
          </c:extLst>
        </c:ser>
        <c:dLbls>
          <c:showLegendKey val="0"/>
          <c:showVal val="0"/>
          <c:showCatName val="0"/>
          <c:showSerName val="0"/>
          <c:showPercent val="0"/>
          <c:showBubbleSize val="0"/>
        </c:dLbls>
        <c:gapWidth val="219"/>
        <c:overlap val="-27"/>
        <c:axId val="335882736"/>
        <c:axId val="336056184"/>
      </c:barChart>
      <c:catAx>
        <c:axId val="33588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56184"/>
        <c:crosses val="autoZero"/>
        <c:auto val="1"/>
        <c:lblAlgn val="ctr"/>
        <c:lblOffset val="100"/>
        <c:noMultiLvlLbl val="0"/>
      </c:catAx>
      <c:valAx>
        <c:axId val="33605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8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14245</c:v>
                </c:pt>
              </c:numCache>
            </c:numRef>
          </c:val>
          <c:extLst>
            <c:ext xmlns:c16="http://schemas.microsoft.com/office/drawing/2014/chart" uri="{C3380CC4-5D6E-409C-BE32-E72D297353CC}">
              <c16:uniqueId val="{00000000-1458-4927-81A9-4671F6CBD0B3}"/>
            </c:ext>
          </c:extLst>
        </c:ser>
        <c:dLbls>
          <c:showLegendKey val="0"/>
          <c:showVal val="0"/>
          <c:showCatName val="0"/>
          <c:showSerName val="0"/>
          <c:showPercent val="0"/>
          <c:showBubbleSize val="0"/>
        </c:dLbls>
        <c:gapWidth val="219"/>
        <c:overlap val="-27"/>
        <c:axId val="336058152"/>
        <c:axId val="336047984"/>
      </c:barChart>
      <c:dateAx>
        <c:axId val="33605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47984"/>
        <c:crosses val="autoZero"/>
        <c:auto val="1"/>
        <c:lblOffset val="100"/>
        <c:baseTimeUnit val="months"/>
      </c:dateAx>
      <c:valAx>
        <c:axId val="33604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5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35</c:v>
                </c:pt>
                <c:pt idx="1">
                  <c:v>340</c:v>
                </c:pt>
                <c:pt idx="2">
                  <c:v>447</c:v>
                </c:pt>
                <c:pt idx="3">
                  <c:v>392</c:v>
                </c:pt>
                <c:pt idx="4">
                  <c:v>368</c:v>
                </c:pt>
                <c:pt idx="5">
                  <c:v>255</c:v>
                </c:pt>
                <c:pt idx="6">
                  <c:v>0</c:v>
                </c:pt>
              </c:numCache>
            </c:numRef>
          </c:val>
          <c:extLst>
            <c:ext xmlns:c16="http://schemas.microsoft.com/office/drawing/2014/chart" uri="{C3380CC4-5D6E-409C-BE32-E72D297353CC}">
              <c16:uniqueId val="{00000000-0246-4D20-A04C-9FB5C3112E8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38</c:v>
                </c:pt>
                <c:pt idx="1">
                  <c:v>401</c:v>
                </c:pt>
                <c:pt idx="2">
                  <c:v>614</c:v>
                </c:pt>
                <c:pt idx="3">
                  <c:v>682</c:v>
                </c:pt>
                <c:pt idx="4">
                  <c:v>600</c:v>
                </c:pt>
                <c:pt idx="5">
                  <c:v>350</c:v>
                </c:pt>
              </c:numCache>
            </c:numRef>
          </c:val>
          <c:extLst>
            <c:ext xmlns:c16="http://schemas.microsoft.com/office/drawing/2014/chart" uri="{C3380CC4-5D6E-409C-BE32-E72D297353CC}">
              <c16:uniqueId val="{00000001-0246-4D20-A04C-9FB5C3112E85}"/>
            </c:ext>
          </c:extLst>
        </c:ser>
        <c:dLbls>
          <c:showLegendKey val="0"/>
          <c:showVal val="0"/>
          <c:showCatName val="0"/>
          <c:showSerName val="0"/>
          <c:showPercent val="0"/>
          <c:showBubbleSize val="0"/>
        </c:dLbls>
        <c:gapWidth val="219"/>
        <c:overlap val="-27"/>
        <c:axId val="338568504"/>
        <c:axId val="338572112"/>
      </c:barChart>
      <c:catAx>
        <c:axId val="33856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2112"/>
        <c:crosses val="autoZero"/>
        <c:auto val="1"/>
        <c:lblAlgn val="ctr"/>
        <c:lblOffset val="100"/>
        <c:noMultiLvlLbl val="0"/>
      </c:catAx>
      <c:valAx>
        <c:axId val="33857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6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4</c:v>
                </c:pt>
              </c:numCache>
            </c:numRef>
          </c:val>
          <c:extLst>
            <c:ext xmlns:c16="http://schemas.microsoft.com/office/drawing/2014/chart" uri="{C3380CC4-5D6E-409C-BE32-E72D297353CC}">
              <c16:uniqueId val="{00000000-8C4F-4CF9-A618-AC501173E310}"/>
            </c:ext>
          </c:extLst>
        </c:ser>
        <c:dLbls>
          <c:showLegendKey val="0"/>
          <c:showVal val="0"/>
          <c:showCatName val="0"/>
          <c:showSerName val="0"/>
          <c:showPercent val="0"/>
          <c:showBubbleSize val="0"/>
        </c:dLbls>
        <c:gapWidth val="219"/>
        <c:overlap val="-27"/>
        <c:axId val="342618048"/>
        <c:axId val="342618376"/>
      </c:barChart>
      <c:dateAx>
        <c:axId val="34261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18376"/>
        <c:crosses val="autoZero"/>
        <c:auto val="1"/>
        <c:lblOffset val="100"/>
        <c:baseTimeUnit val="months"/>
      </c:dateAx>
      <c:valAx>
        <c:axId val="34261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1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5E-4316-8D0D-F144930AEA54}"/>
            </c:ext>
          </c:extLst>
        </c:ser>
        <c:dLbls>
          <c:showLegendKey val="0"/>
          <c:showVal val="0"/>
          <c:showCatName val="0"/>
          <c:showSerName val="0"/>
          <c:showPercent val="0"/>
          <c:showBubbleSize val="0"/>
        </c:dLbls>
        <c:gapWidth val="219"/>
        <c:overlap val="-27"/>
        <c:axId val="342613456"/>
        <c:axId val="342615424"/>
      </c:barChart>
      <c:dateAx>
        <c:axId val="342613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15424"/>
        <c:crosses val="autoZero"/>
        <c:auto val="1"/>
        <c:lblOffset val="100"/>
        <c:baseTimeUnit val="months"/>
      </c:dateAx>
      <c:valAx>
        <c:axId val="34261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1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126</c:v>
                </c:pt>
                <c:pt idx="4">
                  <c:v>17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872-482C-B908-797B82CEC22E}"/>
            </c:ext>
          </c:extLst>
        </c:ser>
        <c:dLbls>
          <c:showLegendKey val="0"/>
          <c:showVal val="0"/>
          <c:showCatName val="0"/>
          <c:showSerName val="0"/>
          <c:showPercent val="0"/>
          <c:showBubbleSize val="0"/>
        </c:dLbls>
        <c:gapWidth val="219"/>
        <c:overlap val="-27"/>
        <c:axId val="342606568"/>
        <c:axId val="342611160"/>
      </c:barChart>
      <c:catAx>
        <c:axId val="34260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11160"/>
        <c:crosses val="autoZero"/>
        <c:auto val="1"/>
        <c:lblAlgn val="ctr"/>
        <c:lblOffset val="100"/>
        <c:noMultiLvlLbl val="0"/>
      </c:catAx>
      <c:valAx>
        <c:axId val="34261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60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01C-4986-AB22-623CF3394688}"/>
            </c:ext>
          </c:extLst>
        </c:ser>
        <c:dLbls>
          <c:showLegendKey val="0"/>
          <c:showVal val="0"/>
          <c:showCatName val="0"/>
          <c:showSerName val="0"/>
          <c:showPercent val="0"/>
          <c:showBubbleSize val="0"/>
        </c:dLbls>
        <c:gapWidth val="219"/>
        <c:overlap val="-27"/>
        <c:axId val="278103368"/>
        <c:axId val="278101072"/>
      </c:barChart>
      <c:dateAx>
        <c:axId val="27810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01072"/>
        <c:crosses val="autoZero"/>
        <c:auto val="1"/>
        <c:lblOffset val="100"/>
        <c:baseTimeUnit val="months"/>
      </c:dateAx>
      <c:valAx>
        <c:axId val="27810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0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52</c:v>
                </c:pt>
              </c:numCache>
            </c:numRef>
          </c:val>
          <c:extLst>
            <c:ext xmlns:c16="http://schemas.microsoft.com/office/drawing/2014/chart" uri="{C3380CC4-5D6E-409C-BE32-E72D297353CC}">
              <c16:uniqueId val="{00000000-0541-4F26-A27E-AB72A8A2533D}"/>
            </c:ext>
          </c:extLst>
        </c:ser>
        <c:dLbls>
          <c:showLegendKey val="0"/>
          <c:showVal val="0"/>
          <c:showCatName val="0"/>
          <c:showSerName val="0"/>
          <c:showPercent val="0"/>
          <c:showBubbleSize val="0"/>
        </c:dLbls>
        <c:gapWidth val="219"/>
        <c:overlap val="-27"/>
        <c:axId val="411853472"/>
        <c:axId val="411850192"/>
      </c:barChart>
      <c:dateAx>
        <c:axId val="41185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50192"/>
        <c:crosses val="autoZero"/>
        <c:auto val="1"/>
        <c:lblOffset val="100"/>
        <c:baseTimeUnit val="months"/>
      </c:dateAx>
      <c:valAx>
        <c:axId val="41185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5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2021-01</c:v>
                </c:pt>
                <c:pt idx="1">
                  <c:v>2021-02</c:v>
                </c:pt>
                <c:pt idx="2">
                  <c:v>2021-03</c:v>
                </c:pt>
                <c:pt idx="3">
                  <c:v>2021-04</c:v>
                </c:pt>
                <c:pt idx="4">
                  <c:v>2021-05</c:v>
                </c:pt>
              </c:strCache>
            </c:strRef>
          </c:cat>
          <c:val>
            <c:numRef>
              <c:f>Sheet1!$B$2:$B$6</c:f>
              <c:numCache>
                <c:formatCode>General</c:formatCode>
                <c:ptCount val="5"/>
                <c:pt idx="0">
                  <c:v>124</c:v>
                </c:pt>
                <c:pt idx="1">
                  <c:v>91</c:v>
                </c:pt>
                <c:pt idx="2">
                  <c:v>56</c:v>
                </c:pt>
                <c:pt idx="3">
                  <c:v>64</c:v>
                </c:pt>
                <c:pt idx="4">
                  <c:v>39</c:v>
                </c:pt>
              </c:numCache>
            </c:numRef>
          </c:val>
          <c:extLst>
            <c:ext xmlns:c16="http://schemas.microsoft.com/office/drawing/2014/chart" uri="{C3380CC4-5D6E-409C-BE32-E72D297353CC}">
              <c16:uniqueId val="{00000000-0FC8-4B44-844C-6C7A91B8A629}"/>
            </c:ext>
          </c:extLst>
        </c:ser>
        <c:dLbls>
          <c:showLegendKey val="0"/>
          <c:showVal val="0"/>
          <c:showCatName val="0"/>
          <c:showSerName val="0"/>
          <c:showPercent val="0"/>
          <c:showBubbleSize val="0"/>
        </c:dLbls>
        <c:gapWidth val="219"/>
        <c:overlap val="-27"/>
        <c:axId val="411855768"/>
        <c:axId val="411854456"/>
      </c:barChart>
      <c:catAx>
        <c:axId val="41185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54456"/>
        <c:crosses val="autoZero"/>
        <c:auto val="1"/>
        <c:lblAlgn val="ctr"/>
        <c:lblOffset val="100"/>
        <c:noMultiLvlLbl val="0"/>
      </c:catAx>
      <c:valAx>
        <c:axId val="41185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5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2021-01</c:v>
                </c:pt>
                <c:pt idx="1">
                  <c:v>2021-02</c:v>
                </c:pt>
                <c:pt idx="2">
                  <c:v>2021-03</c:v>
                </c:pt>
                <c:pt idx="3">
                  <c:v>2021-04</c:v>
                </c:pt>
                <c:pt idx="4">
                  <c:v>2021-05</c:v>
                </c:pt>
              </c:strCache>
            </c:strRef>
          </c:cat>
          <c:val>
            <c:numRef>
              <c:f>Sheet1!$B$2:$B$6</c:f>
              <c:numCache>
                <c:formatCode>General</c:formatCode>
                <c:ptCount val="5"/>
                <c:pt idx="0">
                  <c:v>1990</c:v>
                </c:pt>
                <c:pt idx="1">
                  <c:v>1833</c:v>
                </c:pt>
                <c:pt idx="2">
                  <c:v>1411</c:v>
                </c:pt>
                <c:pt idx="3">
                  <c:v>1749</c:v>
                </c:pt>
                <c:pt idx="4">
                  <c:v>199</c:v>
                </c:pt>
              </c:numCache>
            </c:numRef>
          </c:val>
          <c:extLst>
            <c:ext xmlns:c16="http://schemas.microsoft.com/office/drawing/2014/chart" uri="{C3380CC4-5D6E-409C-BE32-E72D297353CC}">
              <c16:uniqueId val="{00000000-88A3-4DF9-B50B-31C210B97EEC}"/>
            </c:ext>
          </c:extLst>
        </c:ser>
        <c:dLbls>
          <c:showLegendKey val="0"/>
          <c:showVal val="0"/>
          <c:showCatName val="0"/>
          <c:showSerName val="0"/>
          <c:showPercent val="0"/>
          <c:showBubbleSize val="0"/>
        </c:dLbls>
        <c:gapWidth val="219"/>
        <c:overlap val="-27"/>
        <c:axId val="411860688"/>
        <c:axId val="411860360"/>
      </c:barChart>
      <c:catAx>
        <c:axId val="41186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60360"/>
        <c:crosses val="autoZero"/>
        <c:auto val="1"/>
        <c:lblAlgn val="ctr"/>
        <c:lblOffset val="100"/>
        <c:noMultiLvlLbl val="0"/>
      </c:catAx>
      <c:valAx>
        <c:axId val="41186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6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9880</c:v>
                </c:pt>
              </c:numCache>
            </c:numRef>
          </c:val>
          <c:extLst>
            <c:ext xmlns:c16="http://schemas.microsoft.com/office/drawing/2014/chart" uri="{C3380CC4-5D6E-409C-BE32-E72D297353CC}">
              <c16:uniqueId val="{00000000-FF8A-4087-B228-F17AC43C650E}"/>
            </c:ext>
          </c:extLst>
        </c:ser>
        <c:dLbls>
          <c:showLegendKey val="0"/>
          <c:showVal val="0"/>
          <c:showCatName val="0"/>
          <c:showSerName val="0"/>
          <c:showPercent val="0"/>
          <c:showBubbleSize val="0"/>
        </c:dLbls>
        <c:gapWidth val="219"/>
        <c:overlap val="-27"/>
        <c:axId val="411865608"/>
        <c:axId val="411869544"/>
      </c:barChart>
      <c:catAx>
        <c:axId val="41186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69544"/>
        <c:crosses val="autoZero"/>
        <c:auto val="1"/>
        <c:lblAlgn val="ctr"/>
        <c:lblOffset val="100"/>
        <c:noMultiLvlLbl val="0"/>
      </c:catAx>
      <c:valAx>
        <c:axId val="41186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6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5</c:v>
                </c:pt>
              </c:numCache>
            </c:numRef>
          </c:val>
          <c:extLst>
            <c:ext xmlns:c16="http://schemas.microsoft.com/office/drawing/2014/chart" uri="{C3380CC4-5D6E-409C-BE32-E72D297353CC}">
              <c16:uniqueId val="{00000000-A638-4BDE-8BD8-F1486725B6D0}"/>
            </c:ext>
          </c:extLst>
        </c:ser>
        <c:dLbls>
          <c:showLegendKey val="0"/>
          <c:showVal val="0"/>
          <c:showCatName val="0"/>
          <c:showSerName val="0"/>
          <c:showPercent val="0"/>
          <c:showBubbleSize val="0"/>
        </c:dLbls>
        <c:gapWidth val="219"/>
        <c:overlap val="-27"/>
        <c:axId val="343361520"/>
        <c:axId val="343360536"/>
      </c:barChart>
      <c:dateAx>
        <c:axId val="34336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60536"/>
        <c:crosses val="autoZero"/>
        <c:auto val="1"/>
        <c:lblOffset val="100"/>
        <c:baseTimeUnit val="months"/>
      </c:dateAx>
      <c:valAx>
        <c:axId val="34336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6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44</c:v>
                </c:pt>
                <c:pt idx="3">
                  <c:v>48</c:v>
                </c:pt>
                <c:pt idx="4">
                  <c:v>32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708-40EE-9AD5-55CF54072E02}"/>
            </c:ext>
          </c:extLst>
        </c:ser>
        <c:dLbls>
          <c:showLegendKey val="0"/>
          <c:showVal val="0"/>
          <c:showCatName val="0"/>
          <c:showSerName val="0"/>
          <c:showPercent val="0"/>
          <c:showBubbleSize val="0"/>
        </c:dLbls>
        <c:gapWidth val="219"/>
        <c:overlap val="-27"/>
        <c:axId val="343356600"/>
        <c:axId val="343355944"/>
      </c:barChart>
      <c:dateAx>
        <c:axId val="34335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55944"/>
        <c:crosses val="autoZero"/>
        <c:auto val="1"/>
        <c:lblOffset val="100"/>
        <c:baseTimeUnit val="months"/>
      </c:dateAx>
      <c:valAx>
        <c:axId val="34335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5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844</c:v>
                </c:pt>
                <c:pt idx="3">
                  <c:v>1125</c:v>
                </c:pt>
                <c:pt idx="4">
                  <c:v>162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63D-4D8B-96E3-63CF24F558B2}"/>
            </c:ext>
          </c:extLst>
        </c:ser>
        <c:dLbls>
          <c:showLegendKey val="0"/>
          <c:showVal val="0"/>
          <c:showCatName val="0"/>
          <c:showSerName val="0"/>
          <c:showPercent val="0"/>
          <c:showBubbleSize val="0"/>
        </c:dLbls>
        <c:gapWidth val="219"/>
        <c:overlap val="-27"/>
        <c:axId val="343358568"/>
        <c:axId val="343360208"/>
      </c:barChart>
      <c:catAx>
        <c:axId val="34335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60208"/>
        <c:crosses val="autoZero"/>
        <c:auto val="1"/>
        <c:lblAlgn val="ctr"/>
        <c:lblOffset val="100"/>
        <c:noMultiLvlLbl val="0"/>
      </c:catAx>
      <c:valAx>
        <c:axId val="34336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5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4977-3BBF-4D4B-B20B-5AF0D04CBBE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C967141-0D33-4F38-A5AB-A21147FF299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11139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B6A91-BAB3-4249-8417-3F89A2DB7B4B}"/>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B72D600-48FC-4732-9E46-6AC119FC7234}"/>
              </a:ext>
            </a:extLst>
          </p:cNvPr>
          <p:cNvGraphicFramePr>
            <a:graphicFrameLocks noGrp="1"/>
          </p:cNvGraphicFramePr>
          <p:nvPr>
            <p:ph type="chart" sz="quarter" idx="13"/>
            <p:extLst>
              <p:ext uri="{D42A27DB-BD31-4B8C-83A1-F6EECF244321}">
                <p14:modId xmlns:p14="http://schemas.microsoft.com/office/powerpoint/2010/main" val="740576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D5FD3-7789-4A90-871B-04226D9B9628}"/>
              </a:ext>
            </a:extLst>
          </p:cNvPr>
          <p:cNvSpPr>
            <a:spLocks noGrp="1"/>
          </p:cNvSpPr>
          <p:nvPr>
            <p:ph type="body" sz="quarter" idx="14"/>
          </p:nvPr>
        </p:nvSpPr>
        <p:spPr/>
        <p:txBody>
          <a:bodyPr/>
          <a:lstStyle/>
          <a:p>
            <a:r>
              <a:rPr lang="en-US"/>
              <a:t>01/01/2018 - 04/30/2021</a:t>
            </a:r>
          </a:p>
        </p:txBody>
      </p:sp>
      <p:sp>
        <p:nvSpPr>
          <p:cNvPr id="5" name="Footer Placeholder 4">
            <a:extLst>
              <a:ext uri="{FF2B5EF4-FFF2-40B4-BE49-F238E27FC236}">
                <a16:creationId xmlns:a16="http://schemas.microsoft.com/office/drawing/2014/main" id="{23197016-22C2-4D62-9995-4C2EA169F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879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EEBAD-6254-48C2-9603-30EF6A3B336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43B0EFA-E10A-4B62-8D85-D52C3D5D7319}"/>
              </a:ext>
            </a:extLst>
          </p:cNvPr>
          <p:cNvGraphicFramePr>
            <a:graphicFrameLocks noGrp="1"/>
          </p:cNvGraphicFramePr>
          <p:nvPr>
            <p:ph type="tbl" sz="quarter" idx="13"/>
            <p:extLst>
              <p:ext uri="{D42A27DB-BD31-4B8C-83A1-F6EECF244321}">
                <p14:modId xmlns:p14="http://schemas.microsoft.com/office/powerpoint/2010/main" val="260815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6112871"/>
                    </a:ext>
                  </a:extLst>
                </a:gridCol>
                <a:gridCol w="905256">
                  <a:extLst>
                    <a:ext uri="{9D8B030D-6E8A-4147-A177-3AD203B41FA5}">
                      <a16:colId xmlns:a16="http://schemas.microsoft.com/office/drawing/2014/main" val="4289745546"/>
                    </a:ext>
                  </a:extLst>
                </a:gridCol>
                <a:gridCol w="905256">
                  <a:extLst>
                    <a:ext uri="{9D8B030D-6E8A-4147-A177-3AD203B41FA5}">
                      <a16:colId xmlns:a16="http://schemas.microsoft.com/office/drawing/2014/main" val="2654117278"/>
                    </a:ext>
                  </a:extLst>
                </a:gridCol>
                <a:gridCol w="905256">
                  <a:extLst>
                    <a:ext uri="{9D8B030D-6E8A-4147-A177-3AD203B41FA5}">
                      <a16:colId xmlns:a16="http://schemas.microsoft.com/office/drawing/2014/main" val="399206107"/>
                    </a:ext>
                  </a:extLst>
                </a:gridCol>
                <a:gridCol w="905256">
                  <a:extLst>
                    <a:ext uri="{9D8B030D-6E8A-4147-A177-3AD203B41FA5}">
                      <a16:colId xmlns:a16="http://schemas.microsoft.com/office/drawing/2014/main" val="3714401256"/>
                    </a:ext>
                  </a:extLst>
                </a:gridCol>
                <a:gridCol w="905256">
                  <a:extLst>
                    <a:ext uri="{9D8B030D-6E8A-4147-A177-3AD203B41FA5}">
                      <a16:colId xmlns:a16="http://schemas.microsoft.com/office/drawing/2014/main" val="3322256538"/>
                    </a:ext>
                  </a:extLst>
                </a:gridCol>
                <a:gridCol w="905256">
                  <a:extLst>
                    <a:ext uri="{9D8B030D-6E8A-4147-A177-3AD203B41FA5}">
                      <a16:colId xmlns:a16="http://schemas.microsoft.com/office/drawing/2014/main" val="423485191"/>
                    </a:ext>
                  </a:extLst>
                </a:gridCol>
                <a:gridCol w="905256">
                  <a:extLst>
                    <a:ext uri="{9D8B030D-6E8A-4147-A177-3AD203B41FA5}">
                      <a16:colId xmlns:a16="http://schemas.microsoft.com/office/drawing/2014/main" val="3031176843"/>
                    </a:ext>
                  </a:extLst>
                </a:gridCol>
                <a:gridCol w="905256">
                  <a:extLst>
                    <a:ext uri="{9D8B030D-6E8A-4147-A177-3AD203B41FA5}">
                      <a16:colId xmlns:a16="http://schemas.microsoft.com/office/drawing/2014/main" val="250173729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3253200"/>
                  </a:ext>
                </a:extLst>
              </a:tr>
              <a:tr h="370840">
                <a:tc>
                  <a:txBody>
                    <a:bodyPr/>
                    <a:lstStyle/>
                    <a:p>
                      <a:r>
                        <a:rPr lang="en-US" sz="1000"/>
                        <a:t>4613</a:t>
                      </a:r>
                    </a:p>
                  </a:txBody>
                  <a:tcPr/>
                </a:tc>
                <a:tc>
                  <a:txBody>
                    <a:bodyPr/>
                    <a:lstStyle/>
                    <a:p>
                      <a:r>
                        <a:rPr lang="en-US" sz="1000"/>
                        <a:t>9</a:t>
                      </a:r>
                    </a:p>
                  </a:txBody>
                  <a:tcPr/>
                </a:tc>
                <a:tc>
                  <a:txBody>
                    <a:bodyPr/>
                    <a:lstStyle/>
                    <a:p>
                      <a:r>
                        <a:rPr lang="en-US" sz="1000"/>
                        <a:t>30</a:t>
                      </a:r>
                    </a:p>
                  </a:txBody>
                  <a:tcPr/>
                </a:tc>
                <a:tc>
                  <a:txBody>
                    <a:bodyPr/>
                    <a:lstStyle/>
                    <a:p>
                      <a:r>
                        <a:rPr lang="en-US" sz="1000"/>
                        <a:t>705</a:t>
                      </a:r>
                    </a:p>
                  </a:txBody>
                  <a:tcPr/>
                </a:tc>
                <a:tc>
                  <a:txBody>
                    <a:bodyPr/>
                    <a:lstStyle/>
                    <a:p>
                      <a:r>
                        <a:rPr lang="en-US" sz="1000"/>
                        <a:t>20</a:t>
                      </a:r>
                    </a:p>
                  </a:txBody>
                  <a:tcPr/>
                </a:tc>
                <a:tc>
                  <a:txBody>
                    <a:bodyPr/>
                    <a:lstStyle/>
                    <a:p>
                      <a:r>
                        <a:rPr lang="en-US" sz="1000"/>
                        <a:t>44</a:t>
                      </a:r>
                    </a:p>
                  </a:txBody>
                  <a:tcPr/>
                </a:tc>
                <a:tc>
                  <a:txBody>
                    <a:bodyPr/>
                    <a:lstStyle/>
                    <a:p>
                      <a:r>
                        <a:rPr lang="en-US" sz="1000"/>
                        <a:t>0</a:t>
                      </a:r>
                    </a:p>
                  </a:txBody>
                  <a:tcPr/>
                </a:tc>
                <a:tc>
                  <a:txBody>
                    <a:bodyPr/>
                    <a:lstStyle/>
                    <a:p>
                      <a:r>
                        <a:rPr lang="en-US" sz="1000"/>
                        <a:t>0.5563 %</a:t>
                      </a:r>
                    </a:p>
                  </a:txBody>
                  <a:tcPr/>
                </a:tc>
                <a:tc>
                  <a:txBody>
                    <a:bodyPr/>
                    <a:lstStyle/>
                    <a:p>
                      <a:r>
                        <a:rPr lang="en-US" sz="1000"/>
                        <a:t>0.0 %</a:t>
                      </a:r>
                    </a:p>
                  </a:txBody>
                  <a:tcPr/>
                </a:tc>
                <a:extLst>
                  <a:ext uri="{0D108BD9-81ED-4DB2-BD59-A6C34878D82A}">
                    <a16:rowId xmlns:a16="http://schemas.microsoft.com/office/drawing/2014/main" val="1345855467"/>
                  </a:ext>
                </a:extLst>
              </a:tr>
            </a:tbl>
          </a:graphicData>
        </a:graphic>
      </p:graphicFrame>
      <p:sp>
        <p:nvSpPr>
          <p:cNvPr id="4" name="Text Placeholder 3">
            <a:extLst>
              <a:ext uri="{FF2B5EF4-FFF2-40B4-BE49-F238E27FC236}">
                <a16:creationId xmlns:a16="http://schemas.microsoft.com/office/drawing/2014/main" id="{490DFB35-2238-41CF-90AD-7487FE04C49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46442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54C0-1C6F-422A-BD4B-167F276241BB}"/>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B1FAA72B-458E-4C36-96B3-A7A5351F7C64}"/>
              </a:ext>
            </a:extLst>
          </p:cNvPr>
          <p:cNvGraphicFramePr>
            <a:graphicFrameLocks noGrp="1"/>
          </p:cNvGraphicFramePr>
          <p:nvPr>
            <p:ph type="chart" sz="quarter" idx="13"/>
            <p:extLst>
              <p:ext uri="{D42A27DB-BD31-4B8C-83A1-F6EECF244321}">
                <p14:modId xmlns:p14="http://schemas.microsoft.com/office/powerpoint/2010/main" val="82817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1B897-CD69-430B-B832-784590E2EE9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6723A55-470A-4023-9ADE-7D31B0D21B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555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2CB2-FAF3-4D4C-97C1-FE1995E1D75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7B519B4B-F8EA-45F5-A9FC-A59C6648BBD7}"/>
              </a:ext>
            </a:extLst>
          </p:cNvPr>
          <p:cNvGraphicFramePr>
            <a:graphicFrameLocks noGrp="1"/>
          </p:cNvGraphicFramePr>
          <p:nvPr>
            <p:ph type="chart" sz="quarter" idx="13"/>
            <p:extLst>
              <p:ext uri="{D42A27DB-BD31-4B8C-83A1-F6EECF244321}">
                <p14:modId xmlns:p14="http://schemas.microsoft.com/office/powerpoint/2010/main" val="32006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9676A-64C6-452B-83F6-3CCC66E3BB1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84CA289-EB90-4AF7-B62B-CFA322F3C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2676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15E69-5FF8-4AAF-B856-D7C3B2E28C6C}"/>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55E7923-3E0A-4826-9734-70AC0F299742}"/>
              </a:ext>
            </a:extLst>
          </p:cNvPr>
          <p:cNvGraphicFramePr>
            <a:graphicFrameLocks noGrp="1"/>
          </p:cNvGraphicFramePr>
          <p:nvPr>
            <p:ph type="chart" sz="quarter" idx="13"/>
            <p:extLst>
              <p:ext uri="{D42A27DB-BD31-4B8C-83A1-F6EECF244321}">
                <p14:modId xmlns:p14="http://schemas.microsoft.com/office/powerpoint/2010/main" val="2697102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6E6414-3B76-4C63-9D0D-64675AA88A6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0214260-0732-474A-A4C9-2C2BC9468F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73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C5B5-9FC5-4FA8-9CE0-CB89F492FD49}"/>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19B980C-9932-4F7E-BDE8-615D39151C36}"/>
              </a:ext>
            </a:extLst>
          </p:cNvPr>
          <p:cNvGraphicFramePr>
            <a:graphicFrameLocks noGrp="1"/>
          </p:cNvGraphicFramePr>
          <p:nvPr>
            <p:ph type="chart" sz="quarter" idx="13"/>
            <p:extLst>
              <p:ext uri="{D42A27DB-BD31-4B8C-83A1-F6EECF244321}">
                <p14:modId xmlns:p14="http://schemas.microsoft.com/office/powerpoint/2010/main" val="959121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84BDD-8974-4259-8D00-0DE60E8177F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A189281-B531-49AB-9834-107C5E8DC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076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8D837-049C-4457-90CF-28C93960AF7B}"/>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C1138B51-58D4-4E26-A4FB-5E10F1CEDCD4}"/>
              </a:ext>
            </a:extLst>
          </p:cNvPr>
          <p:cNvGraphicFramePr>
            <a:graphicFrameLocks noGrp="1"/>
          </p:cNvGraphicFramePr>
          <p:nvPr>
            <p:ph type="tbl" sz="quarter" idx="13"/>
            <p:extLst>
              <p:ext uri="{D42A27DB-BD31-4B8C-83A1-F6EECF244321}">
                <p14:modId xmlns:p14="http://schemas.microsoft.com/office/powerpoint/2010/main" val="126036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8005430"/>
                    </a:ext>
                  </a:extLst>
                </a:gridCol>
                <a:gridCol w="822960">
                  <a:extLst>
                    <a:ext uri="{9D8B030D-6E8A-4147-A177-3AD203B41FA5}">
                      <a16:colId xmlns:a16="http://schemas.microsoft.com/office/drawing/2014/main" val="2695194197"/>
                    </a:ext>
                  </a:extLst>
                </a:gridCol>
                <a:gridCol w="822960">
                  <a:extLst>
                    <a:ext uri="{9D8B030D-6E8A-4147-A177-3AD203B41FA5}">
                      <a16:colId xmlns:a16="http://schemas.microsoft.com/office/drawing/2014/main" val="4021459052"/>
                    </a:ext>
                  </a:extLst>
                </a:gridCol>
                <a:gridCol w="822960">
                  <a:extLst>
                    <a:ext uri="{9D8B030D-6E8A-4147-A177-3AD203B41FA5}">
                      <a16:colId xmlns:a16="http://schemas.microsoft.com/office/drawing/2014/main" val="2138787501"/>
                    </a:ext>
                  </a:extLst>
                </a:gridCol>
                <a:gridCol w="822960">
                  <a:extLst>
                    <a:ext uri="{9D8B030D-6E8A-4147-A177-3AD203B41FA5}">
                      <a16:colId xmlns:a16="http://schemas.microsoft.com/office/drawing/2014/main" val="601578588"/>
                    </a:ext>
                  </a:extLst>
                </a:gridCol>
                <a:gridCol w="822960">
                  <a:extLst>
                    <a:ext uri="{9D8B030D-6E8A-4147-A177-3AD203B41FA5}">
                      <a16:colId xmlns:a16="http://schemas.microsoft.com/office/drawing/2014/main" val="245963416"/>
                    </a:ext>
                  </a:extLst>
                </a:gridCol>
                <a:gridCol w="822960">
                  <a:extLst>
                    <a:ext uri="{9D8B030D-6E8A-4147-A177-3AD203B41FA5}">
                      <a16:colId xmlns:a16="http://schemas.microsoft.com/office/drawing/2014/main" val="106819995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615272653"/>
                  </a:ext>
                </a:extLst>
              </a:tr>
              <a:tr h="370840">
                <a:tc>
                  <a:txBody>
                    <a:bodyPr/>
                    <a:lstStyle/>
                    <a:p>
                      <a:r>
                        <a:rPr lang="en-US" sz="1000" b="1"/>
                        <a:t>Philadelphia Insurance Companies - 2021-04-06 16:09:23</a:t>
                      </a:r>
                      <a:r>
                        <a:rPr lang="en-US" sz="1000"/>
                        <a:t>
 To celebrate #WomensHistoryMonth, #TEAMPHLY joined the Women’s Leadership Committee for a panel discussion with some of PHLY’s senior-level female officers. During the virtual event, the panelists shared which qualities they believe a leader should possess. See what they had to say!</a:t>
                      </a:r>
                    </a:p>
                  </a:txBody>
                  <a:tcPr/>
                </a:tc>
                <a:tc>
                  <a:txBody>
                    <a:bodyPr/>
                    <a:lstStyle/>
                    <a:p>
                      <a:r>
                        <a:rPr lang="en-US" sz="1000"/>
                        <a:t>99</a:t>
                      </a:r>
                    </a:p>
                  </a:txBody>
                  <a:tcPr/>
                </a:tc>
                <a:tc>
                  <a:txBody>
                    <a:bodyPr/>
                    <a:lstStyle/>
                    <a:p>
                      <a:r>
                        <a:rPr lang="en-US" sz="1000"/>
                        <a:t>92</a:t>
                      </a:r>
                    </a:p>
                  </a:txBody>
                  <a:tcPr/>
                </a:tc>
                <a:tc>
                  <a:txBody>
                    <a:bodyPr/>
                    <a:lstStyle/>
                    <a:p>
                      <a:r>
                        <a:rPr lang="en-US" sz="1000"/>
                        <a:t>4</a:t>
                      </a:r>
                    </a:p>
                  </a:txBody>
                  <a:tcPr/>
                </a:tc>
                <a:tc>
                  <a:txBody>
                    <a:bodyPr/>
                    <a:lstStyle/>
                    <a:p>
                      <a:r>
                        <a:rPr lang="en-US" sz="1000"/>
                        <a:t>3</a:t>
                      </a:r>
                    </a:p>
                  </a:txBody>
                  <a:tcPr/>
                </a:tc>
                <a:tc>
                  <a:txBody>
                    <a:bodyPr/>
                    <a:lstStyle/>
                    <a:p>
                      <a:r>
                        <a:rPr lang="en-US" sz="1000"/>
                        <a:t>2.1484 %</a:t>
                      </a:r>
                    </a:p>
                  </a:txBody>
                  <a:tcPr/>
                </a:tc>
                <a:tc>
                  <a:txBody>
                    <a:bodyPr/>
                    <a:lstStyle/>
                    <a:p>
                      <a:r>
                        <a:rPr lang="en-US" sz="1000"/>
                        <a:t>Album</a:t>
                      </a:r>
                    </a:p>
                  </a:txBody>
                  <a:tcPr/>
                </a:tc>
                <a:extLst>
                  <a:ext uri="{0D108BD9-81ED-4DB2-BD59-A6C34878D82A}">
                    <a16:rowId xmlns:a16="http://schemas.microsoft.com/office/drawing/2014/main" val="1916770108"/>
                  </a:ext>
                </a:extLst>
              </a:tr>
              <a:tr h="370840">
                <a:tc>
                  <a:txBody>
                    <a:bodyPr/>
                    <a:lstStyle/>
                    <a:p>
                      <a:r>
                        <a:rPr lang="en-US" sz="1000" b="1"/>
                        <a:t>Philadelphia Insurance Companies - 2021-04-05 13:04:56</a:t>
                      </a:r>
                      <a:r>
                        <a:rPr lang="en-US" sz="1000"/>
                        <a:t>
 We understand the importance of being there for our customers in their times of need. Kudos to William Reynolds for being one of the reasons 97% of our customers say they would recommend our Claims department!</a:t>
                      </a:r>
                    </a:p>
                  </a:txBody>
                  <a:tcPr/>
                </a:tc>
                <a:tc>
                  <a:txBody>
                    <a:bodyPr/>
                    <a:lstStyle/>
                    <a:p>
                      <a:r>
                        <a:rPr lang="en-US" sz="1000"/>
                        <a:t>64</a:t>
                      </a:r>
                    </a:p>
                  </a:txBody>
                  <a:tcPr/>
                </a:tc>
                <a:tc>
                  <a:txBody>
                    <a:bodyPr/>
                    <a:lstStyle/>
                    <a:p>
                      <a:r>
                        <a:rPr lang="en-US" sz="1000"/>
                        <a:t>50</a:t>
                      </a:r>
                    </a:p>
                  </a:txBody>
                  <a:tcPr/>
                </a:tc>
                <a:tc>
                  <a:txBody>
                    <a:bodyPr/>
                    <a:lstStyle/>
                    <a:p>
                      <a:r>
                        <a:rPr lang="en-US" sz="1000"/>
                        <a:t>12</a:t>
                      </a:r>
                    </a:p>
                  </a:txBody>
                  <a:tcPr/>
                </a:tc>
                <a:tc>
                  <a:txBody>
                    <a:bodyPr/>
                    <a:lstStyle/>
                    <a:p>
                      <a:r>
                        <a:rPr lang="en-US" sz="1000"/>
                        <a:t>2</a:t>
                      </a:r>
                    </a:p>
                  </a:txBody>
                  <a:tcPr/>
                </a:tc>
                <a:tc>
                  <a:txBody>
                    <a:bodyPr/>
                    <a:lstStyle/>
                    <a:p>
                      <a:r>
                        <a:rPr lang="en-US" sz="1000"/>
                        <a:t>1.3895 %</a:t>
                      </a:r>
                    </a:p>
                  </a:txBody>
                  <a:tcPr/>
                </a:tc>
                <a:tc>
                  <a:txBody>
                    <a:bodyPr/>
                    <a:lstStyle/>
                    <a:p>
                      <a:r>
                        <a:rPr lang="en-US" sz="1000"/>
                        <a:t>Photo</a:t>
                      </a:r>
                    </a:p>
                  </a:txBody>
                  <a:tcPr/>
                </a:tc>
                <a:extLst>
                  <a:ext uri="{0D108BD9-81ED-4DB2-BD59-A6C34878D82A}">
                    <a16:rowId xmlns:a16="http://schemas.microsoft.com/office/drawing/2014/main" val="689949904"/>
                  </a:ext>
                </a:extLst>
              </a:tr>
              <a:tr h="370840">
                <a:tc>
                  <a:txBody>
                    <a:bodyPr/>
                    <a:lstStyle/>
                    <a:p>
                      <a:r>
                        <a:rPr lang="en-US" sz="1000" b="1"/>
                        <a:t>Philadelphia Insurance Companies - 2021-04-16 14:02:39</a:t>
                      </a:r>
                      <a:r>
                        <a:rPr lang="en-US" sz="1000"/>
                        <a:t>
 PHLY is proud to be recognized as one of the Top Workplaces in the Philadelphia region for the 12th consecutive year! Thank you to our employees for your continued efforts to make PHLY a great place to work. 👏🏼 
Learn more about careers at PHLY ➡️ bit.ly/PHLYCareers #TEAMPHLY</a:t>
                      </a:r>
                    </a:p>
                  </a:txBody>
                  <a:tcPr/>
                </a:tc>
                <a:tc>
                  <a:txBody>
                    <a:bodyPr/>
                    <a:lstStyle/>
                    <a:p>
                      <a:r>
                        <a:rPr lang="en-US" sz="1000"/>
                        <a:t>53</a:t>
                      </a:r>
                    </a:p>
                  </a:txBody>
                  <a:tcPr/>
                </a:tc>
                <a:tc>
                  <a:txBody>
                    <a:bodyPr/>
                    <a:lstStyle/>
                    <a:p>
                      <a:r>
                        <a:rPr lang="en-US" sz="1000"/>
                        <a:t>46</a:t>
                      </a:r>
                    </a:p>
                  </a:txBody>
                  <a:tcPr/>
                </a:tc>
                <a:tc>
                  <a:txBody>
                    <a:bodyPr/>
                    <a:lstStyle/>
                    <a:p>
                      <a:r>
                        <a:rPr lang="en-US" sz="1000"/>
                        <a:t>1</a:t>
                      </a:r>
                    </a:p>
                  </a:txBody>
                  <a:tcPr/>
                </a:tc>
                <a:tc>
                  <a:txBody>
                    <a:bodyPr/>
                    <a:lstStyle/>
                    <a:p>
                      <a:r>
                        <a:rPr lang="en-US" sz="1000"/>
                        <a:t>6</a:t>
                      </a:r>
                    </a:p>
                  </a:txBody>
                  <a:tcPr/>
                </a:tc>
                <a:tc>
                  <a:txBody>
                    <a:bodyPr/>
                    <a:lstStyle/>
                    <a:p>
                      <a:r>
                        <a:rPr lang="en-US" sz="1000"/>
                        <a:t>1.1492 %</a:t>
                      </a:r>
                    </a:p>
                  </a:txBody>
                  <a:tcPr/>
                </a:tc>
                <a:tc>
                  <a:txBody>
                    <a:bodyPr/>
                    <a:lstStyle/>
                    <a:p>
                      <a:r>
                        <a:rPr lang="en-US" sz="1000"/>
                        <a:t>Photo</a:t>
                      </a:r>
                    </a:p>
                  </a:txBody>
                  <a:tcPr/>
                </a:tc>
                <a:extLst>
                  <a:ext uri="{0D108BD9-81ED-4DB2-BD59-A6C34878D82A}">
                    <a16:rowId xmlns:a16="http://schemas.microsoft.com/office/drawing/2014/main" val="1161412091"/>
                  </a:ext>
                </a:extLst>
              </a:tr>
              <a:tr h="370840">
                <a:tc>
                  <a:txBody>
                    <a:bodyPr/>
                    <a:lstStyle/>
                    <a:p>
                      <a:r>
                        <a:rPr lang="en-US" sz="1000" b="1"/>
                        <a:t>Philadelphia Insurance Companies - 2021-04-01 09:37:00</a:t>
                      </a:r>
                      <a:r>
                        <a:rPr lang="en-US" sz="1000"/>
                        <a:t>
 Our offices are closing at 3 p.m. today and will be closed on Friday, April 2nd in preparation for the #Easter holiday. We hope you have a wonderful weekend!</a:t>
                      </a:r>
                    </a:p>
                  </a:txBody>
                  <a:tcPr/>
                </a:tc>
                <a:tc>
                  <a:txBody>
                    <a:bodyPr/>
                    <a:lstStyle/>
                    <a:p>
                      <a:r>
                        <a:rPr lang="en-US" sz="1000"/>
                        <a:t>45</a:t>
                      </a:r>
                    </a:p>
                  </a:txBody>
                  <a:tcPr/>
                </a:tc>
                <a:tc>
                  <a:txBody>
                    <a:bodyPr/>
                    <a:lstStyle/>
                    <a:p>
                      <a:r>
                        <a:rPr lang="en-US" sz="1000"/>
                        <a:t>39</a:t>
                      </a:r>
                    </a:p>
                  </a:txBody>
                  <a:tcPr/>
                </a:tc>
                <a:tc>
                  <a:txBody>
                    <a:bodyPr/>
                    <a:lstStyle/>
                    <a:p>
                      <a:r>
                        <a:rPr lang="en-US" sz="1000"/>
                        <a:t>0</a:t>
                      </a:r>
                    </a:p>
                  </a:txBody>
                  <a:tcPr/>
                </a:tc>
                <a:tc>
                  <a:txBody>
                    <a:bodyPr/>
                    <a:lstStyle/>
                    <a:p>
                      <a:r>
                        <a:rPr lang="en-US" sz="1000"/>
                        <a:t>6</a:t>
                      </a:r>
                    </a:p>
                  </a:txBody>
                  <a:tcPr/>
                </a:tc>
                <a:tc>
                  <a:txBody>
                    <a:bodyPr/>
                    <a:lstStyle/>
                    <a:p>
                      <a:r>
                        <a:rPr lang="en-US" sz="1000"/>
                        <a:t>0.9770 %</a:t>
                      </a:r>
                    </a:p>
                  </a:txBody>
                  <a:tcPr/>
                </a:tc>
                <a:tc>
                  <a:txBody>
                    <a:bodyPr/>
                    <a:lstStyle/>
                    <a:p>
                      <a:r>
                        <a:rPr lang="en-US" sz="1000"/>
                        <a:t>Photo</a:t>
                      </a:r>
                    </a:p>
                  </a:txBody>
                  <a:tcPr/>
                </a:tc>
                <a:extLst>
                  <a:ext uri="{0D108BD9-81ED-4DB2-BD59-A6C34878D82A}">
                    <a16:rowId xmlns:a16="http://schemas.microsoft.com/office/drawing/2014/main" val="112480251"/>
                  </a:ext>
                </a:extLst>
              </a:tr>
              <a:tr h="370840">
                <a:tc>
                  <a:txBody>
                    <a:bodyPr/>
                    <a:lstStyle/>
                    <a:p>
                      <a:r>
                        <a:rPr lang="en-US" sz="1000" b="1"/>
                        <a:t>Philadelphia Insurance Companies - 2021-04-28 14:14:03</a:t>
                      </a:r>
                      <a:r>
                        <a:rPr lang="en-US" sz="1000"/>
                        <a:t>
 PHLY employees from across the country joined together virtually for the Account Management Supervisor Summit. During the summit, they participated in leadership training and strategy sessions that focused on key areas for their team. Here’s a snapshot of #TEAMPHLY!</a:t>
                      </a:r>
                    </a:p>
                  </a:txBody>
                  <a:tcPr/>
                </a:tc>
                <a:tc>
                  <a:txBody>
                    <a:bodyPr/>
                    <a:lstStyle/>
                    <a:p>
                      <a:r>
                        <a:rPr lang="en-US" sz="1000"/>
                        <a:t>39</a:t>
                      </a:r>
                    </a:p>
                  </a:txBody>
                  <a:tcPr/>
                </a:tc>
                <a:tc>
                  <a:txBody>
                    <a:bodyPr/>
                    <a:lstStyle/>
                    <a:p>
                      <a:r>
                        <a:rPr lang="en-US" sz="1000"/>
                        <a:t>37</a:t>
                      </a:r>
                    </a:p>
                  </a:txBody>
                  <a:tcPr/>
                </a:tc>
                <a:tc>
                  <a:txBody>
                    <a:bodyPr/>
                    <a:lstStyle/>
                    <a:p>
                      <a:r>
                        <a:rPr lang="en-US" sz="1000"/>
                        <a:t>0</a:t>
                      </a:r>
                    </a:p>
                  </a:txBody>
                  <a:tcPr/>
                </a:tc>
                <a:tc>
                  <a:txBody>
                    <a:bodyPr/>
                    <a:lstStyle/>
                    <a:p>
                      <a:r>
                        <a:rPr lang="en-US" sz="1000"/>
                        <a:t>2</a:t>
                      </a:r>
                    </a:p>
                  </a:txBody>
                  <a:tcPr/>
                </a:tc>
                <a:tc>
                  <a:txBody>
                    <a:bodyPr/>
                    <a:lstStyle/>
                    <a:p>
                      <a:r>
                        <a:rPr lang="en-US" sz="1000"/>
                        <a:t>0.8456 %</a:t>
                      </a:r>
                    </a:p>
                  </a:txBody>
                  <a:tcPr/>
                </a:tc>
                <a:tc>
                  <a:txBody>
                    <a:bodyPr/>
                    <a:lstStyle/>
                    <a:p>
                      <a:r>
                        <a:rPr lang="en-US" sz="1000"/>
                        <a:t>Photo</a:t>
                      </a:r>
                    </a:p>
                  </a:txBody>
                  <a:tcPr/>
                </a:tc>
                <a:extLst>
                  <a:ext uri="{0D108BD9-81ED-4DB2-BD59-A6C34878D82A}">
                    <a16:rowId xmlns:a16="http://schemas.microsoft.com/office/drawing/2014/main" val="1443507891"/>
                  </a:ext>
                </a:extLst>
              </a:tr>
            </a:tbl>
          </a:graphicData>
        </a:graphic>
      </p:graphicFrame>
      <p:sp>
        <p:nvSpPr>
          <p:cNvPr id="4" name="Text Placeholder 3">
            <a:extLst>
              <a:ext uri="{FF2B5EF4-FFF2-40B4-BE49-F238E27FC236}">
                <a16:creationId xmlns:a16="http://schemas.microsoft.com/office/drawing/2014/main" id="{0F5DB392-A967-43AB-BF80-A2D05E32DA5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57310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508E-7B33-42C5-B4A7-081634F8942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F6F08A2-DEE0-4763-BD25-8AC12B44D993}"/>
              </a:ext>
            </a:extLst>
          </p:cNvPr>
          <p:cNvGraphicFramePr>
            <a:graphicFrameLocks noGrp="1"/>
          </p:cNvGraphicFramePr>
          <p:nvPr>
            <p:ph type="chart" sz="quarter" idx="13"/>
            <p:extLst>
              <p:ext uri="{D42A27DB-BD31-4B8C-83A1-F6EECF244321}">
                <p14:modId xmlns:p14="http://schemas.microsoft.com/office/powerpoint/2010/main" val="512235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738424-63F9-4222-A6F2-D59303F8058A}"/>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EC54BC7-8FCA-4405-85B0-5730ED322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3531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022E3-C5F5-400D-BAD1-DB59C04F749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25D49D0-B1C2-4C06-B3C6-E0EDF414FBE6}"/>
              </a:ext>
            </a:extLst>
          </p:cNvPr>
          <p:cNvGraphicFramePr>
            <a:graphicFrameLocks noGrp="1"/>
          </p:cNvGraphicFramePr>
          <p:nvPr>
            <p:ph type="tbl" sz="quarter" idx="13"/>
            <p:extLst>
              <p:ext uri="{D42A27DB-BD31-4B8C-83A1-F6EECF244321}">
                <p14:modId xmlns:p14="http://schemas.microsoft.com/office/powerpoint/2010/main" val="3042923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39037017"/>
                    </a:ext>
                  </a:extLst>
                </a:gridCol>
                <a:gridCol w="576072">
                  <a:extLst>
                    <a:ext uri="{9D8B030D-6E8A-4147-A177-3AD203B41FA5}">
                      <a16:colId xmlns:a16="http://schemas.microsoft.com/office/drawing/2014/main" val="3795471560"/>
                    </a:ext>
                  </a:extLst>
                </a:gridCol>
                <a:gridCol w="576072">
                  <a:extLst>
                    <a:ext uri="{9D8B030D-6E8A-4147-A177-3AD203B41FA5}">
                      <a16:colId xmlns:a16="http://schemas.microsoft.com/office/drawing/2014/main" val="563521304"/>
                    </a:ext>
                  </a:extLst>
                </a:gridCol>
                <a:gridCol w="576072">
                  <a:extLst>
                    <a:ext uri="{9D8B030D-6E8A-4147-A177-3AD203B41FA5}">
                      <a16:colId xmlns:a16="http://schemas.microsoft.com/office/drawing/2014/main" val="1406609446"/>
                    </a:ext>
                  </a:extLst>
                </a:gridCol>
                <a:gridCol w="576072">
                  <a:extLst>
                    <a:ext uri="{9D8B030D-6E8A-4147-A177-3AD203B41FA5}">
                      <a16:colId xmlns:a16="http://schemas.microsoft.com/office/drawing/2014/main" val="926142928"/>
                    </a:ext>
                  </a:extLst>
                </a:gridCol>
                <a:gridCol w="576072">
                  <a:extLst>
                    <a:ext uri="{9D8B030D-6E8A-4147-A177-3AD203B41FA5}">
                      <a16:colId xmlns:a16="http://schemas.microsoft.com/office/drawing/2014/main" val="3354339912"/>
                    </a:ext>
                  </a:extLst>
                </a:gridCol>
                <a:gridCol w="576072">
                  <a:extLst>
                    <a:ext uri="{9D8B030D-6E8A-4147-A177-3AD203B41FA5}">
                      <a16:colId xmlns:a16="http://schemas.microsoft.com/office/drawing/2014/main" val="2431701014"/>
                    </a:ext>
                  </a:extLst>
                </a:gridCol>
                <a:gridCol w="576072">
                  <a:extLst>
                    <a:ext uri="{9D8B030D-6E8A-4147-A177-3AD203B41FA5}">
                      <a16:colId xmlns:a16="http://schemas.microsoft.com/office/drawing/2014/main" val="3356242532"/>
                    </a:ext>
                  </a:extLst>
                </a:gridCol>
                <a:gridCol w="576072">
                  <a:extLst>
                    <a:ext uri="{9D8B030D-6E8A-4147-A177-3AD203B41FA5}">
                      <a16:colId xmlns:a16="http://schemas.microsoft.com/office/drawing/2014/main" val="953872909"/>
                    </a:ext>
                  </a:extLst>
                </a:gridCol>
                <a:gridCol w="576072">
                  <a:extLst>
                    <a:ext uri="{9D8B030D-6E8A-4147-A177-3AD203B41FA5}">
                      <a16:colId xmlns:a16="http://schemas.microsoft.com/office/drawing/2014/main" val="2632823744"/>
                    </a:ext>
                  </a:extLst>
                </a:gridCol>
                <a:gridCol w="576072">
                  <a:extLst>
                    <a:ext uri="{9D8B030D-6E8A-4147-A177-3AD203B41FA5}">
                      <a16:colId xmlns:a16="http://schemas.microsoft.com/office/drawing/2014/main" val="1127926940"/>
                    </a:ext>
                  </a:extLst>
                </a:gridCol>
                <a:gridCol w="576072">
                  <a:extLst>
                    <a:ext uri="{9D8B030D-6E8A-4147-A177-3AD203B41FA5}">
                      <a16:colId xmlns:a16="http://schemas.microsoft.com/office/drawing/2014/main" val="636862205"/>
                    </a:ext>
                  </a:extLst>
                </a:gridCol>
                <a:gridCol w="576072">
                  <a:extLst>
                    <a:ext uri="{9D8B030D-6E8A-4147-A177-3AD203B41FA5}">
                      <a16:colId xmlns:a16="http://schemas.microsoft.com/office/drawing/2014/main" val="23184571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31325227"/>
                  </a:ext>
                </a:extLst>
              </a:tr>
              <a:tr h="370840">
                <a:tc>
                  <a:txBody>
                    <a:bodyPr/>
                    <a:lstStyle/>
                    <a:p>
                      <a:r>
                        <a:rPr lang="en-US" sz="1000"/>
                        <a:t>3689</a:t>
                      </a:r>
                    </a:p>
                  </a:txBody>
                  <a:tcPr/>
                </a:tc>
                <a:tc>
                  <a:txBody>
                    <a:bodyPr/>
                    <a:lstStyle/>
                    <a:p>
                      <a:r>
                        <a:rPr lang="en-US" sz="1000"/>
                        <a:t>15</a:t>
                      </a:r>
                    </a:p>
                  </a:txBody>
                  <a:tcPr/>
                </a:tc>
                <a:tc>
                  <a:txBody>
                    <a:bodyPr/>
                    <a:lstStyle/>
                    <a:p>
                      <a:r>
                        <a:rPr lang="en-US" sz="1000"/>
                        <a:t>32</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21</a:t>
                      </a:r>
                    </a:p>
                  </a:txBody>
                  <a:tcPr/>
                </a:tc>
                <a:tc>
                  <a:txBody>
                    <a:bodyPr/>
                    <a:lstStyle/>
                    <a:p>
                      <a:r>
                        <a:rPr lang="en-US" sz="1000"/>
                        <a:t>104</a:t>
                      </a:r>
                    </a:p>
                  </a:txBody>
                  <a:tcPr/>
                </a:tc>
                <a:tc>
                  <a:txBody>
                    <a:bodyPr/>
                    <a:lstStyle/>
                    <a:p>
                      <a:r>
                        <a:rPr lang="en-US" sz="1000"/>
                        <a:t>1</a:t>
                      </a:r>
                    </a:p>
                  </a:txBody>
                  <a:tcPr/>
                </a:tc>
                <a:tc>
                  <a:txBody>
                    <a:bodyPr/>
                    <a:lstStyle/>
                    <a:p>
                      <a:r>
                        <a:rPr lang="en-US" sz="1000"/>
                        <a:t>12</a:t>
                      </a:r>
                    </a:p>
                  </a:txBody>
                  <a:tcPr/>
                </a:tc>
                <a:tc>
                  <a:txBody>
                    <a:bodyPr/>
                    <a:lstStyle/>
                    <a:p>
                      <a:r>
                        <a:rPr lang="en-US" sz="1000"/>
                        <a:t>0.1070 %</a:t>
                      </a:r>
                    </a:p>
                  </a:txBody>
                  <a:tcPr/>
                </a:tc>
                <a:tc>
                  <a:txBody>
                    <a:bodyPr/>
                    <a:lstStyle/>
                    <a:p>
                      <a:r>
                        <a:rPr lang="en-US" sz="1000"/>
                        <a:t>0.0 %</a:t>
                      </a:r>
                    </a:p>
                  </a:txBody>
                  <a:tcPr/>
                </a:tc>
                <a:extLst>
                  <a:ext uri="{0D108BD9-81ED-4DB2-BD59-A6C34878D82A}">
                    <a16:rowId xmlns:a16="http://schemas.microsoft.com/office/drawing/2014/main" val="2592477223"/>
                  </a:ext>
                </a:extLst>
              </a:tr>
            </a:tbl>
          </a:graphicData>
        </a:graphic>
      </p:graphicFrame>
      <p:sp>
        <p:nvSpPr>
          <p:cNvPr id="4" name="Text Placeholder 3">
            <a:extLst>
              <a:ext uri="{FF2B5EF4-FFF2-40B4-BE49-F238E27FC236}">
                <a16:creationId xmlns:a16="http://schemas.microsoft.com/office/drawing/2014/main" id="{E548DF1E-D93C-4CC7-BBD1-53D676E8A06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00569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55062-2310-4DD6-BACC-665A77C835F1}"/>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F97895C3-8810-448F-8853-634054EDCBC6}"/>
              </a:ext>
            </a:extLst>
          </p:cNvPr>
          <p:cNvGraphicFramePr>
            <a:graphicFrameLocks noGrp="1"/>
          </p:cNvGraphicFramePr>
          <p:nvPr>
            <p:ph type="chart" sz="quarter" idx="13"/>
            <p:extLst>
              <p:ext uri="{D42A27DB-BD31-4B8C-83A1-F6EECF244321}">
                <p14:modId xmlns:p14="http://schemas.microsoft.com/office/powerpoint/2010/main" val="497360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DDF7E-D047-4946-831A-4F49167499D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92188E1-320B-4061-B4EB-98813E97E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739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12209-2ECF-4BD9-9E09-40867C252A45}"/>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D6C8CB1-2B9C-4A99-A49C-69B806B94E51}"/>
              </a:ext>
            </a:extLst>
          </p:cNvPr>
          <p:cNvGraphicFramePr>
            <a:graphicFrameLocks noGrp="1"/>
          </p:cNvGraphicFramePr>
          <p:nvPr>
            <p:ph type="chart" sz="quarter" idx="13"/>
            <p:extLst>
              <p:ext uri="{D42A27DB-BD31-4B8C-83A1-F6EECF244321}">
                <p14:modId xmlns:p14="http://schemas.microsoft.com/office/powerpoint/2010/main" val="439923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03F0F8-9AC2-4678-A204-8643A01687B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E65B04-EB0B-4351-B5BE-53AE4B9FF4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286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4ED4-330F-44D2-991E-AACD918EEF6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CA6967F-5AB0-4D59-B8A9-0777DDC8CBFB}"/>
              </a:ext>
            </a:extLst>
          </p:cNvPr>
          <p:cNvGraphicFramePr>
            <a:graphicFrameLocks noGrp="1"/>
          </p:cNvGraphicFramePr>
          <p:nvPr>
            <p:ph type="chart" sz="quarter" idx="13"/>
            <p:extLst>
              <p:ext uri="{D42A27DB-BD31-4B8C-83A1-F6EECF244321}">
                <p14:modId xmlns:p14="http://schemas.microsoft.com/office/powerpoint/2010/main" val="2576101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6D215-EE5A-4C54-B0F3-9EB608989DA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0F861F-8B8B-465F-98E5-656E0557D2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936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B5A66-50CA-4B22-921F-9805370065F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CECF2D2-6C49-42D2-A099-539D8A820E99}"/>
              </a:ext>
            </a:extLst>
          </p:cNvPr>
          <p:cNvGraphicFramePr>
            <a:graphicFrameLocks noGrp="1"/>
          </p:cNvGraphicFramePr>
          <p:nvPr>
            <p:ph type="chart" sz="quarter" idx="13"/>
            <p:extLst>
              <p:ext uri="{D42A27DB-BD31-4B8C-83A1-F6EECF244321}">
                <p14:modId xmlns:p14="http://schemas.microsoft.com/office/powerpoint/2010/main" val="637941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A92C8-C8C5-4083-8535-143A9AC911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836CD23-C80F-48D4-AF76-B972F9FFDB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7618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D61F-4CB9-44AE-92FC-783B2175714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47D4F28-8801-4AB5-B8D5-184AF010C3BF}"/>
              </a:ext>
            </a:extLst>
          </p:cNvPr>
          <p:cNvGraphicFramePr>
            <a:graphicFrameLocks noGrp="1"/>
          </p:cNvGraphicFramePr>
          <p:nvPr>
            <p:ph type="tbl" sz="quarter" idx="13"/>
            <p:extLst>
              <p:ext uri="{D42A27DB-BD31-4B8C-83A1-F6EECF244321}">
                <p14:modId xmlns:p14="http://schemas.microsoft.com/office/powerpoint/2010/main" val="341429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559089605"/>
                    </a:ext>
                  </a:extLst>
                </a:gridCol>
                <a:gridCol w="2468880">
                  <a:extLst>
                    <a:ext uri="{9D8B030D-6E8A-4147-A177-3AD203B41FA5}">
                      <a16:colId xmlns:a16="http://schemas.microsoft.com/office/drawing/2014/main" val="897982871"/>
                    </a:ext>
                  </a:extLst>
                </a:gridCol>
                <a:gridCol w="2468880">
                  <a:extLst>
                    <a:ext uri="{9D8B030D-6E8A-4147-A177-3AD203B41FA5}">
                      <a16:colId xmlns:a16="http://schemas.microsoft.com/office/drawing/2014/main" val="190713504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992965556"/>
                  </a:ext>
                </a:extLst>
              </a:tr>
              <a:tr h="370840">
                <a:tc>
                  <a:txBody>
                    <a:bodyPr/>
                    <a:lstStyle/>
                    <a:p>
                      <a:r>
                        <a:rPr lang="en-US" sz="1000" b="1"/>
                        <a:t>@EaglesComms</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823025421"/>
                  </a:ext>
                </a:extLst>
              </a:tr>
              <a:tr h="370840">
                <a:tc>
                  <a:txBody>
                    <a:bodyPr/>
                    <a:lstStyle/>
                    <a:p>
                      <a:r>
                        <a:rPr lang="en-US" sz="1000" b="1"/>
                        <a:t>@MargueriteTort</a:t>
                      </a:r>
                    </a:p>
                  </a:txBody>
                  <a:tcPr/>
                </a:tc>
                <a:tc>
                  <a:txBody>
                    <a:bodyPr/>
                    <a:lstStyle/>
                    <a:p>
                      <a:r>
                        <a:rPr lang="en-US" sz="1000"/>
                        <a:t>PHLY Insurance Co. (43)</a:t>
                      </a:r>
                    </a:p>
                  </a:txBody>
                  <a:tcPr/>
                </a:tc>
                <a:tc>
                  <a:txBody>
                    <a:bodyPr/>
                    <a:lstStyle/>
                    <a:p>
                      <a:r>
                        <a:rPr lang="en-US" sz="1000"/>
                        <a:t>43</a:t>
                      </a:r>
                    </a:p>
                  </a:txBody>
                  <a:tcPr/>
                </a:tc>
                <a:extLst>
                  <a:ext uri="{0D108BD9-81ED-4DB2-BD59-A6C34878D82A}">
                    <a16:rowId xmlns:a16="http://schemas.microsoft.com/office/drawing/2014/main" val="4121185458"/>
                  </a:ext>
                </a:extLst>
              </a:tr>
              <a:tr h="370840">
                <a:tc>
                  <a:txBody>
                    <a:bodyPr/>
                    <a:lstStyle/>
                    <a:p>
                      <a:r>
                        <a:rPr lang="en-US" sz="1000" b="1"/>
                        <a:t>@Regore2</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3406686201"/>
                  </a:ext>
                </a:extLst>
              </a:tr>
              <a:tr h="370840">
                <a:tc>
                  <a:txBody>
                    <a:bodyPr/>
                    <a:lstStyle/>
                    <a:p>
                      <a:r>
                        <a:rPr lang="en-US" sz="1000" b="1"/>
                        <a:t>@mplousis64</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220041286"/>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81761660"/>
                  </a:ext>
                </a:extLst>
              </a:tr>
              <a:tr h="370840">
                <a:tc>
                  <a:txBody>
                    <a:bodyPr/>
                    <a:lstStyle/>
                    <a:p>
                      <a:r>
                        <a:rPr lang="en-US" sz="1000" b="1"/>
                        <a:t>@eazeee2004</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65527250"/>
                  </a:ext>
                </a:extLst>
              </a:tr>
              <a:tr h="370840">
                <a:tc>
                  <a:txBody>
                    <a:bodyPr/>
                    <a:lstStyle/>
                    <a:p>
                      <a:r>
                        <a:rPr lang="en-US" sz="1000" b="1"/>
                        <a:t>@Eagles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468087261"/>
                  </a:ext>
                </a:extLst>
              </a:tr>
              <a:tr h="370840">
                <a:tc>
                  <a:txBody>
                    <a:bodyPr/>
                    <a:lstStyle/>
                    <a:p>
                      <a:r>
                        <a:rPr lang="en-US" sz="1000" b="1"/>
                        <a:t>@ShelbyTMitchell</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224280384"/>
                  </a:ext>
                </a:extLst>
              </a:tr>
              <a:tr h="370840">
                <a:tc>
                  <a:txBody>
                    <a:bodyPr/>
                    <a:lstStyle/>
                    <a:p>
                      <a:r>
                        <a:rPr lang="en-US" sz="1000" b="1"/>
                        <a:t>@Global_Coverage</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309338003"/>
                  </a:ext>
                </a:extLst>
              </a:tr>
              <a:tr h="370840">
                <a:tc>
                  <a:txBody>
                    <a:bodyPr/>
                    <a:lstStyle/>
                    <a:p>
                      <a:r>
                        <a:rPr lang="en-US" sz="1000" b="1"/>
                        <a:t>@wadt</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307436503"/>
                  </a:ext>
                </a:extLst>
              </a:tr>
            </a:tbl>
          </a:graphicData>
        </a:graphic>
      </p:graphicFrame>
      <p:sp>
        <p:nvSpPr>
          <p:cNvPr id="4" name="Text Placeholder 3">
            <a:extLst>
              <a:ext uri="{FF2B5EF4-FFF2-40B4-BE49-F238E27FC236}">
                <a16:creationId xmlns:a16="http://schemas.microsoft.com/office/drawing/2014/main" id="{FB55E5BE-AD53-42EA-A0FF-9B4A366A6735}"/>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1801896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982FC-BAFF-4588-BAEC-411B7687C16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8A983F6-1154-41BA-AD5D-F188D47E2B7C}"/>
              </a:ext>
            </a:extLst>
          </p:cNvPr>
          <p:cNvGraphicFramePr>
            <a:graphicFrameLocks noGrp="1"/>
          </p:cNvGraphicFramePr>
          <p:nvPr>
            <p:ph type="tbl" sz="quarter" idx="13"/>
            <p:extLst>
              <p:ext uri="{D42A27DB-BD31-4B8C-83A1-F6EECF244321}">
                <p14:modId xmlns:p14="http://schemas.microsoft.com/office/powerpoint/2010/main" val="2181078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92820178"/>
                    </a:ext>
                  </a:extLst>
                </a:gridCol>
                <a:gridCol w="493776">
                  <a:extLst>
                    <a:ext uri="{9D8B030D-6E8A-4147-A177-3AD203B41FA5}">
                      <a16:colId xmlns:a16="http://schemas.microsoft.com/office/drawing/2014/main" val="3183672973"/>
                    </a:ext>
                  </a:extLst>
                </a:gridCol>
                <a:gridCol w="1069848">
                  <a:extLst>
                    <a:ext uri="{9D8B030D-6E8A-4147-A177-3AD203B41FA5}">
                      <a16:colId xmlns:a16="http://schemas.microsoft.com/office/drawing/2014/main" val="3186532023"/>
                    </a:ext>
                  </a:extLst>
                </a:gridCol>
                <a:gridCol w="1069848">
                  <a:extLst>
                    <a:ext uri="{9D8B030D-6E8A-4147-A177-3AD203B41FA5}">
                      <a16:colId xmlns:a16="http://schemas.microsoft.com/office/drawing/2014/main" val="3138664359"/>
                    </a:ext>
                  </a:extLst>
                </a:gridCol>
                <a:gridCol w="1069848">
                  <a:extLst>
                    <a:ext uri="{9D8B030D-6E8A-4147-A177-3AD203B41FA5}">
                      <a16:colId xmlns:a16="http://schemas.microsoft.com/office/drawing/2014/main" val="3096954871"/>
                    </a:ext>
                  </a:extLst>
                </a:gridCol>
                <a:gridCol w="1069848">
                  <a:extLst>
                    <a:ext uri="{9D8B030D-6E8A-4147-A177-3AD203B41FA5}">
                      <a16:colId xmlns:a16="http://schemas.microsoft.com/office/drawing/2014/main" val="278591717"/>
                    </a:ext>
                  </a:extLst>
                </a:gridCol>
                <a:gridCol w="1069848">
                  <a:extLst>
                    <a:ext uri="{9D8B030D-6E8A-4147-A177-3AD203B41FA5}">
                      <a16:colId xmlns:a16="http://schemas.microsoft.com/office/drawing/2014/main" val="1546188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6289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- 2021-04-09 10:00:59</a:t>
                      </a:r>
                      <a:r>
                        <a:rPr kumimoji="0" lang="en-US" sz="1000" b="0" i="0" u="none" strike="noStrike" kern="1200" cap="none" spc="0" normalizeH="0" baseline="0" noProof="0">
                          <a:ln>
                            <a:noFill/>
                          </a:ln>
                          <a:solidFill>
                            <a:prstClr val="black"/>
                          </a:solidFill>
                          <a:effectLst/>
                          <a:uLnTx/>
                          <a:uFillTx/>
                          <a:latin typeface="+mn-lt"/>
                          <a:ea typeface="+mn-ea"/>
                          <a:cs typeface="+mn-cs"/>
                        </a:rPr>
                        <a:t>
 Think less traffic = safer roads? Think again. Take some time to recommit to #safedriving this #DistractedDrivingAwarenessMonth with these tips and resources: https://t.co/NJmQNrUnej #DistractedDriving https://t.co/ufcwhoXLh5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02:09:51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0.2446 %</a:t>
                      </a:r>
                    </a:p>
                  </a:txBody>
                  <a:tcPr/>
                </a:tc>
                <a:extLst>
                  <a:ext uri="{0D108BD9-81ED-4DB2-BD59-A6C34878D82A}">
                    <a16:rowId xmlns:a16="http://schemas.microsoft.com/office/drawing/2014/main" val="246085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- 2021-04-14 20:05:02</a:t>
                      </a:r>
                      <a:r>
                        <a:rPr kumimoji="0" lang="en-US" sz="1000" b="0" i="0" u="none" strike="noStrike" kern="1200" cap="none" spc="0" normalizeH="0" baseline="0" noProof="0">
                          <a:ln>
                            <a:noFill/>
                          </a:ln>
                          <a:solidFill>
                            <a:prstClr val="black"/>
                          </a:solidFill>
                          <a:effectLst/>
                          <a:uLnTx/>
                          <a:uFillTx/>
                          <a:latin typeface="+mn-lt"/>
                          <a:ea typeface="+mn-ea"/>
                          <a:cs typeface="+mn-cs"/>
                        </a:rPr>
                        <a:t>
 Throughout April, we're celebrating #EarthDay through various events focused on lessening our environmental impact. This week, #TEAMPHLY cut &amp;amp; rolled balls of plastic yarn (#plarn) from recycled grocery bags to be donated &amp;amp; crocheted into sleeping mats for the #homeless. https://t.co/8GUJ1kH1FF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14:11:07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0.2176 %</a:t>
                      </a:r>
                    </a:p>
                  </a:txBody>
                  <a:tcPr/>
                </a:tc>
                <a:extLst>
                  <a:ext uri="{0D108BD9-81ED-4DB2-BD59-A6C34878D82A}">
                    <a16:rowId xmlns:a16="http://schemas.microsoft.com/office/drawing/2014/main" val="591825137"/>
                  </a:ext>
                </a:extLst>
              </a:tr>
            </a:tbl>
          </a:graphicData>
        </a:graphic>
      </p:graphicFrame>
      <p:sp>
        <p:nvSpPr>
          <p:cNvPr id="4" name="Text Placeholder 3">
            <a:extLst>
              <a:ext uri="{FF2B5EF4-FFF2-40B4-BE49-F238E27FC236}">
                <a16:creationId xmlns:a16="http://schemas.microsoft.com/office/drawing/2014/main" id="{50E6FED4-72F1-4466-B6E0-71222A5AC44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4066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741F-5241-40AF-92A7-A6E5D8EF27B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F2565F0B-54A7-4C53-81EA-CA6120DAE0D7}"/>
              </a:ext>
            </a:extLst>
          </p:cNvPr>
          <p:cNvGraphicFramePr>
            <a:graphicFrameLocks noGrp="1"/>
          </p:cNvGraphicFramePr>
          <p:nvPr>
            <p:ph type="tbl" sz="quarter" idx="13"/>
            <p:extLst>
              <p:ext uri="{D42A27DB-BD31-4B8C-83A1-F6EECF244321}">
                <p14:modId xmlns:p14="http://schemas.microsoft.com/office/powerpoint/2010/main" val="249897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68241120"/>
                    </a:ext>
                  </a:extLst>
                </a:gridCol>
                <a:gridCol w="493776">
                  <a:extLst>
                    <a:ext uri="{9D8B030D-6E8A-4147-A177-3AD203B41FA5}">
                      <a16:colId xmlns:a16="http://schemas.microsoft.com/office/drawing/2014/main" val="2478241781"/>
                    </a:ext>
                  </a:extLst>
                </a:gridCol>
                <a:gridCol w="1069848">
                  <a:extLst>
                    <a:ext uri="{9D8B030D-6E8A-4147-A177-3AD203B41FA5}">
                      <a16:colId xmlns:a16="http://schemas.microsoft.com/office/drawing/2014/main" val="1282065579"/>
                    </a:ext>
                  </a:extLst>
                </a:gridCol>
                <a:gridCol w="1069848">
                  <a:extLst>
                    <a:ext uri="{9D8B030D-6E8A-4147-A177-3AD203B41FA5}">
                      <a16:colId xmlns:a16="http://schemas.microsoft.com/office/drawing/2014/main" val="2549108184"/>
                    </a:ext>
                  </a:extLst>
                </a:gridCol>
                <a:gridCol w="1069848">
                  <a:extLst>
                    <a:ext uri="{9D8B030D-6E8A-4147-A177-3AD203B41FA5}">
                      <a16:colId xmlns:a16="http://schemas.microsoft.com/office/drawing/2014/main" val="414089283"/>
                    </a:ext>
                  </a:extLst>
                </a:gridCol>
                <a:gridCol w="1069848">
                  <a:extLst>
                    <a:ext uri="{9D8B030D-6E8A-4147-A177-3AD203B41FA5}">
                      <a16:colId xmlns:a16="http://schemas.microsoft.com/office/drawing/2014/main" val="1457854168"/>
                    </a:ext>
                  </a:extLst>
                </a:gridCol>
                <a:gridCol w="1069848">
                  <a:extLst>
                    <a:ext uri="{9D8B030D-6E8A-4147-A177-3AD203B41FA5}">
                      <a16:colId xmlns:a16="http://schemas.microsoft.com/office/drawing/2014/main" val="3949301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375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- 2021-04-21 13:15:06</a:t>
                      </a:r>
                      <a:r>
                        <a:rPr kumimoji="0" lang="en-US" sz="1000" b="0" i="0" u="none" strike="noStrike" kern="1200" cap="none" spc="0" normalizeH="0" baseline="0" noProof="0">
                          <a:ln>
                            <a:noFill/>
                          </a:ln>
                          <a:solidFill>
                            <a:prstClr val="black"/>
                          </a:solidFill>
                          <a:effectLst/>
                          <a:uLnTx/>
                          <a:uFillTx/>
                          <a:latin typeface="+mn-lt"/>
                          <a:ea typeface="+mn-ea"/>
                          <a:cs typeface="+mn-cs"/>
                        </a:rPr>
                        <a:t>
 In honor of #AdministrativeProfessionalsDay, we'd like to extend our #appreciation to all of PHLY's administrative staff for the vital role they play. Their exceptional work &amp;amp; commitment to keeping us on track has been invaluable to our team. Thanks for all that you do! #TEAMPHLY https://t.co/U6wQmV0dW8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20:10:41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0.2175 %</a:t>
                      </a:r>
                    </a:p>
                  </a:txBody>
                  <a:tcPr/>
                </a:tc>
                <a:extLst>
                  <a:ext uri="{0D108BD9-81ED-4DB2-BD59-A6C34878D82A}">
                    <a16:rowId xmlns:a16="http://schemas.microsoft.com/office/drawing/2014/main" val="259074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- 2021-04-09 12:25:15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sponsor the annual @Shofuso #CherryBlossom10K! Run or walk among the #cherrytrees or anywhere that feels right. The virtual race kicks off tomorrow &amp;amp; participants can complete their distances on their own until 4/18. Learn more: https://t.co/VEnyAOooqs #TEAMPHLY https://t.co/HRilSsyU0j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02:09:51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0.1902 %</a:t>
                      </a:r>
                    </a:p>
                  </a:txBody>
                  <a:tcPr/>
                </a:tc>
                <a:extLst>
                  <a:ext uri="{0D108BD9-81ED-4DB2-BD59-A6C34878D82A}">
                    <a16:rowId xmlns:a16="http://schemas.microsoft.com/office/drawing/2014/main" val="775079898"/>
                  </a:ext>
                </a:extLst>
              </a:tr>
            </a:tbl>
          </a:graphicData>
        </a:graphic>
      </p:graphicFrame>
      <p:sp>
        <p:nvSpPr>
          <p:cNvPr id="4" name="Text Placeholder 3">
            <a:extLst>
              <a:ext uri="{FF2B5EF4-FFF2-40B4-BE49-F238E27FC236}">
                <a16:creationId xmlns:a16="http://schemas.microsoft.com/office/drawing/2014/main" id="{43A62263-2922-4588-9759-3805CA21805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46540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5774-0ED8-4E44-9F3C-93EC5DF5DB5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47529D61-CDFE-458C-88E3-B8A6C23DBA9E}"/>
              </a:ext>
            </a:extLst>
          </p:cNvPr>
          <p:cNvGraphicFramePr>
            <a:graphicFrameLocks noGrp="1"/>
          </p:cNvGraphicFramePr>
          <p:nvPr>
            <p:ph type="tbl" sz="quarter" idx="13"/>
            <p:extLst>
              <p:ext uri="{D42A27DB-BD31-4B8C-83A1-F6EECF244321}">
                <p14:modId xmlns:p14="http://schemas.microsoft.com/office/powerpoint/2010/main" val="18771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7942701"/>
                    </a:ext>
                  </a:extLst>
                </a:gridCol>
                <a:gridCol w="493776">
                  <a:extLst>
                    <a:ext uri="{9D8B030D-6E8A-4147-A177-3AD203B41FA5}">
                      <a16:colId xmlns:a16="http://schemas.microsoft.com/office/drawing/2014/main" val="3272808245"/>
                    </a:ext>
                  </a:extLst>
                </a:gridCol>
                <a:gridCol w="1069848">
                  <a:extLst>
                    <a:ext uri="{9D8B030D-6E8A-4147-A177-3AD203B41FA5}">
                      <a16:colId xmlns:a16="http://schemas.microsoft.com/office/drawing/2014/main" val="3946319857"/>
                    </a:ext>
                  </a:extLst>
                </a:gridCol>
                <a:gridCol w="1069848">
                  <a:extLst>
                    <a:ext uri="{9D8B030D-6E8A-4147-A177-3AD203B41FA5}">
                      <a16:colId xmlns:a16="http://schemas.microsoft.com/office/drawing/2014/main" val="438723440"/>
                    </a:ext>
                  </a:extLst>
                </a:gridCol>
                <a:gridCol w="1069848">
                  <a:extLst>
                    <a:ext uri="{9D8B030D-6E8A-4147-A177-3AD203B41FA5}">
                      <a16:colId xmlns:a16="http://schemas.microsoft.com/office/drawing/2014/main" val="620757035"/>
                    </a:ext>
                  </a:extLst>
                </a:gridCol>
                <a:gridCol w="1069848">
                  <a:extLst>
                    <a:ext uri="{9D8B030D-6E8A-4147-A177-3AD203B41FA5}">
                      <a16:colId xmlns:a16="http://schemas.microsoft.com/office/drawing/2014/main" val="1642867170"/>
                    </a:ext>
                  </a:extLst>
                </a:gridCol>
                <a:gridCol w="1069848">
                  <a:extLst>
                    <a:ext uri="{9D8B030D-6E8A-4147-A177-3AD203B41FA5}">
                      <a16:colId xmlns:a16="http://schemas.microsoft.com/office/drawing/2014/main" val="2238613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242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- 2021-04-05 13:03:17</a:t>
                      </a:r>
                      <a:r>
                        <a:rPr kumimoji="0" lang="en-US" sz="1000" b="0" i="0" u="none" strike="noStrike" kern="1200" cap="none" spc="0" normalizeH="0" baseline="0" noProof="0">
                          <a:ln>
                            <a:noFill/>
                          </a:ln>
                          <a:solidFill>
                            <a:prstClr val="black"/>
                          </a:solidFill>
                          <a:effectLst/>
                          <a:uLnTx/>
                          <a:uFillTx/>
                          <a:latin typeface="+mn-lt"/>
                          <a:ea typeface="+mn-ea"/>
                          <a:cs typeface="+mn-cs"/>
                        </a:rPr>
                        <a:t>
 We understand the importance of being there for our customers in their times of need. #Kudos to William Reynolds for being one of the reasons 97% of our customers say they would recommend our #Claims department! #CustomerExperience https://t.co/AohFK2q0ok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04/08/2021 02:09:40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0.1632 %</a:t>
                      </a:r>
                    </a:p>
                  </a:txBody>
                  <a:tcPr/>
                </a:tc>
                <a:extLst>
                  <a:ext uri="{0D108BD9-81ED-4DB2-BD59-A6C34878D82A}">
                    <a16:rowId xmlns:a16="http://schemas.microsoft.com/office/drawing/2014/main" val="3122520815"/>
                  </a:ext>
                </a:extLst>
              </a:tr>
            </a:tbl>
          </a:graphicData>
        </a:graphic>
      </p:graphicFrame>
      <p:sp>
        <p:nvSpPr>
          <p:cNvPr id="4" name="Text Placeholder 3">
            <a:extLst>
              <a:ext uri="{FF2B5EF4-FFF2-40B4-BE49-F238E27FC236}">
                <a16:creationId xmlns:a16="http://schemas.microsoft.com/office/drawing/2014/main" id="{7477FEB3-0C86-4D59-87DC-90786EBC5BE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52162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1BB59-3D34-4794-9CD0-C20079C0780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30822CB-E57B-497D-975A-CE2383B87379}"/>
              </a:ext>
            </a:extLst>
          </p:cNvPr>
          <p:cNvGraphicFramePr>
            <a:graphicFrameLocks noGrp="1"/>
          </p:cNvGraphicFramePr>
          <p:nvPr>
            <p:ph type="tbl" sz="quarter" idx="13"/>
            <p:extLst>
              <p:ext uri="{D42A27DB-BD31-4B8C-83A1-F6EECF244321}">
                <p14:modId xmlns:p14="http://schemas.microsoft.com/office/powerpoint/2010/main" val="79981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61918668"/>
                    </a:ext>
                  </a:extLst>
                </a:gridCol>
                <a:gridCol w="658368">
                  <a:extLst>
                    <a:ext uri="{9D8B030D-6E8A-4147-A177-3AD203B41FA5}">
                      <a16:colId xmlns:a16="http://schemas.microsoft.com/office/drawing/2014/main" val="1991654190"/>
                    </a:ext>
                  </a:extLst>
                </a:gridCol>
                <a:gridCol w="658368">
                  <a:extLst>
                    <a:ext uri="{9D8B030D-6E8A-4147-A177-3AD203B41FA5}">
                      <a16:colId xmlns:a16="http://schemas.microsoft.com/office/drawing/2014/main" val="3962881682"/>
                    </a:ext>
                  </a:extLst>
                </a:gridCol>
                <a:gridCol w="658368">
                  <a:extLst>
                    <a:ext uri="{9D8B030D-6E8A-4147-A177-3AD203B41FA5}">
                      <a16:colId xmlns:a16="http://schemas.microsoft.com/office/drawing/2014/main" val="5384868"/>
                    </a:ext>
                  </a:extLst>
                </a:gridCol>
                <a:gridCol w="658368">
                  <a:extLst>
                    <a:ext uri="{9D8B030D-6E8A-4147-A177-3AD203B41FA5}">
                      <a16:colId xmlns:a16="http://schemas.microsoft.com/office/drawing/2014/main" val="2254057461"/>
                    </a:ext>
                  </a:extLst>
                </a:gridCol>
                <a:gridCol w="658368">
                  <a:extLst>
                    <a:ext uri="{9D8B030D-6E8A-4147-A177-3AD203B41FA5}">
                      <a16:colId xmlns:a16="http://schemas.microsoft.com/office/drawing/2014/main" val="4105110316"/>
                    </a:ext>
                  </a:extLst>
                </a:gridCol>
                <a:gridCol w="658368">
                  <a:extLst>
                    <a:ext uri="{9D8B030D-6E8A-4147-A177-3AD203B41FA5}">
                      <a16:colId xmlns:a16="http://schemas.microsoft.com/office/drawing/2014/main" val="1417049257"/>
                    </a:ext>
                  </a:extLst>
                </a:gridCol>
                <a:gridCol w="658368">
                  <a:extLst>
                    <a:ext uri="{9D8B030D-6E8A-4147-A177-3AD203B41FA5}">
                      <a16:colId xmlns:a16="http://schemas.microsoft.com/office/drawing/2014/main" val="30681817"/>
                    </a:ext>
                  </a:extLst>
                </a:gridCol>
                <a:gridCol w="658368">
                  <a:extLst>
                    <a:ext uri="{9D8B030D-6E8A-4147-A177-3AD203B41FA5}">
                      <a16:colId xmlns:a16="http://schemas.microsoft.com/office/drawing/2014/main" val="2708555594"/>
                    </a:ext>
                  </a:extLst>
                </a:gridCol>
                <a:gridCol w="658368">
                  <a:extLst>
                    <a:ext uri="{9D8B030D-6E8A-4147-A177-3AD203B41FA5}">
                      <a16:colId xmlns:a16="http://schemas.microsoft.com/office/drawing/2014/main" val="881888025"/>
                    </a:ext>
                  </a:extLst>
                </a:gridCol>
                <a:gridCol w="658368">
                  <a:extLst>
                    <a:ext uri="{9D8B030D-6E8A-4147-A177-3AD203B41FA5}">
                      <a16:colId xmlns:a16="http://schemas.microsoft.com/office/drawing/2014/main" val="225430749"/>
                    </a:ext>
                  </a:extLst>
                </a:gridCol>
                <a:gridCol w="658368">
                  <a:extLst>
                    <a:ext uri="{9D8B030D-6E8A-4147-A177-3AD203B41FA5}">
                      <a16:colId xmlns:a16="http://schemas.microsoft.com/office/drawing/2014/main" val="186144857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20430657"/>
                  </a:ext>
                </a:extLst>
              </a:tr>
              <a:tr h="370840">
                <a:tc>
                  <a:txBody>
                    <a:bodyPr/>
                    <a:lstStyle/>
                    <a:p>
                      <a:r>
                        <a:rPr lang="en-US" sz="1000"/>
                        <a:t>28730</a:t>
                      </a:r>
                    </a:p>
                  </a:txBody>
                  <a:tcPr/>
                </a:tc>
                <a:tc>
                  <a:txBody>
                    <a:bodyPr/>
                    <a:lstStyle/>
                    <a:p>
                      <a:r>
                        <a:rPr lang="en-US" sz="1000"/>
                        <a:t>237</a:t>
                      </a:r>
                    </a:p>
                  </a:txBody>
                  <a:tcPr/>
                </a:tc>
                <a:tc>
                  <a:txBody>
                    <a:bodyPr/>
                    <a:lstStyle/>
                    <a:p>
                      <a:r>
                        <a:rPr lang="en-US" sz="1000"/>
                        <a:t>27</a:t>
                      </a:r>
                    </a:p>
                  </a:txBody>
                  <a:tcPr/>
                </a:tc>
                <a:tc>
                  <a:txBody>
                    <a:bodyPr/>
                    <a:lstStyle/>
                    <a:p>
                      <a:r>
                        <a:rPr lang="en-US" sz="1000"/>
                        <a:t>1475</a:t>
                      </a:r>
                    </a:p>
                  </a:txBody>
                  <a:tcPr/>
                </a:tc>
                <a:tc>
                  <a:txBody>
                    <a:bodyPr/>
                    <a:lstStyle/>
                    <a:p>
                      <a:r>
                        <a:rPr lang="en-US" sz="1000"/>
                        <a:t>54.62962962963</a:t>
                      </a:r>
                    </a:p>
                  </a:txBody>
                  <a:tcPr/>
                </a:tc>
                <a:tc>
                  <a:txBody>
                    <a:bodyPr/>
                    <a:lstStyle/>
                    <a:p>
                      <a:r>
                        <a:rPr lang="en-US" sz="1000"/>
                        <a:t>27</a:t>
                      </a:r>
                    </a:p>
                  </a:txBody>
                  <a:tcPr/>
                </a:tc>
                <a:tc>
                  <a:txBody>
                    <a:bodyPr/>
                    <a:lstStyle/>
                    <a:p>
                      <a:r>
                        <a:rPr lang="en-US" sz="1000"/>
                        <a:t>247</a:t>
                      </a:r>
                    </a:p>
                  </a:txBody>
                  <a:tcPr/>
                </a:tc>
                <a:tc>
                  <a:txBody>
                    <a:bodyPr/>
                    <a:lstStyle/>
                    <a:p>
                      <a:r>
                        <a:rPr lang="en-US" sz="1000"/>
                        <a:t>2117</a:t>
                      </a:r>
                    </a:p>
                  </a:txBody>
                  <a:tcPr/>
                </a:tc>
                <a:tc>
                  <a:txBody>
                    <a:bodyPr/>
                    <a:lstStyle/>
                    <a:p>
                      <a:r>
                        <a:rPr lang="en-US" sz="1000"/>
                        <a:t>78.407407407407</a:t>
                      </a:r>
                    </a:p>
                  </a:txBody>
                  <a:tcPr/>
                </a:tc>
                <a:tc>
                  <a:txBody>
                    <a:bodyPr/>
                    <a:lstStyle/>
                    <a:p>
                      <a:r>
                        <a:rPr lang="en-US" sz="1000"/>
                        <a:t>54828</a:t>
                      </a:r>
                    </a:p>
                  </a:txBody>
                  <a:tcPr/>
                </a:tc>
                <a:tc>
                  <a:txBody>
                    <a:bodyPr/>
                    <a:lstStyle/>
                    <a:p>
                      <a:r>
                        <a:rPr lang="en-US" sz="1000"/>
                        <a:t>2030.6666666667</a:t>
                      </a:r>
                    </a:p>
                  </a:txBody>
                  <a:tcPr/>
                </a:tc>
                <a:tc>
                  <a:txBody>
                    <a:bodyPr/>
                    <a:lstStyle/>
                    <a:p>
                      <a:r>
                        <a:rPr lang="en-US" sz="1000"/>
                        <a:t>0.060927807461119 %</a:t>
                      </a:r>
                    </a:p>
                  </a:txBody>
                  <a:tcPr/>
                </a:tc>
                <a:extLst>
                  <a:ext uri="{0D108BD9-81ED-4DB2-BD59-A6C34878D82A}">
                    <a16:rowId xmlns:a16="http://schemas.microsoft.com/office/drawing/2014/main" val="1410209299"/>
                  </a:ext>
                </a:extLst>
              </a:tr>
            </a:tbl>
          </a:graphicData>
        </a:graphic>
      </p:graphicFrame>
      <p:sp>
        <p:nvSpPr>
          <p:cNvPr id="4" name="Text Placeholder 3">
            <a:extLst>
              <a:ext uri="{FF2B5EF4-FFF2-40B4-BE49-F238E27FC236}">
                <a16:creationId xmlns:a16="http://schemas.microsoft.com/office/drawing/2014/main" id="{87201D4E-B997-47BC-B65E-D35C6B3538C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65737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999B-2098-4FDE-9C04-5FACE15A4E14}"/>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7462DBE-848F-47EB-95F6-8F4E7D1B4398}"/>
              </a:ext>
            </a:extLst>
          </p:cNvPr>
          <p:cNvGraphicFramePr>
            <a:graphicFrameLocks noGrp="1"/>
          </p:cNvGraphicFramePr>
          <p:nvPr>
            <p:ph type="chart" sz="quarter" idx="13"/>
            <p:extLst>
              <p:ext uri="{D42A27DB-BD31-4B8C-83A1-F6EECF244321}">
                <p14:modId xmlns:p14="http://schemas.microsoft.com/office/powerpoint/2010/main" val="878547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0748D6-4730-4053-952B-AD78A0E2064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2FFED1-2100-478B-834E-0A968C821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588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8772-01E1-4372-8DD4-E28C58BA43E0}"/>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A047814-0C07-46A5-BD23-6EE288726161}"/>
              </a:ext>
            </a:extLst>
          </p:cNvPr>
          <p:cNvGraphicFramePr>
            <a:graphicFrameLocks noGrp="1"/>
          </p:cNvGraphicFramePr>
          <p:nvPr>
            <p:ph type="chart" sz="quarter" idx="13"/>
            <p:extLst>
              <p:ext uri="{D42A27DB-BD31-4B8C-83A1-F6EECF244321}">
                <p14:modId xmlns:p14="http://schemas.microsoft.com/office/powerpoint/2010/main" val="3684490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05DB54-BFAD-4A87-93F5-5533C04F761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76194EE-62D5-4AC6-81BB-15D42FF86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801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2F101-83F5-4A32-8FF5-8667E9A7CFD8}"/>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7DC92E2-CF5B-4DE3-91C2-1D07384774E4}"/>
              </a:ext>
            </a:extLst>
          </p:cNvPr>
          <p:cNvGraphicFramePr>
            <a:graphicFrameLocks noGrp="1"/>
          </p:cNvGraphicFramePr>
          <p:nvPr>
            <p:ph type="chart" sz="quarter" idx="13"/>
            <p:extLst>
              <p:ext uri="{D42A27DB-BD31-4B8C-83A1-F6EECF244321}">
                <p14:modId xmlns:p14="http://schemas.microsoft.com/office/powerpoint/2010/main" val="2291969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D07A87-F157-42A1-B135-10A364D2C9B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E91AAEF-C378-4955-B104-CF1318A1A1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469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CD82-AA27-4F7D-B98A-29476CF84BC5}"/>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5D5E435-34C8-40BC-9233-5B7F4A7BF4B5}"/>
              </a:ext>
            </a:extLst>
          </p:cNvPr>
          <p:cNvGraphicFramePr>
            <a:graphicFrameLocks noGrp="1"/>
          </p:cNvGraphicFramePr>
          <p:nvPr>
            <p:ph type="chart" sz="quarter" idx="13"/>
            <p:extLst>
              <p:ext uri="{D42A27DB-BD31-4B8C-83A1-F6EECF244321}">
                <p14:modId xmlns:p14="http://schemas.microsoft.com/office/powerpoint/2010/main" val="2185283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E806B-036A-4021-9712-487F1E028A6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7B868A7-7D0A-41A2-A9B6-8435BAB4B6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278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AE6A-7312-4A9D-A3F9-E0C822849F94}"/>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F4418221-06BC-4A1F-BA50-2ED13D950DDE}"/>
              </a:ext>
            </a:extLst>
          </p:cNvPr>
          <p:cNvGraphicFramePr>
            <a:graphicFrameLocks noGrp="1"/>
          </p:cNvGraphicFramePr>
          <p:nvPr>
            <p:ph type="tbl" sz="quarter" idx="13"/>
            <p:extLst>
              <p:ext uri="{D42A27DB-BD31-4B8C-83A1-F6EECF244321}">
                <p14:modId xmlns:p14="http://schemas.microsoft.com/office/powerpoint/2010/main" val="2453041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72925978"/>
                    </a:ext>
                  </a:extLst>
                </a:gridCol>
                <a:gridCol w="740664">
                  <a:extLst>
                    <a:ext uri="{9D8B030D-6E8A-4147-A177-3AD203B41FA5}">
                      <a16:colId xmlns:a16="http://schemas.microsoft.com/office/drawing/2014/main" val="575335219"/>
                    </a:ext>
                  </a:extLst>
                </a:gridCol>
                <a:gridCol w="740664">
                  <a:extLst>
                    <a:ext uri="{9D8B030D-6E8A-4147-A177-3AD203B41FA5}">
                      <a16:colId xmlns:a16="http://schemas.microsoft.com/office/drawing/2014/main" val="4166633967"/>
                    </a:ext>
                  </a:extLst>
                </a:gridCol>
                <a:gridCol w="740664">
                  <a:extLst>
                    <a:ext uri="{9D8B030D-6E8A-4147-A177-3AD203B41FA5}">
                      <a16:colId xmlns:a16="http://schemas.microsoft.com/office/drawing/2014/main" val="3089460892"/>
                    </a:ext>
                  </a:extLst>
                </a:gridCol>
                <a:gridCol w="740664">
                  <a:extLst>
                    <a:ext uri="{9D8B030D-6E8A-4147-A177-3AD203B41FA5}">
                      <a16:colId xmlns:a16="http://schemas.microsoft.com/office/drawing/2014/main" val="2627570484"/>
                    </a:ext>
                  </a:extLst>
                </a:gridCol>
                <a:gridCol w="740664">
                  <a:extLst>
                    <a:ext uri="{9D8B030D-6E8A-4147-A177-3AD203B41FA5}">
                      <a16:colId xmlns:a16="http://schemas.microsoft.com/office/drawing/2014/main" val="2802996519"/>
                    </a:ext>
                  </a:extLst>
                </a:gridCol>
                <a:gridCol w="740664">
                  <a:extLst>
                    <a:ext uri="{9D8B030D-6E8A-4147-A177-3AD203B41FA5}">
                      <a16:colId xmlns:a16="http://schemas.microsoft.com/office/drawing/2014/main" val="3761480452"/>
                    </a:ext>
                  </a:extLst>
                </a:gridCol>
                <a:gridCol w="740664">
                  <a:extLst>
                    <a:ext uri="{9D8B030D-6E8A-4147-A177-3AD203B41FA5}">
                      <a16:colId xmlns:a16="http://schemas.microsoft.com/office/drawing/2014/main" val="4225106183"/>
                    </a:ext>
                  </a:extLst>
                </a:gridCol>
                <a:gridCol w="740664">
                  <a:extLst>
                    <a:ext uri="{9D8B030D-6E8A-4147-A177-3AD203B41FA5}">
                      <a16:colId xmlns:a16="http://schemas.microsoft.com/office/drawing/2014/main" val="403680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8159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- 2021-04-06 16:15:18</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#WomensHistoryMonth, #TEAMPHLY joined the Women’s Leadership Committee for a panel discussion with some of #PHLY’s senior-level female officers. During the virtual event, the panelists shared which qualities they believe a #leader should possess. See what they had to say!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0.23608266617017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975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- 2021-04-16 14:10:33</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Top Workplaces in the #Philadelphia region for the 12th consecutive year! Thank you to our employees for your continued efforts to make PHLY a #greatplacetowork. 
Learn more about careers at PHLY: bit.ly/PHLYCareers #TEAMPHLY #insurancecareers #topworkplaces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0.054676258992806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9645631"/>
                  </a:ext>
                </a:extLst>
              </a:tr>
            </a:tbl>
          </a:graphicData>
        </a:graphic>
      </p:graphicFrame>
      <p:sp>
        <p:nvSpPr>
          <p:cNvPr id="4" name="Text Placeholder 3">
            <a:extLst>
              <a:ext uri="{FF2B5EF4-FFF2-40B4-BE49-F238E27FC236}">
                <a16:creationId xmlns:a16="http://schemas.microsoft.com/office/drawing/2014/main" id="{1B14280B-E8F0-41DD-969F-8578E98D907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19282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25EA-F67E-4B35-856C-ECCB994E49E7}"/>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6F1D83FB-965E-4A1F-A77C-A88ED80DCD52}"/>
              </a:ext>
            </a:extLst>
          </p:cNvPr>
          <p:cNvGraphicFramePr>
            <a:graphicFrameLocks noGrp="1"/>
          </p:cNvGraphicFramePr>
          <p:nvPr>
            <p:ph type="tbl" sz="quarter" idx="13"/>
            <p:extLst>
              <p:ext uri="{D42A27DB-BD31-4B8C-83A1-F6EECF244321}">
                <p14:modId xmlns:p14="http://schemas.microsoft.com/office/powerpoint/2010/main" val="239927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77947393"/>
                    </a:ext>
                  </a:extLst>
                </a:gridCol>
                <a:gridCol w="740664">
                  <a:extLst>
                    <a:ext uri="{9D8B030D-6E8A-4147-A177-3AD203B41FA5}">
                      <a16:colId xmlns:a16="http://schemas.microsoft.com/office/drawing/2014/main" val="3985769223"/>
                    </a:ext>
                  </a:extLst>
                </a:gridCol>
                <a:gridCol w="740664">
                  <a:extLst>
                    <a:ext uri="{9D8B030D-6E8A-4147-A177-3AD203B41FA5}">
                      <a16:colId xmlns:a16="http://schemas.microsoft.com/office/drawing/2014/main" val="669429700"/>
                    </a:ext>
                  </a:extLst>
                </a:gridCol>
                <a:gridCol w="740664">
                  <a:extLst>
                    <a:ext uri="{9D8B030D-6E8A-4147-A177-3AD203B41FA5}">
                      <a16:colId xmlns:a16="http://schemas.microsoft.com/office/drawing/2014/main" val="3640539056"/>
                    </a:ext>
                  </a:extLst>
                </a:gridCol>
                <a:gridCol w="740664">
                  <a:extLst>
                    <a:ext uri="{9D8B030D-6E8A-4147-A177-3AD203B41FA5}">
                      <a16:colId xmlns:a16="http://schemas.microsoft.com/office/drawing/2014/main" val="14209354"/>
                    </a:ext>
                  </a:extLst>
                </a:gridCol>
                <a:gridCol w="740664">
                  <a:extLst>
                    <a:ext uri="{9D8B030D-6E8A-4147-A177-3AD203B41FA5}">
                      <a16:colId xmlns:a16="http://schemas.microsoft.com/office/drawing/2014/main" val="2470934880"/>
                    </a:ext>
                  </a:extLst>
                </a:gridCol>
                <a:gridCol w="740664">
                  <a:extLst>
                    <a:ext uri="{9D8B030D-6E8A-4147-A177-3AD203B41FA5}">
                      <a16:colId xmlns:a16="http://schemas.microsoft.com/office/drawing/2014/main" val="264281857"/>
                    </a:ext>
                  </a:extLst>
                </a:gridCol>
                <a:gridCol w="740664">
                  <a:extLst>
                    <a:ext uri="{9D8B030D-6E8A-4147-A177-3AD203B41FA5}">
                      <a16:colId xmlns:a16="http://schemas.microsoft.com/office/drawing/2014/main" val="933641533"/>
                    </a:ext>
                  </a:extLst>
                </a:gridCol>
                <a:gridCol w="740664">
                  <a:extLst>
                    <a:ext uri="{9D8B030D-6E8A-4147-A177-3AD203B41FA5}">
                      <a16:colId xmlns:a16="http://schemas.microsoft.com/office/drawing/2014/main" val="397230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3873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- 2021-04-07 10:19:05</a:t>
                      </a:r>
                      <a:r>
                        <a:rPr kumimoji="0" lang="en-US" sz="1000" b="0" i="0" u="none" strike="noStrike" kern="1200" cap="none" spc="0" normalizeH="0" baseline="0" noProof="0">
                          <a:ln>
                            <a:noFill/>
                          </a:ln>
                          <a:solidFill>
                            <a:prstClr val="black"/>
                          </a:solidFill>
                          <a:effectLst/>
                          <a:uLnTx/>
                          <a:uFillTx/>
                          <a:latin typeface="+mn-lt"/>
                          <a:ea typeface="+mn-ea"/>
                          <a:cs typeface="+mn-cs"/>
                        </a:rPr>
                        <a:t>
 There's an important question agents need to ask their clients that serve vulnerable populations such as children: what is their plan for abuse prevention? PHLY's Andrew Shockey, ARM, AIS spoke with AM Best about what agents and organizations can do to address this risk: https://bit.ly/3mqSE8w #ChildAbusePreventionMonth #AbusePrevention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0.05877034358047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418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- 2021-04-01 09:50:08</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 p.m. today and will be closed on Friday, April 2nd in preparation for the Easter holiday. We hope you have a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0.038863976083707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8857465"/>
                  </a:ext>
                </a:extLst>
              </a:tr>
            </a:tbl>
          </a:graphicData>
        </a:graphic>
      </p:graphicFrame>
      <p:sp>
        <p:nvSpPr>
          <p:cNvPr id="4" name="Text Placeholder 3">
            <a:extLst>
              <a:ext uri="{FF2B5EF4-FFF2-40B4-BE49-F238E27FC236}">
                <a16:creationId xmlns:a16="http://schemas.microsoft.com/office/drawing/2014/main" id="{6A91BC51-294C-443C-95C1-E78C6B4BB83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10924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4A352-6D40-4300-BF07-DE1AE32299E2}"/>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3E165564-5A99-48C1-A1AE-9451B4701BB6}"/>
              </a:ext>
            </a:extLst>
          </p:cNvPr>
          <p:cNvGraphicFramePr>
            <a:graphicFrameLocks noGrp="1"/>
          </p:cNvGraphicFramePr>
          <p:nvPr>
            <p:ph type="tbl" sz="quarter" idx="13"/>
            <p:extLst>
              <p:ext uri="{D42A27DB-BD31-4B8C-83A1-F6EECF244321}">
                <p14:modId xmlns:p14="http://schemas.microsoft.com/office/powerpoint/2010/main" val="142845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4610148"/>
                    </a:ext>
                  </a:extLst>
                </a:gridCol>
                <a:gridCol w="740664">
                  <a:extLst>
                    <a:ext uri="{9D8B030D-6E8A-4147-A177-3AD203B41FA5}">
                      <a16:colId xmlns:a16="http://schemas.microsoft.com/office/drawing/2014/main" val="439594999"/>
                    </a:ext>
                  </a:extLst>
                </a:gridCol>
                <a:gridCol w="740664">
                  <a:extLst>
                    <a:ext uri="{9D8B030D-6E8A-4147-A177-3AD203B41FA5}">
                      <a16:colId xmlns:a16="http://schemas.microsoft.com/office/drawing/2014/main" val="3426873791"/>
                    </a:ext>
                  </a:extLst>
                </a:gridCol>
                <a:gridCol w="740664">
                  <a:extLst>
                    <a:ext uri="{9D8B030D-6E8A-4147-A177-3AD203B41FA5}">
                      <a16:colId xmlns:a16="http://schemas.microsoft.com/office/drawing/2014/main" val="3287014045"/>
                    </a:ext>
                  </a:extLst>
                </a:gridCol>
                <a:gridCol w="740664">
                  <a:extLst>
                    <a:ext uri="{9D8B030D-6E8A-4147-A177-3AD203B41FA5}">
                      <a16:colId xmlns:a16="http://schemas.microsoft.com/office/drawing/2014/main" val="954992563"/>
                    </a:ext>
                  </a:extLst>
                </a:gridCol>
                <a:gridCol w="740664">
                  <a:extLst>
                    <a:ext uri="{9D8B030D-6E8A-4147-A177-3AD203B41FA5}">
                      <a16:colId xmlns:a16="http://schemas.microsoft.com/office/drawing/2014/main" val="3354271363"/>
                    </a:ext>
                  </a:extLst>
                </a:gridCol>
                <a:gridCol w="740664">
                  <a:extLst>
                    <a:ext uri="{9D8B030D-6E8A-4147-A177-3AD203B41FA5}">
                      <a16:colId xmlns:a16="http://schemas.microsoft.com/office/drawing/2014/main" val="3613743162"/>
                    </a:ext>
                  </a:extLst>
                </a:gridCol>
                <a:gridCol w="740664">
                  <a:extLst>
                    <a:ext uri="{9D8B030D-6E8A-4147-A177-3AD203B41FA5}">
                      <a16:colId xmlns:a16="http://schemas.microsoft.com/office/drawing/2014/main" val="4242052357"/>
                    </a:ext>
                  </a:extLst>
                </a:gridCol>
                <a:gridCol w="740664">
                  <a:extLst>
                    <a:ext uri="{9D8B030D-6E8A-4147-A177-3AD203B41FA5}">
                      <a16:colId xmlns:a16="http://schemas.microsoft.com/office/drawing/2014/main" val="140536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0471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- 2021-04-13 16:39:01</a:t>
                      </a:r>
                      <a:r>
                        <a:rPr kumimoji="0" lang="en-US" sz="1000" b="0" i="0" u="none" strike="noStrike" kern="1200" cap="none" spc="0" normalizeH="0" baseline="0" noProof="0">
                          <a:ln>
                            <a:noFill/>
                          </a:ln>
                          <a:solidFill>
                            <a:prstClr val="black"/>
                          </a:solidFill>
                          <a:effectLst/>
                          <a:uLnTx/>
                          <a:uFillTx/>
                          <a:latin typeface="+mn-lt"/>
                          <a:ea typeface="+mn-ea"/>
                          <a:cs typeface="+mn-cs"/>
                        </a:rPr>
                        <a:t>
 Last year, our brokers voted to name PHLY as a 5-Star Carrier. In order to continue to provide you with the best service, we’d love to hear from you again! We invite you to fill out this year's survey from Insurance Business America to help keep our relationship strong: https://bit.ly/326kRZ5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0.053211888782359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5170523"/>
                  </a:ext>
                </a:extLst>
              </a:tr>
            </a:tbl>
          </a:graphicData>
        </a:graphic>
      </p:graphicFrame>
      <p:sp>
        <p:nvSpPr>
          <p:cNvPr id="4" name="Text Placeholder 3">
            <a:extLst>
              <a:ext uri="{FF2B5EF4-FFF2-40B4-BE49-F238E27FC236}">
                <a16:creationId xmlns:a16="http://schemas.microsoft.com/office/drawing/2014/main" id="{4A5A7235-922F-4734-A4D5-1F0DDD70786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16444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7302-C965-4DCD-AE53-15F4EDE6DDE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F2678EC6-754C-4F6F-8B4C-F1DCC125FDF9}"/>
              </a:ext>
            </a:extLst>
          </p:cNvPr>
          <p:cNvGraphicFramePr>
            <a:graphicFrameLocks noGrp="1"/>
          </p:cNvGraphicFramePr>
          <p:nvPr>
            <p:ph type="tbl" sz="quarter" idx="13"/>
            <p:extLst>
              <p:ext uri="{D42A27DB-BD31-4B8C-83A1-F6EECF244321}">
                <p14:modId xmlns:p14="http://schemas.microsoft.com/office/powerpoint/2010/main" val="74822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4827543"/>
                    </a:ext>
                  </a:extLst>
                </a:gridCol>
                <a:gridCol w="658368">
                  <a:extLst>
                    <a:ext uri="{9D8B030D-6E8A-4147-A177-3AD203B41FA5}">
                      <a16:colId xmlns:a16="http://schemas.microsoft.com/office/drawing/2014/main" val="3134944828"/>
                    </a:ext>
                  </a:extLst>
                </a:gridCol>
                <a:gridCol w="658368">
                  <a:extLst>
                    <a:ext uri="{9D8B030D-6E8A-4147-A177-3AD203B41FA5}">
                      <a16:colId xmlns:a16="http://schemas.microsoft.com/office/drawing/2014/main" val="3256387019"/>
                    </a:ext>
                  </a:extLst>
                </a:gridCol>
                <a:gridCol w="658368">
                  <a:extLst>
                    <a:ext uri="{9D8B030D-6E8A-4147-A177-3AD203B41FA5}">
                      <a16:colId xmlns:a16="http://schemas.microsoft.com/office/drawing/2014/main" val="1594841363"/>
                    </a:ext>
                  </a:extLst>
                </a:gridCol>
                <a:gridCol w="658368">
                  <a:extLst>
                    <a:ext uri="{9D8B030D-6E8A-4147-A177-3AD203B41FA5}">
                      <a16:colId xmlns:a16="http://schemas.microsoft.com/office/drawing/2014/main" val="1926027830"/>
                    </a:ext>
                  </a:extLst>
                </a:gridCol>
                <a:gridCol w="658368">
                  <a:extLst>
                    <a:ext uri="{9D8B030D-6E8A-4147-A177-3AD203B41FA5}">
                      <a16:colId xmlns:a16="http://schemas.microsoft.com/office/drawing/2014/main" val="1990586525"/>
                    </a:ext>
                  </a:extLst>
                </a:gridCol>
                <a:gridCol w="658368">
                  <a:extLst>
                    <a:ext uri="{9D8B030D-6E8A-4147-A177-3AD203B41FA5}">
                      <a16:colId xmlns:a16="http://schemas.microsoft.com/office/drawing/2014/main" val="2559083035"/>
                    </a:ext>
                  </a:extLst>
                </a:gridCol>
                <a:gridCol w="658368">
                  <a:extLst>
                    <a:ext uri="{9D8B030D-6E8A-4147-A177-3AD203B41FA5}">
                      <a16:colId xmlns:a16="http://schemas.microsoft.com/office/drawing/2014/main" val="3982515747"/>
                    </a:ext>
                  </a:extLst>
                </a:gridCol>
                <a:gridCol w="658368">
                  <a:extLst>
                    <a:ext uri="{9D8B030D-6E8A-4147-A177-3AD203B41FA5}">
                      <a16:colId xmlns:a16="http://schemas.microsoft.com/office/drawing/2014/main" val="1027335153"/>
                    </a:ext>
                  </a:extLst>
                </a:gridCol>
                <a:gridCol w="658368">
                  <a:extLst>
                    <a:ext uri="{9D8B030D-6E8A-4147-A177-3AD203B41FA5}">
                      <a16:colId xmlns:a16="http://schemas.microsoft.com/office/drawing/2014/main" val="5259361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76255041"/>
                  </a:ext>
                </a:extLst>
              </a:tr>
              <a:tr h="370840">
                <a:tc>
                  <a:txBody>
                    <a:bodyPr/>
                    <a:lstStyle/>
                    <a:p>
                      <a:r>
                        <a:rPr lang="en-US" sz="1000"/>
                        <a:t>phlyinsurance</a:t>
                      </a:r>
                    </a:p>
                  </a:txBody>
                  <a:tcPr/>
                </a:tc>
                <a:tc>
                  <a:txBody>
                    <a:bodyPr/>
                    <a:lstStyle/>
                    <a:p>
                      <a:r>
                        <a:rPr lang="en-US" sz="1000"/>
                        <a:t>2370</a:t>
                      </a:r>
                    </a:p>
                  </a:txBody>
                  <a:tcPr/>
                </a:tc>
                <a:tc>
                  <a:txBody>
                    <a:bodyPr/>
                    <a:lstStyle/>
                    <a:p>
                      <a:r>
                        <a:rPr lang="en-US" sz="1000"/>
                        <a:t>26</a:t>
                      </a:r>
                    </a:p>
                  </a:txBody>
                  <a:tcPr/>
                </a:tc>
                <a:tc>
                  <a:txBody>
                    <a:bodyPr/>
                    <a:lstStyle/>
                    <a:p>
                      <a:r>
                        <a:rPr lang="en-US" sz="1000"/>
                        <a:t>14</a:t>
                      </a:r>
                    </a:p>
                  </a:txBody>
                  <a:tcPr/>
                </a:tc>
                <a:tc>
                  <a:txBody>
                    <a:bodyPr/>
                    <a:lstStyle/>
                    <a:p>
                      <a:r>
                        <a:rPr lang="en-US" sz="1000"/>
                        <a:t>4</a:t>
                      </a:r>
                    </a:p>
                  </a:txBody>
                  <a:tcPr/>
                </a:tc>
                <a:tc>
                  <a:txBody>
                    <a:bodyPr/>
                    <a:lstStyle/>
                    <a:p>
                      <a:r>
                        <a:rPr lang="en-US" sz="1000"/>
                        <a:t>5</a:t>
                      </a:r>
                    </a:p>
                  </a:txBody>
                  <a:tcPr/>
                </a:tc>
                <a:tc>
                  <a:txBody>
                    <a:bodyPr/>
                    <a:lstStyle/>
                    <a:p>
                      <a:r>
                        <a:rPr lang="en-US" sz="1000"/>
                        <a:t>23</a:t>
                      </a:r>
                    </a:p>
                  </a:txBody>
                  <a:tcPr/>
                </a:tc>
                <a:tc>
                  <a:txBody>
                    <a:bodyPr/>
                    <a:lstStyle/>
                    <a:p>
                      <a:r>
                        <a:rPr lang="en-US" sz="1000"/>
                        <a:t>1105</a:t>
                      </a:r>
                    </a:p>
                  </a:txBody>
                  <a:tcPr/>
                </a:tc>
                <a:tc>
                  <a:txBody>
                    <a:bodyPr/>
                    <a:lstStyle/>
                    <a:p>
                      <a:r>
                        <a:rPr lang="en-US" sz="1000"/>
                        <a:t>20</a:t>
                      </a:r>
                    </a:p>
                  </a:txBody>
                  <a:tcPr/>
                </a:tc>
                <a:tc>
                  <a:txBody>
                    <a:bodyPr/>
                    <a:lstStyle/>
                    <a:p>
                      <a:r>
                        <a:rPr lang="en-US" sz="1000"/>
                        <a:t>2.0752 %</a:t>
                      </a:r>
                    </a:p>
                  </a:txBody>
                  <a:tcPr/>
                </a:tc>
                <a:extLst>
                  <a:ext uri="{0D108BD9-81ED-4DB2-BD59-A6C34878D82A}">
                    <a16:rowId xmlns:a16="http://schemas.microsoft.com/office/drawing/2014/main" val="4025587328"/>
                  </a:ext>
                </a:extLst>
              </a:tr>
            </a:tbl>
          </a:graphicData>
        </a:graphic>
      </p:graphicFrame>
      <p:sp>
        <p:nvSpPr>
          <p:cNvPr id="4" name="Text Placeholder 3">
            <a:extLst>
              <a:ext uri="{FF2B5EF4-FFF2-40B4-BE49-F238E27FC236}">
                <a16:creationId xmlns:a16="http://schemas.microsoft.com/office/drawing/2014/main" id="{C396435D-1D5D-4692-9462-062B25F46A1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89973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E96F-DB8F-4BE2-847C-9E10685C2C4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5BAF4D7-EDDC-4042-90DE-C2627353A05F}"/>
              </a:ext>
            </a:extLst>
          </p:cNvPr>
          <p:cNvGraphicFramePr>
            <a:graphicFrameLocks noGrp="1"/>
          </p:cNvGraphicFramePr>
          <p:nvPr>
            <p:ph type="chart" sz="quarter" idx="13"/>
            <p:extLst>
              <p:ext uri="{D42A27DB-BD31-4B8C-83A1-F6EECF244321}">
                <p14:modId xmlns:p14="http://schemas.microsoft.com/office/powerpoint/2010/main" val="3812508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926356-510A-49A2-9878-81245B29AB1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3B19E2A-9587-4FC4-A29B-CBE37FDF3B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058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2409-EE82-456F-99EA-1AACC8B1D19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2B31F1F-1200-495F-883E-B5A6A811BB96}"/>
              </a:ext>
            </a:extLst>
          </p:cNvPr>
          <p:cNvGraphicFramePr>
            <a:graphicFrameLocks noGrp="1"/>
          </p:cNvGraphicFramePr>
          <p:nvPr>
            <p:ph type="chart" sz="quarter" idx="13"/>
            <p:extLst>
              <p:ext uri="{D42A27DB-BD31-4B8C-83A1-F6EECF244321}">
                <p14:modId xmlns:p14="http://schemas.microsoft.com/office/powerpoint/2010/main" val="1833256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DF7D58-CF70-4836-A072-8E821CD6695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4D10158-DA15-47EA-B793-F8E156EB4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697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80C6-3E47-4BE3-AACF-9E9C50C09F31}"/>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DDB91922-EE4F-4C7C-B951-097594CE8349}"/>
              </a:ext>
            </a:extLst>
          </p:cNvPr>
          <p:cNvGraphicFramePr>
            <a:graphicFrameLocks noGrp="1"/>
          </p:cNvGraphicFramePr>
          <p:nvPr>
            <p:ph type="chart" sz="quarter" idx="13"/>
            <p:extLst>
              <p:ext uri="{D42A27DB-BD31-4B8C-83A1-F6EECF244321}">
                <p14:modId xmlns:p14="http://schemas.microsoft.com/office/powerpoint/2010/main" val="867734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5246A-1C8A-4B32-8E75-2728AFA441F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7AEE5EA-C437-45F5-9EBF-1BE24393C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514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D43B-6923-46AF-B7C3-8200370D5F2A}"/>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F86FB462-3761-4E35-8C09-B41A00FEF675}"/>
              </a:ext>
            </a:extLst>
          </p:cNvPr>
          <p:cNvGraphicFramePr>
            <a:graphicFrameLocks noGrp="1"/>
          </p:cNvGraphicFramePr>
          <p:nvPr>
            <p:ph type="tbl" sz="quarter" idx="13"/>
            <p:extLst>
              <p:ext uri="{D42A27DB-BD31-4B8C-83A1-F6EECF244321}">
                <p14:modId xmlns:p14="http://schemas.microsoft.com/office/powerpoint/2010/main" val="268379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26013611"/>
                    </a:ext>
                  </a:extLst>
                </a:gridCol>
                <a:gridCol w="987552">
                  <a:extLst>
                    <a:ext uri="{9D8B030D-6E8A-4147-A177-3AD203B41FA5}">
                      <a16:colId xmlns:a16="http://schemas.microsoft.com/office/drawing/2014/main" val="551607124"/>
                    </a:ext>
                  </a:extLst>
                </a:gridCol>
                <a:gridCol w="987552">
                  <a:extLst>
                    <a:ext uri="{9D8B030D-6E8A-4147-A177-3AD203B41FA5}">
                      <a16:colId xmlns:a16="http://schemas.microsoft.com/office/drawing/2014/main" val="4243267498"/>
                    </a:ext>
                  </a:extLst>
                </a:gridCol>
                <a:gridCol w="987552">
                  <a:extLst>
                    <a:ext uri="{9D8B030D-6E8A-4147-A177-3AD203B41FA5}">
                      <a16:colId xmlns:a16="http://schemas.microsoft.com/office/drawing/2014/main" val="1032544034"/>
                    </a:ext>
                  </a:extLst>
                </a:gridCol>
                <a:gridCol w="987552">
                  <a:extLst>
                    <a:ext uri="{9D8B030D-6E8A-4147-A177-3AD203B41FA5}">
                      <a16:colId xmlns:a16="http://schemas.microsoft.com/office/drawing/2014/main" val="226948413"/>
                    </a:ext>
                  </a:extLst>
                </a:gridCol>
                <a:gridCol w="987552">
                  <a:extLst>
                    <a:ext uri="{9D8B030D-6E8A-4147-A177-3AD203B41FA5}">
                      <a16:colId xmlns:a16="http://schemas.microsoft.com/office/drawing/2014/main" val="92645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252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- 2021-04-06 16:23:59</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#WomensHistoryMonth, #TEAMPHLY joined the Women’s Leadership Committee for a panel discussion with some of PHLY’s senior-level female officers. During the virtual event, the panelists shared which qualities they believe a leader should possess. 
Swipe ⬅️ to see what they had to say! 👏🏼
#womensleadership #workingwomen #womenininsurance #womensmonth #womensempowerment #empowerher #empowerwomen #womenshistorymonth2021 #womensupportingwomen #instawomen #insurance #insurancecareers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48489815"/>
                  </a:ext>
                </a:extLst>
              </a:tr>
            </a:tbl>
          </a:graphicData>
        </a:graphic>
      </p:graphicFrame>
      <p:sp>
        <p:nvSpPr>
          <p:cNvPr id="4" name="Text Placeholder 3">
            <a:extLst>
              <a:ext uri="{FF2B5EF4-FFF2-40B4-BE49-F238E27FC236}">
                <a16:creationId xmlns:a16="http://schemas.microsoft.com/office/drawing/2014/main" id="{85CCC3C2-A086-47F2-8F0B-5BD81822A0C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20300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7D9A-07CF-4555-89A9-BED51743C85C}"/>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7D6B6010-AC65-48BD-A638-6E840A10DC87}"/>
              </a:ext>
            </a:extLst>
          </p:cNvPr>
          <p:cNvGraphicFramePr>
            <a:graphicFrameLocks noGrp="1"/>
          </p:cNvGraphicFramePr>
          <p:nvPr>
            <p:ph type="tbl" sz="quarter" idx="13"/>
            <p:extLst>
              <p:ext uri="{D42A27DB-BD31-4B8C-83A1-F6EECF244321}">
                <p14:modId xmlns:p14="http://schemas.microsoft.com/office/powerpoint/2010/main" val="228673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38996687"/>
                    </a:ext>
                  </a:extLst>
                </a:gridCol>
                <a:gridCol w="987552">
                  <a:extLst>
                    <a:ext uri="{9D8B030D-6E8A-4147-A177-3AD203B41FA5}">
                      <a16:colId xmlns:a16="http://schemas.microsoft.com/office/drawing/2014/main" val="47079332"/>
                    </a:ext>
                  </a:extLst>
                </a:gridCol>
                <a:gridCol w="987552">
                  <a:extLst>
                    <a:ext uri="{9D8B030D-6E8A-4147-A177-3AD203B41FA5}">
                      <a16:colId xmlns:a16="http://schemas.microsoft.com/office/drawing/2014/main" val="2848435892"/>
                    </a:ext>
                  </a:extLst>
                </a:gridCol>
                <a:gridCol w="987552">
                  <a:extLst>
                    <a:ext uri="{9D8B030D-6E8A-4147-A177-3AD203B41FA5}">
                      <a16:colId xmlns:a16="http://schemas.microsoft.com/office/drawing/2014/main" val="2359539948"/>
                    </a:ext>
                  </a:extLst>
                </a:gridCol>
                <a:gridCol w="987552">
                  <a:extLst>
                    <a:ext uri="{9D8B030D-6E8A-4147-A177-3AD203B41FA5}">
                      <a16:colId xmlns:a16="http://schemas.microsoft.com/office/drawing/2014/main" val="860173143"/>
                    </a:ext>
                  </a:extLst>
                </a:gridCol>
                <a:gridCol w="987552">
                  <a:extLst>
                    <a:ext uri="{9D8B030D-6E8A-4147-A177-3AD203B41FA5}">
                      <a16:colId xmlns:a16="http://schemas.microsoft.com/office/drawing/2014/main" val="1594995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922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- 2021-04-12 16:20:45</a:t>
                      </a:r>
                      <a:r>
                        <a:rPr kumimoji="0" lang="en-US" sz="1000" b="0" i="0" u="none" strike="noStrike" kern="1200" cap="none" spc="0" normalizeH="0" baseline="0" noProof="0">
                          <a:ln>
                            <a:noFill/>
                          </a:ln>
                          <a:solidFill>
                            <a:prstClr val="black"/>
                          </a:solidFill>
                          <a:effectLst/>
                          <a:uLnTx/>
                          <a:uFillTx/>
                          <a:latin typeface="+mn-lt"/>
                          <a:ea typeface="+mn-ea"/>
                          <a:cs typeface="+mn-cs"/>
                        </a:rPr>
                        <a:t>
 Yesterday was #NationalPetDay and we want to celebrate by sharing a #throwback of #TEAMPHLY’s pet companions who have been working hard by their sides throughout the past year! 🐶😺🐾
#petday #nationalpetday2021 #petsagram #pets #cuteanimals #petsofig #petsoftheday #petsarethebest #igpets #workfromhomelife #insurance #insurancecareers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3548123"/>
                  </a:ext>
                </a:extLst>
              </a:tr>
            </a:tbl>
          </a:graphicData>
        </a:graphic>
      </p:graphicFrame>
      <p:sp>
        <p:nvSpPr>
          <p:cNvPr id="4" name="Text Placeholder 3">
            <a:extLst>
              <a:ext uri="{FF2B5EF4-FFF2-40B4-BE49-F238E27FC236}">
                <a16:creationId xmlns:a16="http://schemas.microsoft.com/office/drawing/2014/main" id="{6F8776BD-18CC-41FC-A95C-A09FA77AD29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10999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8695-68F0-4328-AB69-3BBDF308E2F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7574794-18E1-4DB8-956E-6F50C96048FF}"/>
              </a:ext>
            </a:extLst>
          </p:cNvPr>
          <p:cNvGraphicFramePr>
            <a:graphicFrameLocks noGrp="1"/>
          </p:cNvGraphicFramePr>
          <p:nvPr>
            <p:ph type="tbl" sz="quarter" idx="13"/>
            <p:extLst>
              <p:ext uri="{D42A27DB-BD31-4B8C-83A1-F6EECF244321}">
                <p14:modId xmlns:p14="http://schemas.microsoft.com/office/powerpoint/2010/main" val="2756707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8170287"/>
                    </a:ext>
                  </a:extLst>
                </a:gridCol>
                <a:gridCol w="987552">
                  <a:extLst>
                    <a:ext uri="{9D8B030D-6E8A-4147-A177-3AD203B41FA5}">
                      <a16:colId xmlns:a16="http://schemas.microsoft.com/office/drawing/2014/main" val="596795290"/>
                    </a:ext>
                  </a:extLst>
                </a:gridCol>
                <a:gridCol w="987552">
                  <a:extLst>
                    <a:ext uri="{9D8B030D-6E8A-4147-A177-3AD203B41FA5}">
                      <a16:colId xmlns:a16="http://schemas.microsoft.com/office/drawing/2014/main" val="2157731880"/>
                    </a:ext>
                  </a:extLst>
                </a:gridCol>
                <a:gridCol w="987552">
                  <a:extLst>
                    <a:ext uri="{9D8B030D-6E8A-4147-A177-3AD203B41FA5}">
                      <a16:colId xmlns:a16="http://schemas.microsoft.com/office/drawing/2014/main" val="4061487318"/>
                    </a:ext>
                  </a:extLst>
                </a:gridCol>
                <a:gridCol w="987552">
                  <a:extLst>
                    <a:ext uri="{9D8B030D-6E8A-4147-A177-3AD203B41FA5}">
                      <a16:colId xmlns:a16="http://schemas.microsoft.com/office/drawing/2014/main" val="3315557039"/>
                    </a:ext>
                  </a:extLst>
                </a:gridCol>
                <a:gridCol w="987552">
                  <a:extLst>
                    <a:ext uri="{9D8B030D-6E8A-4147-A177-3AD203B41FA5}">
                      <a16:colId xmlns:a16="http://schemas.microsoft.com/office/drawing/2014/main" val="2121981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481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- 2021-04-22 18:03:16</a:t>
                      </a:r>
                      <a:r>
                        <a:rPr kumimoji="0" lang="en-US" sz="1000" b="0" i="0" u="none" strike="noStrike" kern="1200" cap="none" spc="0" normalizeH="0" baseline="0" noProof="0">
                          <a:ln>
                            <a:noFill/>
                          </a:ln>
                          <a:solidFill>
                            <a:prstClr val="black"/>
                          </a:solidFill>
                          <a:effectLst/>
                          <a:uLnTx/>
                          <a:uFillTx/>
                          <a:latin typeface="+mn-lt"/>
                          <a:ea typeface="+mn-ea"/>
                          <a:cs typeface="+mn-cs"/>
                        </a:rPr>
                        <a:t>
 All month long, our employees have been focusing on ways to reduce their #environmentalimpact on the planet. For #EarthDay, #TEAMPHLY joined the arbordayfoundation for an interactive virtual webinar about the numerous benefits #trees provide in our #environment. Thanks to Bryan O'Donnell for the informational and engaging presentation! 🌱🌳🌲
#arborday #arbordayfoundation #treeplanting #plantatree #treestreestrees #earthday2021 #earthlovers #environmentalawareness #communitysupport #insurancelife #insurancecompany #propertyandcasualty #specialtyinsurance #insurancebusiness #commercialinsurance #insuranceindustry #insurancecareers #insurancejobs #corporatelife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2873402"/>
                  </a:ext>
                </a:extLst>
              </a:tr>
            </a:tbl>
          </a:graphicData>
        </a:graphic>
      </p:graphicFrame>
      <p:sp>
        <p:nvSpPr>
          <p:cNvPr id="4" name="Text Placeholder 3">
            <a:extLst>
              <a:ext uri="{FF2B5EF4-FFF2-40B4-BE49-F238E27FC236}">
                <a16:creationId xmlns:a16="http://schemas.microsoft.com/office/drawing/2014/main" id="{E0962F57-D00B-4617-96E6-BA4BA35AD43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84689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52C04-D2BA-4370-A1C2-F6A13DD32BE7}"/>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F35F2488-2313-43D6-A1AE-F03592C60D6E}"/>
              </a:ext>
            </a:extLst>
          </p:cNvPr>
          <p:cNvGraphicFramePr>
            <a:graphicFrameLocks noGrp="1"/>
          </p:cNvGraphicFramePr>
          <p:nvPr>
            <p:ph type="tbl" sz="quarter" idx="13"/>
            <p:extLst>
              <p:ext uri="{D42A27DB-BD31-4B8C-83A1-F6EECF244321}">
                <p14:modId xmlns:p14="http://schemas.microsoft.com/office/powerpoint/2010/main" val="316286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98992470"/>
                    </a:ext>
                  </a:extLst>
                </a:gridCol>
                <a:gridCol w="987552">
                  <a:extLst>
                    <a:ext uri="{9D8B030D-6E8A-4147-A177-3AD203B41FA5}">
                      <a16:colId xmlns:a16="http://schemas.microsoft.com/office/drawing/2014/main" val="2490685765"/>
                    </a:ext>
                  </a:extLst>
                </a:gridCol>
                <a:gridCol w="987552">
                  <a:extLst>
                    <a:ext uri="{9D8B030D-6E8A-4147-A177-3AD203B41FA5}">
                      <a16:colId xmlns:a16="http://schemas.microsoft.com/office/drawing/2014/main" val="2221060543"/>
                    </a:ext>
                  </a:extLst>
                </a:gridCol>
                <a:gridCol w="987552">
                  <a:extLst>
                    <a:ext uri="{9D8B030D-6E8A-4147-A177-3AD203B41FA5}">
                      <a16:colId xmlns:a16="http://schemas.microsoft.com/office/drawing/2014/main" val="1040198665"/>
                    </a:ext>
                  </a:extLst>
                </a:gridCol>
                <a:gridCol w="987552">
                  <a:extLst>
                    <a:ext uri="{9D8B030D-6E8A-4147-A177-3AD203B41FA5}">
                      <a16:colId xmlns:a16="http://schemas.microsoft.com/office/drawing/2014/main" val="293650507"/>
                    </a:ext>
                  </a:extLst>
                </a:gridCol>
                <a:gridCol w="987552">
                  <a:extLst>
                    <a:ext uri="{9D8B030D-6E8A-4147-A177-3AD203B41FA5}">
                      <a16:colId xmlns:a16="http://schemas.microsoft.com/office/drawing/2014/main" val="4123777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220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- 2021-04-14 20:03:05</a:t>
                      </a:r>
                      <a:r>
                        <a:rPr kumimoji="0" lang="en-US" sz="1000" b="0" i="0" u="none" strike="noStrike" kern="1200" cap="none" spc="0" normalizeH="0" baseline="0" noProof="0">
                          <a:ln>
                            <a:noFill/>
                          </a:ln>
                          <a:solidFill>
                            <a:prstClr val="black"/>
                          </a:solidFill>
                          <a:effectLst/>
                          <a:uLnTx/>
                          <a:uFillTx/>
                          <a:latin typeface="+mn-lt"/>
                          <a:ea typeface="+mn-ea"/>
                          <a:cs typeface="+mn-cs"/>
                        </a:rPr>
                        <a:t>
 Throughout April, we’re celebrating #EarthDay through various events focused on lessening our #environmentalimpact. 🌏 This week, #TEAMPHLY sorted, cut, and rolled #plasticyarn (plarn) from #recycled grocery bags. The #plarn will be donated to #nonprofitorganizations who will use them to crochet sleeping mats for the #homeless.
#earthday2021 #earthlovers #recyclingideas #recyclingplastic #recyclereusereduce #environmentalawareness #givingbacktothecommunity #nonprofitsofinstagram #volunteerwork #insurancelife #insurancecompany #propertyandcasualty #specialtyinsurance #insurancebusiness #commercialinsurance #insuranceindustry #insurancecareers #insurancejobs #corporatelife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0090328"/>
                  </a:ext>
                </a:extLst>
              </a:tr>
            </a:tbl>
          </a:graphicData>
        </a:graphic>
      </p:graphicFrame>
      <p:sp>
        <p:nvSpPr>
          <p:cNvPr id="4" name="Text Placeholder 3">
            <a:extLst>
              <a:ext uri="{FF2B5EF4-FFF2-40B4-BE49-F238E27FC236}">
                <a16:creationId xmlns:a16="http://schemas.microsoft.com/office/drawing/2014/main" id="{D2131B5E-C7C5-4ED5-B590-99A43EE1579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452116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7D78-F6C5-4A5B-9EDD-821631162FB2}"/>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897E8512-9DFE-40DB-877F-F683C8305AF3}"/>
              </a:ext>
            </a:extLst>
          </p:cNvPr>
          <p:cNvGraphicFramePr>
            <a:graphicFrameLocks noGrp="1"/>
          </p:cNvGraphicFramePr>
          <p:nvPr>
            <p:ph type="tbl" sz="quarter" idx="13"/>
            <p:extLst>
              <p:ext uri="{D42A27DB-BD31-4B8C-83A1-F6EECF244321}">
                <p14:modId xmlns:p14="http://schemas.microsoft.com/office/powerpoint/2010/main" val="147625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16274893"/>
                    </a:ext>
                  </a:extLst>
                </a:gridCol>
                <a:gridCol w="987552">
                  <a:extLst>
                    <a:ext uri="{9D8B030D-6E8A-4147-A177-3AD203B41FA5}">
                      <a16:colId xmlns:a16="http://schemas.microsoft.com/office/drawing/2014/main" val="1570214160"/>
                    </a:ext>
                  </a:extLst>
                </a:gridCol>
                <a:gridCol w="987552">
                  <a:extLst>
                    <a:ext uri="{9D8B030D-6E8A-4147-A177-3AD203B41FA5}">
                      <a16:colId xmlns:a16="http://schemas.microsoft.com/office/drawing/2014/main" val="3867663003"/>
                    </a:ext>
                  </a:extLst>
                </a:gridCol>
                <a:gridCol w="987552">
                  <a:extLst>
                    <a:ext uri="{9D8B030D-6E8A-4147-A177-3AD203B41FA5}">
                      <a16:colId xmlns:a16="http://schemas.microsoft.com/office/drawing/2014/main" val="599744704"/>
                    </a:ext>
                  </a:extLst>
                </a:gridCol>
                <a:gridCol w="987552">
                  <a:extLst>
                    <a:ext uri="{9D8B030D-6E8A-4147-A177-3AD203B41FA5}">
                      <a16:colId xmlns:a16="http://schemas.microsoft.com/office/drawing/2014/main" val="1131372175"/>
                    </a:ext>
                  </a:extLst>
                </a:gridCol>
                <a:gridCol w="987552">
                  <a:extLst>
                    <a:ext uri="{9D8B030D-6E8A-4147-A177-3AD203B41FA5}">
                      <a16:colId xmlns:a16="http://schemas.microsoft.com/office/drawing/2014/main" val="201011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360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- 2021-04-05 15:09:04</a:t>
                      </a:r>
                      <a:r>
                        <a:rPr kumimoji="0" lang="en-US" sz="1000" b="0" i="0" u="none" strike="noStrike" kern="1200" cap="none" spc="0" normalizeH="0" baseline="0" noProof="0">
                          <a:ln>
                            <a:noFill/>
                          </a:ln>
                          <a:solidFill>
                            <a:prstClr val="black"/>
                          </a:solidFill>
                          <a:effectLst/>
                          <a:uLnTx/>
                          <a:uFillTx/>
                          <a:latin typeface="+mn-lt"/>
                          <a:ea typeface="+mn-ea"/>
                          <a:cs typeface="+mn-cs"/>
                        </a:rPr>
                        <a:t>
 We understand the importance of being there for our customers in their times of need. Kudos to William Reynolds for being one of the reasons 97% of our customers say they would recommend our Claims department! 👏🏼
#TEAMPHLY #customerexperience #customerappreciation #greatservice #customersatisfaction #insurance #insuranceclaims #insurancecompany #insurancework #businessgoals #buildrelationships #corporatelife #insuranceindustry #insurancebusiness #insurancelife #specialtyinsurance #insurancepolicy #insurancecarrier #employeeappreciation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05/07/2021 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2019845"/>
                  </a:ext>
                </a:extLst>
              </a:tr>
            </a:tbl>
          </a:graphicData>
        </a:graphic>
      </p:graphicFrame>
      <p:sp>
        <p:nvSpPr>
          <p:cNvPr id="4" name="Text Placeholder 3">
            <a:extLst>
              <a:ext uri="{FF2B5EF4-FFF2-40B4-BE49-F238E27FC236}">
                <a16:creationId xmlns:a16="http://schemas.microsoft.com/office/drawing/2014/main" id="{8CE4192C-A869-488A-9508-0BD13A3E1E9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66436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88E7-2C84-4A55-9395-49E79E65EA9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B1F8BC6-CDB9-4945-92C1-BB18E56B41EF}"/>
              </a:ext>
            </a:extLst>
          </p:cNvPr>
          <p:cNvGraphicFramePr>
            <a:graphicFrameLocks noGrp="1"/>
          </p:cNvGraphicFramePr>
          <p:nvPr>
            <p:ph type="tbl" sz="quarter" idx="13"/>
            <p:extLst>
              <p:ext uri="{D42A27DB-BD31-4B8C-83A1-F6EECF244321}">
                <p14:modId xmlns:p14="http://schemas.microsoft.com/office/powerpoint/2010/main" val="205493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48748280"/>
                    </a:ext>
                  </a:extLst>
                </a:gridCol>
                <a:gridCol w="905256">
                  <a:extLst>
                    <a:ext uri="{9D8B030D-6E8A-4147-A177-3AD203B41FA5}">
                      <a16:colId xmlns:a16="http://schemas.microsoft.com/office/drawing/2014/main" val="4216188717"/>
                    </a:ext>
                  </a:extLst>
                </a:gridCol>
                <a:gridCol w="411480">
                  <a:extLst>
                    <a:ext uri="{9D8B030D-6E8A-4147-A177-3AD203B41FA5}">
                      <a16:colId xmlns:a16="http://schemas.microsoft.com/office/drawing/2014/main" val="879177440"/>
                    </a:ext>
                  </a:extLst>
                </a:gridCol>
                <a:gridCol w="905256">
                  <a:extLst>
                    <a:ext uri="{9D8B030D-6E8A-4147-A177-3AD203B41FA5}">
                      <a16:colId xmlns:a16="http://schemas.microsoft.com/office/drawing/2014/main" val="3631014431"/>
                    </a:ext>
                  </a:extLst>
                </a:gridCol>
                <a:gridCol w="905256">
                  <a:extLst>
                    <a:ext uri="{9D8B030D-6E8A-4147-A177-3AD203B41FA5}">
                      <a16:colId xmlns:a16="http://schemas.microsoft.com/office/drawing/2014/main" val="921407128"/>
                    </a:ext>
                  </a:extLst>
                </a:gridCol>
                <a:gridCol w="905256">
                  <a:extLst>
                    <a:ext uri="{9D8B030D-6E8A-4147-A177-3AD203B41FA5}">
                      <a16:colId xmlns:a16="http://schemas.microsoft.com/office/drawing/2014/main" val="2375410976"/>
                    </a:ext>
                  </a:extLst>
                </a:gridCol>
                <a:gridCol w="905256">
                  <a:extLst>
                    <a:ext uri="{9D8B030D-6E8A-4147-A177-3AD203B41FA5}">
                      <a16:colId xmlns:a16="http://schemas.microsoft.com/office/drawing/2014/main" val="2937383130"/>
                    </a:ext>
                  </a:extLst>
                </a:gridCol>
                <a:gridCol w="905256">
                  <a:extLst>
                    <a:ext uri="{9D8B030D-6E8A-4147-A177-3AD203B41FA5}">
                      <a16:colId xmlns:a16="http://schemas.microsoft.com/office/drawing/2014/main" val="1668667666"/>
                    </a:ext>
                  </a:extLst>
                </a:gridCol>
                <a:gridCol w="905256">
                  <a:extLst>
                    <a:ext uri="{9D8B030D-6E8A-4147-A177-3AD203B41FA5}">
                      <a16:colId xmlns:a16="http://schemas.microsoft.com/office/drawing/2014/main" val="158714108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081678331"/>
                  </a:ext>
                </a:extLst>
              </a:tr>
              <a:tr h="370840">
                <a:tc>
                  <a:txBody>
                    <a:bodyPr/>
                    <a:lstStyle/>
                    <a:p>
                      <a:r>
                        <a:rPr lang="en-US" sz="1000"/>
                        <a:t>9</a:t>
                      </a:r>
                    </a:p>
                  </a:txBody>
                  <a:tcPr/>
                </a:tc>
                <a:tc>
                  <a:txBody>
                    <a:bodyPr/>
                    <a:lstStyle/>
                    <a:p>
                      <a:r>
                        <a:rPr lang="en-US" sz="1000"/>
                        <a:t>0.6311</a:t>
                      </a:r>
                    </a:p>
                  </a:txBody>
                  <a:tcPr/>
                </a:tc>
                <a:tc>
                  <a:txBody>
                    <a:bodyPr/>
                    <a:lstStyle/>
                    <a:p>
                      <a:r>
                        <a:rPr lang="en-US" sz="1000"/>
                        <a:t>0.11</a:t>
                      </a:r>
                    </a:p>
                  </a:txBody>
                  <a:tcPr/>
                </a:tc>
                <a:tc>
                  <a:txBody>
                    <a:bodyPr/>
                    <a:lstStyle/>
                    <a:p>
                      <a:r>
                        <a:rPr lang="en-US" sz="1000"/>
                        <a:t>201.00</a:t>
                      </a:r>
                    </a:p>
                  </a:txBody>
                  <a:tcPr/>
                </a:tc>
                <a:tc>
                  <a:txBody>
                    <a:bodyPr/>
                    <a:lstStyle/>
                    <a:p>
                      <a:r>
                        <a:rPr lang="en-US" sz="1000"/>
                        <a:t>200.00</a:t>
                      </a:r>
                    </a:p>
                  </a:txBody>
                  <a:tcPr/>
                </a:tc>
                <a:tc>
                  <a:txBody>
                    <a:bodyPr/>
                    <a:lstStyle/>
                    <a:p>
                      <a:r>
                        <a:rPr lang="en-US" sz="1000"/>
                        <a:t>126.22</a:t>
                      </a:r>
                    </a:p>
                  </a:txBody>
                  <a:tcPr/>
                </a:tc>
                <a:tc>
                  <a:txBody>
                    <a:bodyPr/>
                    <a:lstStyle/>
                    <a:p>
                      <a:r>
                        <a:rPr lang="en-US" sz="1000"/>
                        <a:t>126.11</a:t>
                      </a:r>
                    </a:p>
                  </a:txBody>
                  <a:tcPr/>
                </a:tc>
                <a:tc>
                  <a:txBody>
                    <a:bodyPr/>
                    <a:lstStyle/>
                    <a:p>
                      <a:r>
                        <a:rPr lang="en-US" sz="1000"/>
                        <a:t>1809</a:t>
                      </a:r>
                    </a:p>
                  </a:txBody>
                  <a:tcPr/>
                </a:tc>
                <a:tc>
                  <a:txBody>
                    <a:bodyPr/>
                    <a:lstStyle/>
                    <a:p>
                      <a:r>
                        <a:rPr lang="en-US" sz="1000"/>
                        <a:t>1136</a:t>
                      </a:r>
                    </a:p>
                  </a:txBody>
                  <a:tcPr/>
                </a:tc>
                <a:extLst>
                  <a:ext uri="{0D108BD9-81ED-4DB2-BD59-A6C34878D82A}">
                    <a16:rowId xmlns:a16="http://schemas.microsoft.com/office/drawing/2014/main" val="238163965"/>
                  </a:ext>
                </a:extLst>
              </a:tr>
            </a:tbl>
          </a:graphicData>
        </a:graphic>
      </p:graphicFrame>
      <p:sp>
        <p:nvSpPr>
          <p:cNvPr id="4" name="Text Placeholder 3">
            <a:extLst>
              <a:ext uri="{FF2B5EF4-FFF2-40B4-BE49-F238E27FC236}">
                <a16:creationId xmlns:a16="http://schemas.microsoft.com/office/drawing/2014/main" id="{D49433E1-0794-4B3B-95C5-2CEF42D4201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43795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03D1-0947-4591-B122-1BCB081B16CF}"/>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8ED503D0-05C4-4732-B848-BCF2107217D4}"/>
              </a:ext>
            </a:extLst>
          </p:cNvPr>
          <p:cNvGraphicFramePr>
            <a:graphicFrameLocks noGrp="1"/>
          </p:cNvGraphicFramePr>
          <p:nvPr>
            <p:ph type="tbl" sz="quarter" idx="13"/>
            <p:extLst>
              <p:ext uri="{D42A27DB-BD31-4B8C-83A1-F6EECF244321}">
                <p14:modId xmlns:p14="http://schemas.microsoft.com/office/powerpoint/2010/main" val="359125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75263036"/>
                    </a:ext>
                  </a:extLst>
                </a:gridCol>
                <a:gridCol w="1316736">
                  <a:extLst>
                    <a:ext uri="{9D8B030D-6E8A-4147-A177-3AD203B41FA5}">
                      <a16:colId xmlns:a16="http://schemas.microsoft.com/office/drawing/2014/main" val="2939842813"/>
                    </a:ext>
                  </a:extLst>
                </a:gridCol>
                <a:gridCol w="658368">
                  <a:extLst>
                    <a:ext uri="{9D8B030D-6E8A-4147-A177-3AD203B41FA5}">
                      <a16:colId xmlns:a16="http://schemas.microsoft.com/office/drawing/2014/main" val="2927106515"/>
                    </a:ext>
                  </a:extLst>
                </a:gridCol>
                <a:gridCol w="658368">
                  <a:extLst>
                    <a:ext uri="{9D8B030D-6E8A-4147-A177-3AD203B41FA5}">
                      <a16:colId xmlns:a16="http://schemas.microsoft.com/office/drawing/2014/main" val="2957133122"/>
                    </a:ext>
                  </a:extLst>
                </a:gridCol>
                <a:gridCol w="658368">
                  <a:extLst>
                    <a:ext uri="{9D8B030D-6E8A-4147-A177-3AD203B41FA5}">
                      <a16:colId xmlns:a16="http://schemas.microsoft.com/office/drawing/2014/main" val="1198807837"/>
                    </a:ext>
                  </a:extLst>
                </a:gridCol>
                <a:gridCol w="658368">
                  <a:extLst>
                    <a:ext uri="{9D8B030D-6E8A-4147-A177-3AD203B41FA5}">
                      <a16:colId xmlns:a16="http://schemas.microsoft.com/office/drawing/2014/main" val="1376259824"/>
                    </a:ext>
                  </a:extLst>
                </a:gridCol>
                <a:gridCol w="658368">
                  <a:extLst>
                    <a:ext uri="{9D8B030D-6E8A-4147-A177-3AD203B41FA5}">
                      <a16:colId xmlns:a16="http://schemas.microsoft.com/office/drawing/2014/main" val="3646183286"/>
                    </a:ext>
                  </a:extLst>
                </a:gridCol>
                <a:gridCol w="658368">
                  <a:extLst>
                    <a:ext uri="{9D8B030D-6E8A-4147-A177-3AD203B41FA5}">
                      <a16:colId xmlns:a16="http://schemas.microsoft.com/office/drawing/2014/main" val="1158419174"/>
                    </a:ext>
                  </a:extLst>
                </a:gridCol>
                <a:gridCol w="658368">
                  <a:extLst>
                    <a:ext uri="{9D8B030D-6E8A-4147-A177-3AD203B41FA5}">
                      <a16:colId xmlns:a16="http://schemas.microsoft.com/office/drawing/2014/main" val="1209592585"/>
                    </a:ext>
                  </a:extLst>
                </a:gridCol>
                <a:gridCol w="658368">
                  <a:extLst>
                    <a:ext uri="{9D8B030D-6E8A-4147-A177-3AD203B41FA5}">
                      <a16:colId xmlns:a16="http://schemas.microsoft.com/office/drawing/2014/main" val="1487166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0790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- 2021-04-27 12:31:24</a:t>
                      </a:r>
                      <a:r>
                        <a:rPr kumimoji="0" lang="en-US" sz="1000" b="0" i="0" u="none" strike="noStrike" kern="1200" cap="none" spc="0" normalizeH="0" baseline="0" noProof="0">
                          <a:ln>
                            <a:noFill/>
                          </a:ln>
                          <a:solidFill>
                            <a:prstClr val="black"/>
                          </a:solidFill>
                          <a:effectLst/>
                          <a:uLnTx/>
                          <a:uFillTx/>
                          <a:latin typeface="+mn-lt"/>
                          <a:ea typeface="+mn-ea"/>
                          <a:cs typeface="+mn-cs"/>
                        </a:rPr>
                        <a:t>
 TAP TO LEARN MORE ABOUT THIS #VIRTUALJOBFAIR  4:30-6 PM VIA ZOOM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https://quintly-image-storage.s3.amazonaws.com/c303562b672a3318c686cfcc37b7e67a/b6c1de404ebbf4db4e902b215729fb9f.jpg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04/28/2021 12:31:11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23715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- 2021-04-26 15:15:07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https://quintly-image-storage.s3.amazonaws.com/c303562b672a3318c686cfcc37b7e67a/5b2819db90fc812d7d2b3460d6986c31.jpg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04/27/2021 15:05:07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6895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- 2021-04-20 18:51:47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https://quintly-image-storage.s3.amazonaws.com/c303562b672a3318c686cfcc37b7e67a/594fc08ee7e4a6ffda2dd244f6909d3e.jpg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04/21/2021 18:31:12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96281600"/>
                  </a:ext>
                </a:extLst>
              </a:tr>
            </a:tbl>
          </a:graphicData>
        </a:graphic>
      </p:graphicFrame>
      <p:sp>
        <p:nvSpPr>
          <p:cNvPr id="4" name="Text Placeholder 3">
            <a:extLst>
              <a:ext uri="{FF2B5EF4-FFF2-40B4-BE49-F238E27FC236}">
                <a16:creationId xmlns:a16="http://schemas.microsoft.com/office/drawing/2014/main" id="{C5F218BF-DFAE-4E4B-9729-3E687849D1B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4918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F516-9C9D-4888-AB61-E6DD08911164}"/>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C858E107-AC21-42F9-97DF-834EF631F349}"/>
              </a:ext>
            </a:extLst>
          </p:cNvPr>
          <p:cNvGraphicFramePr>
            <a:graphicFrameLocks noGrp="1"/>
          </p:cNvGraphicFramePr>
          <p:nvPr>
            <p:ph type="tbl" sz="quarter" idx="13"/>
            <p:extLst>
              <p:ext uri="{D42A27DB-BD31-4B8C-83A1-F6EECF244321}">
                <p14:modId xmlns:p14="http://schemas.microsoft.com/office/powerpoint/2010/main" val="220478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16735506"/>
                    </a:ext>
                  </a:extLst>
                </a:gridCol>
                <a:gridCol w="1316736">
                  <a:extLst>
                    <a:ext uri="{9D8B030D-6E8A-4147-A177-3AD203B41FA5}">
                      <a16:colId xmlns:a16="http://schemas.microsoft.com/office/drawing/2014/main" val="2366156917"/>
                    </a:ext>
                  </a:extLst>
                </a:gridCol>
                <a:gridCol w="658368">
                  <a:extLst>
                    <a:ext uri="{9D8B030D-6E8A-4147-A177-3AD203B41FA5}">
                      <a16:colId xmlns:a16="http://schemas.microsoft.com/office/drawing/2014/main" val="2955174815"/>
                    </a:ext>
                  </a:extLst>
                </a:gridCol>
                <a:gridCol w="658368">
                  <a:extLst>
                    <a:ext uri="{9D8B030D-6E8A-4147-A177-3AD203B41FA5}">
                      <a16:colId xmlns:a16="http://schemas.microsoft.com/office/drawing/2014/main" val="223340197"/>
                    </a:ext>
                  </a:extLst>
                </a:gridCol>
                <a:gridCol w="658368">
                  <a:extLst>
                    <a:ext uri="{9D8B030D-6E8A-4147-A177-3AD203B41FA5}">
                      <a16:colId xmlns:a16="http://schemas.microsoft.com/office/drawing/2014/main" val="571356231"/>
                    </a:ext>
                  </a:extLst>
                </a:gridCol>
                <a:gridCol w="658368">
                  <a:extLst>
                    <a:ext uri="{9D8B030D-6E8A-4147-A177-3AD203B41FA5}">
                      <a16:colId xmlns:a16="http://schemas.microsoft.com/office/drawing/2014/main" val="2090045747"/>
                    </a:ext>
                  </a:extLst>
                </a:gridCol>
                <a:gridCol w="658368">
                  <a:extLst>
                    <a:ext uri="{9D8B030D-6E8A-4147-A177-3AD203B41FA5}">
                      <a16:colId xmlns:a16="http://schemas.microsoft.com/office/drawing/2014/main" val="1287510058"/>
                    </a:ext>
                  </a:extLst>
                </a:gridCol>
                <a:gridCol w="658368">
                  <a:extLst>
                    <a:ext uri="{9D8B030D-6E8A-4147-A177-3AD203B41FA5}">
                      <a16:colId xmlns:a16="http://schemas.microsoft.com/office/drawing/2014/main" val="1295006636"/>
                    </a:ext>
                  </a:extLst>
                </a:gridCol>
                <a:gridCol w="658368">
                  <a:extLst>
                    <a:ext uri="{9D8B030D-6E8A-4147-A177-3AD203B41FA5}">
                      <a16:colId xmlns:a16="http://schemas.microsoft.com/office/drawing/2014/main" val="1854154497"/>
                    </a:ext>
                  </a:extLst>
                </a:gridCol>
                <a:gridCol w="658368">
                  <a:extLst>
                    <a:ext uri="{9D8B030D-6E8A-4147-A177-3AD203B41FA5}">
                      <a16:colId xmlns:a16="http://schemas.microsoft.com/office/drawing/2014/main" val="2495511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280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- 2021-04-16 14:32:16</a:t>
                      </a:r>
                      <a:r>
                        <a:rPr kumimoji="0" lang="en-US" sz="1000" b="0" i="0" u="none" strike="noStrike" kern="1200" cap="none" spc="0" normalizeH="0" baseline="0" noProof="0">
                          <a:ln>
                            <a:noFill/>
                          </a:ln>
                          <a:solidFill>
                            <a:prstClr val="black"/>
                          </a:solidFill>
                          <a:effectLst/>
                          <a:uLnTx/>
                          <a:uFillTx/>
                          <a:latin typeface="+mn-lt"/>
                          <a:ea typeface="+mn-ea"/>
                          <a:cs typeface="+mn-cs"/>
                        </a:rPr>
                        <a:t>
 #TEAMPHLY THANK YOU TO OUR EMPLOYEES FOR YOUR CONTINUED EFFORTS TO MAKE PHLY A GREAT PLACE TO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https://quintly-image-storage.s3.amazonaws.com/c303562b672a3318c686cfcc37b7e67a/c20ec33c40f48442e16663cf480c4ece.jpg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04/17/2021 14:31:23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5425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- 2021-04-13 19:03:57</a:t>
                      </a:r>
                      <a:r>
                        <a:rPr kumimoji="0" lang="en-US" sz="1000" b="0" i="0" u="none" strike="noStrike" kern="1200" cap="none" spc="0" normalizeH="0" baseline="0" noProof="0">
                          <a:ln>
                            <a:noFill/>
                          </a:ln>
                          <a:solidFill>
                            <a:prstClr val="black"/>
                          </a:solidFill>
                          <a:effectLst/>
                          <a:uLnTx/>
                          <a:uFillTx/>
                          <a:latin typeface="+mn-lt"/>
                          <a:ea typeface="+mn-ea"/>
                          <a:cs typeface="+mn-cs"/>
                        </a:rPr>
                        <a:t>
 TAP THE LINK IN OUR BIO TO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https://quintly-image-storage.s3.amazonaws.com/c303562b672a3318c686cfcc37b7e67a/3709430b62a8c546f1fdccf23c2d779a.jpg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04/14/2021 19:00:48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97449993"/>
                  </a:ext>
                </a:extLst>
              </a:tr>
            </a:tbl>
          </a:graphicData>
        </a:graphic>
      </p:graphicFrame>
      <p:sp>
        <p:nvSpPr>
          <p:cNvPr id="4" name="Text Placeholder 3">
            <a:extLst>
              <a:ext uri="{FF2B5EF4-FFF2-40B4-BE49-F238E27FC236}">
                <a16:creationId xmlns:a16="http://schemas.microsoft.com/office/drawing/2014/main" id="{4E19508A-085A-483E-A803-32E7CAF2681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887278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1324</Words>
  <Application>Microsoft Office PowerPoint</Application>
  <PresentationFormat>On-screen Show (4:3)</PresentationFormat>
  <Paragraphs>532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2021-05-07T18:49:45Z</dcterms:created>
  <dcterms:modified xsi:type="dcterms:W3CDTF">2021-05-07T18:50:37Z</dcterms:modified>
</cp:coreProperties>
</file>