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44287</c:v>
                </c:pt>
              </c:numCache>
            </c:numRef>
          </c:cat>
          <c:val>
            <c:numRef>
              <c:f>Sheet1!$B$2</c:f>
              <c:numCache>
                <c:formatCode>General</c:formatCode>
                <c:ptCount val="1"/>
                <c:pt idx="0">
                  <c:v>1755</c:v>
                </c:pt>
              </c:numCache>
            </c:numRef>
          </c:val>
          <c:extLst>
            <c:ext xmlns:c16="http://schemas.microsoft.com/office/drawing/2014/chart" uri="{C3380CC4-5D6E-409C-BE32-E72D297353CC}">
              <c16:uniqueId val="{00000000-061A-4ED7-A92A-524092B2F9E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44287</c:v>
                </c:pt>
              </c:numCache>
            </c:numRef>
          </c:cat>
          <c:val>
            <c:numRef>
              <c:f>Sheet1!$C$2</c:f>
              <c:numCache>
                <c:formatCode>General</c:formatCode>
                <c:ptCount val="1"/>
                <c:pt idx="0">
                  <c:v>2574</c:v>
                </c:pt>
              </c:numCache>
            </c:numRef>
          </c:val>
          <c:extLst>
            <c:ext xmlns:c16="http://schemas.microsoft.com/office/drawing/2014/chart" uri="{C3380CC4-5D6E-409C-BE32-E72D297353CC}">
              <c16:uniqueId val="{00000001-061A-4ED7-A92A-524092B2F9E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44287</c:v>
                </c:pt>
              </c:numCache>
            </c:numRef>
          </c:cat>
          <c:val>
            <c:numRef>
              <c:f>Sheet1!$D$2</c:f>
              <c:numCache>
                <c:formatCode>General</c:formatCode>
                <c:ptCount val="1"/>
                <c:pt idx="0">
                  <c:v>3255</c:v>
                </c:pt>
              </c:numCache>
            </c:numRef>
          </c:val>
          <c:extLst>
            <c:ext xmlns:c16="http://schemas.microsoft.com/office/drawing/2014/chart" uri="{C3380CC4-5D6E-409C-BE32-E72D297353CC}">
              <c16:uniqueId val="{00000002-061A-4ED7-A92A-524092B2F9E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44287</c:v>
                </c:pt>
              </c:numCache>
            </c:numRef>
          </c:cat>
          <c:val>
            <c:numRef>
              <c:f>Sheet1!$E$2</c:f>
              <c:numCache>
                <c:formatCode>General</c:formatCode>
                <c:ptCount val="1"/>
                <c:pt idx="0">
                  <c:v>1197</c:v>
                </c:pt>
              </c:numCache>
            </c:numRef>
          </c:val>
          <c:extLst>
            <c:ext xmlns:c16="http://schemas.microsoft.com/office/drawing/2014/chart" uri="{C3380CC4-5D6E-409C-BE32-E72D297353CC}">
              <c16:uniqueId val="{00000003-061A-4ED7-A92A-524092B2F9EF}"/>
            </c:ext>
          </c:extLst>
        </c:ser>
        <c:dLbls>
          <c:showLegendKey val="0"/>
          <c:showVal val="0"/>
          <c:showCatName val="0"/>
          <c:showSerName val="0"/>
          <c:showPercent val="0"/>
          <c:showBubbleSize val="0"/>
        </c:dLbls>
        <c:gapWidth val="219"/>
        <c:overlap val="-27"/>
        <c:axId val="270704840"/>
        <c:axId val="270705168"/>
      </c:barChart>
      <c:dateAx>
        <c:axId val="270704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5168"/>
        <c:crosses val="autoZero"/>
        <c:auto val="1"/>
        <c:lblOffset val="100"/>
        <c:baseTimeUnit val="days"/>
      </c:dateAx>
      <c:valAx>
        <c:axId val="27070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0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numCache>
            </c:numRef>
          </c:val>
          <c:extLst>
            <c:ext xmlns:c16="http://schemas.microsoft.com/office/drawing/2014/chart" uri="{C3380CC4-5D6E-409C-BE32-E72D297353CC}">
              <c16:uniqueId val="{00000000-D37D-4C2C-AB47-D7FA6F78C933}"/>
            </c:ext>
          </c:extLst>
        </c:ser>
        <c:dLbls>
          <c:showLegendKey val="0"/>
          <c:showVal val="0"/>
          <c:showCatName val="0"/>
          <c:showSerName val="0"/>
          <c:showPercent val="0"/>
          <c:showBubbleSize val="0"/>
        </c:dLbls>
        <c:gapWidth val="219"/>
        <c:overlap val="-27"/>
        <c:axId val="270049896"/>
        <c:axId val="270049568"/>
      </c:barChart>
      <c:dateAx>
        <c:axId val="270049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49568"/>
        <c:crosses val="autoZero"/>
        <c:auto val="1"/>
        <c:lblOffset val="100"/>
        <c:baseTimeUnit val="months"/>
      </c:dateAx>
      <c:valAx>
        <c:axId val="27004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4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11</c:v>
                </c:pt>
                <c:pt idx="3">
                  <c:v>18</c:v>
                </c:pt>
                <c:pt idx="4">
                  <c:v>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29-4017-9B50-672C00C5AC70}"/>
            </c:ext>
          </c:extLst>
        </c:ser>
        <c:dLbls>
          <c:showLegendKey val="0"/>
          <c:showVal val="0"/>
          <c:showCatName val="0"/>
          <c:showSerName val="0"/>
          <c:showPercent val="0"/>
          <c:showBubbleSize val="0"/>
        </c:dLbls>
        <c:gapWidth val="219"/>
        <c:overlap val="-27"/>
        <c:axId val="8635712"/>
        <c:axId val="8635056"/>
      </c:barChart>
      <c:dateAx>
        <c:axId val="863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5056"/>
        <c:crosses val="autoZero"/>
        <c:auto val="1"/>
        <c:lblOffset val="100"/>
        <c:baseTimeUnit val="months"/>
      </c:dateAx>
      <c:valAx>
        <c:axId val="86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120</c:v>
                </c:pt>
                <c:pt idx="3">
                  <c:v>378</c:v>
                </c:pt>
                <c:pt idx="4">
                  <c:v>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A25-4DE2-A6A5-AEA611A92FBE}"/>
            </c:ext>
          </c:extLst>
        </c:ser>
        <c:dLbls>
          <c:showLegendKey val="0"/>
          <c:showVal val="0"/>
          <c:showCatName val="0"/>
          <c:showSerName val="0"/>
          <c:showPercent val="0"/>
          <c:showBubbleSize val="0"/>
        </c:dLbls>
        <c:gapWidth val="219"/>
        <c:overlap val="-27"/>
        <c:axId val="266252648"/>
        <c:axId val="266107784"/>
      </c:barChart>
      <c:catAx>
        <c:axId val="26625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07784"/>
        <c:crosses val="autoZero"/>
        <c:auto val="1"/>
        <c:lblAlgn val="ctr"/>
        <c:lblOffset val="100"/>
        <c:noMultiLvlLbl val="0"/>
      </c:catAx>
      <c:valAx>
        <c:axId val="26610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5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383</c:v>
                </c:pt>
              </c:numCache>
            </c:numRef>
          </c:val>
          <c:extLst>
            <c:ext xmlns:c16="http://schemas.microsoft.com/office/drawing/2014/chart" uri="{C3380CC4-5D6E-409C-BE32-E72D297353CC}">
              <c16:uniqueId val="{00000000-4E4B-4668-AFAC-510D74DF17EA}"/>
            </c:ext>
          </c:extLst>
        </c:ser>
        <c:dLbls>
          <c:showLegendKey val="0"/>
          <c:showVal val="0"/>
          <c:showCatName val="0"/>
          <c:showSerName val="0"/>
          <c:showPercent val="0"/>
          <c:showBubbleSize val="0"/>
        </c:dLbls>
        <c:gapWidth val="219"/>
        <c:overlap val="-27"/>
        <c:axId val="330443656"/>
        <c:axId val="330404088"/>
      </c:barChart>
      <c:dateAx>
        <c:axId val="33044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04088"/>
        <c:crosses val="autoZero"/>
        <c:auto val="1"/>
        <c:lblOffset val="100"/>
        <c:baseTimeUnit val="months"/>
      </c:dateAx>
      <c:valAx>
        <c:axId val="33040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4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5</c:v>
                </c:pt>
              </c:numCache>
            </c:numRef>
          </c:val>
          <c:extLst>
            <c:ext xmlns:c16="http://schemas.microsoft.com/office/drawing/2014/chart" uri="{C3380CC4-5D6E-409C-BE32-E72D297353CC}">
              <c16:uniqueId val="{00000000-BED7-41D7-8A21-8547FF1F6F0F}"/>
            </c:ext>
          </c:extLst>
        </c:ser>
        <c:dLbls>
          <c:showLegendKey val="0"/>
          <c:showVal val="0"/>
          <c:showCatName val="0"/>
          <c:showSerName val="0"/>
          <c:showPercent val="0"/>
          <c:showBubbleSize val="0"/>
        </c:dLbls>
        <c:gapWidth val="219"/>
        <c:overlap val="-27"/>
        <c:axId val="336378008"/>
        <c:axId val="336378336"/>
      </c:barChart>
      <c:dateAx>
        <c:axId val="33637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78336"/>
        <c:crosses val="autoZero"/>
        <c:auto val="1"/>
        <c:lblOffset val="100"/>
        <c:baseTimeUnit val="months"/>
      </c:dateAx>
      <c:valAx>
        <c:axId val="33637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7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BBD-41C7-9FB7-1C0BC2B635DE}"/>
            </c:ext>
          </c:extLst>
        </c:ser>
        <c:dLbls>
          <c:showLegendKey val="0"/>
          <c:showVal val="0"/>
          <c:showCatName val="0"/>
          <c:showSerName val="0"/>
          <c:showPercent val="0"/>
          <c:showBubbleSize val="0"/>
        </c:dLbls>
        <c:gapWidth val="219"/>
        <c:overlap val="-27"/>
        <c:axId val="332340200"/>
        <c:axId val="332123808"/>
      </c:barChart>
      <c:dateAx>
        <c:axId val="33234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23808"/>
        <c:crosses val="autoZero"/>
        <c:auto val="1"/>
        <c:lblOffset val="100"/>
        <c:baseTimeUnit val="months"/>
      </c:dateAx>
      <c:valAx>
        <c:axId val="33212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4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412-483F-BC1C-CF9EB8B27832}"/>
            </c:ext>
          </c:extLst>
        </c:ser>
        <c:dLbls>
          <c:showLegendKey val="0"/>
          <c:showVal val="0"/>
          <c:showCatName val="0"/>
          <c:showSerName val="0"/>
          <c:showPercent val="0"/>
          <c:showBubbleSize val="0"/>
        </c:dLbls>
        <c:gapWidth val="219"/>
        <c:overlap val="-27"/>
        <c:axId val="335255144"/>
        <c:axId val="335255800"/>
      </c:barChart>
      <c:catAx>
        <c:axId val="3352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55800"/>
        <c:crosses val="autoZero"/>
        <c:auto val="1"/>
        <c:lblAlgn val="ctr"/>
        <c:lblOffset val="100"/>
        <c:noMultiLvlLbl val="0"/>
      </c:catAx>
      <c:valAx>
        <c:axId val="33525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5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6</c:v>
                </c:pt>
              </c:numCache>
            </c:numRef>
          </c:val>
          <c:extLst>
            <c:ext xmlns:c16="http://schemas.microsoft.com/office/drawing/2014/chart" uri="{C3380CC4-5D6E-409C-BE32-E72D297353CC}">
              <c16:uniqueId val="{00000000-E3B4-4771-B13F-76880D7F0A0B}"/>
            </c:ext>
          </c:extLst>
        </c:ser>
        <c:dLbls>
          <c:showLegendKey val="0"/>
          <c:showVal val="0"/>
          <c:showCatName val="0"/>
          <c:showSerName val="0"/>
          <c:showPercent val="0"/>
          <c:showBubbleSize val="0"/>
        </c:dLbls>
        <c:gapWidth val="219"/>
        <c:overlap val="-27"/>
        <c:axId val="401425088"/>
        <c:axId val="401431648"/>
      </c:barChart>
      <c:dateAx>
        <c:axId val="40142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31648"/>
        <c:crosses val="autoZero"/>
        <c:auto val="1"/>
        <c:lblOffset val="100"/>
        <c:baseTimeUnit val="months"/>
      </c:dateAx>
      <c:valAx>
        <c:axId val="40143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2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2021-01</c:v>
                </c:pt>
                <c:pt idx="1">
                  <c:v>2021-02</c:v>
                </c:pt>
                <c:pt idx="2">
                  <c:v>2021-03</c:v>
                </c:pt>
                <c:pt idx="3">
                  <c:v>2021-04</c:v>
                </c:pt>
                <c:pt idx="4">
                  <c:v>2021-05</c:v>
                </c:pt>
              </c:strCache>
            </c:strRef>
          </c:cat>
          <c:val>
            <c:numRef>
              <c:f>Sheet1!$B$2:$B$6</c:f>
              <c:numCache>
                <c:formatCode>General</c:formatCode>
                <c:ptCount val="5"/>
                <c:pt idx="0">
                  <c:v>31</c:v>
                </c:pt>
                <c:pt idx="1">
                  <c:v>29</c:v>
                </c:pt>
                <c:pt idx="2">
                  <c:v>37</c:v>
                </c:pt>
                <c:pt idx="3">
                  <c:v>52</c:v>
                </c:pt>
                <c:pt idx="4">
                  <c:v>10</c:v>
                </c:pt>
              </c:numCache>
            </c:numRef>
          </c:val>
          <c:extLst>
            <c:ext xmlns:c16="http://schemas.microsoft.com/office/drawing/2014/chart" uri="{C3380CC4-5D6E-409C-BE32-E72D297353CC}">
              <c16:uniqueId val="{00000000-F5E4-4DCB-A4EC-70F9C97665B8}"/>
            </c:ext>
          </c:extLst>
        </c:ser>
        <c:dLbls>
          <c:showLegendKey val="0"/>
          <c:showVal val="0"/>
          <c:showCatName val="0"/>
          <c:showSerName val="0"/>
          <c:showPercent val="0"/>
          <c:showBubbleSize val="0"/>
        </c:dLbls>
        <c:gapWidth val="219"/>
        <c:overlap val="-27"/>
        <c:axId val="270478128"/>
        <c:axId val="266953240"/>
      </c:barChart>
      <c:catAx>
        <c:axId val="27047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953240"/>
        <c:crosses val="autoZero"/>
        <c:auto val="1"/>
        <c:lblAlgn val="ctr"/>
        <c:lblOffset val="100"/>
        <c:noMultiLvlLbl val="0"/>
      </c:catAx>
      <c:valAx>
        <c:axId val="26695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47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2021-01</c:v>
                </c:pt>
                <c:pt idx="1">
                  <c:v>2021-02</c:v>
                </c:pt>
                <c:pt idx="2">
                  <c:v>2021-03</c:v>
                </c:pt>
                <c:pt idx="3">
                  <c:v>2021-04</c:v>
                </c:pt>
                <c:pt idx="4">
                  <c:v>2021-05</c:v>
                </c:pt>
              </c:strCache>
            </c:strRef>
          </c:cat>
          <c:val>
            <c:numRef>
              <c:f>Sheet1!$B$2:$B$6</c:f>
              <c:numCache>
                <c:formatCode>General</c:formatCode>
                <c:ptCount val="5"/>
                <c:pt idx="0">
                  <c:v>279</c:v>
                </c:pt>
                <c:pt idx="1">
                  <c:v>208</c:v>
                </c:pt>
                <c:pt idx="2">
                  <c:v>334</c:v>
                </c:pt>
                <c:pt idx="3">
                  <c:v>370</c:v>
                </c:pt>
                <c:pt idx="4">
                  <c:v>30</c:v>
                </c:pt>
              </c:numCache>
            </c:numRef>
          </c:val>
          <c:extLst>
            <c:ext xmlns:c16="http://schemas.microsoft.com/office/drawing/2014/chart" uri="{C3380CC4-5D6E-409C-BE32-E72D297353CC}">
              <c16:uniqueId val="{00000000-C5A0-4FAE-AD9F-1A89A38C6E0D}"/>
            </c:ext>
          </c:extLst>
        </c:ser>
        <c:dLbls>
          <c:showLegendKey val="0"/>
          <c:showVal val="0"/>
          <c:showCatName val="0"/>
          <c:showSerName val="0"/>
          <c:showPercent val="0"/>
          <c:showBubbleSize val="0"/>
        </c:dLbls>
        <c:gapWidth val="219"/>
        <c:overlap val="-27"/>
        <c:axId val="400925384"/>
        <c:axId val="400926368"/>
      </c:barChart>
      <c:catAx>
        <c:axId val="40092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26368"/>
        <c:crosses val="autoZero"/>
        <c:auto val="1"/>
        <c:lblAlgn val="ctr"/>
        <c:lblOffset val="100"/>
        <c:noMultiLvlLbl val="0"/>
      </c:catAx>
      <c:valAx>
        <c:axId val="40092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2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2492</c:v>
                </c:pt>
              </c:numCache>
            </c:numRef>
          </c:val>
          <c:extLst>
            <c:ext xmlns:c16="http://schemas.microsoft.com/office/drawing/2014/chart" uri="{C3380CC4-5D6E-409C-BE32-E72D297353CC}">
              <c16:uniqueId val="{00000000-B732-4859-B400-B81CCCBEC6B4}"/>
            </c:ext>
          </c:extLst>
        </c:ser>
        <c:dLbls>
          <c:showLegendKey val="0"/>
          <c:showVal val="0"/>
          <c:showCatName val="0"/>
          <c:showSerName val="0"/>
          <c:showPercent val="0"/>
          <c:showBubbleSize val="0"/>
        </c:dLbls>
        <c:gapWidth val="219"/>
        <c:overlap val="-27"/>
        <c:axId val="324708688"/>
        <c:axId val="403233760"/>
      </c:barChart>
      <c:catAx>
        <c:axId val="32470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233760"/>
        <c:crosses val="autoZero"/>
        <c:auto val="1"/>
        <c:lblAlgn val="ctr"/>
        <c:lblOffset val="100"/>
        <c:noMultiLvlLbl val="0"/>
      </c:catAx>
      <c:valAx>
        <c:axId val="40323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0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-1</c:v>
                </c:pt>
              </c:numCache>
            </c:numRef>
          </c:val>
          <c:extLst>
            <c:ext xmlns:c16="http://schemas.microsoft.com/office/drawing/2014/chart" uri="{C3380CC4-5D6E-409C-BE32-E72D297353CC}">
              <c16:uniqueId val="{00000000-4AE4-46D7-8078-BD628B090035}"/>
            </c:ext>
          </c:extLst>
        </c:ser>
        <c:dLbls>
          <c:showLegendKey val="0"/>
          <c:showVal val="0"/>
          <c:showCatName val="0"/>
          <c:showSerName val="0"/>
          <c:showPercent val="0"/>
          <c:showBubbleSize val="0"/>
        </c:dLbls>
        <c:gapWidth val="219"/>
        <c:overlap val="-27"/>
        <c:axId val="324456672"/>
        <c:axId val="324454376"/>
      </c:barChart>
      <c:dateAx>
        <c:axId val="324456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54376"/>
        <c:crosses val="autoZero"/>
        <c:auto val="1"/>
        <c:lblOffset val="100"/>
        <c:baseTimeUnit val="months"/>
      </c:dateAx>
      <c:valAx>
        <c:axId val="32445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5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D4F-41ED-93A2-9F59F2C368DC}"/>
            </c:ext>
          </c:extLst>
        </c:ser>
        <c:dLbls>
          <c:showLegendKey val="0"/>
          <c:showVal val="0"/>
          <c:showCatName val="0"/>
          <c:showSerName val="0"/>
          <c:showPercent val="0"/>
          <c:showBubbleSize val="0"/>
        </c:dLbls>
        <c:gapWidth val="219"/>
        <c:overlap val="-27"/>
        <c:axId val="324459952"/>
        <c:axId val="324455688"/>
      </c:barChart>
      <c:dateAx>
        <c:axId val="32445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55688"/>
        <c:crosses val="autoZero"/>
        <c:auto val="1"/>
        <c:lblOffset val="100"/>
        <c:baseTimeUnit val="months"/>
      </c:dateAx>
      <c:valAx>
        <c:axId val="32445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5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793</c:v>
                </c:pt>
                <c:pt idx="2">
                  <c:v>213</c:v>
                </c:pt>
                <c:pt idx="3">
                  <c:v>432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FF2-4BEF-BB30-201773F5927D}"/>
            </c:ext>
          </c:extLst>
        </c:ser>
        <c:dLbls>
          <c:showLegendKey val="0"/>
          <c:showVal val="0"/>
          <c:showCatName val="0"/>
          <c:showSerName val="0"/>
          <c:showPercent val="0"/>
          <c:showBubbleSize val="0"/>
        </c:dLbls>
        <c:gapWidth val="219"/>
        <c:overlap val="-27"/>
        <c:axId val="324461592"/>
        <c:axId val="324462248"/>
      </c:barChart>
      <c:catAx>
        <c:axId val="324461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62248"/>
        <c:crosses val="autoZero"/>
        <c:auto val="1"/>
        <c:lblAlgn val="ctr"/>
        <c:lblOffset val="100"/>
        <c:noMultiLvlLbl val="0"/>
      </c:catAx>
      <c:valAx>
        <c:axId val="32446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46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0EE36-914D-4ADB-A041-104A56149C12}"/>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518A9DF-9320-4C5C-A6A4-9EC9D0EB2DF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147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054B-D6F5-409A-AE5B-DC570E06AE7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84D6930-4C72-41B6-9ED9-10999222BEBE}"/>
              </a:ext>
            </a:extLst>
          </p:cNvPr>
          <p:cNvGraphicFramePr>
            <a:graphicFrameLocks noGrp="1"/>
          </p:cNvGraphicFramePr>
          <p:nvPr>
            <p:ph type="chart" sz="quarter" idx="13"/>
            <p:extLst>
              <p:ext uri="{D42A27DB-BD31-4B8C-83A1-F6EECF244321}">
                <p14:modId xmlns:p14="http://schemas.microsoft.com/office/powerpoint/2010/main" val="3755325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E46748-3082-4F9E-922D-82F6CA529EF8}"/>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EB76BA2A-A210-4AD3-9052-ACE07CF6D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5766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6A5F6-9BDD-4B2F-BA60-29906D59205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01AF767-B1C3-46F4-A4D6-6EB127538553}"/>
              </a:ext>
            </a:extLst>
          </p:cNvPr>
          <p:cNvGraphicFramePr>
            <a:graphicFrameLocks noGrp="1"/>
          </p:cNvGraphicFramePr>
          <p:nvPr>
            <p:ph type="tbl" sz="quarter" idx="13"/>
            <p:extLst>
              <p:ext uri="{D42A27DB-BD31-4B8C-83A1-F6EECF244321}">
                <p14:modId xmlns:p14="http://schemas.microsoft.com/office/powerpoint/2010/main" val="2555879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79238517"/>
                    </a:ext>
                  </a:extLst>
                </a:gridCol>
                <a:gridCol w="905256">
                  <a:extLst>
                    <a:ext uri="{9D8B030D-6E8A-4147-A177-3AD203B41FA5}">
                      <a16:colId xmlns:a16="http://schemas.microsoft.com/office/drawing/2014/main" val="2995385581"/>
                    </a:ext>
                  </a:extLst>
                </a:gridCol>
                <a:gridCol w="905256">
                  <a:extLst>
                    <a:ext uri="{9D8B030D-6E8A-4147-A177-3AD203B41FA5}">
                      <a16:colId xmlns:a16="http://schemas.microsoft.com/office/drawing/2014/main" val="4225645973"/>
                    </a:ext>
                  </a:extLst>
                </a:gridCol>
                <a:gridCol w="905256">
                  <a:extLst>
                    <a:ext uri="{9D8B030D-6E8A-4147-A177-3AD203B41FA5}">
                      <a16:colId xmlns:a16="http://schemas.microsoft.com/office/drawing/2014/main" val="225493919"/>
                    </a:ext>
                  </a:extLst>
                </a:gridCol>
                <a:gridCol w="905256">
                  <a:extLst>
                    <a:ext uri="{9D8B030D-6E8A-4147-A177-3AD203B41FA5}">
                      <a16:colId xmlns:a16="http://schemas.microsoft.com/office/drawing/2014/main" val="3001406834"/>
                    </a:ext>
                  </a:extLst>
                </a:gridCol>
                <a:gridCol w="905256">
                  <a:extLst>
                    <a:ext uri="{9D8B030D-6E8A-4147-A177-3AD203B41FA5}">
                      <a16:colId xmlns:a16="http://schemas.microsoft.com/office/drawing/2014/main" val="1460958266"/>
                    </a:ext>
                  </a:extLst>
                </a:gridCol>
                <a:gridCol w="905256">
                  <a:extLst>
                    <a:ext uri="{9D8B030D-6E8A-4147-A177-3AD203B41FA5}">
                      <a16:colId xmlns:a16="http://schemas.microsoft.com/office/drawing/2014/main" val="4211926730"/>
                    </a:ext>
                  </a:extLst>
                </a:gridCol>
                <a:gridCol w="905256">
                  <a:extLst>
                    <a:ext uri="{9D8B030D-6E8A-4147-A177-3AD203B41FA5}">
                      <a16:colId xmlns:a16="http://schemas.microsoft.com/office/drawing/2014/main" val="1510171635"/>
                    </a:ext>
                  </a:extLst>
                </a:gridCol>
                <a:gridCol w="905256">
                  <a:extLst>
                    <a:ext uri="{9D8B030D-6E8A-4147-A177-3AD203B41FA5}">
                      <a16:colId xmlns:a16="http://schemas.microsoft.com/office/drawing/2014/main" val="284438671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3254750"/>
                  </a:ext>
                </a:extLst>
              </a:tr>
              <a:tr h="370840">
                <a:tc>
                  <a:txBody>
                    <a:bodyPr/>
                    <a:lstStyle/>
                    <a:p>
                      <a:r>
                        <a:rPr lang="en-US" sz="1000"/>
                        <a:t>1755</a:t>
                      </a:r>
                    </a:p>
                  </a:txBody>
                  <a:tcPr/>
                </a:tc>
                <a:tc>
                  <a:txBody>
                    <a:bodyPr/>
                    <a:lstStyle/>
                    <a:p>
                      <a:r>
                        <a:rPr lang="en-US" sz="1000"/>
                        <a:t>12</a:t>
                      </a:r>
                    </a:p>
                  </a:txBody>
                  <a:tcPr/>
                </a:tc>
                <a:tc>
                  <a:txBody>
                    <a:bodyPr/>
                    <a:lstStyle/>
                    <a:p>
                      <a:r>
                        <a:rPr lang="en-US" sz="1000"/>
                        <a:t>19</a:t>
                      </a:r>
                    </a:p>
                  </a:txBody>
                  <a:tcPr/>
                </a:tc>
                <a:tc>
                  <a:txBody>
                    <a:bodyPr/>
                    <a:lstStyle/>
                    <a:p>
                      <a:r>
                        <a:rPr lang="en-US" sz="1000"/>
                        <a:t>308</a:t>
                      </a:r>
                    </a:p>
                  </a:txBody>
                  <a:tcPr/>
                </a:tc>
                <a:tc>
                  <a:txBody>
                    <a:bodyPr/>
                    <a:lstStyle/>
                    <a:p>
                      <a:r>
                        <a:rPr lang="en-US" sz="1000"/>
                        <a:t>55</a:t>
                      </a:r>
                    </a:p>
                  </a:txBody>
                  <a:tcPr/>
                </a:tc>
                <a:tc>
                  <a:txBody>
                    <a:bodyPr/>
                    <a:lstStyle/>
                    <a:p>
                      <a:r>
                        <a:rPr lang="en-US" sz="1000"/>
                        <a:t>15</a:t>
                      </a:r>
                    </a:p>
                  </a:txBody>
                  <a:tcPr/>
                </a:tc>
                <a:tc>
                  <a:txBody>
                    <a:bodyPr/>
                    <a:lstStyle/>
                    <a:p>
                      <a:r>
                        <a:rPr lang="en-US" sz="1000"/>
                        <a:t>3</a:t>
                      </a:r>
                    </a:p>
                  </a:txBody>
                  <a:tcPr/>
                </a:tc>
                <a:tc>
                  <a:txBody>
                    <a:bodyPr/>
                    <a:lstStyle/>
                    <a:p>
                      <a:r>
                        <a:rPr lang="en-US" sz="1000"/>
                        <a:t>1.1375 %</a:t>
                      </a:r>
                    </a:p>
                  </a:txBody>
                  <a:tcPr/>
                </a:tc>
                <a:tc>
                  <a:txBody>
                    <a:bodyPr/>
                    <a:lstStyle/>
                    <a:p>
                      <a:r>
                        <a:rPr lang="en-US" sz="1000"/>
                        <a:t>0.0 %</a:t>
                      </a:r>
                    </a:p>
                  </a:txBody>
                  <a:tcPr/>
                </a:tc>
                <a:extLst>
                  <a:ext uri="{0D108BD9-81ED-4DB2-BD59-A6C34878D82A}">
                    <a16:rowId xmlns:a16="http://schemas.microsoft.com/office/drawing/2014/main" val="2074214440"/>
                  </a:ext>
                </a:extLst>
              </a:tr>
            </a:tbl>
          </a:graphicData>
        </a:graphic>
      </p:graphicFrame>
      <p:sp>
        <p:nvSpPr>
          <p:cNvPr id="4" name="Text Placeholder 3">
            <a:extLst>
              <a:ext uri="{FF2B5EF4-FFF2-40B4-BE49-F238E27FC236}">
                <a16:creationId xmlns:a16="http://schemas.microsoft.com/office/drawing/2014/main" id="{8FEF7F3B-CDCA-46B5-98A4-BE9896E2B46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29240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07EC-7FD9-4AC3-A62A-E901FC28659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56E10FA2-216F-499B-BE29-6D547A7E3C2E}"/>
              </a:ext>
            </a:extLst>
          </p:cNvPr>
          <p:cNvGraphicFramePr>
            <a:graphicFrameLocks noGrp="1"/>
          </p:cNvGraphicFramePr>
          <p:nvPr>
            <p:ph type="chart" sz="quarter" idx="13"/>
            <p:extLst>
              <p:ext uri="{D42A27DB-BD31-4B8C-83A1-F6EECF244321}">
                <p14:modId xmlns:p14="http://schemas.microsoft.com/office/powerpoint/2010/main" val="3987115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FB801B-C8F8-42DF-97A5-42E42D94F65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45F2672-59AC-4376-A981-F03E43FE2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6689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70499-A5D1-4476-9DA2-7A18D1B4340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2B598FD-4AEC-4471-B642-2E068E91F3D1}"/>
              </a:ext>
            </a:extLst>
          </p:cNvPr>
          <p:cNvGraphicFramePr>
            <a:graphicFrameLocks noGrp="1"/>
          </p:cNvGraphicFramePr>
          <p:nvPr>
            <p:ph type="chart" sz="quarter" idx="13"/>
            <p:extLst>
              <p:ext uri="{D42A27DB-BD31-4B8C-83A1-F6EECF244321}">
                <p14:modId xmlns:p14="http://schemas.microsoft.com/office/powerpoint/2010/main" val="3463431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C3FABB-5B11-4A75-A7FD-AE97F02141C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0854C17-67BC-4B0F-B527-E3B8D75F5C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517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220F5-7D6F-4FC2-B187-58872992BC3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19969CB4-175C-424C-A07D-03EC2F509CD5}"/>
              </a:ext>
            </a:extLst>
          </p:cNvPr>
          <p:cNvGraphicFramePr>
            <a:graphicFrameLocks noGrp="1"/>
          </p:cNvGraphicFramePr>
          <p:nvPr>
            <p:ph type="chart" sz="quarter" idx="13"/>
            <p:extLst>
              <p:ext uri="{D42A27DB-BD31-4B8C-83A1-F6EECF244321}">
                <p14:modId xmlns:p14="http://schemas.microsoft.com/office/powerpoint/2010/main" val="1550020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704C4-BC9B-4394-94AD-08256BAA7F2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AEC65A8-B3D1-437A-8B32-97F451A951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509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71DDF-C503-4B95-83EA-95EA82DC6FD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BCE672D-CB51-49BF-9E88-45D74534DEF1}"/>
              </a:ext>
            </a:extLst>
          </p:cNvPr>
          <p:cNvGraphicFramePr>
            <a:graphicFrameLocks noGrp="1"/>
          </p:cNvGraphicFramePr>
          <p:nvPr>
            <p:ph type="chart" sz="quarter" idx="13"/>
            <p:extLst>
              <p:ext uri="{D42A27DB-BD31-4B8C-83A1-F6EECF244321}">
                <p14:modId xmlns:p14="http://schemas.microsoft.com/office/powerpoint/2010/main" val="2866885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6BA59-E05A-4DE6-89DA-3E8E69F1E7C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2262C9D-5CAD-4924-8573-2B4A17FAA8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416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71504-6F76-4879-A102-A09681119622}"/>
              </a:ext>
            </a:extLst>
          </p:cNvPr>
          <p:cNvSpPr>
            <a:spLocks noGrp="1"/>
          </p:cNvSpPr>
          <p:nvPr>
            <p:ph type="title"/>
          </p:nvPr>
        </p:nvSpPr>
        <p:spPr/>
        <p:txBody>
          <a:bodyPr/>
          <a:lstStyle/>
          <a:p>
            <a:r>
              <a:rPr lang="en-US"/>
              <a:t>Facebook Own Posts Table | FICOH - 1 of 3</a:t>
            </a:r>
          </a:p>
        </p:txBody>
      </p:sp>
      <p:graphicFrame>
        <p:nvGraphicFramePr>
          <p:cNvPr id="5" name="Table Placeholder 4">
            <a:extLst>
              <a:ext uri="{FF2B5EF4-FFF2-40B4-BE49-F238E27FC236}">
                <a16:creationId xmlns:a16="http://schemas.microsoft.com/office/drawing/2014/main" id="{A57BE386-E871-48A2-8F56-CA14308A0C07}"/>
              </a:ext>
            </a:extLst>
          </p:cNvPr>
          <p:cNvGraphicFramePr>
            <a:graphicFrameLocks noGrp="1"/>
          </p:cNvGraphicFramePr>
          <p:nvPr>
            <p:ph type="tbl" sz="quarter" idx="13"/>
            <p:extLst>
              <p:ext uri="{D42A27DB-BD31-4B8C-83A1-F6EECF244321}">
                <p14:modId xmlns:p14="http://schemas.microsoft.com/office/powerpoint/2010/main" val="154488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3694283"/>
                    </a:ext>
                  </a:extLst>
                </a:gridCol>
                <a:gridCol w="822960">
                  <a:extLst>
                    <a:ext uri="{9D8B030D-6E8A-4147-A177-3AD203B41FA5}">
                      <a16:colId xmlns:a16="http://schemas.microsoft.com/office/drawing/2014/main" val="429770179"/>
                    </a:ext>
                  </a:extLst>
                </a:gridCol>
                <a:gridCol w="822960">
                  <a:extLst>
                    <a:ext uri="{9D8B030D-6E8A-4147-A177-3AD203B41FA5}">
                      <a16:colId xmlns:a16="http://schemas.microsoft.com/office/drawing/2014/main" val="2784768178"/>
                    </a:ext>
                  </a:extLst>
                </a:gridCol>
                <a:gridCol w="822960">
                  <a:extLst>
                    <a:ext uri="{9D8B030D-6E8A-4147-A177-3AD203B41FA5}">
                      <a16:colId xmlns:a16="http://schemas.microsoft.com/office/drawing/2014/main" val="416522500"/>
                    </a:ext>
                  </a:extLst>
                </a:gridCol>
                <a:gridCol w="822960">
                  <a:extLst>
                    <a:ext uri="{9D8B030D-6E8A-4147-A177-3AD203B41FA5}">
                      <a16:colId xmlns:a16="http://schemas.microsoft.com/office/drawing/2014/main" val="1495793298"/>
                    </a:ext>
                  </a:extLst>
                </a:gridCol>
                <a:gridCol w="822960">
                  <a:extLst>
                    <a:ext uri="{9D8B030D-6E8A-4147-A177-3AD203B41FA5}">
                      <a16:colId xmlns:a16="http://schemas.microsoft.com/office/drawing/2014/main" val="3154739117"/>
                    </a:ext>
                  </a:extLst>
                </a:gridCol>
                <a:gridCol w="822960">
                  <a:extLst>
                    <a:ext uri="{9D8B030D-6E8A-4147-A177-3AD203B41FA5}">
                      <a16:colId xmlns:a16="http://schemas.microsoft.com/office/drawing/2014/main" val="10803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505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- 2021-04-19 14:00:09</a:t>
                      </a:r>
                      <a:r>
                        <a:rPr kumimoji="0" lang="en-US" sz="1000" b="0" i="0" u="none" strike="noStrike" kern="1200" cap="none" spc="0" normalizeH="0" baseline="0" noProof="0">
                          <a:ln>
                            <a:noFill/>
                          </a:ln>
                          <a:solidFill>
                            <a:prstClr val="black"/>
                          </a:solidFill>
                          <a:effectLst/>
                          <a:uLnTx/>
                          <a:uFillTx/>
                          <a:latin typeface="+mn-lt"/>
                          <a:ea typeface="+mn-ea"/>
                          <a:cs typeface="+mn-cs"/>
                        </a:rPr>
                        <a:t>
 Earth Day is coming up on April 22, so to celebrate, we’re doing a giveaway! Enter our #GrowingGreenerTogether Giveaway to win an exclusive FICOH Sustainability Kit including a YETI tumbler, reusable bags, food storage pouches, cutlery, and straws!
HERE’S HOW TO ENTER:
1) Like this contest post
2) Like our Facebook page (@FirstInsHI)
3) Tag a friend in the comment section of this post and tell us one way that you live sustainably before 11:59 pm on Thursday, April 22.
No purchase necessary to enter. Click the link for contest rules and details: https://www.ficoh.com/growinggreenertogether-facebook-contest/ 
#Contest #Giveaway #sustainability #EarthDay2021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8748074"/>
                  </a:ext>
                </a:extLst>
              </a:tr>
            </a:tbl>
          </a:graphicData>
        </a:graphic>
      </p:graphicFrame>
      <p:sp>
        <p:nvSpPr>
          <p:cNvPr id="4" name="Text Placeholder 3">
            <a:extLst>
              <a:ext uri="{FF2B5EF4-FFF2-40B4-BE49-F238E27FC236}">
                <a16:creationId xmlns:a16="http://schemas.microsoft.com/office/drawing/2014/main" id="{EF1B12C0-E7B2-4BE3-8FDF-1B675506617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1364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2223-818B-4BB2-91A5-3DDEC50BBFB1}"/>
              </a:ext>
            </a:extLst>
          </p:cNvPr>
          <p:cNvSpPr>
            <a:spLocks noGrp="1"/>
          </p:cNvSpPr>
          <p:nvPr>
            <p:ph type="title"/>
          </p:nvPr>
        </p:nvSpPr>
        <p:spPr/>
        <p:txBody>
          <a:bodyPr/>
          <a:lstStyle/>
          <a:p>
            <a:r>
              <a:rPr lang="en-US"/>
              <a:t>Facebook Own Posts Table | FICOH - 2 of 3</a:t>
            </a:r>
          </a:p>
        </p:txBody>
      </p:sp>
      <p:graphicFrame>
        <p:nvGraphicFramePr>
          <p:cNvPr id="5" name="Table Placeholder 4">
            <a:extLst>
              <a:ext uri="{FF2B5EF4-FFF2-40B4-BE49-F238E27FC236}">
                <a16:creationId xmlns:a16="http://schemas.microsoft.com/office/drawing/2014/main" id="{23448A67-BCAF-41F6-B58C-F190F8AFD70B}"/>
              </a:ext>
            </a:extLst>
          </p:cNvPr>
          <p:cNvGraphicFramePr>
            <a:graphicFrameLocks noGrp="1"/>
          </p:cNvGraphicFramePr>
          <p:nvPr>
            <p:ph type="tbl" sz="quarter" idx="13"/>
            <p:extLst>
              <p:ext uri="{D42A27DB-BD31-4B8C-83A1-F6EECF244321}">
                <p14:modId xmlns:p14="http://schemas.microsoft.com/office/powerpoint/2010/main" val="246980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4401558"/>
                    </a:ext>
                  </a:extLst>
                </a:gridCol>
                <a:gridCol w="822960">
                  <a:extLst>
                    <a:ext uri="{9D8B030D-6E8A-4147-A177-3AD203B41FA5}">
                      <a16:colId xmlns:a16="http://schemas.microsoft.com/office/drawing/2014/main" val="2803089482"/>
                    </a:ext>
                  </a:extLst>
                </a:gridCol>
                <a:gridCol w="822960">
                  <a:extLst>
                    <a:ext uri="{9D8B030D-6E8A-4147-A177-3AD203B41FA5}">
                      <a16:colId xmlns:a16="http://schemas.microsoft.com/office/drawing/2014/main" val="3802663607"/>
                    </a:ext>
                  </a:extLst>
                </a:gridCol>
                <a:gridCol w="822960">
                  <a:extLst>
                    <a:ext uri="{9D8B030D-6E8A-4147-A177-3AD203B41FA5}">
                      <a16:colId xmlns:a16="http://schemas.microsoft.com/office/drawing/2014/main" val="4025064008"/>
                    </a:ext>
                  </a:extLst>
                </a:gridCol>
                <a:gridCol w="822960">
                  <a:extLst>
                    <a:ext uri="{9D8B030D-6E8A-4147-A177-3AD203B41FA5}">
                      <a16:colId xmlns:a16="http://schemas.microsoft.com/office/drawing/2014/main" val="1230445033"/>
                    </a:ext>
                  </a:extLst>
                </a:gridCol>
                <a:gridCol w="822960">
                  <a:extLst>
                    <a:ext uri="{9D8B030D-6E8A-4147-A177-3AD203B41FA5}">
                      <a16:colId xmlns:a16="http://schemas.microsoft.com/office/drawing/2014/main" val="589956827"/>
                    </a:ext>
                  </a:extLst>
                </a:gridCol>
                <a:gridCol w="822960">
                  <a:extLst>
                    <a:ext uri="{9D8B030D-6E8A-4147-A177-3AD203B41FA5}">
                      <a16:colId xmlns:a16="http://schemas.microsoft.com/office/drawing/2014/main" val="8713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433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- 2021-04-01 19:24:13</a:t>
                      </a:r>
                      <a:r>
                        <a:rPr kumimoji="0" lang="en-US" sz="1000" b="0" i="0" u="none" strike="noStrike" kern="1200" cap="none" spc="0" normalizeH="0" baseline="0" noProof="0">
                          <a:ln>
                            <a:noFill/>
                          </a:ln>
                          <a:solidFill>
                            <a:prstClr val="black"/>
                          </a:solidFill>
                          <a:effectLst/>
                          <a:uLnTx/>
                          <a:uFillTx/>
                          <a:latin typeface="+mn-lt"/>
                          <a:ea typeface="+mn-ea"/>
                          <a:cs typeface="+mn-cs"/>
                        </a:rPr>
                        <a:t>
 It’s a bittersweet day at FICOH. Today, we’re wishing Tony Abad a fond farewell as he retires from First Insurance after 44 years. We’ll miss his fun-loving personality and wide-ranging insurance expertise. One of his most valuable contributions and lasting legacies at FICOH will be the relationships &amp; friendships he’s developed with our agency partners over the years.
Aloha, Tony, from your friends at #teamficoh, and all the best as you begin your well-deserved retirement!
Do you have a favorite memory of Tony? Share your stories and messages for Tony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1044649"/>
                  </a:ext>
                </a:extLst>
              </a:tr>
            </a:tbl>
          </a:graphicData>
        </a:graphic>
      </p:graphicFrame>
      <p:sp>
        <p:nvSpPr>
          <p:cNvPr id="4" name="Text Placeholder 3">
            <a:extLst>
              <a:ext uri="{FF2B5EF4-FFF2-40B4-BE49-F238E27FC236}">
                <a16:creationId xmlns:a16="http://schemas.microsoft.com/office/drawing/2014/main" id="{F5821F83-1743-4F62-85BD-FB0359F824C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628311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FDA1-8EF3-49CF-BCA7-B98F9D8042F3}"/>
              </a:ext>
            </a:extLst>
          </p:cNvPr>
          <p:cNvSpPr>
            <a:spLocks noGrp="1"/>
          </p:cNvSpPr>
          <p:nvPr>
            <p:ph type="title"/>
          </p:nvPr>
        </p:nvSpPr>
        <p:spPr/>
        <p:txBody>
          <a:bodyPr/>
          <a:lstStyle/>
          <a:p>
            <a:r>
              <a:rPr lang="en-US"/>
              <a:t>Facebook Own Posts Table | FICOH - 3 of 3</a:t>
            </a:r>
          </a:p>
        </p:txBody>
      </p:sp>
      <p:graphicFrame>
        <p:nvGraphicFramePr>
          <p:cNvPr id="5" name="Table Placeholder 4">
            <a:extLst>
              <a:ext uri="{FF2B5EF4-FFF2-40B4-BE49-F238E27FC236}">
                <a16:creationId xmlns:a16="http://schemas.microsoft.com/office/drawing/2014/main" id="{F26FD229-FBBB-464A-8CE7-569B358D6908}"/>
              </a:ext>
            </a:extLst>
          </p:cNvPr>
          <p:cNvGraphicFramePr>
            <a:graphicFrameLocks noGrp="1"/>
          </p:cNvGraphicFramePr>
          <p:nvPr>
            <p:ph type="tbl" sz="quarter" idx="13"/>
            <p:extLst>
              <p:ext uri="{D42A27DB-BD31-4B8C-83A1-F6EECF244321}">
                <p14:modId xmlns:p14="http://schemas.microsoft.com/office/powerpoint/2010/main" val="3998635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0642939"/>
                    </a:ext>
                  </a:extLst>
                </a:gridCol>
                <a:gridCol w="822960">
                  <a:extLst>
                    <a:ext uri="{9D8B030D-6E8A-4147-A177-3AD203B41FA5}">
                      <a16:colId xmlns:a16="http://schemas.microsoft.com/office/drawing/2014/main" val="1165443398"/>
                    </a:ext>
                  </a:extLst>
                </a:gridCol>
                <a:gridCol w="822960">
                  <a:extLst>
                    <a:ext uri="{9D8B030D-6E8A-4147-A177-3AD203B41FA5}">
                      <a16:colId xmlns:a16="http://schemas.microsoft.com/office/drawing/2014/main" val="2814646542"/>
                    </a:ext>
                  </a:extLst>
                </a:gridCol>
                <a:gridCol w="822960">
                  <a:extLst>
                    <a:ext uri="{9D8B030D-6E8A-4147-A177-3AD203B41FA5}">
                      <a16:colId xmlns:a16="http://schemas.microsoft.com/office/drawing/2014/main" val="2856266366"/>
                    </a:ext>
                  </a:extLst>
                </a:gridCol>
                <a:gridCol w="822960">
                  <a:extLst>
                    <a:ext uri="{9D8B030D-6E8A-4147-A177-3AD203B41FA5}">
                      <a16:colId xmlns:a16="http://schemas.microsoft.com/office/drawing/2014/main" val="344552992"/>
                    </a:ext>
                  </a:extLst>
                </a:gridCol>
                <a:gridCol w="822960">
                  <a:extLst>
                    <a:ext uri="{9D8B030D-6E8A-4147-A177-3AD203B41FA5}">
                      <a16:colId xmlns:a16="http://schemas.microsoft.com/office/drawing/2014/main" val="567623892"/>
                    </a:ext>
                  </a:extLst>
                </a:gridCol>
                <a:gridCol w="822960">
                  <a:extLst>
                    <a:ext uri="{9D8B030D-6E8A-4147-A177-3AD203B41FA5}">
                      <a16:colId xmlns:a16="http://schemas.microsoft.com/office/drawing/2014/main" val="177753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678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- 2021-04-05 21:30:00</a:t>
                      </a:r>
                      <a:r>
                        <a:rPr kumimoji="0" lang="en-US" sz="1000" b="0" i="0" u="none" strike="noStrike" kern="1200" cap="none" spc="0" normalizeH="0" baseline="0" noProof="0">
                          <a:ln>
                            <a:noFill/>
                          </a:ln>
                          <a:solidFill>
                            <a:prstClr val="black"/>
                          </a:solidFill>
                          <a:effectLst/>
                          <a:uLnTx/>
                          <a:uFillTx/>
                          <a:latin typeface="+mn-lt"/>
                          <a:ea typeface="+mn-ea"/>
                          <a:cs typeface="+mn-cs"/>
                        </a:rPr>
                        <a:t>
 First won first! FICOH placed 1st in the “large company” category in Hawaii Business Magazine's Best Places to Work 2021. We were also recognized as part of the inaugural Top 5 Best Places to Work for Women award. Thank you to our associates for continuing to make FICOH a company that our customers and Hawaii can trust. We’re grateful to have been considered for this award alongside 70 other amazing companies that all displayed resilience throughout 2020. Go here to learn more: https://bit.ly/3dFXkUb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30421407"/>
                  </a:ext>
                </a:extLst>
              </a:tr>
            </a:tbl>
          </a:graphicData>
        </a:graphic>
      </p:graphicFrame>
      <p:sp>
        <p:nvSpPr>
          <p:cNvPr id="4" name="Text Placeholder 3">
            <a:extLst>
              <a:ext uri="{FF2B5EF4-FFF2-40B4-BE49-F238E27FC236}">
                <a16:creationId xmlns:a16="http://schemas.microsoft.com/office/drawing/2014/main" id="{E5C5D174-6F91-44E3-89C1-BA1ADC0E84C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6724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42EA1-315A-447E-BC07-29FF0DB12A1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3942483-0CD5-4C38-A2ED-8A058EF7B469}"/>
              </a:ext>
            </a:extLst>
          </p:cNvPr>
          <p:cNvGraphicFramePr>
            <a:graphicFrameLocks noGrp="1"/>
          </p:cNvGraphicFramePr>
          <p:nvPr>
            <p:ph type="tbl" sz="quarter" idx="13"/>
            <p:extLst>
              <p:ext uri="{D42A27DB-BD31-4B8C-83A1-F6EECF244321}">
                <p14:modId xmlns:p14="http://schemas.microsoft.com/office/powerpoint/2010/main" val="1514064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42129039"/>
                    </a:ext>
                  </a:extLst>
                </a:gridCol>
                <a:gridCol w="576072">
                  <a:extLst>
                    <a:ext uri="{9D8B030D-6E8A-4147-A177-3AD203B41FA5}">
                      <a16:colId xmlns:a16="http://schemas.microsoft.com/office/drawing/2014/main" val="3193895507"/>
                    </a:ext>
                  </a:extLst>
                </a:gridCol>
                <a:gridCol w="576072">
                  <a:extLst>
                    <a:ext uri="{9D8B030D-6E8A-4147-A177-3AD203B41FA5}">
                      <a16:colId xmlns:a16="http://schemas.microsoft.com/office/drawing/2014/main" val="2143676505"/>
                    </a:ext>
                  </a:extLst>
                </a:gridCol>
                <a:gridCol w="576072">
                  <a:extLst>
                    <a:ext uri="{9D8B030D-6E8A-4147-A177-3AD203B41FA5}">
                      <a16:colId xmlns:a16="http://schemas.microsoft.com/office/drawing/2014/main" val="2473575463"/>
                    </a:ext>
                  </a:extLst>
                </a:gridCol>
                <a:gridCol w="576072">
                  <a:extLst>
                    <a:ext uri="{9D8B030D-6E8A-4147-A177-3AD203B41FA5}">
                      <a16:colId xmlns:a16="http://schemas.microsoft.com/office/drawing/2014/main" val="2236784269"/>
                    </a:ext>
                  </a:extLst>
                </a:gridCol>
                <a:gridCol w="576072">
                  <a:extLst>
                    <a:ext uri="{9D8B030D-6E8A-4147-A177-3AD203B41FA5}">
                      <a16:colId xmlns:a16="http://schemas.microsoft.com/office/drawing/2014/main" val="335378978"/>
                    </a:ext>
                  </a:extLst>
                </a:gridCol>
                <a:gridCol w="576072">
                  <a:extLst>
                    <a:ext uri="{9D8B030D-6E8A-4147-A177-3AD203B41FA5}">
                      <a16:colId xmlns:a16="http://schemas.microsoft.com/office/drawing/2014/main" val="363797132"/>
                    </a:ext>
                  </a:extLst>
                </a:gridCol>
                <a:gridCol w="576072">
                  <a:extLst>
                    <a:ext uri="{9D8B030D-6E8A-4147-A177-3AD203B41FA5}">
                      <a16:colId xmlns:a16="http://schemas.microsoft.com/office/drawing/2014/main" val="957685334"/>
                    </a:ext>
                  </a:extLst>
                </a:gridCol>
                <a:gridCol w="576072">
                  <a:extLst>
                    <a:ext uri="{9D8B030D-6E8A-4147-A177-3AD203B41FA5}">
                      <a16:colId xmlns:a16="http://schemas.microsoft.com/office/drawing/2014/main" val="1541682928"/>
                    </a:ext>
                  </a:extLst>
                </a:gridCol>
                <a:gridCol w="576072">
                  <a:extLst>
                    <a:ext uri="{9D8B030D-6E8A-4147-A177-3AD203B41FA5}">
                      <a16:colId xmlns:a16="http://schemas.microsoft.com/office/drawing/2014/main" val="652787488"/>
                    </a:ext>
                  </a:extLst>
                </a:gridCol>
                <a:gridCol w="576072">
                  <a:extLst>
                    <a:ext uri="{9D8B030D-6E8A-4147-A177-3AD203B41FA5}">
                      <a16:colId xmlns:a16="http://schemas.microsoft.com/office/drawing/2014/main" val="139946725"/>
                    </a:ext>
                  </a:extLst>
                </a:gridCol>
                <a:gridCol w="576072">
                  <a:extLst>
                    <a:ext uri="{9D8B030D-6E8A-4147-A177-3AD203B41FA5}">
                      <a16:colId xmlns:a16="http://schemas.microsoft.com/office/drawing/2014/main" val="381915388"/>
                    </a:ext>
                  </a:extLst>
                </a:gridCol>
                <a:gridCol w="576072">
                  <a:extLst>
                    <a:ext uri="{9D8B030D-6E8A-4147-A177-3AD203B41FA5}">
                      <a16:colId xmlns:a16="http://schemas.microsoft.com/office/drawing/2014/main" val="228191513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7781587"/>
                  </a:ext>
                </a:extLst>
              </a:tr>
              <a:tr h="370840">
                <a:tc>
                  <a:txBody>
                    <a:bodyPr/>
                    <a:lstStyle/>
                    <a:p>
                      <a:r>
                        <a:rPr lang="en-US" sz="1000"/>
                        <a:t>1197</a:t>
                      </a:r>
                    </a:p>
                  </a:txBody>
                  <a:tcPr/>
                </a:tc>
                <a:tc>
                  <a:txBody>
                    <a:bodyPr/>
                    <a:lstStyle/>
                    <a:p>
                      <a:r>
                        <a:rPr lang="en-US" sz="1000"/>
                        <a:t>-4</a:t>
                      </a:r>
                    </a:p>
                  </a:txBody>
                  <a:tcPr/>
                </a:tc>
                <a:tc>
                  <a:txBody>
                    <a:bodyPr/>
                    <a:lstStyle/>
                    <a:p>
                      <a:r>
                        <a:rPr lang="en-US" sz="1000"/>
                        <a:t>31</a:t>
                      </a:r>
                    </a:p>
                  </a:txBody>
                  <a:tcPr/>
                </a:tc>
                <a:tc>
                  <a:txBody>
                    <a:bodyPr/>
                    <a:lstStyle/>
                    <a:p>
                      <a:r>
                        <a:rPr lang="en-US" sz="1000"/>
                        <a:t>25</a:t>
                      </a:r>
                    </a:p>
                  </a:txBody>
                  <a:tcPr/>
                </a:tc>
                <a:tc>
                  <a:txBody>
                    <a:bodyPr/>
                    <a:lstStyle/>
                    <a:p>
                      <a:r>
                        <a:rPr lang="en-US" sz="1000"/>
                        <a:t>2</a:t>
                      </a:r>
                    </a:p>
                  </a:txBody>
                  <a:tcPr/>
                </a:tc>
                <a:tc>
                  <a:txBody>
                    <a:bodyPr/>
                    <a:lstStyle/>
                    <a:p>
                      <a:r>
                        <a:rPr lang="en-US" sz="1000"/>
                        <a:t>4</a:t>
                      </a:r>
                    </a:p>
                  </a:txBody>
                  <a:tcPr/>
                </a:tc>
                <a:tc>
                  <a:txBody>
                    <a:bodyPr/>
                    <a:lstStyle/>
                    <a:p>
                      <a:r>
                        <a:rPr lang="en-US" sz="1000"/>
                        <a:t>6</a:t>
                      </a:r>
                    </a:p>
                  </a:txBody>
                  <a:tcPr/>
                </a:tc>
                <a:tc>
                  <a:txBody>
                    <a:bodyPr/>
                    <a:lstStyle/>
                    <a:p>
                      <a:r>
                        <a:rPr lang="en-US" sz="1000"/>
                        <a:t>6</a:t>
                      </a:r>
                    </a:p>
                  </a:txBody>
                  <a:tcPr/>
                </a:tc>
                <a:tc>
                  <a:txBody>
                    <a:bodyPr/>
                    <a:lstStyle/>
                    <a:p>
                      <a:r>
                        <a:rPr lang="en-US" sz="1000"/>
                        <a:t>26</a:t>
                      </a:r>
                    </a:p>
                  </a:txBody>
                  <a:tcPr/>
                </a:tc>
                <a:tc>
                  <a:txBody>
                    <a:bodyPr/>
                    <a:lstStyle/>
                    <a:p>
                      <a:r>
                        <a:rPr lang="en-US" sz="1000"/>
                        <a:t>1</a:t>
                      </a:r>
                    </a:p>
                  </a:txBody>
                  <a:tcPr/>
                </a:tc>
                <a:tc>
                  <a:txBody>
                    <a:bodyPr/>
                    <a:lstStyle/>
                    <a:p>
                      <a:r>
                        <a:rPr lang="en-US" sz="1000"/>
                        <a:t>1</a:t>
                      </a:r>
                    </a:p>
                  </a:txBody>
                  <a:tcPr/>
                </a:tc>
                <a:tc>
                  <a:txBody>
                    <a:bodyPr/>
                    <a:lstStyle/>
                    <a:p>
                      <a:r>
                        <a:rPr lang="en-US" sz="1000"/>
                        <a:t>0.1101 %</a:t>
                      </a:r>
                    </a:p>
                  </a:txBody>
                  <a:tcPr/>
                </a:tc>
                <a:tc>
                  <a:txBody>
                    <a:bodyPr/>
                    <a:lstStyle/>
                    <a:p>
                      <a:r>
                        <a:rPr lang="en-US" sz="1000"/>
                        <a:t>0.0 %</a:t>
                      </a:r>
                    </a:p>
                  </a:txBody>
                  <a:tcPr/>
                </a:tc>
                <a:extLst>
                  <a:ext uri="{0D108BD9-81ED-4DB2-BD59-A6C34878D82A}">
                    <a16:rowId xmlns:a16="http://schemas.microsoft.com/office/drawing/2014/main" val="3700594683"/>
                  </a:ext>
                </a:extLst>
              </a:tr>
            </a:tbl>
          </a:graphicData>
        </a:graphic>
      </p:graphicFrame>
      <p:sp>
        <p:nvSpPr>
          <p:cNvPr id="4" name="Text Placeholder 3">
            <a:extLst>
              <a:ext uri="{FF2B5EF4-FFF2-40B4-BE49-F238E27FC236}">
                <a16:creationId xmlns:a16="http://schemas.microsoft.com/office/drawing/2014/main" id="{45C41B34-4128-4F82-B720-C1C2260184C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10819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BA8B4-32F6-4FD4-B1E6-0EAD2671597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0F46028-1D1F-482F-91D9-DC1D7A2E14AA}"/>
              </a:ext>
            </a:extLst>
          </p:cNvPr>
          <p:cNvGraphicFramePr>
            <a:graphicFrameLocks noGrp="1"/>
          </p:cNvGraphicFramePr>
          <p:nvPr>
            <p:ph type="chart" sz="quarter" idx="13"/>
            <p:extLst>
              <p:ext uri="{D42A27DB-BD31-4B8C-83A1-F6EECF244321}">
                <p14:modId xmlns:p14="http://schemas.microsoft.com/office/powerpoint/2010/main" val="1124775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6D630C-01D6-4DDF-8124-D5CD41DE445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C2A3F79-F1F2-4E45-9385-8AEBE24328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0823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277F-766C-4D89-AD5D-DE45A367C7D1}"/>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BBC66859-FD91-4067-8565-6C846E75F0A9}"/>
              </a:ext>
            </a:extLst>
          </p:cNvPr>
          <p:cNvGraphicFramePr>
            <a:graphicFrameLocks noGrp="1"/>
          </p:cNvGraphicFramePr>
          <p:nvPr>
            <p:ph type="chart" sz="quarter" idx="13"/>
            <p:extLst>
              <p:ext uri="{D42A27DB-BD31-4B8C-83A1-F6EECF244321}">
                <p14:modId xmlns:p14="http://schemas.microsoft.com/office/powerpoint/2010/main" val="3984928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2731D-7A49-43DA-8ABC-7929D53047A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8BEEA43-2DF1-4387-8951-66289A7B3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171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834B-D41B-404B-B21C-658CC136675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8754757-C740-4AC2-A86B-9210E3CCE9D4}"/>
              </a:ext>
            </a:extLst>
          </p:cNvPr>
          <p:cNvGraphicFramePr>
            <a:graphicFrameLocks noGrp="1"/>
          </p:cNvGraphicFramePr>
          <p:nvPr>
            <p:ph type="chart" sz="quarter" idx="13"/>
            <p:extLst>
              <p:ext uri="{D42A27DB-BD31-4B8C-83A1-F6EECF244321}">
                <p14:modId xmlns:p14="http://schemas.microsoft.com/office/powerpoint/2010/main" val="1986555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424689-2B2D-4453-A587-8FF8352CB90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40CACCB-477F-42CB-9285-B7544B0D39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286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166D-A5B4-4413-B8BE-1D1C26CB1BA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C3EB79F-153E-4E73-89A7-598BA3EC67F5}"/>
              </a:ext>
            </a:extLst>
          </p:cNvPr>
          <p:cNvGraphicFramePr>
            <a:graphicFrameLocks noGrp="1"/>
          </p:cNvGraphicFramePr>
          <p:nvPr>
            <p:ph type="tbl" sz="quarter" idx="13"/>
            <p:extLst>
              <p:ext uri="{D42A27DB-BD31-4B8C-83A1-F6EECF244321}">
                <p14:modId xmlns:p14="http://schemas.microsoft.com/office/powerpoint/2010/main" val="385307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80885091"/>
                    </a:ext>
                  </a:extLst>
                </a:gridCol>
                <a:gridCol w="493776">
                  <a:extLst>
                    <a:ext uri="{9D8B030D-6E8A-4147-A177-3AD203B41FA5}">
                      <a16:colId xmlns:a16="http://schemas.microsoft.com/office/drawing/2014/main" val="2150761524"/>
                    </a:ext>
                  </a:extLst>
                </a:gridCol>
                <a:gridCol w="1069848">
                  <a:extLst>
                    <a:ext uri="{9D8B030D-6E8A-4147-A177-3AD203B41FA5}">
                      <a16:colId xmlns:a16="http://schemas.microsoft.com/office/drawing/2014/main" val="410592095"/>
                    </a:ext>
                  </a:extLst>
                </a:gridCol>
                <a:gridCol w="1069848">
                  <a:extLst>
                    <a:ext uri="{9D8B030D-6E8A-4147-A177-3AD203B41FA5}">
                      <a16:colId xmlns:a16="http://schemas.microsoft.com/office/drawing/2014/main" val="1104741726"/>
                    </a:ext>
                  </a:extLst>
                </a:gridCol>
                <a:gridCol w="1069848">
                  <a:extLst>
                    <a:ext uri="{9D8B030D-6E8A-4147-A177-3AD203B41FA5}">
                      <a16:colId xmlns:a16="http://schemas.microsoft.com/office/drawing/2014/main" val="1293231008"/>
                    </a:ext>
                  </a:extLst>
                </a:gridCol>
                <a:gridCol w="1069848">
                  <a:extLst>
                    <a:ext uri="{9D8B030D-6E8A-4147-A177-3AD203B41FA5}">
                      <a16:colId xmlns:a16="http://schemas.microsoft.com/office/drawing/2014/main" val="1519505210"/>
                    </a:ext>
                  </a:extLst>
                </a:gridCol>
                <a:gridCol w="1069848">
                  <a:extLst>
                    <a:ext uri="{9D8B030D-6E8A-4147-A177-3AD203B41FA5}">
                      <a16:colId xmlns:a16="http://schemas.microsoft.com/office/drawing/2014/main" val="178870041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98455255"/>
                  </a:ext>
                </a:extLst>
              </a:tr>
              <a:tr h="370840">
                <a:tc>
                  <a:txBody>
                    <a:bodyPr/>
                    <a:lstStyle/>
                    <a:p>
                      <a:r>
                        <a:rPr lang="en-US" sz="1000" b="1"/>
                        <a:t>@FirstInsHI - 2021-04-23 14:03:05</a:t>
                      </a:r>
                      <a:r>
                        <a:rPr lang="en-US" sz="1000"/>
                        <a:t>
 Happy #AlohaFriday from #Waikiki Beach! Photo taken by FICOH associate Joyce N. 📸 https://t.co/Vy85khMYeT</a:t>
                      </a:r>
                    </a:p>
                  </a:txBody>
                  <a:tcPr/>
                </a:tc>
                <a:tc>
                  <a:txBody>
                    <a:bodyPr/>
                    <a:lstStyle/>
                    <a:p>
                      <a:r>
                        <a:rPr lang="en-US" sz="1000"/>
                        <a:t>04/24/2021 08:10:23</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8</a:t>
                      </a:r>
                    </a:p>
                  </a:txBody>
                  <a:tcPr/>
                </a:tc>
                <a:tc>
                  <a:txBody>
                    <a:bodyPr/>
                    <a:lstStyle/>
                    <a:p>
                      <a:r>
                        <a:rPr lang="en-US" sz="1000"/>
                        <a:t>0.6689 %</a:t>
                      </a:r>
                    </a:p>
                  </a:txBody>
                  <a:tcPr/>
                </a:tc>
                <a:extLst>
                  <a:ext uri="{0D108BD9-81ED-4DB2-BD59-A6C34878D82A}">
                    <a16:rowId xmlns:a16="http://schemas.microsoft.com/office/drawing/2014/main" val="1766357756"/>
                  </a:ext>
                </a:extLst>
              </a:tr>
              <a:tr h="370840">
                <a:tc>
                  <a:txBody>
                    <a:bodyPr/>
                    <a:lstStyle/>
                    <a:p>
                      <a:r>
                        <a:rPr lang="en-US" sz="1000" b="1"/>
                        <a:t>@FirstInsHI - 2021-04-30 16:47:43</a:t>
                      </a:r>
                      <a:r>
                        <a:rPr lang="en-US" sz="1000"/>
                        <a:t>
 Team FICOH had fun participating in @NavianHawaii's 12th Annual Hot Pursuit! #HotPursuitHI https://t.co/Fksr06uFjO</a:t>
                      </a:r>
                    </a:p>
                  </a:txBody>
                  <a:tcPr/>
                </a:tc>
                <a:tc>
                  <a:txBody>
                    <a:bodyPr/>
                    <a:lstStyle/>
                    <a:p>
                      <a:r>
                        <a:rPr lang="en-US" sz="1000"/>
                        <a:t>05/03/2021 02:09:42</a:t>
                      </a:r>
                    </a:p>
                  </a:txBody>
                  <a:tcPr/>
                </a:tc>
                <a:tc>
                  <a:txBody>
                    <a:bodyPr/>
                    <a:lstStyle/>
                    <a:p>
                      <a:r>
                        <a:rPr lang="en-US" sz="1000"/>
                        <a:t>0</a:t>
                      </a:r>
                    </a:p>
                  </a:txBody>
                  <a:tcPr/>
                </a:tc>
                <a:tc>
                  <a:txBody>
                    <a:bodyPr/>
                    <a:lstStyle/>
                    <a:p>
                      <a:r>
                        <a:rPr lang="en-US" sz="1000"/>
                        <a:t>5</a:t>
                      </a:r>
                    </a:p>
                  </a:txBody>
                  <a:tcPr/>
                </a:tc>
                <a:tc>
                  <a:txBody>
                    <a:bodyPr/>
                    <a:lstStyle/>
                    <a:p>
                      <a:r>
                        <a:rPr lang="en-US" sz="1000"/>
                        <a:t>1</a:t>
                      </a:r>
                    </a:p>
                  </a:txBody>
                  <a:tcPr/>
                </a:tc>
                <a:tc>
                  <a:txBody>
                    <a:bodyPr/>
                    <a:lstStyle/>
                    <a:p>
                      <a:r>
                        <a:rPr lang="en-US" sz="1000"/>
                        <a:t>6</a:t>
                      </a:r>
                    </a:p>
                  </a:txBody>
                  <a:tcPr/>
                </a:tc>
                <a:tc>
                  <a:txBody>
                    <a:bodyPr/>
                    <a:lstStyle/>
                    <a:p>
                      <a:r>
                        <a:rPr lang="en-US" sz="1000"/>
                        <a:t>0.5013 %</a:t>
                      </a:r>
                    </a:p>
                  </a:txBody>
                  <a:tcPr/>
                </a:tc>
                <a:extLst>
                  <a:ext uri="{0D108BD9-81ED-4DB2-BD59-A6C34878D82A}">
                    <a16:rowId xmlns:a16="http://schemas.microsoft.com/office/drawing/2014/main" val="2739586695"/>
                  </a:ext>
                </a:extLst>
              </a:tr>
              <a:tr h="370840">
                <a:tc>
                  <a:txBody>
                    <a:bodyPr/>
                    <a:lstStyle/>
                    <a:p>
                      <a:r>
                        <a:rPr lang="en-US" sz="1000" b="1"/>
                        <a:t>@FirstInsHI - 2021-04-28 20:36:57</a:t>
                      </a:r>
                      <a:r>
                        <a:rPr lang="en-US" sz="1000"/>
                        <a:t>
 Team FICOH had an awesome time at Sustainable Coastlines Hawaii's Earth Day Celebration this past weekend. Over 800 lbs. of debris was removed from the coastline at Sherwoods! 🌊 Mahalo @coasthuggers for organizing this event. We can't wait for the next one! https://t.co/FTrjkB5vmT</a:t>
                      </a:r>
                    </a:p>
                  </a:txBody>
                  <a:tcPr/>
                </a:tc>
                <a:tc>
                  <a:txBody>
                    <a:bodyPr/>
                    <a:lstStyle/>
                    <a:p>
                      <a:r>
                        <a:rPr lang="en-US" sz="1000"/>
                        <a:t>04/29/2021 08:09:53</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0.3342 %</a:t>
                      </a:r>
                    </a:p>
                  </a:txBody>
                  <a:tcPr/>
                </a:tc>
                <a:extLst>
                  <a:ext uri="{0D108BD9-81ED-4DB2-BD59-A6C34878D82A}">
                    <a16:rowId xmlns:a16="http://schemas.microsoft.com/office/drawing/2014/main" val="543305262"/>
                  </a:ext>
                </a:extLst>
              </a:tr>
            </a:tbl>
          </a:graphicData>
        </a:graphic>
      </p:graphicFrame>
      <p:sp>
        <p:nvSpPr>
          <p:cNvPr id="4" name="Text Placeholder 3">
            <a:extLst>
              <a:ext uri="{FF2B5EF4-FFF2-40B4-BE49-F238E27FC236}">
                <a16:creationId xmlns:a16="http://schemas.microsoft.com/office/drawing/2014/main" id="{EAB85EE9-5FAB-4421-99AE-34316F34B74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73460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64E7-2AAF-44D4-A11D-843AD12F7CC5}"/>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BE82E46-4447-4556-9A5A-CDE3935957BC}"/>
              </a:ext>
            </a:extLst>
          </p:cNvPr>
          <p:cNvGraphicFramePr>
            <a:graphicFrameLocks noGrp="1"/>
          </p:cNvGraphicFramePr>
          <p:nvPr>
            <p:ph type="tbl" sz="quarter" idx="13"/>
            <p:extLst>
              <p:ext uri="{D42A27DB-BD31-4B8C-83A1-F6EECF244321}">
                <p14:modId xmlns:p14="http://schemas.microsoft.com/office/powerpoint/2010/main" val="1111997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53581885"/>
                    </a:ext>
                  </a:extLst>
                </a:gridCol>
                <a:gridCol w="576072">
                  <a:extLst>
                    <a:ext uri="{9D8B030D-6E8A-4147-A177-3AD203B41FA5}">
                      <a16:colId xmlns:a16="http://schemas.microsoft.com/office/drawing/2014/main" val="925516833"/>
                    </a:ext>
                  </a:extLst>
                </a:gridCol>
                <a:gridCol w="576072">
                  <a:extLst>
                    <a:ext uri="{9D8B030D-6E8A-4147-A177-3AD203B41FA5}">
                      <a16:colId xmlns:a16="http://schemas.microsoft.com/office/drawing/2014/main" val="1272747754"/>
                    </a:ext>
                  </a:extLst>
                </a:gridCol>
                <a:gridCol w="576072">
                  <a:extLst>
                    <a:ext uri="{9D8B030D-6E8A-4147-A177-3AD203B41FA5}">
                      <a16:colId xmlns:a16="http://schemas.microsoft.com/office/drawing/2014/main" val="3124437211"/>
                    </a:ext>
                  </a:extLst>
                </a:gridCol>
                <a:gridCol w="576072">
                  <a:extLst>
                    <a:ext uri="{9D8B030D-6E8A-4147-A177-3AD203B41FA5}">
                      <a16:colId xmlns:a16="http://schemas.microsoft.com/office/drawing/2014/main" val="1553813325"/>
                    </a:ext>
                  </a:extLst>
                </a:gridCol>
                <a:gridCol w="576072">
                  <a:extLst>
                    <a:ext uri="{9D8B030D-6E8A-4147-A177-3AD203B41FA5}">
                      <a16:colId xmlns:a16="http://schemas.microsoft.com/office/drawing/2014/main" val="1257823675"/>
                    </a:ext>
                  </a:extLst>
                </a:gridCol>
                <a:gridCol w="576072">
                  <a:extLst>
                    <a:ext uri="{9D8B030D-6E8A-4147-A177-3AD203B41FA5}">
                      <a16:colId xmlns:a16="http://schemas.microsoft.com/office/drawing/2014/main" val="1022399824"/>
                    </a:ext>
                  </a:extLst>
                </a:gridCol>
                <a:gridCol w="576072">
                  <a:extLst>
                    <a:ext uri="{9D8B030D-6E8A-4147-A177-3AD203B41FA5}">
                      <a16:colId xmlns:a16="http://schemas.microsoft.com/office/drawing/2014/main" val="1297437363"/>
                    </a:ext>
                  </a:extLst>
                </a:gridCol>
                <a:gridCol w="576072">
                  <a:extLst>
                    <a:ext uri="{9D8B030D-6E8A-4147-A177-3AD203B41FA5}">
                      <a16:colId xmlns:a16="http://schemas.microsoft.com/office/drawing/2014/main" val="3763325182"/>
                    </a:ext>
                  </a:extLst>
                </a:gridCol>
                <a:gridCol w="576072">
                  <a:extLst>
                    <a:ext uri="{9D8B030D-6E8A-4147-A177-3AD203B41FA5}">
                      <a16:colId xmlns:a16="http://schemas.microsoft.com/office/drawing/2014/main" val="896063154"/>
                    </a:ext>
                  </a:extLst>
                </a:gridCol>
                <a:gridCol w="576072">
                  <a:extLst>
                    <a:ext uri="{9D8B030D-6E8A-4147-A177-3AD203B41FA5}">
                      <a16:colId xmlns:a16="http://schemas.microsoft.com/office/drawing/2014/main" val="3110326128"/>
                    </a:ext>
                  </a:extLst>
                </a:gridCol>
                <a:gridCol w="576072">
                  <a:extLst>
                    <a:ext uri="{9D8B030D-6E8A-4147-A177-3AD203B41FA5}">
                      <a16:colId xmlns:a16="http://schemas.microsoft.com/office/drawing/2014/main" val="154894590"/>
                    </a:ext>
                  </a:extLst>
                </a:gridCol>
                <a:gridCol w="576072">
                  <a:extLst>
                    <a:ext uri="{9D8B030D-6E8A-4147-A177-3AD203B41FA5}">
                      <a16:colId xmlns:a16="http://schemas.microsoft.com/office/drawing/2014/main" val="1174328600"/>
                    </a:ext>
                  </a:extLst>
                </a:gridCol>
                <a:gridCol w="576072">
                  <a:extLst>
                    <a:ext uri="{9D8B030D-6E8A-4147-A177-3AD203B41FA5}">
                      <a16:colId xmlns:a16="http://schemas.microsoft.com/office/drawing/2014/main" val="149736696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7110729"/>
                  </a:ext>
                </a:extLst>
              </a:tr>
              <a:tr h="370840">
                <a:tc>
                  <a:txBody>
                    <a:bodyPr/>
                    <a:lstStyle/>
                    <a:p>
                      <a:r>
                        <a:rPr lang="en-US" sz="1000"/>
                        <a:t>3255</a:t>
                      </a:r>
                    </a:p>
                  </a:txBody>
                  <a:tcPr/>
                </a:tc>
                <a:tc>
                  <a:txBody>
                    <a:bodyPr/>
                    <a:lstStyle/>
                    <a:p>
                      <a:r>
                        <a:rPr lang="en-US" sz="1000"/>
                        <a:t>33</a:t>
                      </a:r>
                    </a:p>
                  </a:txBody>
                  <a:tcPr/>
                </a:tc>
                <a:tc>
                  <a:txBody>
                    <a:bodyPr/>
                    <a:lstStyle/>
                    <a:p>
                      <a:r>
                        <a:rPr lang="en-US" sz="1000"/>
                        <a:t>7</a:t>
                      </a:r>
                    </a:p>
                  </a:txBody>
                  <a:tcPr/>
                </a:tc>
                <a:tc>
                  <a:txBody>
                    <a:bodyPr/>
                    <a:lstStyle/>
                    <a:p>
                      <a:r>
                        <a:rPr lang="en-US" sz="1000"/>
                        <a:t>349</a:t>
                      </a:r>
                    </a:p>
                  </a:txBody>
                  <a:tcPr/>
                </a:tc>
                <a:tc>
                  <a:txBody>
                    <a:bodyPr/>
                    <a:lstStyle/>
                    <a:p>
                      <a:r>
                        <a:rPr lang="en-US" sz="1000"/>
                        <a:t>49.857142857143</a:t>
                      </a:r>
                    </a:p>
                  </a:txBody>
                  <a:tcPr/>
                </a:tc>
                <a:tc>
                  <a:txBody>
                    <a:bodyPr/>
                    <a:lstStyle/>
                    <a:p>
                      <a:r>
                        <a:rPr lang="en-US" sz="1000"/>
                        <a:t>17</a:t>
                      </a:r>
                    </a:p>
                  </a:txBody>
                  <a:tcPr/>
                </a:tc>
                <a:tc>
                  <a:txBody>
                    <a:bodyPr/>
                    <a:lstStyle/>
                    <a:p>
                      <a:r>
                        <a:rPr lang="en-US" sz="1000"/>
                        <a:t>4</a:t>
                      </a:r>
                    </a:p>
                  </a:txBody>
                  <a:tcPr/>
                </a:tc>
                <a:tc>
                  <a:txBody>
                    <a:bodyPr/>
                    <a:lstStyle/>
                    <a:p>
                      <a:r>
                        <a:rPr lang="en-US" sz="1000"/>
                        <a:t>0.57142857142857</a:t>
                      </a:r>
                    </a:p>
                  </a:txBody>
                  <a:tcPr/>
                </a:tc>
                <a:tc>
                  <a:txBody>
                    <a:bodyPr/>
                    <a:lstStyle/>
                    <a:p>
                      <a:r>
                        <a:rPr lang="en-US" sz="1000"/>
                        <a:t>2256</a:t>
                      </a:r>
                    </a:p>
                  </a:txBody>
                  <a:tcPr/>
                </a:tc>
                <a:tc>
                  <a:txBody>
                    <a:bodyPr/>
                    <a:lstStyle/>
                    <a:p>
                      <a:r>
                        <a:rPr lang="en-US" sz="1000"/>
                        <a:t>322.28571428571</a:t>
                      </a:r>
                    </a:p>
                  </a:txBody>
                  <a:tcPr/>
                </a:tc>
                <a:tc>
                  <a:txBody>
                    <a:bodyPr/>
                    <a:lstStyle/>
                    <a:p>
                      <a:r>
                        <a:rPr lang="en-US" sz="1000"/>
                        <a:t>13572</a:t>
                      </a:r>
                    </a:p>
                  </a:txBody>
                  <a:tcPr/>
                </a:tc>
                <a:tc>
                  <a:txBody>
                    <a:bodyPr/>
                    <a:lstStyle/>
                    <a:p>
                      <a:r>
                        <a:rPr lang="en-US" sz="1000"/>
                        <a:t>1938.8571428571</a:t>
                      </a:r>
                    </a:p>
                  </a:txBody>
                  <a:tcPr/>
                </a:tc>
                <a:tc>
                  <a:txBody>
                    <a:bodyPr/>
                    <a:lstStyle/>
                    <a:p>
                      <a:r>
                        <a:rPr lang="en-US" sz="1000"/>
                        <a:t>0.14305677503875 %</a:t>
                      </a:r>
                    </a:p>
                  </a:txBody>
                  <a:tcPr/>
                </a:tc>
                <a:tc>
                  <a:txBody>
                    <a:bodyPr/>
                    <a:lstStyle/>
                    <a:p>
                      <a:r>
                        <a:rPr lang="en-US" sz="1000"/>
                        <a:t>0</a:t>
                      </a:r>
                    </a:p>
                  </a:txBody>
                  <a:tcPr/>
                </a:tc>
                <a:extLst>
                  <a:ext uri="{0D108BD9-81ED-4DB2-BD59-A6C34878D82A}">
                    <a16:rowId xmlns:a16="http://schemas.microsoft.com/office/drawing/2014/main" val="344903357"/>
                  </a:ext>
                </a:extLst>
              </a:tr>
            </a:tbl>
          </a:graphicData>
        </a:graphic>
      </p:graphicFrame>
      <p:sp>
        <p:nvSpPr>
          <p:cNvPr id="4" name="Text Placeholder 3">
            <a:extLst>
              <a:ext uri="{FF2B5EF4-FFF2-40B4-BE49-F238E27FC236}">
                <a16:creationId xmlns:a16="http://schemas.microsoft.com/office/drawing/2014/main" id="{8830282A-39D1-425F-B393-D553CD5E259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524435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6AB51-005A-4BE1-BFAF-A89CBA7349B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50A1D5D9-6614-490C-8C60-1872F6C48A10}"/>
              </a:ext>
            </a:extLst>
          </p:cNvPr>
          <p:cNvGraphicFramePr>
            <a:graphicFrameLocks noGrp="1"/>
          </p:cNvGraphicFramePr>
          <p:nvPr>
            <p:ph type="chart" sz="quarter" idx="13"/>
            <p:extLst>
              <p:ext uri="{D42A27DB-BD31-4B8C-83A1-F6EECF244321}">
                <p14:modId xmlns:p14="http://schemas.microsoft.com/office/powerpoint/2010/main" val="424499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7B7A8-034A-4D54-96FF-803A3C91FF8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78274A9-6B78-433A-94B4-D833E09F8D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861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B57F8-AD2A-4D6B-9B1A-520D24F56CA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E7DB0A6C-F555-4B82-B5AC-ED218351703C}"/>
              </a:ext>
            </a:extLst>
          </p:cNvPr>
          <p:cNvGraphicFramePr>
            <a:graphicFrameLocks noGrp="1"/>
          </p:cNvGraphicFramePr>
          <p:nvPr>
            <p:ph type="chart" sz="quarter" idx="13"/>
            <p:extLst>
              <p:ext uri="{D42A27DB-BD31-4B8C-83A1-F6EECF244321}">
                <p14:modId xmlns:p14="http://schemas.microsoft.com/office/powerpoint/2010/main" val="199546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C6E6AA-111A-43E2-8996-7961C38C5F7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FCFC8E2-5CC0-4440-B9FC-25917BBFF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705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0F673-EBC0-4265-A527-F68C54EDAA5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8B85D974-4EB5-44AE-AC45-F7735BD75796}"/>
              </a:ext>
            </a:extLst>
          </p:cNvPr>
          <p:cNvGraphicFramePr>
            <a:graphicFrameLocks noGrp="1"/>
          </p:cNvGraphicFramePr>
          <p:nvPr>
            <p:ph type="chart" sz="quarter" idx="13"/>
            <p:extLst>
              <p:ext uri="{D42A27DB-BD31-4B8C-83A1-F6EECF244321}">
                <p14:modId xmlns:p14="http://schemas.microsoft.com/office/powerpoint/2010/main" val="784143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8A8CD-FF54-4875-B509-356D5C1D60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5417EC1-3768-4785-BC6F-9EA45E59B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1427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9E27E-5338-4278-ACB2-C83C568FA2C8}"/>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15F9855D-7816-4AA5-BD9B-CA3284AAFC4F}"/>
              </a:ext>
            </a:extLst>
          </p:cNvPr>
          <p:cNvGraphicFramePr>
            <a:graphicFrameLocks noGrp="1"/>
          </p:cNvGraphicFramePr>
          <p:nvPr>
            <p:ph type="chart" sz="quarter" idx="13"/>
            <p:extLst>
              <p:ext uri="{D42A27DB-BD31-4B8C-83A1-F6EECF244321}">
                <p14:modId xmlns:p14="http://schemas.microsoft.com/office/powerpoint/2010/main" val="1448316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83976-24E4-4767-856E-F8B9BB70DBD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C82C105-1C24-4E5F-98D1-A9EEB82F4F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817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CCF63-0CF7-4A3B-B86C-CF93ACF37C87}"/>
              </a:ext>
            </a:extLst>
          </p:cNvPr>
          <p:cNvSpPr>
            <a:spLocks noGrp="1"/>
          </p:cNvSpPr>
          <p:nvPr>
            <p:ph type="title"/>
          </p:nvPr>
        </p:nvSpPr>
        <p:spPr/>
        <p:txBody>
          <a:bodyPr/>
          <a:lstStyle/>
          <a:p>
            <a:r>
              <a:rPr lang="en-US"/>
              <a:t>LinkedIn Posts Table | FICOH - 1 of 2</a:t>
            </a:r>
          </a:p>
        </p:txBody>
      </p:sp>
      <p:graphicFrame>
        <p:nvGraphicFramePr>
          <p:cNvPr id="5" name="Table Placeholder 4">
            <a:extLst>
              <a:ext uri="{FF2B5EF4-FFF2-40B4-BE49-F238E27FC236}">
                <a16:creationId xmlns:a16="http://schemas.microsoft.com/office/drawing/2014/main" id="{44C655FB-260B-4D45-A178-E67B5324D51C}"/>
              </a:ext>
            </a:extLst>
          </p:cNvPr>
          <p:cNvGraphicFramePr>
            <a:graphicFrameLocks noGrp="1"/>
          </p:cNvGraphicFramePr>
          <p:nvPr>
            <p:ph type="tbl" sz="quarter" idx="13"/>
            <p:extLst>
              <p:ext uri="{D42A27DB-BD31-4B8C-83A1-F6EECF244321}">
                <p14:modId xmlns:p14="http://schemas.microsoft.com/office/powerpoint/2010/main" val="72051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68048584"/>
                    </a:ext>
                  </a:extLst>
                </a:gridCol>
                <a:gridCol w="740664">
                  <a:extLst>
                    <a:ext uri="{9D8B030D-6E8A-4147-A177-3AD203B41FA5}">
                      <a16:colId xmlns:a16="http://schemas.microsoft.com/office/drawing/2014/main" val="3119716482"/>
                    </a:ext>
                  </a:extLst>
                </a:gridCol>
                <a:gridCol w="740664">
                  <a:extLst>
                    <a:ext uri="{9D8B030D-6E8A-4147-A177-3AD203B41FA5}">
                      <a16:colId xmlns:a16="http://schemas.microsoft.com/office/drawing/2014/main" val="1124462897"/>
                    </a:ext>
                  </a:extLst>
                </a:gridCol>
                <a:gridCol w="740664">
                  <a:extLst>
                    <a:ext uri="{9D8B030D-6E8A-4147-A177-3AD203B41FA5}">
                      <a16:colId xmlns:a16="http://schemas.microsoft.com/office/drawing/2014/main" val="3933727784"/>
                    </a:ext>
                  </a:extLst>
                </a:gridCol>
                <a:gridCol w="740664">
                  <a:extLst>
                    <a:ext uri="{9D8B030D-6E8A-4147-A177-3AD203B41FA5}">
                      <a16:colId xmlns:a16="http://schemas.microsoft.com/office/drawing/2014/main" val="2312204798"/>
                    </a:ext>
                  </a:extLst>
                </a:gridCol>
                <a:gridCol w="740664">
                  <a:extLst>
                    <a:ext uri="{9D8B030D-6E8A-4147-A177-3AD203B41FA5}">
                      <a16:colId xmlns:a16="http://schemas.microsoft.com/office/drawing/2014/main" val="1911827792"/>
                    </a:ext>
                  </a:extLst>
                </a:gridCol>
                <a:gridCol w="740664">
                  <a:extLst>
                    <a:ext uri="{9D8B030D-6E8A-4147-A177-3AD203B41FA5}">
                      <a16:colId xmlns:a16="http://schemas.microsoft.com/office/drawing/2014/main" val="358586594"/>
                    </a:ext>
                  </a:extLst>
                </a:gridCol>
                <a:gridCol w="740664">
                  <a:extLst>
                    <a:ext uri="{9D8B030D-6E8A-4147-A177-3AD203B41FA5}">
                      <a16:colId xmlns:a16="http://schemas.microsoft.com/office/drawing/2014/main" val="895955719"/>
                    </a:ext>
                  </a:extLst>
                </a:gridCol>
                <a:gridCol w="740664">
                  <a:extLst>
                    <a:ext uri="{9D8B030D-6E8A-4147-A177-3AD203B41FA5}">
                      <a16:colId xmlns:a16="http://schemas.microsoft.com/office/drawing/2014/main" val="2698548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5050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- 2021-04-01 19:11:42</a:t>
                      </a:r>
                      <a:r>
                        <a:rPr kumimoji="0" lang="en-US" sz="1000" b="0" i="0" u="none" strike="noStrike" kern="1200" cap="none" spc="0" normalizeH="0" baseline="0" noProof="0">
                          <a:ln>
                            <a:noFill/>
                          </a:ln>
                          <a:solidFill>
                            <a:prstClr val="black"/>
                          </a:solidFill>
                          <a:effectLst/>
                          <a:uLnTx/>
                          <a:uFillTx/>
                          <a:latin typeface="+mn-lt"/>
                          <a:ea typeface="+mn-ea"/>
                          <a:cs typeface="+mn-cs"/>
                        </a:rPr>
                        <a:t>
 It’s a bittersweet day at FICOH. Today, we’re wishing Tony Abad a fond farewell as he retires from First Insurance after 44 years. We’ll miss his fun-loving personality and wide-ranging insurance expertise. One of his most valuable contributions and lasting legacies at FICOH will be the relationships &amp; friendships he’s developed with our agency partners over the years.
Aloha, Tony, from your friends at #teamficoh, and all the best as you begin your well-deserved retirement!
Do you have a favorite memory of Tony? Share your stories and messages for Tony in the comment section below!
#Insurance #InsuranceCareers #TokioMarine #Retirement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0.22501011736139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240053"/>
                  </a:ext>
                </a:extLst>
              </a:tr>
            </a:tbl>
          </a:graphicData>
        </a:graphic>
      </p:graphicFrame>
      <p:sp>
        <p:nvSpPr>
          <p:cNvPr id="4" name="Text Placeholder 3">
            <a:extLst>
              <a:ext uri="{FF2B5EF4-FFF2-40B4-BE49-F238E27FC236}">
                <a16:creationId xmlns:a16="http://schemas.microsoft.com/office/drawing/2014/main" id="{FD538F60-0B1F-40B9-8D04-4933174D38D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87625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37EC-F04E-4079-AB41-623E2A10B5CE}"/>
              </a:ext>
            </a:extLst>
          </p:cNvPr>
          <p:cNvSpPr>
            <a:spLocks noGrp="1"/>
          </p:cNvSpPr>
          <p:nvPr>
            <p:ph type="title"/>
          </p:nvPr>
        </p:nvSpPr>
        <p:spPr/>
        <p:txBody>
          <a:bodyPr/>
          <a:lstStyle/>
          <a:p>
            <a:r>
              <a:rPr lang="en-US"/>
              <a:t>LinkedIn Posts Table | FICOH - 2 of 2</a:t>
            </a:r>
          </a:p>
        </p:txBody>
      </p:sp>
      <p:graphicFrame>
        <p:nvGraphicFramePr>
          <p:cNvPr id="5" name="Table Placeholder 4">
            <a:extLst>
              <a:ext uri="{FF2B5EF4-FFF2-40B4-BE49-F238E27FC236}">
                <a16:creationId xmlns:a16="http://schemas.microsoft.com/office/drawing/2014/main" id="{3B04116C-19F8-4D36-9ECB-D233459DFE50}"/>
              </a:ext>
            </a:extLst>
          </p:cNvPr>
          <p:cNvGraphicFramePr>
            <a:graphicFrameLocks noGrp="1"/>
          </p:cNvGraphicFramePr>
          <p:nvPr>
            <p:ph type="tbl" sz="quarter" idx="13"/>
            <p:extLst>
              <p:ext uri="{D42A27DB-BD31-4B8C-83A1-F6EECF244321}">
                <p14:modId xmlns:p14="http://schemas.microsoft.com/office/powerpoint/2010/main" val="125749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07503670"/>
                    </a:ext>
                  </a:extLst>
                </a:gridCol>
                <a:gridCol w="740664">
                  <a:extLst>
                    <a:ext uri="{9D8B030D-6E8A-4147-A177-3AD203B41FA5}">
                      <a16:colId xmlns:a16="http://schemas.microsoft.com/office/drawing/2014/main" val="3489037599"/>
                    </a:ext>
                  </a:extLst>
                </a:gridCol>
                <a:gridCol w="740664">
                  <a:extLst>
                    <a:ext uri="{9D8B030D-6E8A-4147-A177-3AD203B41FA5}">
                      <a16:colId xmlns:a16="http://schemas.microsoft.com/office/drawing/2014/main" val="2259756175"/>
                    </a:ext>
                  </a:extLst>
                </a:gridCol>
                <a:gridCol w="740664">
                  <a:extLst>
                    <a:ext uri="{9D8B030D-6E8A-4147-A177-3AD203B41FA5}">
                      <a16:colId xmlns:a16="http://schemas.microsoft.com/office/drawing/2014/main" val="850482309"/>
                    </a:ext>
                  </a:extLst>
                </a:gridCol>
                <a:gridCol w="740664">
                  <a:extLst>
                    <a:ext uri="{9D8B030D-6E8A-4147-A177-3AD203B41FA5}">
                      <a16:colId xmlns:a16="http://schemas.microsoft.com/office/drawing/2014/main" val="2968204117"/>
                    </a:ext>
                  </a:extLst>
                </a:gridCol>
                <a:gridCol w="740664">
                  <a:extLst>
                    <a:ext uri="{9D8B030D-6E8A-4147-A177-3AD203B41FA5}">
                      <a16:colId xmlns:a16="http://schemas.microsoft.com/office/drawing/2014/main" val="1527375109"/>
                    </a:ext>
                  </a:extLst>
                </a:gridCol>
                <a:gridCol w="740664">
                  <a:extLst>
                    <a:ext uri="{9D8B030D-6E8A-4147-A177-3AD203B41FA5}">
                      <a16:colId xmlns:a16="http://schemas.microsoft.com/office/drawing/2014/main" val="2701104099"/>
                    </a:ext>
                  </a:extLst>
                </a:gridCol>
                <a:gridCol w="740664">
                  <a:extLst>
                    <a:ext uri="{9D8B030D-6E8A-4147-A177-3AD203B41FA5}">
                      <a16:colId xmlns:a16="http://schemas.microsoft.com/office/drawing/2014/main" val="1717402580"/>
                    </a:ext>
                  </a:extLst>
                </a:gridCol>
                <a:gridCol w="740664">
                  <a:extLst>
                    <a:ext uri="{9D8B030D-6E8A-4147-A177-3AD203B41FA5}">
                      <a16:colId xmlns:a16="http://schemas.microsoft.com/office/drawing/2014/main" val="331817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12185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- 2021-04-05 20:46:41</a:t>
                      </a:r>
                      <a:r>
                        <a:rPr kumimoji="0" lang="en-US" sz="1000" b="0" i="0" u="none" strike="noStrike" kern="1200" cap="none" spc="0" normalizeH="0" baseline="0" noProof="0">
                          <a:ln>
                            <a:noFill/>
                          </a:ln>
                          <a:solidFill>
                            <a:prstClr val="black"/>
                          </a:solidFill>
                          <a:effectLst/>
                          <a:uLnTx/>
                          <a:uFillTx/>
                          <a:latin typeface="+mn-lt"/>
                          <a:ea typeface="+mn-ea"/>
                          <a:cs typeface="+mn-cs"/>
                        </a:rPr>
                        <a:t>
 First won first! FICOH placed 1st in the “large company” category in Hawaii Business Magazine’s Best Places to Work 2021. We were also recognized as part of the inaugural Top 5 Best Places to Work for Women award. 
Thank you to our associates for continuing to make FICOH a company that our customers and Hawaii can trust. We’re grateful to have been considered for this award alongside 70 other amazing companies that all displayed resilience throughout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0.069284064665127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508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- 2021-04-26 20:24:41</a:t>
                      </a:r>
                      <a:r>
                        <a:rPr kumimoji="0" lang="en-US" sz="1000" b="0" i="0" u="none" strike="noStrike" kern="1200" cap="none" spc="0" normalizeH="0" baseline="0" noProof="0">
                          <a:ln>
                            <a:noFill/>
                          </a:ln>
                          <a:solidFill>
                            <a:prstClr val="black"/>
                          </a:solidFill>
                          <a:effectLst/>
                          <a:uLnTx/>
                          <a:uFillTx/>
                          <a:latin typeface="+mn-lt"/>
                          <a:ea typeface="+mn-ea"/>
                          <a:cs typeface="+mn-cs"/>
                        </a:rPr>
                        <a:t>
 To celebrate #EarthDay, we gave away 150 native Hawaiian seedlings to our associates last Friday. The plants were provided by our friends at Hui Ku Maoli Ola nursery in Kaneohe.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0.33709787816564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0386542"/>
                  </a:ext>
                </a:extLst>
              </a:tr>
            </a:tbl>
          </a:graphicData>
        </a:graphic>
      </p:graphicFrame>
      <p:sp>
        <p:nvSpPr>
          <p:cNvPr id="4" name="Text Placeholder 3">
            <a:extLst>
              <a:ext uri="{FF2B5EF4-FFF2-40B4-BE49-F238E27FC236}">
                <a16:creationId xmlns:a16="http://schemas.microsoft.com/office/drawing/2014/main" id="{E3398A9C-B4B9-4249-975D-3ACB46CCFB9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349841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90B8-17D8-449B-BB08-CA2AE9E6C19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E49A3D25-95B5-4217-AF28-321572C9AB5D}"/>
              </a:ext>
            </a:extLst>
          </p:cNvPr>
          <p:cNvGraphicFramePr>
            <a:graphicFrameLocks noGrp="1"/>
          </p:cNvGraphicFramePr>
          <p:nvPr>
            <p:ph type="tbl" sz="quarter" idx="13"/>
            <p:extLst>
              <p:ext uri="{D42A27DB-BD31-4B8C-83A1-F6EECF244321}">
                <p14:modId xmlns:p14="http://schemas.microsoft.com/office/powerpoint/2010/main" val="1488769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3850982"/>
                    </a:ext>
                  </a:extLst>
                </a:gridCol>
                <a:gridCol w="740664">
                  <a:extLst>
                    <a:ext uri="{9D8B030D-6E8A-4147-A177-3AD203B41FA5}">
                      <a16:colId xmlns:a16="http://schemas.microsoft.com/office/drawing/2014/main" val="2200667625"/>
                    </a:ext>
                  </a:extLst>
                </a:gridCol>
                <a:gridCol w="740664">
                  <a:extLst>
                    <a:ext uri="{9D8B030D-6E8A-4147-A177-3AD203B41FA5}">
                      <a16:colId xmlns:a16="http://schemas.microsoft.com/office/drawing/2014/main" val="358773237"/>
                    </a:ext>
                  </a:extLst>
                </a:gridCol>
                <a:gridCol w="740664">
                  <a:extLst>
                    <a:ext uri="{9D8B030D-6E8A-4147-A177-3AD203B41FA5}">
                      <a16:colId xmlns:a16="http://schemas.microsoft.com/office/drawing/2014/main" val="4245512060"/>
                    </a:ext>
                  </a:extLst>
                </a:gridCol>
                <a:gridCol w="740664">
                  <a:extLst>
                    <a:ext uri="{9D8B030D-6E8A-4147-A177-3AD203B41FA5}">
                      <a16:colId xmlns:a16="http://schemas.microsoft.com/office/drawing/2014/main" val="685461083"/>
                    </a:ext>
                  </a:extLst>
                </a:gridCol>
                <a:gridCol w="740664">
                  <a:extLst>
                    <a:ext uri="{9D8B030D-6E8A-4147-A177-3AD203B41FA5}">
                      <a16:colId xmlns:a16="http://schemas.microsoft.com/office/drawing/2014/main" val="3898661697"/>
                    </a:ext>
                  </a:extLst>
                </a:gridCol>
                <a:gridCol w="740664">
                  <a:extLst>
                    <a:ext uri="{9D8B030D-6E8A-4147-A177-3AD203B41FA5}">
                      <a16:colId xmlns:a16="http://schemas.microsoft.com/office/drawing/2014/main" val="2965439306"/>
                    </a:ext>
                  </a:extLst>
                </a:gridCol>
                <a:gridCol w="740664">
                  <a:extLst>
                    <a:ext uri="{9D8B030D-6E8A-4147-A177-3AD203B41FA5}">
                      <a16:colId xmlns:a16="http://schemas.microsoft.com/office/drawing/2014/main" val="203149850"/>
                    </a:ext>
                  </a:extLst>
                </a:gridCol>
                <a:gridCol w="740664">
                  <a:extLst>
                    <a:ext uri="{9D8B030D-6E8A-4147-A177-3AD203B41FA5}">
                      <a16:colId xmlns:a16="http://schemas.microsoft.com/office/drawing/2014/main" val="19644068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636885415"/>
                  </a:ext>
                </a:extLst>
              </a:tr>
              <a:tr h="370840">
                <a:tc>
                  <a:txBody>
                    <a:bodyPr/>
                    <a:lstStyle/>
                    <a:p>
                      <a:r>
                        <a:rPr lang="en-US" sz="1000"/>
                        <a:t>firstinshi</a:t>
                      </a:r>
                    </a:p>
                  </a:txBody>
                  <a:tcPr/>
                </a:tc>
                <a:tc>
                  <a:txBody>
                    <a:bodyPr/>
                    <a:lstStyle/>
                    <a:p>
                      <a:r>
                        <a:rPr lang="en-US" sz="1000"/>
                        <a:t>2574</a:t>
                      </a:r>
                    </a:p>
                  </a:txBody>
                  <a:tcPr/>
                </a:tc>
                <a:tc>
                  <a:txBody>
                    <a:bodyPr/>
                    <a:lstStyle/>
                    <a:p>
                      <a:r>
                        <a:rPr lang="en-US" sz="1000"/>
                        <a:t>2</a:t>
                      </a:r>
                    </a:p>
                  </a:txBody>
                  <a:tcPr/>
                </a:tc>
                <a:tc>
                  <a:txBody>
                    <a:bodyPr/>
                    <a:lstStyle/>
                    <a:p>
                      <a:r>
                        <a:rPr lang="en-US" sz="1000"/>
                        <a:t>10</a:t>
                      </a:r>
                    </a:p>
                  </a:txBody>
                  <a:tcPr/>
                </a:tc>
                <a:tc>
                  <a:txBody>
                    <a:bodyPr/>
                    <a:lstStyle/>
                    <a:p>
                      <a:r>
                        <a:rPr lang="en-US" sz="1000"/>
                        <a:t>4</a:t>
                      </a:r>
                    </a:p>
                  </a:txBody>
                  <a:tcPr/>
                </a:tc>
                <a:tc>
                  <a:txBody>
                    <a:bodyPr/>
                    <a:lstStyle/>
                    <a:p>
                      <a:r>
                        <a:rPr lang="en-US" sz="1000"/>
                        <a:t>3</a:t>
                      </a:r>
                    </a:p>
                  </a:txBody>
                  <a:tcPr/>
                </a:tc>
                <a:tc>
                  <a:txBody>
                    <a:bodyPr/>
                    <a:lstStyle/>
                    <a:p>
                      <a:r>
                        <a:rPr lang="en-US" sz="1000"/>
                        <a:t>17</a:t>
                      </a:r>
                    </a:p>
                  </a:txBody>
                  <a:tcPr/>
                </a:tc>
                <a:tc>
                  <a:txBody>
                    <a:bodyPr/>
                    <a:lstStyle/>
                    <a:p>
                      <a:r>
                        <a:rPr lang="en-US" sz="1000"/>
                        <a:t>427</a:t>
                      </a:r>
                    </a:p>
                  </a:txBody>
                  <a:tcPr/>
                </a:tc>
                <a:tc>
                  <a:txBody>
                    <a:bodyPr/>
                    <a:lstStyle/>
                    <a:p>
                      <a:r>
                        <a:rPr lang="en-US" sz="1000"/>
                        <a:t>5</a:t>
                      </a:r>
                    </a:p>
                  </a:txBody>
                  <a:tcPr/>
                </a:tc>
                <a:extLst>
                  <a:ext uri="{0D108BD9-81ED-4DB2-BD59-A6C34878D82A}">
                    <a16:rowId xmlns:a16="http://schemas.microsoft.com/office/drawing/2014/main" val="2217468905"/>
                  </a:ext>
                </a:extLst>
              </a:tr>
            </a:tbl>
          </a:graphicData>
        </a:graphic>
      </p:graphicFrame>
      <p:sp>
        <p:nvSpPr>
          <p:cNvPr id="4" name="Text Placeholder 3">
            <a:extLst>
              <a:ext uri="{FF2B5EF4-FFF2-40B4-BE49-F238E27FC236}">
                <a16:creationId xmlns:a16="http://schemas.microsoft.com/office/drawing/2014/main" id="{72BA1B20-F574-44B5-91D1-BBB491FE343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65668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3F5F-2A1F-49A7-85F1-2978B3411F3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4CB04178-5AE9-4AA0-AB6A-96848F847603}"/>
              </a:ext>
            </a:extLst>
          </p:cNvPr>
          <p:cNvGraphicFramePr>
            <a:graphicFrameLocks noGrp="1"/>
          </p:cNvGraphicFramePr>
          <p:nvPr>
            <p:ph type="chart" sz="quarter" idx="13"/>
            <p:extLst>
              <p:ext uri="{D42A27DB-BD31-4B8C-83A1-F6EECF244321}">
                <p14:modId xmlns:p14="http://schemas.microsoft.com/office/powerpoint/2010/main" val="1183571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4159FB-25A1-4391-92F8-46D350B70C9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8549B38-C605-44BF-84DC-F978A3343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6635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F7DAA-3209-4C9A-BFC4-242CF098767E}"/>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7AA30BA-3143-4829-9F7B-85F7196B82AC}"/>
              </a:ext>
            </a:extLst>
          </p:cNvPr>
          <p:cNvGraphicFramePr>
            <a:graphicFrameLocks noGrp="1"/>
          </p:cNvGraphicFramePr>
          <p:nvPr>
            <p:ph type="chart" sz="quarter" idx="13"/>
            <p:extLst>
              <p:ext uri="{D42A27DB-BD31-4B8C-83A1-F6EECF244321}">
                <p14:modId xmlns:p14="http://schemas.microsoft.com/office/powerpoint/2010/main" val="1736523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107794-A6FB-4C88-A774-B8271C13C61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0F57FE3-D7CE-4023-AB3C-23FD230990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8466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B8B7-C907-4DF2-AB92-E86DCF1D246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424A2A40-4B30-4E4C-9713-7600A6B99CAA}"/>
              </a:ext>
            </a:extLst>
          </p:cNvPr>
          <p:cNvGraphicFramePr>
            <a:graphicFrameLocks noGrp="1"/>
          </p:cNvGraphicFramePr>
          <p:nvPr>
            <p:ph type="chart" sz="quarter" idx="13"/>
            <p:extLst>
              <p:ext uri="{D42A27DB-BD31-4B8C-83A1-F6EECF244321}">
                <p14:modId xmlns:p14="http://schemas.microsoft.com/office/powerpoint/2010/main" val="2377807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B575B-DEAE-4E83-A5F6-ADE54A7ACC0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3B3A4E-8EF2-4362-9C7B-BE9CD115A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9075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B526E-DECC-4179-A6BB-1FD1E7F61A93}"/>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2AC3114-F191-4916-9AD2-92A1F7BD243A}"/>
              </a:ext>
            </a:extLst>
          </p:cNvPr>
          <p:cNvGraphicFramePr>
            <a:graphicFrameLocks noGrp="1"/>
          </p:cNvGraphicFramePr>
          <p:nvPr>
            <p:ph type="tbl" sz="quarter" idx="13"/>
            <p:extLst>
              <p:ext uri="{D42A27DB-BD31-4B8C-83A1-F6EECF244321}">
                <p14:modId xmlns:p14="http://schemas.microsoft.com/office/powerpoint/2010/main" val="2319237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66601164"/>
                    </a:ext>
                  </a:extLst>
                </a:gridCol>
                <a:gridCol w="987552">
                  <a:extLst>
                    <a:ext uri="{9D8B030D-6E8A-4147-A177-3AD203B41FA5}">
                      <a16:colId xmlns:a16="http://schemas.microsoft.com/office/drawing/2014/main" val="1886408334"/>
                    </a:ext>
                  </a:extLst>
                </a:gridCol>
                <a:gridCol w="987552">
                  <a:extLst>
                    <a:ext uri="{9D8B030D-6E8A-4147-A177-3AD203B41FA5}">
                      <a16:colId xmlns:a16="http://schemas.microsoft.com/office/drawing/2014/main" val="1459484909"/>
                    </a:ext>
                  </a:extLst>
                </a:gridCol>
                <a:gridCol w="987552">
                  <a:extLst>
                    <a:ext uri="{9D8B030D-6E8A-4147-A177-3AD203B41FA5}">
                      <a16:colId xmlns:a16="http://schemas.microsoft.com/office/drawing/2014/main" val="3525057346"/>
                    </a:ext>
                  </a:extLst>
                </a:gridCol>
                <a:gridCol w="987552">
                  <a:extLst>
                    <a:ext uri="{9D8B030D-6E8A-4147-A177-3AD203B41FA5}">
                      <a16:colId xmlns:a16="http://schemas.microsoft.com/office/drawing/2014/main" val="151655268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568890587"/>
                  </a:ext>
                </a:extLst>
              </a:tr>
              <a:tr h="370840">
                <a:tc>
                  <a:txBody>
                    <a:bodyPr/>
                    <a:lstStyle/>
                    <a:p>
                      <a:r>
                        <a:rPr lang="en-US" sz="1000" b="1"/>
                        <a:t>firstinshi - 2021-04-01 19:17:08</a:t>
                      </a:r>
                      <a:r>
                        <a:rPr lang="en-US" sz="1000"/>
                        <a:t>
 It’s a bittersweet day at FICOH. Today, we’re wishing Tony Abad a fond farewell as he retires from First Insurance after 44 years. We’ll miss his fun-loving personality and wide-ranging insurance expertise. One of his most valuable contributions and lasting legacies at FICOH will be the relationships &amp; friendships he’s developed with our agency partners over the years.
Aloha, Tony, from your friends at #teamficoh, and all the best as you begin your well-deserved retirement! 
Swipe ➡️to take a walk down memory lane.</a:t>
                      </a:r>
                    </a:p>
                  </a:txBody>
                  <a:tcPr/>
                </a:tc>
                <a:tc>
                  <a:txBody>
                    <a:bodyPr/>
                    <a:lstStyle/>
                    <a:p>
                      <a:r>
                        <a:rPr lang="en-US" sz="1000"/>
                        <a:t>82</a:t>
                      </a:r>
                    </a:p>
                  </a:txBody>
                  <a:tcPr/>
                </a:tc>
                <a:tc>
                  <a:txBody>
                    <a:bodyPr/>
                    <a:lstStyle/>
                    <a:p>
                      <a:r>
                        <a:rPr lang="en-US" sz="1000"/>
                        <a:t>2</a:t>
                      </a:r>
                    </a:p>
                  </a:txBody>
                  <a:tcPr/>
                </a:tc>
                <a:tc>
                  <a:txBody>
                    <a:bodyPr/>
                    <a:lstStyle/>
                    <a:p>
                      <a:r>
                        <a:rPr lang="en-US" sz="1000"/>
                        <a:t>3.2672 %</a:t>
                      </a:r>
                    </a:p>
                  </a:txBody>
                  <a:tcPr/>
                </a:tc>
                <a:tc>
                  <a:txBody>
                    <a:bodyPr/>
                    <a:lstStyle/>
                    <a:p>
                      <a:r>
                        <a:rPr lang="en-US" sz="1000"/>
                        <a:t>Carousel</a:t>
                      </a:r>
                    </a:p>
                  </a:txBody>
                  <a:tcPr/>
                </a:tc>
                <a:extLst>
                  <a:ext uri="{0D108BD9-81ED-4DB2-BD59-A6C34878D82A}">
                    <a16:rowId xmlns:a16="http://schemas.microsoft.com/office/drawing/2014/main" val="2154806091"/>
                  </a:ext>
                </a:extLst>
              </a:tr>
              <a:tr h="370840">
                <a:tc>
                  <a:txBody>
                    <a:bodyPr/>
                    <a:lstStyle/>
                    <a:p>
                      <a:r>
                        <a:rPr lang="en-US" sz="1000" b="1"/>
                        <a:t>firstinshi - 2021-04-28 22:00:05</a:t>
                      </a:r>
                      <a:r>
                        <a:rPr lang="en-US" sz="1000"/>
                        <a:t>
 Team FICOH had an awesome time at Sustainable Coastlines Hawaii's Earth Day Celebration this past weekend. Over 800 lbs. of debris was removed from the coastline at Sherwoods! Mahalo sustainablecoastlineshawaii for organizing this event. We can't wait for the next one!
#beachcleanup #malamaaina #cleanyobeach #hawaiibeaches #sherwoods #oahubeaches #sustainability</a:t>
                      </a:r>
                    </a:p>
                  </a:txBody>
                  <a:tcPr/>
                </a:tc>
                <a:tc>
                  <a:txBody>
                    <a:bodyPr/>
                    <a:lstStyle/>
                    <a:p>
                      <a:r>
                        <a:rPr lang="en-US" sz="1000"/>
                        <a:t>54</a:t>
                      </a:r>
                    </a:p>
                  </a:txBody>
                  <a:tcPr/>
                </a:tc>
                <a:tc>
                  <a:txBody>
                    <a:bodyPr/>
                    <a:lstStyle/>
                    <a:p>
                      <a:r>
                        <a:rPr lang="en-US" sz="1000"/>
                        <a:t>2</a:t>
                      </a:r>
                    </a:p>
                  </a:txBody>
                  <a:tcPr/>
                </a:tc>
                <a:tc>
                  <a:txBody>
                    <a:bodyPr/>
                    <a:lstStyle/>
                    <a:p>
                      <a:r>
                        <a:rPr lang="en-US" sz="1000"/>
                        <a:t>2.1748 %</a:t>
                      </a:r>
                    </a:p>
                  </a:txBody>
                  <a:tcPr/>
                </a:tc>
                <a:tc>
                  <a:txBody>
                    <a:bodyPr/>
                    <a:lstStyle/>
                    <a:p>
                      <a:r>
                        <a:rPr lang="en-US" sz="1000"/>
                        <a:t>Carousel</a:t>
                      </a:r>
                    </a:p>
                  </a:txBody>
                  <a:tcPr/>
                </a:tc>
                <a:extLst>
                  <a:ext uri="{0D108BD9-81ED-4DB2-BD59-A6C34878D82A}">
                    <a16:rowId xmlns:a16="http://schemas.microsoft.com/office/drawing/2014/main" val="1538676559"/>
                  </a:ext>
                </a:extLst>
              </a:tr>
              <a:tr h="370840">
                <a:tc>
                  <a:txBody>
                    <a:bodyPr/>
                    <a:lstStyle/>
                    <a:p>
                      <a:r>
                        <a:rPr lang="en-US" sz="1000" b="1"/>
                        <a:t>firstinshi - 2021-04-26 21:55:03</a:t>
                      </a:r>
                      <a:r>
                        <a:rPr lang="en-US" sz="1000"/>
                        <a:t>
 To celebrate #EarthDay, we gave away 150 native Hawaiian seedlings to our associates last Friday. The plants were provided by our friends at Hui Ku Maoli Ola nursery in Kaneohe. 🌱 hui_ku_maoli_ola</a:t>
                      </a:r>
                    </a:p>
                  </a:txBody>
                  <a:tcPr/>
                </a:tc>
                <a:tc>
                  <a:txBody>
                    <a:bodyPr/>
                    <a:lstStyle/>
                    <a:p>
                      <a:r>
                        <a:rPr lang="en-US" sz="1000"/>
                        <a:t>53</a:t>
                      </a:r>
                    </a:p>
                  </a:txBody>
                  <a:tcPr/>
                </a:tc>
                <a:tc>
                  <a:txBody>
                    <a:bodyPr/>
                    <a:lstStyle/>
                    <a:p>
                      <a:r>
                        <a:rPr lang="en-US" sz="1000"/>
                        <a:t>0</a:t>
                      </a:r>
                    </a:p>
                  </a:txBody>
                  <a:tcPr/>
                </a:tc>
                <a:tc>
                  <a:txBody>
                    <a:bodyPr/>
                    <a:lstStyle/>
                    <a:p>
                      <a:r>
                        <a:rPr lang="en-US" sz="1000"/>
                        <a:t>2.0591 %</a:t>
                      </a:r>
                    </a:p>
                  </a:txBody>
                  <a:tcPr/>
                </a:tc>
                <a:tc>
                  <a:txBody>
                    <a:bodyPr/>
                    <a:lstStyle/>
                    <a:p>
                      <a:r>
                        <a:rPr lang="en-US" sz="1000"/>
                        <a:t>Carousel</a:t>
                      </a:r>
                    </a:p>
                  </a:txBody>
                  <a:tcPr/>
                </a:tc>
                <a:extLst>
                  <a:ext uri="{0D108BD9-81ED-4DB2-BD59-A6C34878D82A}">
                    <a16:rowId xmlns:a16="http://schemas.microsoft.com/office/drawing/2014/main" val="1477834793"/>
                  </a:ext>
                </a:extLst>
              </a:tr>
            </a:tbl>
          </a:graphicData>
        </a:graphic>
      </p:graphicFrame>
      <p:sp>
        <p:nvSpPr>
          <p:cNvPr id="4" name="Text Placeholder 3">
            <a:extLst>
              <a:ext uri="{FF2B5EF4-FFF2-40B4-BE49-F238E27FC236}">
                <a16:creationId xmlns:a16="http://schemas.microsoft.com/office/drawing/2014/main" id="{8CB0A2F7-7AD2-4229-9736-A06186051FE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825280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873B1-BB3B-4E64-A4C7-634EFD3E74E0}"/>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742714A3-6C2D-4562-8696-F7EF0A7581A3}"/>
              </a:ext>
            </a:extLst>
          </p:cNvPr>
          <p:cNvGraphicFramePr>
            <a:graphicFrameLocks noGrp="1"/>
          </p:cNvGraphicFramePr>
          <p:nvPr>
            <p:ph type="tbl" sz="quarter" idx="13"/>
            <p:extLst>
              <p:ext uri="{D42A27DB-BD31-4B8C-83A1-F6EECF244321}">
                <p14:modId xmlns:p14="http://schemas.microsoft.com/office/powerpoint/2010/main" val="385267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92129798"/>
                    </a:ext>
                  </a:extLst>
                </a:gridCol>
                <a:gridCol w="658368">
                  <a:extLst>
                    <a:ext uri="{9D8B030D-6E8A-4147-A177-3AD203B41FA5}">
                      <a16:colId xmlns:a16="http://schemas.microsoft.com/office/drawing/2014/main" val="942315856"/>
                    </a:ext>
                  </a:extLst>
                </a:gridCol>
                <a:gridCol w="658368">
                  <a:extLst>
                    <a:ext uri="{9D8B030D-6E8A-4147-A177-3AD203B41FA5}">
                      <a16:colId xmlns:a16="http://schemas.microsoft.com/office/drawing/2014/main" val="2862205778"/>
                    </a:ext>
                  </a:extLst>
                </a:gridCol>
                <a:gridCol w="329184">
                  <a:extLst>
                    <a:ext uri="{9D8B030D-6E8A-4147-A177-3AD203B41FA5}">
                      <a16:colId xmlns:a16="http://schemas.microsoft.com/office/drawing/2014/main" val="887466750"/>
                    </a:ext>
                  </a:extLst>
                </a:gridCol>
                <a:gridCol w="329184">
                  <a:extLst>
                    <a:ext uri="{9D8B030D-6E8A-4147-A177-3AD203B41FA5}">
                      <a16:colId xmlns:a16="http://schemas.microsoft.com/office/drawing/2014/main" val="10809703"/>
                    </a:ext>
                  </a:extLst>
                </a:gridCol>
                <a:gridCol w="658368">
                  <a:extLst>
                    <a:ext uri="{9D8B030D-6E8A-4147-A177-3AD203B41FA5}">
                      <a16:colId xmlns:a16="http://schemas.microsoft.com/office/drawing/2014/main" val="1011903217"/>
                    </a:ext>
                  </a:extLst>
                </a:gridCol>
                <a:gridCol w="658368">
                  <a:extLst>
                    <a:ext uri="{9D8B030D-6E8A-4147-A177-3AD203B41FA5}">
                      <a16:colId xmlns:a16="http://schemas.microsoft.com/office/drawing/2014/main" val="3600817247"/>
                    </a:ext>
                  </a:extLst>
                </a:gridCol>
                <a:gridCol w="658368">
                  <a:extLst>
                    <a:ext uri="{9D8B030D-6E8A-4147-A177-3AD203B41FA5}">
                      <a16:colId xmlns:a16="http://schemas.microsoft.com/office/drawing/2014/main" val="2088425309"/>
                    </a:ext>
                  </a:extLst>
                </a:gridCol>
                <a:gridCol w="658368">
                  <a:extLst>
                    <a:ext uri="{9D8B030D-6E8A-4147-A177-3AD203B41FA5}">
                      <a16:colId xmlns:a16="http://schemas.microsoft.com/office/drawing/2014/main" val="3526108497"/>
                    </a:ext>
                  </a:extLst>
                </a:gridCol>
                <a:gridCol w="658368">
                  <a:extLst>
                    <a:ext uri="{9D8B030D-6E8A-4147-A177-3AD203B41FA5}">
                      <a16:colId xmlns:a16="http://schemas.microsoft.com/office/drawing/2014/main" val="387474972"/>
                    </a:ext>
                  </a:extLst>
                </a:gridCol>
                <a:gridCol w="658368">
                  <a:extLst>
                    <a:ext uri="{9D8B030D-6E8A-4147-A177-3AD203B41FA5}">
                      <a16:colId xmlns:a16="http://schemas.microsoft.com/office/drawing/2014/main" val="832500441"/>
                    </a:ext>
                  </a:extLst>
                </a:gridCol>
                <a:gridCol w="658368">
                  <a:extLst>
                    <a:ext uri="{9D8B030D-6E8A-4147-A177-3AD203B41FA5}">
                      <a16:colId xmlns:a16="http://schemas.microsoft.com/office/drawing/2014/main" val="205025172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865741957"/>
                  </a:ext>
                </a:extLst>
              </a:tr>
              <a:tr h="370840">
                <a:tc>
                  <a:txBody>
                    <a:bodyPr/>
                    <a:lstStyle/>
                    <a:p>
                      <a:r>
                        <a:rPr lang="en-US" sz="1000"/>
                        <a:t>firstinshi</a:t>
                      </a:r>
                    </a:p>
                  </a:txBody>
                  <a:tcPr/>
                </a:tc>
                <a:tc>
                  <a:txBody>
                    <a:bodyPr/>
                    <a:lstStyle/>
                    <a:p>
                      <a:r>
                        <a:rPr lang="en-US" sz="1000"/>
                        <a:t>30</a:t>
                      </a:r>
                    </a:p>
                  </a:txBody>
                  <a:tcPr/>
                </a:tc>
                <a:tc>
                  <a:txBody>
                    <a:bodyPr/>
                    <a:lstStyle/>
                    <a:p>
                      <a:r>
                        <a:rPr lang="en-US" sz="1000"/>
                        <a:t>0.7120</a:t>
                      </a:r>
                    </a:p>
                  </a:txBody>
                  <a:tcPr/>
                </a:tc>
                <a:tc>
                  <a:txBody>
                    <a:bodyPr/>
                    <a:lstStyle/>
                    <a:p>
                      <a:r>
                        <a:rPr lang="en-US" sz="1000"/>
                        <a:t>5.73</a:t>
                      </a:r>
                    </a:p>
                  </a:txBody>
                  <a:tcPr/>
                </a:tc>
                <a:tc>
                  <a:txBody>
                    <a:bodyPr/>
                    <a:lstStyle/>
                    <a:p>
                      <a:r>
                        <a:rPr lang="en-US" sz="1000"/>
                        <a:t>0.23</a:t>
                      </a:r>
                    </a:p>
                  </a:txBody>
                  <a:tcPr/>
                </a:tc>
                <a:tc>
                  <a:txBody>
                    <a:bodyPr/>
                    <a:lstStyle/>
                    <a:p>
                      <a:r>
                        <a:rPr lang="en-US" sz="1000"/>
                        <a:t>43.57</a:t>
                      </a:r>
                    </a:p>
                  </a:txBody>
                  <a:tcPr/>
                </a:tc>
                <a:tc>
                  <a:txBody>
                    <a:bodyPr/>
                    <a:lstStyle/>
                    <a:p>
                      <a:r>
                        <a:rPr lang="en-US" sz="1000"/>
                        <a:t>43.30</a:t>
                      </a:r>
                    </a:p>
                  </a:txBody>
                  <a:tcPr/>
                </a:tc>
                <a:tc>
                  <a:txBody>
                    <a:bodyPr/>
                    <a:lstStyle/>
                    <a:p>
                      <a:r>
                        <a:rPr lang="en-US" sz="1000"/>
                        <a:t>30.67</a:t>
                      </a:r>
                    </a:p>
                  </a:txBody>
                  <a:tcPr/>
                </a:tc>
                <a:tc>
                  <a:txBody>
                    <a:bodyPr/>
                    <a:lstStyle/>
                    <a:p>
                      <a:r>
                        <a:rPr lang="en-US" sz="1000"/>
                        <a:t>30.43</a:t>
                      </a:r>
                    </a:p>
                  </a:txBody>
                  <a:tcPr/>
                </a:tc>
                <a:tc>
                  <a:txBody>
                    <a:bodyPr/>
                    <a:lstStyle/>
                    <a:p>
                      <a:r>
                        <a:rPr lang="en-US" sz="1000"/>
                        <a:t>1307</a:t>
                      </a:r>
                    </a:p>
                  </a:txBody>
                  <a:tcPr/>
                </a:tc>
                <a:tc>
                  <a:txBody>
                    <a:bodyPr/>
                    <a:lstStyle/>
                    <a:p>
                      <a:r>
                        <a:rPr lang="en-US" sz="1000"/>
                        <a:t>172</a:t>
                      </a:r>
                    </a:p>
                  </a:txBody>
                  <a:tcPr/>
                </a:tc>
                <a:tc>
                  <a:txBody>
                    <a:bodyPr/>
                    <a:lstStyle/>
                    <a:p>
                      <a:r>
                        <a:rPr lang="en-US" sz="1000"/>
                        <a:t>920</a:t>
                      </a:r>
                    </a:p>
                  </a:txBody>
                  <a:tcPr/>
                </a:tc>
                <a:extLst>
                  <a:ext uri="{0D108BD9-81ED-4DB2-BD59-A6C34878D82A}">
                    <a16:rowId xmlns:a16="http://schemas.microsoft.com/office/drawing/2014/main" val="339502070"/>
                  </a:ext>
                </a:extLst>
              </a:tr>
            </a:tbl>
          </a:graphicData>
        </a:graphic>
      </p:graphicFrame>
      <p:sp>
        <p:nvSpPr>
          <p:cNvPr id="4" name="Text Placeholder 3">
            <a:extLst>
              <a:ext uri="{FF2B5EF4-FFF2-40B4-BE49-F238E27FC236}">
                <a16:creationId xmlns:a16="http://schemas.microsoft.com/office/drawing/2014/main" id="{ECBAE496-9787-4734-8B1E-BAF2FE08419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15353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53AAB-B9A6-422C-97A5-EB0427E18A8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0C6FE4CC-5AA6-4DDA-A90F-1F9E21C81C7D}"/>
              </a:ext>
            </a:extLst>
          </p:cNvPr>
          <p:cNvGraphicFramePr>
            <a:graphicFrameLocks noGrp="1"/>
          </p:cNvGraphicFramePr>
          <p:nvPr>
            <p:ph type="tbl" sz="quarter" idx="13"/>
            <p:extLst>
              <p:ext uri="{D42A27DB-BD31-4B8C-83A1-F6EECF244321}">
                <p14:modId xmlns:p14="http://schemas.microsoft.com/office/powerpoint/2010/main" val="746856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83990040"/>
                    </a:ext>
                  </a:extLst>
                </a:gridCol>
                <a:gridCol w="1316736">
                  <a:extLst>
                    <a:ext uri="{9D8B030D-6E8A-4147-A177-3AD203B41FA5}">
                      <a16:colId xmlns:a16="http://schemas.microsoft.com/office/drawing/2014/main" val="638317575"/>
                    </a:ext>
                  </a:extLst>
                </a:gridCol>
                <a:gridCol w="658368">
                  <a:extLst>
                    <a:ext uri="{9D8B030D-6E8A-4147-A177-3AD203B41FA5}">
                      <a16:colId xmlns:a16="http://schemas.microsoft.com/office/drawing/2014/main" val="3925964762"/>
                    </a:ext>
                  </a:extLst>
                </a:gridCol>
                <a:gridCol w="658368">
                  <a:extLst>
                    <a:ext uri="{9D8B030D-6E8A-4147-A177-3AD203B41FA5}">
                      <a16:colId xmlns:a16="http://schemas.microsoft.com/office/drawing/2014/main" val="111818351"/>
                    </a:ext>
                  </a:extLst>
                </a:gridCol>
                <a:gridCol w="658368">
                  <a:extLst>
                    <a:ext uri="{9D8B030D-6E8A-4147-A177-3AD203B41FA5}">
                      <a16:colId xmlns:a16="http://schemas.microsoft.com/office/drawing/2014/main" val="3952072458"/>
                    </a:ext>
                  </a:extLst>
                </a:gridCol>
                <a:gridCol w="658368">
                  <a:extLst>
                    <a:ext uri="{9D8B030D-6E8A-4147-A177-3AD203B41FA5}">
                      <a16:colId xmlns:a16="http://schemas.microsoft.com/office/drawing/2014/main" val="3994089630"/>
                    </a:ext>
                  </a:extLst>
                </a:gridCol>
                <a:gridCol w="658368">
                  <a:extLst>
                    <a:ext uri="{9D8B030D-6E8A-4147-A177-3AD203B41FA5}">
                      <a16:colId xmlns:a16="http://schemas.microsoft.com/office/drawing/2014/main" val="65896435"/>
                    </a:ext>
                  </a:extLst>
                </a:gridCol>
                <a:gridCol w="658368">
                  <a:extLst>
                    <a:ext uri="{9D8B030D-6E8A-4147-A177-3AD203B41FA5}">
                      <a16:colId xmlns:a16="http://schemas.microsoft.com/office/drawing/2014/main" val="2007744326"/>
                    </a:ext>
                  </a:extLst>
                </a:gridCol>
                <a:gridCol w="658368">
                  <a:extLst>
                    <a:ext uri="{9D8B030D-6E8A-4147-A177-3AD203B41FA5}">
                      <a16:colId xmlns:a16="http://schemas.microsoft.com/office/drawing/2014/main" val="2613600167"/>
                    </a:ext>
                  </a:extLst>
                </a:gridCol>
                <a:gridCol w="658368">
                  <a:extLst>
                    <a:ext uri="{9D8B030D-6E8A-4147-A177-3AD203B41FA5}">
                      <a16:colId xmlns:a16="http://schemas.microsoft.com/office/drawing/2014/main" val="1906041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4822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- 2021-04-30 21:56:27</a:t>
                      </a:r>
                      <a:r>
                        <a:rPr kumimoji="0" lang="en-US" sz="1000" b="0" i="0" u="none" strike="noStrike" kern="1200" cap="none" spc="0" normalizeH="0" baseline="0" noProof="0">
                          <a:ln>
                            <a:noFill/>
                          </a:ln>
                          <a:solidFill>
                            <a:prstClr val="black"/>
                          </a:solidFill>
                          <a:effectLst/>
                          <a:uLnTx/>
                          <a:uFillTx/>
                          <a:latin typeface="+mn-lt"/>
                          <a:ea typeface="+mn-ea"/>
                          <a:cs typeface="+mn-cs"/>
                        </a:rPr>
                        <a:t>
 @NAVIANHAWAII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https://quintly-image-storage.s3.amazonaws.com/42a5b893a9726451877e4ab7634db126/30424d7954f957d92339fc0a79d87876.jpg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21:30:41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425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- 2021-04-28 22:03:08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https://quintly-image-storage.s3.amazonaws.com/42a5b893a9726451877e4ab7634db126/cc1cef52532d90a1928548957b3ef750.jpg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22:00:49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486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- 2021-04-28 22:03:03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https://quintly-image-storage.s3.amazonaws.com/42a5b893a9726451877e4ab7634db126/634fb488ca72a007031d25fbf7b43af8.jpg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22:00:49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2800245"/>
                  </a:ext>
                </a:extLst>
              </a:tr>
            </a:tbl>
          </a:graphicData>
        </a:graphic>
      </p:graphicFrame>
      <p:sp>
        <p:nvSpPr>
          <p:cNvPr id="4" name="Text Placeholder 3">
            <a:extLst>
              <a:ext uri="{FF2B5EF4-FFF2-40B4-BE49-F238E27FC236}">
                <a16:creationId xmlns:a16="http://schemas.microsoft.com/office/drawing/2014/main" id="{946AB023-F9F2-465E-B524-C354BADD09B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22616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C79A0-C0AE-46C0-86B7-84032D1FC316}"/>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4076F78A-0CAC-4B20-87E9-589E159903B7}"/>
              </a:ext>
            </a:extLst>
          </p:cNvPr>
          <p:cNvGraphicFramePr>
            <a:graphicFrameLocks noGrp="1"/>
          </p:cNvGraphicFramePr>
          <p:nvPr>
            <p:ph type="tbl" sz="quarter" idx="13"/>
            <p:extLst>
              <p:ext uri="{D42A27DB-BD31-4B8C-83A1-F6EECF244321}">
                <p14:modId xmlns:p14="http://schemas.microsoft.com/office/powerpoint/2010/main" val="115896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8885080"/>
                    </a:ext>
                  </a:extLst>
                </a:gridCol>
                <a:gridCol w="1316736">
                  <a:extLst>
                    <a:ext uri="{9D8B030D-6E8A-4147-A177-3AD203B41FA5}">
                      <a16:colId xmlns:a16="http://schemas.microsoft.com/office/drawing/2014/main" val="3903123071"/>
                    </a:ext>
                  </a:extLst>
                </a:gridCol>
                <a:gridCol w="658368">
                  <a:extLst>
                    <a:ext uri="{9D8B030D-6E8A-4147-A177-3AD203B41FA5}">
                      <a16:colId xmlns:a16="http://schemas.microsoft.com/office/drawing/2014/main" val="3256145304"/>
                    </a:ext>
                  </a:extLst>
                </a:gridCol>
                <a:gridCol w="658368">
                  <a:extLst>
                    <a:ext uri="{9D8B030D-6E8A-4147-A177-3AD203B41FA5}">
                      <a16:colId xmlns:a16="http://schemas.microsoft.com/office/drawing/2014/main" val="2014943078"/>
                    </a:ext>
                  </a:extLst>
                </a:gridCol>
                <a:gridCol w="658368">
                  <a:extLst>
                    <a:ext uri="{9D8B030D-6E8A-4147-A177-3AD203B41FA5}">
                      <a16:colId xmlns:a16="http://schemas.microsoft.com/office/drawing/2014/main" val="1994367031"/>
                    </a:ext>
                  </a:extLst>
                </a:gridCol>
                <a:gridCol w="658368">
                  <a:extLst>
                    <a:ext uri="{9D8B030D-6E8A-4147-A177-3AD203B41FA5}">
                      <a16:colId xmlns:a16="http://schemas.microsoft.com/office/drawing/2014/main" val="2927818251"/>
                    </a:ext>
                  </a:extLst>
                </a:gridCol>
                <a:gridCol w="658368">
                  <a:extLst>
                    <a:ext uri="{9D8B030D-6E8A-4147-A177-3AD203B41FA5}">
                      <a16:colId xmlns:a16="http://schemas.microsoft.com/office/drawing/2014/main" val="1335265155"/>
                    </a:ext>
                  </a:extLst>
                </a:gridCol>
                <a:gridCol w="658368">
                  <a:extLst>
                    <a:ext uri="{9D8B030D-6E8A-4147-A177-3AD203B41FA5}">
                      <a16:colId xmlns:a16="http://schemas.microsoft.com/office/drawing/2014/main" val="2665775197"/>
                    </a:ext>
                  </a:extLst>
                </a:gridCol>
                <a:gridCol w="658368">
                  <a:extLst>
                    <a:ext uri="{9D8B030D-6E8A-4147-A177-3AD203B41FA5}">
                      <a16:colId xmlns:a16="http://schemas.microsoft.com/office/drawing/2014/main" val="757306294"/>
                    </a:ext>
                  </a:extLst>
                </a:gridCol>
                <a:gridCol w="658368">
                  <a:extLst>
                    <a:ext uri="{9D8B030D-6E8A-4147-A177-3AD203B41FA5}">
                      <a16:colId xmlns:a16="http://schemas.microsoft.com/office/drawing/2014/main" val="2396909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3053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- 2021-04-28 22:02:57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https://quintly-image-storage.s3.amazonaws.com/42a5b893a9726451877e4ab7634db126/2a0c7ec266d8c1c2155853e7a120ca24.jpg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22:00:49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632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- 2021-04-28 22:02:51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https://quintly-image-storage.s3.amazonaws.com/42a5b893a9726451877e4ab7634db126/37636f9e939af4df7adbdf740f3c287e.jpg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22:00:49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8445652"/>
                  </a:ext>
                </a:extLst>
              </a:tr>
            </a:tbl>
          </a:graphicData>
        </a:graphic>
      </p:graphicFrame>
      <p:sp>
        <p:nvSpPr>
          <p:cNvPr id="4" name="Text Placeholder 3">
            <a:extLst>
              <a:ext uri="{FF2B5EF4-FFF2-40B4-BE49-F238E27FC236}">
                <a16:creationId xmlns:a16="http://schemas.microsoft.com/office/drawing/2014/main" id="{6F7F31CE-D3C0-4A84-BED3-CD211020906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6638246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914</Words>
  <Application>Microsoft Office PowerPoint</Application>
  <PresentationFormat>On-screen Show (4:3)</PresentationFormat>
  <Paragraphs>394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 - 1 of 3</vt:lpstr>
      <vt:lpstr>Facebook Own Posts Table | FICOH - 2 of 3</vt:lpstr>
      <vt:lpstr>Facebook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2</vt:lpstr>
      <vt:lpstr>LinkedIn Posts Table | FICOH - 2 of 2</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2021-05-07T16:54:50Z</dcterms:created>
  <dcterms:modified xsi:type="dcterms:W3CDTF">2021-05-07T16:55:33Z</dcterms:modified>
</cp:coreProperties>
</file>