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3" r:id="rId8"/>
    <p:sldId id="264" r:id="rId9"/>
    <p:sldId id="265" r:id="rId10"/>
    <p:sldId id="266" r:id="rId11"/>
    <p:sldId id="267" r:id="rId12"/>
    <p:sldId id="268" r:id="rId13"/>
    <p:sldId id="270" r:id="rId14"/>
    <p:sldId id="271" r:id="rId15"/>
    <p:sldId id="272" r:id="rId16"/>
    <p:sldId id="273" r:id="rId17"/>
    <p:sldId id="274" r:id="rId18"/>
    <p:sldId id="275" r:id="rId19"/>
    <p:sldId id="276" r:id="rId20"/>
    <p:sldId id="277" r:id="rId21"/>
    <p:sldId id="279" r:id="rId22"/>
    <p:sldId id="280" r:id="rId23"/>
    <p:sldId id="281" r:id="rId24"/>
    <p:sldId id="282" r:id="rId25"/>
    <p:sldId id="283" r:id="rId26"/>
    <p:sldId id="284" r:id="rId27"/>
    <p:sldId id="285" r:id="rId28"/>
    <p:sldId id="286" r:id="rId29"/>
    <p:sldId id="288" r:id="rId30"/>
    <p:sldId id="289" r:id="rId31"/>
    <p:sldId id="290" r:id="rId32"/>
    <p:sldId id="291" r:id="rId33"/>
  </p:sldIdLst>
  <p:sldSz cx="9144000" cy="6858000" type="screen4x3"/>
  <p:notesSz cx="6858000" cy="9144000"/>
  <p:embeddedFontLst>
    <p:embeddedFont>
      <p:font typeface="Calibri" panose="020F0502020204030204" pitchFamily="34" charset="0"/>
      <p:regular r:id="rId34"/>
      <p:bold r:id="rId35"/>
      <p:italic r:id="rId36"/>
      <p:boldItalic r:id="rId3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1.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4.fntdata"/><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2.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44256</c:v>
                </c:pt>
              </c:numCache>
            </c:numRef>
          </c:cat>
          <c:val>
            <c:numRef>
              <c:f>Sheet1!$B$2</c:f>
              <c:numCache>
                <c:formatCode>General</c:formatCode>
                <c:ptCount val="1"/>
                <c:pt idx="0">
                  <c:v>123</c:v>
                </c:pt>
              </c:numCache>
            </c:numRef>
          </c:val>
          <c:extLst>
            <c:ext xmlns:c16="http://schemas.microsoft.com/office/drawing/2014/chart" uri="{C3380CC4-5D6E-409C-BE32-E72D297353CC}">
              <c16:uniqueId val="{00000000-589A-40B4-A9E6-84B29C609BFF}"/>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44256</c:v>
                </c:pt>
              </c:numCache>
            </c:numRef>
          </c:cat>
          <c:val>
            <c:numRef>
              <c:f>Sheet1!$C$2</c:f>
              <c:numCache>
                <c:formatCode>General</c:formatCode>
                <c:ptCount val="1"/>
                <c:pt idx="0">
                  <c:v>472</c:v>
                </c:pt>
              </c:numCache>
            </c:numRef>
          </c:val>
          <c:extLst>
            <c:ext xmlns:c16="http://schemas.microsoft.com/office/drawing/2014/chart" uri="{C3380CC4-5D6E-409C-BE32-E72D297353CC}">
              <c16:uniqueId val="{00000001-589A-40B4-A9E6-84B29C609BFF}"/>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44256</c:v>
                </c:pt>
              </c:numCache>
            </c:numRef>
          </c:cat>
          <c:val>
            <c:numRef>
              <c:f>Sheet1!$D$2</c:f>
              <c:numCache>
                <c:formatCode>General</c:formatCode>
                <c:ptCount val="1"/>
                <c:pt idx="0">
                  <c:v>5892</c:v>
                </c:pt>
              </c:numCache>
            </c:numRef>
          </c:val>
          <c:extLst>
            <c:ext xmlns:c16="http://schemas.microsoft.com/office/drawing/2014/chart" uri="{C3380CC4-5D6E-409C-BE32-E72D297353CC}">
              <c16:uniqueId val="{00000002-589A-40B4-A9E6-84B29C609BFF}"/>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44256</c:v>
                </c:pt>
              </c:numCache>
            </c:numRef>
          </c:cat>
          <c:val>
            <c:numRef>
              <c:f>Sheet1!$E$2</c:f>
              <c:numCache>
                <c:formatCode>General</c:formatCode>
                <c:ptCount val="1"/>
                <c:pt idx="0">
                  <c:v>185</c:v>
                </c:pt>
              </c:numCache>
            </c:numRef>
          </c:val>
          <c:extLst>
            <c:ext xmlns:c16="http://schemas.microsoft.com/office/drawing/2014/chart" uri="{C3380CC4-5D6E-409C-BE32-E72D297353CC}">
              <c16:uniqueId val="{00000003-589A-40B4-A9E6-84B29C609BFF}"/>
            </c:ext>
          </c:extLst>
        </c:ser>
        <c:dLbls>
          <c:showLegendKey val="0"/>
          <c:showVal val="0"/>
          <c:showCatName val="0"/>
          <c:showSerName val="0"/>
          <c:showPercent val="0"/>
          <c:showBubbleSize val="0"/>
        </c:dLbls>
        <c:gapWidth val="219"/>
        <c:overlap val="-27"/>
        <c:axId val="313935160"/>
        <c:axId val="313931880"/>
      </c:barChart>
      <c:dateAx>
        <c:axId val="3139351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3931880"/>
        <c:crosses val="autoZero"/>
        <c:auto val="1"/>
        <c:lblOffset val="100"/>
        <c:baseTimeUnit val="days"/>
      </c:dateAx>
      <c:valAx>
        <c:axId val="3139318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39351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TMNAS</c:v>
                </c:pt>
              </c:strCache>
            </c:strRef>
          </c:tx>
          <c:spPr>
            <a:solidFill>
              <a:schemeClr val="accent1"/>
            </a:solidFill>
            <a:ln>
              <a:noFill/>
            </a:ln>
            <a:effectLst/>
          </c:spPr>
          <c:invertIfNegative val="0"/>
          <c:cat>
            <c:numRef>
              <c:f>Sheet1!$A$2:$A$4</c:f>
              <c:numCache>
                <c:formatCode>m/d/yyyy</c:formatCode>
                <c:ptCount val="3"/>
                <c:pt idx="0">
                  <c:v>44197</c:v>
                </c:pt>
                <c:pt idx="1">
                  <c:v>44228</c:v>
                </c:pt>
                <c:pt idx="2">
                  <c:v>44256</c:v>
                </c:pt>
              </c:numCache>
            </c:numRef>
          </c:cat>
          <c:val>
            <c:numRef>
              <c:f>Sheet1!$B$2:$B$4</c:f>
              <c:numCache>
                <c:formatCode>General</c:formatCode>
                <c:ptCount val="3"/>
                <c:pt idx="0">
                  <c:v>7</c:v>
                </c:pt>
                <c:pt idx="1">
                  <c:v>5</c:v>
                </c:pt>
                <c:pt idx="2">
                  <c:v>6</c:v>
                </c:pt>
              </c:numCache>
            </c:numRef>
          </c:val>
          <c:extLst>
            <c:ext xmlns:c16="http://schemas.microsoft.com/office/drawing/2014/chart" uri="{C3380CC4-5D6E-409C-BE32-E72D297353CC}">
              <c16:uniqueId val="{00000000-2104-41A3-A34F-61F1FB4E043F}"/>
            </c:ext>
          </c:extLst>
        </c:ser>
        <c:dLbls>
          <c:showLegendKey val="0"/>
          <c:showVal val="0"/>
          <c:showCatName val="0"/>
          <c:showSerName val="0"/>
          <c:showPercent val="0"/>
          <c:showBubbleSize val="0"/>
        </c:dLbls>
        <c:gapWidth val="219"/>
        <c:overlap val="-27"/>
        <c:axId val="315624112"/>
        <c:axId val="315624440"/>
      </c:barChart>
      <c:dateAx>
        <c:axId val="3156241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5624440"/>
        <c:crosses val="autoZero"/>
        <c:auto val="1"/>
        <c:lblOffset val="100"/>
        <c:baseTimeUnit val="months"/>
      </c:dateAx>
      <c:valAx>
        <c:axId val="3156244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5624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TMNAS</c:v>
                </c:pt>
              </c:strCache>
            </c:strRef>
          </c:tx>
          <c:spPr>
            <a:solidFill>
              <a:schemeClr val="accent1"/>
            </a:solidFill>
            <a:ln>
              <a:noFill/>
            </a:ln>
            <a:effectLst/>
          </c:spPr>
          <c:invertIfNegative val="0"/>
          <c:cat>
            <c:numRef>
              <c:f>Sheet1!$A$2:$A$4</c:f>
              <c:numCache>
                <c:formatCode>m/d/yyyy</c:formatCode>
                <c:ptCount val="3"/>
                <c:pt idx="0">
                  <c:v>44197</c:v>
                </c:pt>
                <c:pt idx="1">
                  <c:v>44228</c:v>
                </c:pt>
                <c:pt idx="2">
                  <c:v>44256</c:v>
                </c:pt>
              </c:numCache>
            </c:numRef>
          </c:cat>
          <c:val>
            <c:numRef>
              <c:f>Sheet1!$B$2:$B$4</c:f>
              <c:numCache>
                <c:formatCode>General</c:formatCode>
                <c:ptCount val="3"/>
                <c:pt idx="0">
                  <c:v>6</c:v>
                </c:pt>
                <c:pt idx="1">
                  <c:v>5</c:v>
                </c:pt>
                <c:pt idx="2">
                  <c:v>9</c:v>
                </c:pt>
              </c:numCache>
            </c:numRef>
          </c:val>
          <c:extLst>
            <c:ext xmlns:c16="http://schemas.microsoft.com/office/drawing/2014/chart" uri="{C3380CC4-5D6E-409C-BE32-E72D297353CC}">
              <c16:uniqueId val="{00000000-6ECF-4F53-A4EF-2174599480D7}"/>
            </c:ext>
          </c:extLst>
        </c:ser>
        <c:dLbls>
          <c:showLegendKey val="0"/>
          <c:showVal val="0"/>
          <c:showCatName val="0"/>
          <c:showSerName val="0"/>
          <c:showPercent val="0"/>
          <c:showBubbleSize val="0"/>
        </c:dLbls>
        <c:gapWidth val="219"/>
        <c:overlap val="-27"/>
        <c:axId val="315626408"/>
        <c:axId val="314917816"/>
      </c:barChart>
      <c:dateAx>
        <c:axId val="3156264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4917816"/>
        <c:crosses val="autoZero"/>
        <c:auto val="1"/>
        <c:lblOffset val="100"/>
        <c:baseTimeUnit val="months"/>
      </c:dateAx>
      <c:valAx>
        <c:axId val="3149178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56264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TMNAS</c:v>
                </c:pt>
              </c:strCache>
            </c:strRef>
          </c:tx>
          <c:spPr>
            <a:solidFill>
              <a:schemeClr val="accent1"/>
            </a:solidFill>
            <a:ln>
              <a:noFill/>
            </a:ln>
            <a:effectLst/>
          </c:spPr>
          <c:invertIfNegative val="0"/>
          <c:cat>
            <c:strRef>
              <c:f>Sheet1!$A$2:$A$4</c:f>
              <c:strCache>
                <c:ptCount val="3"/>
                <c:pt idx="0">
                  <c:v>2021-01</c:v>
                </c:pt>
                <c:pt idx="1">
                  <c:v>2021-02</c:v>
                </c:pt>
                <c:pt idx="2">
                  <c:v>2021-03</c:v>
                </c:pt>
              </c:strCache>
            </c:strRef>
          </c:cat>
          <c:val>
            <c:numRef>
              <c:f>Sheet1!$B$2:$B$4</c:f>
              <c:numCache>
                <c:formatCode>General</c:formatCode>
                <c:ptCount val="3"/>
                <c:pt idx="0">
                  <c:v>26</c:v>
                </c:pt>
                <c:pt idx="1">
                  <c:v>20</c:v>
                </c:pt>
                <c:pt idx="2">
                  <c:v>65</c:v>
                </c:pt>
              </c:numCache>
            </c:numRef>
          </c:val>
          <c:extLst>
            <c:ext xmlns:c16="http://schemas.microsoft.com/office/drawing/2014/chart" uri="{C3380CC4-5D6E-409C-BE32-E72D297353CC}">
              <c16:uniqueId val="{00000000-DEC0-4969-9FA9-934CC1697BC1}"/>
            </c:ext>
          </c:extLst>
        </c:ser>
        <c:dLbls>
          <c:showLegendKey val="0"/>
          <c:showVal val="0"/>
          <c:showCatName val="0"/>
          <c:showSerName val="0"/>
          <c:showPercent val="0"/>
          <c:showBubbleSize val="0"/>
        </c:dLbls>
        <c:gapWidth val="219"/>
        <c:overlap val="-27"/>
        <c:axId val="317670856"/>
        <c:axId val="317668888"/>
      </c:barChart>
      <c:catAx>
        <c:axId val="3176708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7668888"/>
        <c:crosses val="autoZero"/>
        <c:auto val="1"/>
        <c:lblAlgn val="ctr"/>
        <c:lblOffset val="100"/>
        <c:noMultiLvlLbl val="0"/>
      </c:catAx>
      <c:valAx>
        <c:axId val="3176688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76708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 Services</c:v>
                </c:pt>
              </c:strCache>
            </c:strRef>
          </c:tx>
          <c:spPr>
            <a:solidFill>
              <a:schemeClr val="accent1"/>
            </a:solidFill>
            <a:ln>
              <a:noFill/>
            </a:ln>
            <a:effectLst/>
          </c:spPr>
          <c:invertIfNegative val="0"/>
          <c:cat>
            <c:numRef>
              <c:f>Sheet1!$A$2:$A$4</c:f>
              <c:numCache>
                <c:formatCode>m/d/yyyy</c:formatCode>
                <c:ptCount val="3"/>
                <c:pt idx="0">
                  <c:v>44197</c:v>
                </c:pt>
                <c:pt idx="1">
                  <c:v>44228</c:v>
                </c:pt>
                <c:pt idx="2">
                  <c:v>44256</c:v>
                </c:pt>
              </c:numCache>
            </c:numRef>
          </c:cat>
          <c:val>
            <c:numRef>
              <c:f>Sheet1!$B$2:$B$4</c:f>
              <c:numCache>
                <c:formatCode>General</c:formatCode>
                <c:ptCount val="3"/>
                <c:pt idx="0">
                  <c:v>-2</c:v>
                </c:pt>
                <c:pt idx="1">
                  <c:v>0</c:v>
                </c:pt>
                <c:pt idx="2">
                  <c:v>1</c:v>
                </c:pt>
              </c:numCache>
            </c:numRef>
          </c:val>
          <c:extLst>
            <c:ext xmlns:c16="http://schemas.microsoft.com/office/drawing/2014/chart" uri="{C3380CC4-5D6E-409C-BE32-E72D297353CC}">
              <c16:uniqueId val="{00000000-61F3-4785-9F9C-8BB674C902CE}"/>
            </c:ext>
          </c:extLst>
        </c:ser>
        <c:dLbls>
          <c:showLegendKey val="0"/>
          <c:showVal val="0"/>
          <c:showCatName val="0"/>
          <c:showSerName val="0"/>
          <c:showPercent val="0"/>
          <c:showBubbleSize val="0"/>
        </c:dLbls>
        <c:gapWidth val="219"/>
        <c:overlap val="-27"/>
        <c:axId val="325878968"/>
        <c:axId val="325876016"/>
      </c:barChart>
      <c:dateAx>
        <c:axId val="3258789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5876016"/>
        <c:crosses val="autoZero"/>
        <c:auto val="1"/>
        <c:lblOffset val="100"/>
        <c:baseTimeUnit val="months"/>
      </c:dateAx>
      <c:valAx>
        <c:axId val="3258760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58789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 Services</c:v>
                </c:pt>
              </c:strCache>
            </c:strRef>
          </c:tx>
          <c:spPr>
            <a:solidFill>
              <a:schemeClr val="accent1"/>
            </a:solidFill>
            <a:ln>
              <a:noFill/>
            </a:ln>
            <a:effectLst/>
          </c:spPr>
          <c:invertIfNegative val="0"/>
          <c:cat>
            <c:numRef>
              <c:f>Sheet1!$A$2:$A$4</c:f>
              <c:numCache>
                <c:formatCode>m/d/yyyy</c:formatCode>
                <c:ptCount val="3"/>
                <c:pt idx="0">
                  <c:v>44197</c:v>
                </c:pt>
                <c:pt idx="1">
                  <c:v>44228</c:v>
                </c:pt>
                <c:pt idx="2">
                  <c:v>44256</c:v>
                </c:pt>
              </c:numCache>
            </c:numRef>
          </c:cat>
          <c:val>
            <c:numRef>
              <c:f>Sheet1!$B$2:$B$4</c:f>
              <c:numCache>
                <c:formatCode>General</c:formatCode>
                <c:ptCount val="3"/>
                <c:pt idx="0">
                  <c:v>1</c:v>
                </c:pt>
                <c:pt idx="1">
                  <c:v>1</c:v>
                </c:pt>
                <c:pt idx="2">
                  <c:v>2</c:v>
                </c:pt>
              </c:numCache>
            </c:numRef>
          </c:val>
          <c:extLst>
            <c:ext xmlns:c16="http://schemas.microsoft.com/office/drawing/2014/chart" uri="{C3380CC4-5D6E-409C-BE32-E72D297353CC}">
              <c16:uniqueId val="{00000000-5C24-49FC-97CA-92940D09CDF4}"/>
            </c:ext>
          </c:extLst>
        </c:ser>
        <c:dLbls>
          <c:showLegendKey val="0"/>
          <c:showVal val="0"/>
          <c:showCatName val="0"/>
          <c:showSerName val="0"/>
          <c:showPercent val="0"/>
          <c:showBubbleSize val="0"/>
        </c:dLbls>
        <c:gapWidth val="219"/>
        <c:overlap val="-27"/>
        <c:axId val="325887496"/>
        <c:axId val="325884544"/>
      </c:barChart>
      <c:dateAx>
        <c:axId val="3258874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5884544"/>
        <c:crosses val="autoZero"/>
        <c:auto val="1"/>
        <c:lblOffset val="100"/>
        <c:baseTimeUnit val="months"/>
      </c:dateAx>
      <c:valAx>
        <c:axId val="3258845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58874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 Services</c:v>
                </c:pt>
              </c:strCache>
            </c:strRef>
          </c:tx>
          <c:spPr>
            <a:solidFill>
              <a:schemeClr val="accent1"/>
            </a:solidFill>
            <a:ln>
              <a:noFill/>
            </a:ln>
            <a:effectLst/>
          </c:spPr>
          <c:invertIfNegative val="0"/>
          <c:cat>
            <c:strRef>
              <c:f>Sheet1!$A$2:$A$4</c:f>
              <c:strCache>
                <c:ptCount val="3"/>
                <c:pt idx="0">
                  <c:v>2021-01</c:v>
                </c:pt>
                <c:pt idx="1">
                  <c:v>2021-02</c:v>
                </c:pt>
                <c:pt idx="2">
                  <c:v>2021-03</c:v>
                </c:pt>
              </c:strCache>
            </c:strRef>
          </c:cat>
          <c:val>
            <c:numRef>
              <c:f>Sheet1!$B$2:$B$4</c:f>
              <c:numCache>
                <c:formatCode>General</c:formatCode>
                <c:ptCount val="3"/>
                <c:pt idx="0">
                  <c:v>2</c:v>
                </c:pt>
                <c:pt idx="1">
                  <c:v>3</c:v>
                </c:pt>
                <c:pt idx="2">
                  <c:v>12</c:v>
                </c:pt>
              </c:numCache>
            </c:numRef>
          </c:val>
          <c:extLst>
            <c:ext xmlns:c16="http://schemas.microsoft.com/office/drawing/2014/chart" uri="{C3380CC4-5D6E-409C-BE32-E72D297353CC}">
              <c16:uniqueId val="{00000000-E427-46C9-A45C-1E733282583D}"/>
            </c:ext>
          </c:extLst>
        </c:ser>
        <c:dLbls>
          <c:showLegendKey val="0"/>
          <c:showVal val="0"/>
          <c:showCatName val="0"/>
          <c:showSerName val="0"/>
          <c:showPercent val="0"/>
          <c:showBubbleSize val="0"/>
        </c:dLbls>
        <c:gapWidth val="219"/>
        <c:overlap val="-27"/>
        <c:axId val="379395960"/>
        <c:axId val="379394976"/>
      </c:barChart>
      <c:catAx>
        <c:axId val="3793959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394976"/>
        <c:crosses val="autoZero"/>
        <c:auto val="1"/>
        <c:lblAlgn val="ctr"/>
        <c:lblOffset val="100"/>
        <c:noMultiLvlLbl val="0"/>
      </c:catAx>
      <c:valAx>
        <c:axId val="3793949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3959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Sheet1!$A$2:$A$4</c:f>
              <c:numCache>
                <c:formatCode>m/d/yyyy</c:formatCode>
                <c:ptCount val="3"/>
                <c:pt idx="0">
                  <c:v>44197</c:v>
                </c:pt>
                <c:pt idx="1">
                  <c:v>44228</c:v>
                </c:pt>
                <c:pt idx="2">
                  <c:v>44256</c:v>
                </c:pt>
              </c:numCache>
            </c:numRef>
          </c:cat>
          <c:val>
            <c:numRef>
              <c:f>Sheet1!$B$2:$B$4</c:f>
              <c:numCache>
                <c:formatCode>General</c:formatCode>
                <c:ptCount val="3"/>
                <c:pt idx="0">
                  <c:v>40</c:v>
                </c:pt>
                <c:pt idx="1">
                  <c:v>51</c:v>
                </c:pt>
                <c:pt idx="2">
                  <c:v>71</c:v>
                </c:pt>
              </c:numCache>
            </c:numRef>
          </c:val>
          <c:extLst>
            <c:ext xmlns:c16="http://schemas.microsoft.com/office/drawing/2014/chart" uri="{C3380CC4-5D6E-409C-BE32-E72D297353CC}">
              <c16:uniqueId val="{00000000-FDA8-4D2E-BED1-A45D538C3A56}"/>
            </c:ext>
          </c:extLst>
        </c:ser>
        <c:dLbls>
          <c:showLegendKey val="0"/>
          <c:showVal val="0"/>
          <c:showCatName val="0"/>
          <c:showSerName val="0"/>
          <c:showPercent val="0"/>
          <c:showBubbleSize val="0"/>
        </c:dLbls>
        <c:gapWidth val="219"/>
        <c:overlap val="-27"/>
        <c:axId val="385048480"/>
        <c:axId val="385048808"/>
      </c:barChart>
      <c:dateAx>
        <c:axId val="3850484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5048808"/>
        <c:crosses val="autoZero"/>
        <c:auto val="1"/>
        <c:lblOffset val="100"/>
        <c:baseTimeUnit val="months"/>
      </c:dateAx>
      <c:valAx>
        <c:axId val="3850488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50484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 Services</c:v>
                </c:pt>
              </c:strCache>
            </c:strRef>
          </c:tx>
          <c:spPr>
            <a:solidFill>
              <a:schemeClr val="accent1"/>
            </a:solidFill>
            <a:ln>
              <a:noFill/>
            </a:ln>
            <a:effectLst/>
          </c:spPr>
          <c:invertIfNegative val="0"/>
          <c:cat>
            <c:strRef>
              <c:f>Sheet1!$A$2:$A$4</c:f>
              <c:strCache>
                <c:ptCount val="3"/>
                <c:pt idx="0">
                  <c:v>2021-01</c:v>
                </c:pt>
                <c:pt idx="1">
                  <c:v>2021-02</c:v>
                </c:pt>
                <c:pt idx="2">
                  <c:v>2021-03</c:v>
                </c:pt>
              </c:strCache>
            </c:strRef>
          </c:cat>
          <c:val>
            <c:numRef>
              <c:f>Sheet1!$B$2:$B$4</c:f>
              <c:numCache>
                <c:formatCode>General</c:formatCode>
                <c:ptCount val="3"/>
                <c:pt idx="0">
                  <c:v>39</c:v>
                </c:pt>
                <c:pt idx="1">
                  <c:v>29</c:v>
                </c:pt>
                <c:pt idx="2">
                  <c:v>60</c:v>
                </c:pt>
              </c:numCache>
            </c:numRef>
          </c:val>
          <c:extLst>
            <c:ext xmlns:c16="http://schemas.microsoft.com/office/drawing/2014/chart" uri="{C3380CC4-5D6E-409C-BE32-E72D297353CC}">
              <c16:uniqueId val="{00000000-4C32-4F43-BC6D-C3024F55DD9E}"/>
            </c:ext>
          </c:extLst>
        </c:ser>
        <c:dLbls>
          <c:showLegendKey val="0"/>
          <c:showVal val="0"/>
          <c:showCatName val="0"/>
          <c:showSerName val="0"/>
          <c:showPercent val="0"/>
          <c:showBubbleSize val="0"/>
        </c:dLbls>
        <c:gapWidth val="219"/>
        <c:overlap val="-27"/>
        <c:axId val="385043232"/>
        <c:axId val="385044216"/>
      </c:barChart>
      <c:catAx>
        <c:axId val="3850432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5044216"/>
        <c:crosses val="autoZero"/>
        <c:auto val="1"/>
        <c:lblAlgn val="ctr"/>
        <c:lblOffset val="100"/>
        <c:noMultiLvlLbl val="0"/>
      </c:catAx>
      <c:valAx>
        <c:axId val="385044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50432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 Services</c:v>
                </c:pt>
              </c:strCache>
            </c:strRef>
          </c:tx>
          <c:spPr>
            <a:solidFill>
              <a:schemeClr val="accent1"/>
            </a:solidFill>
            <a:ln>
              <a:noFill/>
            </a:ln>
            <a:effectLst/>
          </c:spPr>
          <c:invertIfNegative val="0"/>
          <c:cat>
            <c:strRef>
              <c:f>Sheet1!$A$2:$A$4</c:f>
              <c:strCache>
                <c:ptCount val="3"/>
                <c:pt idx="0">
                  <c:v>2021-01</c:v>
                </c:pt>
                <c:pt idx="1">
                  <c:v>2021-02</c:v>
                </c:pt>
                <c:pt idx="2">
                  <c:v>2021-03</c:v>
                </c:pt>
              </c:strCache>
            </c:strRef>
          </c:cat>
          <c:val>
            <c:numRef>
              <c:f>Sheet1!$B$2:$B$4</c:f>
              <c:numCache>
                <c:formatCode>General</c:formatCode>
                <c:ptCount val="3"/>
                <c:pt idx="0">
                  <c:v>236</c:v>
                </c:pt>
                <c:pt idx="1">
                  <c:v>148</c:v>
                </c:pt>
                <c:pt idx="2">
                  <c:v>543</c:v>
                </c:pt>
              </c:numCache>
            </c:numRef>
          </c:val>
          <c:extLst>
            <c:ext xmlns:c16="http://schemas.microsoft.com/office/drawing/2014/chart" uri="{C3380CC4-5D6E-409C-BE32-E72D297353CC}">
              <c16:uniqueId val="{00000000-A689-4B0D-B9AB-4D7CF6142235}"/>
            </c:ext>
          </c:extLst>
        </c:ser>
        <c:dLbls>
          <c:showLegendKey val="0"/>
          <c:showVal val="0"/>
          <c:showCatName val="0"/>
          <c:showSerName val="0"/>
          <c:showPercent val="0"/>
          <c:showBubbleSize val="0"/>
        </c:dLbls>
        <c:gapWidth val="219"/>
        <c:overlap val="-27"/>
        <c:axId val="385039296"/>
        <c:axId val="385040280"/>
      </c:barChart>
      <c:catAx>
        <c:axId val="3850392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5040280"/>
        <c:crosses val="autoZero"/>
        <c:auto val="1"/>
        <c:lblAlgn val="ctr"/>
        <c:lblOffset val="100"/>
        <c:noMultiLvlLbl val="0"/>
      </c:catAx>
      <c:valAx>
        <c:axId val="3850402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50392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 Services</c:v>
                </c:pt>
              </c:strCache>
            </c:strRef>
          </c:tx>
          <c:spPr>
            <a:solidFill>
              <a:schemeClr val="accent1"/>
            </a:solidFill>
            <a:ln>
              <a:noFill/>
            </a:ln>
            <a:effectLst/>
          </c:spPr>
          <c:invertIfNegative val="0"/>
          <c:cat>
            <c:strRef>
              <c:f>Sheet1!$A$2:$A$5</c:f>
              <c:strCache>
                <c:ptCount val="4"/>
                <c:pt idx="0">
                  <c:v>2020-12</c:v>
                </c:pt>
                <c:pt idx="1">
                  <c:v>2021-01</c:v>
                </c:pt>
                <c:pt idx="2">
                  <c:v>2021-02</c:v>
                </c:pt>
                <c:pt idx="3">
                  <c:v>2021-03</c:v>
                </c:pt>
              </c:strCache>
            </c:strRef>
          </c:cat>
          <c:val>
            <c:numRef>
              <c:f>Sheet1!$B$2:$B$5</c:f>
              <c:numCache>
                <c:formatCode>General</c:formatCode>
                <c:ptCount val="4"/>
                <c:pt idx="0">
                  <c:v>637</c:v>
                </c:pt>
                <c:pt idx="1">
                  <c:v>14237</c:v>
                </c:pt>
                <c:pt idx="2">
                  <c:v>8052</c:v>
                </c:pt>
                <c:pt idx="3">
                  <c:v>16657</c:v>
                </c:pt>
              </c:numCache>
            </c:numRef>
          </c:val>
          <c:extLst>
            <c:ext xmlns:c16="http://schemas.microsoft.com/office/drawing/2014/chart" uri="{C3380CC4-5D6E-409C-BE32-E72D297353CC}">
              <c16:uniqueId val="{00000000-76EA-4B93-9E46-CE63F6B307CD}"/>
            </c:ext>
          </c:extLst>
        </c:ser>
        <c:dLbls>
          <c:showLegendKey val="0"/>
          <c:showVal val="0"/>
          <c:showCatName val="0"/>
          <c:showSerName val="0"/>
          <c:showPercent val="0"/>
          <c:showBubbleSize val="0"/>
        </c:dLbls>
        <c:gapWidth val="219"/>
        <c:overlap val="-27"/>
        <c:axId val="385041264"/>
        <c:axId val="385044872"/>
      </c:barChart>
      <c:catAx>
        <c:axId val="3850412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5044872"/>
        <c:crosses val="autoZero"/>
        <c:auto val="1"/>
        <c:lblAlgn val="ctr"/>
        <c:lblOffset val="100"/>
        <c:noMultiLvlLbl val="0"/>
      </c:catAx>
      <c:valAx>
        <c:axId val="3850448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50412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numRef>
              <c:f>Sheet1!$A$2:$A$4</c:f>
              <c:numCache>
                <c:formatCode>m/d/yyyy</c:formatCode>
                <c:ptCount val="3"/>
                <c:pt idx="0">
                  <c:v>44197</c:v>
                </c:pt>
                <c:pt idx="1">
                  <c:v>44228</c:v>
                </c:pt>
                <c:pt idx="2">
                  <c:v>44256</c:v>
                </c:pt>
              </c:numCache>
            </c:numRef>
          </c:cat>
          <c:val>
            <c:numRef>
              <c:f>Sheet1!$B$2:$B$4</c:f>
              <c:numCache>
                <c:formatCode>General</c:formatCode>
                <c:ptCount val="3"/>
                <c:pt idx="0">
                  <c:v>-6</c:v>
                </c:pt>
                <c:pt idx="1">
                  <c:v>-2</c:v>
                </c:pt>
                <c:pt idx="2">
                  <c:v>5</c:v>
                </c:pt>
              </c:numCache>
            </c:numRef>
          </c:val>
          <c:extLst>
            <c:ext xmlns:c16="http://schemas.microsoft.com/office/drawing/2014/chart" uri="{C3380CC4-5D6E-409C-BE32-E72D297353CC}">
              <c16:uniqueId val="{00000000-350E-4353-90CA-B97FBA5FB918}"/>
            </c:ext>
          </c:extLst>
        </c:ser>
        <c:dLbls>
          <c:showLegendKey val="0"/>
          <c:showVal val="0"/>
          <c:showCatName val="0"/>
          <c:showSerName val="0"/>
          <c:showPercent val="0"/>
          <c:showBubbleSize val="0"/>
        </c:dLbls>
        <c:gapWidth val="219"/>
        <c:overlap val="-27"/>
        <c:axId val="429044256"/>
        <c:axId val="429039992"/>
      </c:barChart>
      <c:dateAx>
        <c:axId val="4290442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9039992"/>
        <c:crosses val="autoZero"/>
        <c:auto val="1"/>
        <c:lblOffset val="100"/>
        <c:baseTimeUnit val="months"/>
      </c:dateAx>
      <c:valAx>
        <c:axId val="4290399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90442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numRef>
              <c:f>Sheet1!$A$2:$A$4</c:f>
              <c:numCache>
                <c:formatCode>m/d/yyyy</c:formatCode>
                <c:ptCount val="3"/>
                <c:pt idx="0">
                  <c:v>44197</c:v>
                </c:pt>
                <c:pt idx="1">
                  <c:v>44228</c:v>
                </c:pt>
                <c:pt idx="2">
                  <c:v>44256</c:v>
                </c:pt>
              </c:numCache>
            </c:numRef>
          </c:cat>
          <c:val>
            <c:numRef>
              <c:f>Sheet1!$B$2:$B$4</c:f>
              <c:numCache>
                <c:formatCode>General</c:formatCode>
                <c:ptCount val="3"/>
                <c:pt idx="0">
                  <c:v>19</c:v>
                </c:pt>
                <c:pt idx="1">
                  <c:v>20</c:v>
                </c:pt>
                <c:pt idx="2">
                  <c:v>27</c:v>
                </c:pt>
              </c:numCache>
            </c:numRef>
          </c:val>
          <c:extLst>
            <c:ext xmlns:c16="http://schemas.microsoft.com/office/drawing/2014/chart" uri="{C3380CC4-5D6E-409C-BE32-E72D297353CC}">
              <c16:uniqueId val="{00000000-1907-48B1-B6CC-80D1735464D6}"/>
            </c:ext>
          </c:extLst>
        </c:ser>
        <c:dLbls>
          <c:showLegendKey val="0"/>
          <c:showVal val="0"/>
          <c:showCatName val="0"/>
          <c:showSerName val="0"/>
          <c:showPercent val="0"/>
          <c:showBubbleSize val="0"/>
        </c:dLbls>
        <c:gapWidth val="219"/>
        <c:overlap val="-27"/>
        <c:axId val="429052128"/>
        <c:axId val="429049504"/>
      </c:barChart>
      <c:dateAx>
        <c:axId val="4290521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9049504"/>
        <c:crosses val="autoZero"/>
        <c:auto val="1"/>
        <c:lblOffset val="100"/>
        <c:baseTimeUnit val="months"/>
      </c:dateAx>
      <c:valAx>
        <c:axId val="4290495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90521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strRef>
              <c:f>Sheet1!$A$2:$A$4</c:f>
              <c:strCache>
                <c:ptCount val="3"/>
                <c:pt idx="0">
                  <c:v>2021-01</c:v>
                </c:pt>
                <c:pt idx="1">
                  <c:v>2021-02</c:v>
                </c:pt>
                <c:pt idx="2">
                  <c:v>2021-03</c:v>
                </c:pt>
              </c:strCache>
            </c:strRef>
          </c:cat>
          <c:val>
            <c:numRef>
              <c:f>Sheet1!$B$2:$B$4</c:f>
              <c:numCache>
                <c:formatCode>General</c:formatCode>
                <c:ptCount val="3"/>
                <c:pt idx="0">
                  <c:v>57</c:v>
                </c:pt>
                <c:pt idx="1">
                  <c:v>102</c:v>
                </c:pt>
                <c:pt idx="2">
                  <c:v>219</c:v>
                </c:pt>
              </c:numCache>
            </c:numRef>
          </c:val>
          <c:extLst>
            <c:ext xmlns:c16="http://schemas.microsoft.com/office/drawing/2014/chart" uri="{C3380CC4-5D6E-409C-BE32-E72D297353CC}">
              <c16:uniqueId val="{00000000-459D-46A1-AFC7-A94CFF88F549}"/>
            </c:ext>
          </c:extLst>
        </c:ser>
        <c:dLbls>
          <c:showLegendKey val="0"/>
          <c:showVal val="0"/>
          <c:showCatName val="0"/>
          <c:showSerName val="0"/>
          <c:showPercent val="0"/>
          <c:showBubbleSize val="0"/>
        </c:dLbls>
        <c:gapWidth val="219"/>
        <c:overlap val="-27"/>
        <c:axId val="429052456"/>
        <c:axId val="429050816"/>
      </c:barChart>
      <c:catAx>
        <c:axId val="4290524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9050816"/>
        <c:crosses val="autoZero"/>
        <c:auto val="1"/>
        <c:lblAlgn val="ctr"/>
        <c:lblOffset val="100"/>
        <c:noMultiLvlLbl val="0"/>
      </c:catAx>
      <c:valAx>
        <c:axId val="4290508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9052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4/30/2021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4/30/2021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4/30/2021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4/30/2021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4/30/2021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4/30/2021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4/30/2021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4/30/2021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4/30/2021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4/30/2021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526F41-1CCC-42CD-9C91-4D29482CE311}"/>
              </a:ext>
            </a:extLst>
          </p:cNvPr>
          <p:cNvSpPr>
            <a:spLocks noGrp="1"/>
          </p:cNvSpPr>
          <p:nvPr>
            <p:ph type="ctrTitle"/>
          </p:nvPr>
        </p:nvSpPr>
        <p:spPr/>
        <p:txBody>
          <a:bodyPr/>
          <a:lstStyle/>
          <a:p>
            <a:r>
              <a:rPr lang="en-US"/>
              <a:t>TMNAS Quarterly Social Media</a:t>
            </a:r>
          </a:p>
        </p:txBody>
      </p:sp>
      <p:sp>
        <p:nvSpPr>
          <p:cNvPr id="3" name="Subtitle 2">
            <a:extLst>
              <a:ext uri="{FF2B5EF4-FFF2-40B4-BE49-F238E27FC236}">
                <a16:creationId xmlns:a16="http://schemas.microsoft.com/office/drawing/2014/main" id="{3489C3EC-823B-4641-A52C-0B3335CFB225}"/>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19781495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711A0F-DFBB-4BEC-BAB4-1DE652061B21}"/>
              </a:ext>
            </a:extLst>
          </p:cNvPr>
          <p:cNvSpPr>
            <a:spLocks noGrp="1"/>
          </p:cNvSpPr>
          <p:nvPr>
            <p:ph type="title"/>
          </p:nvPr>
        </p:nvSpPr>
        <p:spPr/>
        <p:txBody>
          <a:bodyPr/>
          <a:lstStyle/>
          <a:p>
            <a:r>
              <a:rPr lang="en-US"/>
              <a:t>Overall Overall Audience | TMNAS</a:t>
            </a:r>
          </a:p>
        </p:txBody>
      </p:sp>
      <p:graphicFrame>
        <p:nvGraphicFramePr>
          <p:cNvPr id="6" name="Chart Placeholder 5">
            <a:extLst>
              <a:ext uri="{FF2B5EF4-FFF2-40B4-BE49-F238E27FC236}">
                <a16:creationId xmlns:a16="http://schemas.microsoft.com/office/drawing/2014/main" id="{36A3F481-D620-41B5-A480-134BB55E3FE0}"/>
              </a:ext>
            </a:extLst>
          </p:cNvPr>
          <p:cNvGraphicFramePr>
            <a:graphicFrameLocks noGrp="1"/>
          </p:cNvGraphicFramePr>
          <p:nvPr>
            <p:ph type="chart" sz="quarter" idx="13"/>
            <p:extLst>
              <p:ext uri="{D42A27DB-BD31-4B8C-83A1-F6EECF244321}">
                <p14:modId xmlns:p14="http://schemas.microsoft.com/office/powerpoint/2010/main" val="269218428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6EEE297-DD91-4165-9EE3-93992AF7725D}"/>
              </a:ext>
            </a:extLst>
          </p:cNvPr>
          <p:cNvSpPr>
            <a:spLocks noGrp="1"/>
          </p:cNvSpPr>
          <p:nvPr>
            <p:ph type="body" sz="quarter" idx="14"/>
          </p:nvPr>
        </p:nvSpPr>
        <p:spPr/>
        <p:txBody>
          <a:bodyPr/>
          <a:lstStyle/>
          <a:p>
            <a:r>
              <a:rPr lang="en-US"/>
              <a:t>03/01/2021 - 03/31/2021</a:t>
            </a:r>
          </a:p>
        </p:txBody>
      </p:sp>
      <p:sp>
        <p:nvSpPr>
          <p:cNvPr id="5" name="Footer Placeholder 4">
            <a:extLst>
              <a:ext uri="{FF2B5EF4-FFF2-40B4-BE49-F238E27FC236}">
                <a16:creationId xmlns:a16="http://schemas.microsoft.com/office/drawing/2014/main" id="{0D80205B-12A6-473B-9F62-D8612B7BA9C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8844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F7C9AB-EF12-4B79-948F-97D20F936144}"/>
              </a:ext>
            </a:extLst>
          </p:cNvPr>
          <p:cNvSpPr>
            <a:spLocks noGrp="1"/>
          </p:cNvSpPr>
          <p:nvPr>
            <p:ph type="title"/>
          </p:nvPr>
        </p:nvSpPr>
        <p:spPr/>
        <p:txBody>
          <a:bodyPr/>
          <a:lstStyle/>
          <a:p>
            <a:r>
              <a:rPr lang="en-US"/>
              <a:t>Facebook Key Metrics Table | TMNAS</a:t>
            </a:r>
          </a:p>
        </p:txBody>
      </p:sp>
      <p:graphicFrame>
        <p:nvGraphicFramePr>
          <p:cNvPr id="5" name="Table Placeholder 4">
            <a:extLst>
              <a:ext uri="{FF2B5EF4-FFF2-40B4-BE49-F238E27FC236}">
                <a16:creationId xmlns:a16="http://schemas.microsoft.com/office/drawing/2014/main" id="{1CAB3456-781A-46AE-AFC4-1B238C2B8D56}"/>
              </a:ext>
            </a:extLst>
          </p:cNvPr>
          <p:cNvGraphicFramePr>
            <a:graphicFrameLocks noGrp="1"/>
          </p:cNvGraphicFramePr>
          <p:nvPr>
            <p:ph type="tbl" sz="quarter" idx="13"/>
            <p:extLst>
              <p:ext uri="{D42A27DB-BD31-4B8C-83A1-F6EECF244321}">
                <p14:modId xmlns:p14="http://schemas.microsoft.com/office/powerpoint/2010/main" val="12439112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2693065908"/>
                    </a:ext>
                  </a:extLst>
                </a:gridCol>
                <a:gridCol w="905256">
                  <a:extLst>
                    <a:ext uri="{9D8B030D-6E8A-4147-A177-3AD203B41FA5}">
                      <a16:colId xmlns:a16="http://schemas.microsoft.com/office/drawing/2014/main" val="2704013188"/>
                    </a:ext>
                  </a:extLst>
                </a:gridCol>
                <a:gridCol w="905256">
                  <a:extLst>
                    <a:ext uri="{9D8B030D-6E8A-4147-A177-3AD203B41FA5}">
                      <a16:colId xmlns:a16="http://schemas.microsoft.com/office/drawing/2014/main" val="3311039076"/>
                    </a:ext>
                  </a:extLst>
                </a:gridCol>
                <a:gridCol w="905256">
                  <a:extLst>
                    <a:ext uri="{9D8B030D-6E8A-4147-A177-3AD203B41FA5}">
                      <a16:colId xmlns:a16="http://schemas.microsoft.com/office/drawing/2014/main" val="635228363"/>
                    </a:ext>
                  </a:extLst>
                </a:gridCol>
                <a:gridCol w="905256">
                  <a:extLst>
                    <a:ext uri="{9D8B030D-6E8A-4147-A177-3AD203B41FA5}">
                      <a16:colId xmlns:a16="http://schemas.microsoft.com/office/drawing/2014/main" val="3632681223"/>
                    </a:ext>
                  </a:extLst>
                </a:gridCol>
                <a:gridCol w="905256">
                  <a:extLst>
                    <a:ext uri="{9D8B030D-6E8A-4147-A177-3AD203B41FA5}">
                      <a16:colId xmlns:a16="http://schemas.microsoft.com/office/drawing/2014/main" val="1521983559"/>
                    </a:ext>
                  </a:extLst>
                </a:gridCol>
                <a:gridCol w="905256">
                  <a:extLst>
                    <a:ext uri="{9D8B030D-6E8A-4147-A177-3AD203B41FA5}">
                      <a16:colId xmlns:a16="http://schemas.microsoft.com/office/drawing/2014/main" val="2481977382"/>
                    </a:ext>
                  </a:extLst>
                </a:gridCol>
                <a:gridCol w="905256">
                  <a:extLst>
                    <a:ext uri="{9D8B030D-6E8A-4147-A177-3AD203B41FA5}">
                      <a16:colId xmlns:a16="http://schemas.microsoft.com/office/drawing/2014/main" val="1169768270"/>
                    </a:ext>
                  </a:extLst>
                </a:gridCol>
                <a:gridCol w="905256">
                  <a:extLst>
                    <a:ext uri="{9D8B030D-6E8A-4147-A177-3AD203B41FA5}">
                      <a16:colId xmlns:a16="http://schemas.microsoft.com/office/drawing/2014/main" val="1661293239"/>
                    </a:ext>
                  </a:extLst>
                </a:gridCol>
              </a:tblGrid>
              <a:tr h="370840">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820047354"/>
                  </a:ext>
                </a:extLst>
              </a:tr>
              <a:tr h="370840">
                <a:tc>
                  <a:txBody>
                    <a:bodyPr/>
                    <a:lstStyle/>
                    <a:p>
                      <a:r>
                        <a:rPr lang="en-US" sz="1000"/>
                        <a:t>123</a:t>
                      </a:r>
                    </a:p>
                  </a:txBody>
                  <a:tcPr/>
                </a:tc>
                <a:tc>
                  <a:txBody>
                    <a:bodyPr/>
                    <a:lstStyle/>
                    <a:p>
                      <a:r>
                        <a:rPr lang="en-US" sz="1000"/>
                        <a:t>18</a:t>
                      </a:r>
                    </a:p>
                  </a:txBody>
                  <a:tcPr/>
                </a:tc>
                <a:tc>
                  <a:txBody>
                    <a:bodyPr/>
                    <a:lstStyle/>
                    <a:p>
                      <a:r>
                        <a:rPr lang="en-US" sz="1000"/>
                        <a:t>15</a:t>
                      </a:r>
                    </a:p>
                  </a:txBody>
                  <a:tcPr/>
                </a:tc>
                <a:tc>
                  <a:txBody>
                    <a:bodyPr/>
                    <a:lstStyle/>
                    <a:p>
                      <a:r>
                        <a:rPr lang="en-US" sz="1000"/>
                        <a:t>109</a:t>
                      </a:r>
                    </a:p>
                  </a:txBody>
                  <a:tcPr/>
                </a:tc>
                <a:tc>
                  <a:txBody>
                    <a:bodyPr/>
                    <a:lstStyle/>
                    <a:p>
                      <a:r>
                        <a:rPr lang="en-US" sz="1000"/>
                        <a:t>0</a:t>
                      </a:r>
                    </a:p>
                  </a:txBody>
                  <a:tcPr/>
                </a:tc>
                <a:tc>
                  <a:txBody>
                    <a:bodyPr/>
                    <a:lstStyle/>
                    <a:p>
                      <a:r>
                        <a:rPr lang="en-US" sz="1000"/>
                        <a:t>2</a:t>
                      </a:r>
                    </a:p>
                  </a:txBody>
                  <a:tcPr/>
                </a:tc>
                <a:tc>
                  <a:txBody>
                    <a:bodyPr/>
                    <a:lstStyle/>
                    <a:p>
                      <a:r>
                        <a:rPr lang="en-US" sz="1000"/>
                        <a:t>0</a:t>
                      </a:r>
                    </a:p>
                  </a:txBody>
                  <a:tcPr/>
                </a:tc>
                <a:tc>
                  <a:txBody>
                    <a:bodyPr/>
                    <a:lstStyle/>
                    <a:p>
                      <a:r>
                        <a:rPr lang="en-US" sz="1000"/>
                        <a:t>6.4912 %</a:t>
                      </a:r>
                    </a:p>
                  </a:txBody>
                  <a:tcPr/>
                </a:tc>
                <a:tc>
                  <a:txBody>
                    <a:bodyPr/>
                    <a:lstStyle/>
                    <a:p>
                      <a:r>
                        <a:rPr lang="en-US" sz="1000"/>
                        <a:t>0.0 %</a:t>
                      </a:r>
                    </a:p>
                  </a:txBody>
                  <a:tcPr/>
                </a:tc>
                <a:extLst>
                  <a:ext uri="{0D108BD9-81ED-4DB2-BD59-A6C34878D82A}">
                    <a16:rowId xmlns:a16="http://schemas.microsoft.com/office/drawing/2014/main" val="2327507427"/>
                  </a:ext>
                </a:extLst>
              </a:tr>
            </a:tbl>
          </a:graphicData>
        </a:graphic>
      </p:graphicFrame>
      <p:sp>
        <p:nvSpPr>
          <p:cNvPr id="4" name="Text Placeholder 3">
            <a:extLst>
              <a:ext uri="{FF2B5EF4-FFF2-40B4-BE49-F238E27FC236}">
                <a16:creationId xmlns:a16="http://schemas.microsoft.com/office/drawing/2014/main" id="{CA94C05A-8893-4057-A74D-112385D436AC}"/>
              </a:ext>
            </a:extLst>
          </p:cNvPr>
          <p:cNvSpPr>
            <a:spLocks noGrp="1"/>
          </p:cNvSpPr>
          <p:nvPr>
            <p:ph type="body" sz="quarter" idx="14"/>
          </p:nvPr>
        </p:nvSpPr>
        <p:spPr/>
        <p:txBody>
          <a:bodyPr/>
          <a:lstStyle/>
          <a:p>
            <a:r>
              <a:rPr lang="en-US"/>
              <a:t>01/01/2021 - 03/31/2021</a:t>
            </a:r>
          </a:p>
        </p:txBody>
      </p:sp>
    </p:spTree>
    <p:extLst>
      <p:ext uri="{BB962C8B-B14F-4D97-AF65-F5344CB8AC3E}">
        <p14:creationId xmlns:p14="http://schemas.microsoft.com/office/powerpoint/2010/main" val="24272584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75D9CA-AB55-4A9D-9A7C-668608240A53}"/>
              </a:ext>
            </a:extLst>
          </p:cNvPr>
          <p:cNvSpPr>
            <a:spLocks noGrp="1"/>
          </p:cNvSpPr>
          <p:nvPr>
            <p:ph type="title"/>
          </p:nvPr>
        </p:nvSpPr>
        <p:spPr/>
        <p:txBody>
          <a:bodyPr/>
          <a:lstStyle/>
          <a:p>
            <a:r>
              <a:rPr lang="en-US"/>
              <a:t>Facebook Facebook Fans Change | TMNAS</a:t>
            </a:r>
          </a:p>
        </p:txBody>
      </p:sp>
      <p:graphicFrame>
        <p:nvGraphicFramePr>
          <p:cNvPr id="6" name="Chart Placeholder 5">
            <a:extLst>
              <a:ext uri="{FF2B5EF4-FFF2-40B4-BE49-F238E27FC236}">
                <a16:creationId xmlns:a16="http://schemas.microsoft.com/office/drawing/2014/main" id="{72A6FF86-A58E-4B14-ACDC-4ED61098028C}"/>
              </a:ext>
            </a:extLst>
          </p:cNvPr>
          <p:cNvGraphicFramePr>
            <a:graphicFrameLocks noGrp="1"/>
          </p:cNvGraphicFramePr>
          <p:nvPr>
            <p:ph type="chart" sz="quarter" idx="13"/>
            <p:extLst>
              <p:ext uri="{D42A27DB-BD31-4B8C-83A1-F6EECF244321}">
                <p14:modId xmlns:p14="http://schemas.microsoft.com/office/powerpoint/2010/main" val="16092521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BF4393B-3AA4-42F4-AB95-43DA861A9752}"/>
              </a:ext>
            </a:extLst>
          </p:cNvPr>
          <p:cNvSpPr>
            <a:spLocks noGrp="1"/>
          </p:cNvSpPr>
          <p:nvPr>
            <p:ph type="body" sz="quarter" idx="14"/>
          </p:nvPr>
        </p:nvSpPr>
        <p:spPr/>
        <p:txBody>
          <a:bodyPr/>
          <a:lstStyle/>
          <a:p>
            <a:r>
              <a:rPr lang="en-US"/>
              <a:t>01/01/2021 - 03/31/2021</a:t>
            </a:r>
          </a:p>
        </p:txBody>
      </p:sp>
      <p:sp>
        <p:nvSpPr>
          <p:cNvPr id="5" name="Footer Placeholder 4">
            <a:extLst>
              <a:ext uri="{FF2B5EF4-FFF2-40B4-BE49-F238E27FC236}">
                <a16:creationId xmlns:a16="http://schemas.microsoft.com/office/drawing/2014/main" id="{94F89192-B8F5-49D4-813B-67F49A27846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428569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9157BD-1F24-4F2D-BED8-7B6F389765CF}"/>
              </a:ext>
            </a:extLst>
          </p:cNvPr>
          <p:cNvSpPr>
            <a:spLocks noGrp="1"/>
          </p:cNvSpPr>
          <p:nvPr>
            <p:ph type="title"/>
          </p:nvPr>
        </p:nvSpPr>
        <p:spPr/>
        <p:txBody>
          <a:bodyPr/>
          <a:lstStyle/>
          <a:p>
            <a:r>
              <a:rPr lang="en-US"/>
              <a:t>Facebook Average Interactions Per Facebook Post | TMNAS</a:t>
            </a:r>
          </a:p>
        </p:txBody>
      </p:sp>
      <p:graphicFrame>
        <p:nvGraphicFramePr>
          <p:cNvPr id="6" name="Chart Placeholder 5">
            <a:extLst>
              <a:ext uri="{FF2B5EF4-FFF2-40B4-BE49-F238E27FC236}">
                <a16:creationId xmlns:a16="http://schemas.microsoft.com/office/drawing/2014/main" id="{2BC47690-7FC4-4812-9477-3186B96C758C}"/>
              </a:ext>
            </a:extLst>
          </p:cNvPr>
          <p:cNvGraphicFramePr>
            <a:graphicFrameLocks noGrp="1"/>
          </p:cNvGraphicFramePr>
          <p:nvPr>
            <p:ph type="chart" sz="quarter" idx="13"/>
            <p:extLst>
              <p:ext uri="{D42A27DB-BD31-4B8C-83A1-F6EECF244321}">
                <p14:modId xmlns:p14="http://schemas.microsoft.com/office/powerpoint/2010/main" val="282350904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861F268-1728-4C98-9418-B6C31304867E}"/>
              </a:ext>
            </a:extLst>
          </p:cNvPr>
          <p:cNvSpPr>
            <a:spLocks noGrp="1"/>
          </p:cNvSpPr>
          <p:nvPr>
            <p:ph type="body" sz="quarter" idx="14"/>
          </p:nvPr>
        </p:nvSpPr>
        <p:spPr/>
        <p:txBody>
          <a:bodyPr/>
          <a:lstStyle/>
          <a:p>
            <a:r>
              <a:rPr lang="en-US"/>
              <a:t>01/01/2021 - 03/31/2021</a:t>
            </a:r>
          </a:p>
        </p:txBody>
      </p:sp>
      <p:sp>
        <p:nvSpPr>
          <p:cNvPr id="5" name="Footer Placeholder 4">
            <a:extLst>
              <a:ext uri="{FF2B5EF4-FFF2-40B4-BE49-F238E27FC236}">
                <a16:creationId xmlns:a16="http://schemas.microsoft.com/office/drawing/2014/main" id="{12BDF389-60E1-40FB-9261-F5297CCB4B2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979958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BD1502-A102-47E0-930C-7904965895FE}"/>
              </a:ext>
            </a:extLst>
          </p:cNvPr>
          <p:cNvSpPr>
            <a:spLocks noGrp="1"/>
          </p:cNvSpPr>
          <p:nvPr>
            <p:ph type="title"/>
          </p:nvPr>
        </p:nvSpPr>
        <p:spPr/>
        <p:txBody>
          <a:bodyPr/>
          <a:lstStyle/>
          <a:p>
            <a:r>
              <a:rPr lang="en-US"/>
              <a:t>Facebook Total Interactions Per Month | TMNAS</a:t>
            </a:r>
          </a:p>
        </p:txBody>
      </p:sp>
      <p:graphicFrame>
        <p:nvGraphicFramePr>
          <p:cNvPr id="6" name="Chart Placeholder 5">
            <a:extLst>
              <a:ext uri="{FF2B5EF4-FFF2-40B4-BE49-F238E27FC236}">
                <a16:creationId xmlns:a16="http://schemas.microsoft.com/office/drawing/2014/main" id="{DCF4F953-0AD8-44C1-B8DE-3D4A1EF06BC1}"/>
              </a:ext>
            </a:extLst>
          </p:cNvPr>
          <p:cNvGraphicFramePr>
            <a:graphicFrameLocks noGrp="1"/>
          </p:cNvGraphicFramePr>
          <p:nvPr>
            <p:ph type="chart" sz="quarter" idx="13"/>
            <p:extLst>
              <p:ext uri="{D42A27DB-BD31-4B8C-83A1-F6EECF244321}">
                <p14:modId xmlns:p14="http://schemas.microsoft.com/office/powerpoint/2010/main" val="340804459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AD7759E-3AE4-4C36-B7F8-C56B87E2DDB5}"/>
              </a:ext>
            </a:extLst>
          </p:cNvPr>
          <p:cNvSpPr>
            <a:spLocks noGrp="1"/>
          </p:cNvSpPr>
          <p:nvPr>
            <p:ph type="body" sz="quarter" idx="14"/>
          </p:nvPr>
        </p:nvSpPr>
        <p:spPr/>
        <p:txBody>
          <a:bodyPr/>
          <a:lstStyle/>
          <a:p>
            <a:r>
              <a:rPr lang="en-US"/>
              <a:t>01/01/2021 - 03/31/2021</a:t>
            </a:r>
          </a:p>
        </p:txBody>
      </p:sp>
      <p:sp>
        <p:nvSpPr>
          <p:cNvPr id="5" name="Footer Placeholder 4">
            <a:extLst>
              <a:ext uri="{FF2B5EF4-FFF2-40B4-BE49-F238E27FC236}">
                <a16:creationId xmlns:a16="http://schemas.microsoft.com/office/drawing/2014/main" id="{3D0EE32E-5091-4422-9B55-322DBD40BA2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466033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DADACD-63C2-48D5-AD6F-EE44AD86D69C}"/>
              </a:ext>
            </a:extLst>
          </p:cNvPr>
          <p:cNvSpPr>
            <a:spLocks noGrp="1"/>
          </p:cNvSpPr>
          <p:nvPr>
            <p:ph type="title"/>
          </p:nvPr>
        </p:nvSpPr>
        <p:spPr/>
        <p:txBody>
          <a:bodyPr/>
          <a:lstStyle/>
          <a:p>
            <a:r>
              <a:rPr lang="en-US"/>
              <a:t>Facebook Own Posts Table | TMNAS - 1 of 2</a:t>
            </a:r>
          </a:p>
        </p:txBody>
      </p:sp>
      <p:graphicFrame>
        <p:nvGraphicFramePr>
          <p:cNvPr id="5" name="Table Placeholder 4">
            <a:extLst>
              <a:ext uri="{FF2B5EF4-FFF2-40B4-BE49-F238E27FC236}">
                <a16:creationId xmlns:a16="http://schemas.microsoft.com/office/drawing/2014/main" id="{BC474DCF-2393-4130-9AC3-7E55C67F33A0}"/>
              </a:ext>
            </a:extLst>
          </p:cNvPr>
          <p:cNvGraphicFramePr>
            <a:graphicFrameLocks noGrp="1"/>
          </p:cNvGraphicFramePr>
          <p:nvPr>
            <p:ph type="tbl" sz="quarter" idx="13"/>
            <p:extLst>
              <p:ext uri="{D42A27DB-BD31-4B8C-83A1-F6EECF244321}">
                <p14:modId xmlns:p14="http://schemas.microsoft.com/office/powerpoint/2010/main" val="32709548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322317395"/>
                    </a:ext>
                  </a:extLst>
                </a:gridCol>
                <a:gridCol w="822960">
                  <a:extLst>
                    <a:ext uri="{9D8B030D-6E8A-4147-A177-3AD203B41FA5}">
                      <a16:colId xmlns:a16="http://schemas.microsoft.com/office/drawing/2014/main" val="2366713471"/>
                    </a:ext>
                  </a:extLst>
                </a:gridCol>
                <a:gridCol w="822960">
                  <a:extLst>
                    <a:ext uri="{9D8B030D-6E8A-4147-A177-3AD203B41FA5}">
                      <a16:colId xmlns:a16="http://schemas.microsoft.com/office/drawing/2014/main" val="1044300102"/>
                    </a:ext>
                  </a:extLst>
                </a:gridCol>
                <a:gridCol w="822960">
                  <a:extLst>
                    <a:ext uri="{9D8B030D-6E8A-4147-A177-3AD203B41FA5}">
                      <a16:colId xmlns:a16="http://schemas.microsoft.com/office/drawing/2014/main" val="619263069"/>
                    </a:ext>
                  </a:extLst>
                </a:gridCol>
                <a:gridCol w="822960">
                  <a:extLst>
                    <a:ext uri="{9D8B030D-6E8A-4147-A177-3AD203B41FA5}">
                      <a16:colId xmlns:a16="http://schemas.microsoft.com/office/drawing/2014/main" val="1417060242"/>
                    </a:ext>
                  </a:extLst>
                </a:gridCol>
                <a:gridCol w="822960">
                  <a:extLst>
                    <a:ext uri="{9D8B030D-6E8A-4147-A177-3AD203B41FA5}">
                      <a16:colId xmlns:a16="http://schemas.microsoft.com/office/drawing/2014/main" val="3507173711"/>
                    </a:ext>
                  </a:extLst>
                </a:gridCol>
                <a:gridCol w="822960">
                  <a:extLst>
                    <a:ext uri="{9D8B030D-6E8A-4147-A177-3AD203B41FA5}">
                      <a16:colId xmlns:a16="http://schemas.microsoft.com/office/drawing/2014/main" val="27282054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824104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TMNAS - 2021-03-16 13:13:33</a:t>
                      </a:r>
                      <a:r>
                        <a:rPr kumimoji="0" lang="en-US" sz="1000" b="0" i="0" u="none" strike="noStrike" kern="1200" cap="none" spc="0" normalizeH="0" baseline="0" noProof="0">
                          <a:ln>
                            <a:noFill/>
                          </a:ln>
                          <a:solidFill>
                            <a:prstClr val="black"/>
                          </a:solidFill>
                          <a:effectLst/>
                          <a:uLnTx/>
                          <a:uFillTx/>
                          <a:latin typeface="+mn-lt"/>
                          <a:ea typeface="+mn-ea"/>
                          <a:cs typeface="+mn-cs"/>
                        </a:rPr>
                        <a:t>
 Today marks one year since most TMNAS employees began working from home due to the COVID-19 pandemic. We’re proud of how our team adjusted to a remote working environment and our “new normal.” Although this year has been full of ups and downs, TMNAS employees and their families have tried to make the most of the situation. We’ve gotten to know our coworkers’ families and pets, learned how to do origami, created terrariums, and virtually fed a giraffe at a local zoo! Many lessons learned, especially that we can do more with less. We’re looking forward to good days ahead.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10.7438 %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6467137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TMNAS - 2021-01-22 14:06:04</a:t>
                      </a:r>
                      <a:r>
                        <a:rPr kumimoji="0" lang="en-US" sz="1000" b="0" i="0" u="none" strike="noStrike" kern="1200" cap="none" spc="0" normalizeH="0" baseline="0" noProof="0">
                          <a:ln>
                            <a:noFill/>
                          </a:ln>
                          <a:solidFill>
                            <a:prstClr val="black"/>
                          </a:solidFill>
                          <a:effectLst/>
                          <a:uLnTx/>
                          <a:uFillTx/>
                          <a:latin typeface="+mn-lt"/>
                          <a:ea typeface="+mn-ea"/>
                          <a:cs typeface="+mn-cs"/>
                        </a:rPr>
                        <a:t>
 TMNAS’ Joe Barnes was interviewed by Blueprint Magazine about a major project he and our Facilities team have been working on renovating headquarters for our sister company Philadelphia Insurance Co. Read the article to find out how the pandemic has impacted the project, including some surprising “silver linings.”
https://www.bpcmag.com/case-studies/joe-barnes-tmna-services/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9.0909 %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481704082"/>
                  </a:ext>
                </a:extLst>
              </a:tr>
            </a:tbl>
          </a:graphicData>
        </a:graphic>
      </p:graphicFrame>
      <p:sp>
        <p:nvSpPr>
          <p:cNvPr id="4" name="Text Placeholder 3">
            <a:extLst>
              <a:ext uri="{FF2B5EF4-FFF2-40B4-BE49-F238E27FC236}">
                <a16:creationId xmlns:a16="http://schemas.microsoft.com/office/drawing/2014/main" id="{A32C4CE9-20E5-44ED-9F49-7D4AE2D84A19}"/>
              </a:ext>
            </a:extLst>
          </p:cNvPr>
          <p:cNvSpPr>
            <a:spLocks noGrp="1"/>
          </p:cNvSpPr>
          <p:nvPr>
            <p:ph type="body" sz="quarter" idx="14"/>
          </p:nvPr>
        </p:nvSpPr>
        <p:spPr/>
        <p:txBody>
          <a:bodyPr/>
          <a:lstStyle/>
          <a:p>
            <a:r>
              <a:rPr lang="en-US"/>
              <a:t>01/01/2021 - 03/31/2021</a:t>
            </a:r>
          </a:p>
        </p:txBody>
      </p:sp>
    </p:spTree>
    <p:extLst>
      <p:ext uri="{BB962C8B-B14F-4D97-AF65-F5344CB8AC3E}">
        <p14:creationId xmlns:p14="http://schemas.microsoft.com/office/powerpoint/2010/main" val="4460460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055D2D-775D-4C38-BD18-4386BDB90740}"/>
              </a:ext>
            </a:extLst>
          </p:cNvPr>
          <p:cNvSpPr>
            <a:spLocks noGrp="1"/>
          </p:cNvSpPr>
          <p:nvPr>
            <p:ph type="title"/>
          </p:nvPr>
        </p:nvSpPr>
        <p:spPr/>
        <p:txBody>
          <a:bodyPr/>
          <a:lstStyle/>
          <a:p>
            <a:r>
              <a:rPr lang="en-US"/>
              <a:t>Facebook Own Posts Table | TMNAS - 2 of 2</a:t>
            </a:r>
          </a:p>
        </p:txBody>
      </p:sp>
      <p:graphicFrame>
        <p:nvGraphicFramePr>
          <p:cNvPr id="5" name="Table Placeholder 4">
            <a:extLst>
              <a:ext uri="{FF2B5EF4-FFF2-40B4-BE49-F238E27FC236}">
                <a16:creationId xmlns:a16="http://schemas.microsoft.com/office/drawing/2014/main" id="{C8118626-85C6-440D-9106-0E0C35410B6A}"/>
              </a:ext>
            </a:extLst>
          </p:cNvPr>
          <p:cNvGraphicFramePr>
            <a:graphicFrameLocks noGrp="1"/>
          </p:cNvGraphicFramePr>
          <p:nvPr>
            <p:ph type="tbl" sz="quarter" idx="13"/>
            <p:extLst>
              <p:ext uri="{D42A27DB-BD31-4B8C-83A1-F6EECF244321}">
                <p14:modId xmlns:p14="http://schemas.microsoft.com/office/powerpoint/2010/main" val="32875933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400035468"/>
                    </a:ext>
                  </a:extLst>
                </a:gridCol>
                <a:gridCol w="822960">
                  <a:extLst>
                    <a:ext uri="{9D8B030D-6E8A-4147-A177-3AD203B41FA5}">
                      <a16:colId xmlns:a16="http://schemas.microsoft.com/office/drawing/2014/main" val="829464847"/>
                    </a:ext>
                  </a:extLst>
                </a:gridCol>
                <a:gridCol w="822960">
                  <a:extLst>
                    <a:ext uri="{9D8B030D-6E8A-4147-A177-3AD203B41FA5}">
                      <a16:colId xmlns:a16="http://schemas.microsoft.com/office/drawing/2014/main" val="3160900637"/>
                    </a:ext>
                  </a:extLst>
                </a:gridCol>
                <a:gridCol w="822960">
                  <a:extLst>
                    <a:ext uri="{9D8B030D-6E8A-4147-A177-3AD203B41FA5}">
                      <a16:colId xmlns:a16="http://schemas.microsoft.com/office/drawing/2014/main" val="1678873682"/>
                    </a:ext>
                  </a:extLst>
                </a:gridCol>
                <a:gridCol w="822960">
                  <a:extLst>
                    <a:ext uri="{9D8B030D-6E8A-4147-A177-3AD203B41FA5}">
                      <a16:colId xmlns:a16="http://schemas.microsoft.com/office/drawing/2014/main" val="94761305"/>
                    </a:ext>
                  </a:extLst>
                </a:gridCol>
                <a:gridCol w="822960">
                  <a:extLst>
                    <a:ext uri="{9D8B030D-6E8A-4147-A177-3AD203B41FA5}">
                      <a16:colId xmlns:a16="http://schemas.microsoft.com/office/drawing/2014/main" val="2432303286"/>
                    </a:ext>
                  </a:extLst>
                </a:gridCol>
                <a:gridCol w="822960">
                  <a:extLst>
                    <a:ext uri="{9D8B030D-6E8A-4147-A177-3AD203B41FA5}">
                      <a16:colId xmlns:a16="http://schemas.microsoft.com/office/drawing/2014/main" val="16979607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857714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TMNAS - 2021-03-23 14:15:31</a:t>
                      </a:r>
                      <a:r>
                        <a:rPr kumimoji="0" lang="en-US" sz="1000" b="0" i="0" u="none" strike="noStrike" kern="1200" cap="none" spc="0" normalizeH="0" baseline="0" noProof="0">
                          <a:ln>
                            <a:noFill/>
                          </a:ln>
                          <a:solidFill>
                            <a:prstClr val="black"/>
                          </a:solidFill>
                          <a:effectLst/>
                          <a:uLnTx/>
                          <a:uFillTx/>
                          <a:latin typeface="+mn-lt"/>
                          <a:ea typeface="+mn-ea"/>
                          <a:cs typeface="+mn-cs"/>
                        </a:rPr>
                        <a:t>
 To celebrate Women's History Month, we’re talking with some of our women leaders and highlighting their stories. Christi Finnegan, Assistant Vice President and Pricing Actuary, shared her favorite piece of advice: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9.0164 %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6945578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TMNAS - 2021-03-12 15:09:30</a:t>
                      </a:r>
                      <a:r>
                        <a:rPr kumimoji="0" lang="en-US" sz="1000" b="0" i="0" u="none" strike="noStrike" kern="1200" cap="none" spc="0" normalizeH="0" baseline="0" noProof="0">
                          <a:ln>
                            <a:noFill/>
                          </a:ln>
                          <a:solidFill>
                            <a:prstClr val="black"/>
                          </a:solidFill>
                          <a:effectLst/>
                          <a:uLnTx/>
                          <a:uFillTx/>
                          <a:latin typeface="+mn-lt"/>
                          <a:ea typeface="+mn-ea"/>
                          <a:cs typeface="+mn-cs"/>
                        </a:rPr>
                        <a:t>
 To celebrate Women's History Month, we’re talking with some of our women leaders and highlighting their stories. Caryn N., Vice President of Benefits, shared her best career highlight. #womenleaders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7.5630 %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9714750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TMNAS - 2021-02-19 16:17:18</a:t>
                      </a:r>
                      <a:r>
                        <a:rPr kumimoji="0" lang="en-US" sz="1000" b="0" i="0" u="none" strike="noStrike" kern="1200" cap="none" spc="0" normalizeH="0" baseline="0" noProof="0">
                          <a:ln>
                            <a:noFill/>
                          </a:ln>
                          <a:solidFill>
                            <a:prstClr val="black"/>
                          </a:solidFill>
                          <a:effectLst/>
                          <a:uLnTx/>
                          <a:uFillTx/>
                          <a:latin typeface="+mn-lt"/>
                          <a:ea typeface="+mn-ea"/>
                          <a:cs typeface="+mn-cs"/>
                        </a:rPr>
                        <a:t>
 The brand new TMNAS.com is now live! We’ve made several enhancements to the site to improve functionality and better showcase our company. Check out our new look and all that TMNAS has to offer at TMNAS.com.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6.8966 %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141176647"/>
                  </a:ext>
                </a:extLst>
              </a:tr>
            </a:tbl>
          </a:graphicData>
        </a:graphic>
      </p:graphicFrame>
      <p:sp>
        <p:nvSpPr>
          <p:cNvPr id="4" name="Text Placeholder 3">
            <a:extLst>
              <a:ext uri="{FF2B5EF4-FFF2-40B4-BE49-F238E27FC236}">
                <a16:creationId xmlns:a16="http://schemas.microsoft.com/office/drawing/2014/main" id="{E716BAD3-7315-4379-9D10-6B50D3F29B01}"/>
              </a:ext>
            </a:extLst>
          </p:cNvPr>
          <p:cNvSpPr>
            <a:spLocks noGrp="1"/>
          </p:cNvSpPr>
          <p:nvPr>
            <p:ph type="body" sz="quarter" idx="14"/>
          </p:nvPr>
        </p:nvSpPr>
        <p:spPr/>
        <p:txBody>
          <a:bodyPr/>
          <a:lstStyle/>
          <a:p>
            <a:r>
              <a:rPr lang="en-US"/>
              <a:t>01/01/2021 - 03/31/2021</a:t>
            </a:r>
          </a:p>
        </p:txBody>
      </p:sp>
    </p:spTree>
    <p:extLst>
      <p:ext uri="{BB962C8B-B14F-4D97-AF65-F5344CB8AC3E}">
        <p14:creationId xmlns:p14="http://schemas.microsoft.com/office/powerpoint/2010/main" val="26611677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C114D7-CCBD-4673-B91C-2DF26078C60A}"/>
              </a:ext>
            </a:extLst>
          </p:cNvPr>
          <p:cNvSpPr>
            <a:spLocks noGrp="1"/>
          </p:cNvSpPr>
          <p:nvPr>
            <p:ph type="title"/>
          </p:nvPr>
        </p:nvSpPr>
        <p:spPr/>
        <p:txBody>
          <a:bodyPr/>
          <a:lstStyle/>
          <a:p>
            <a:r>
              <a:rPr lang="en-US"/>
              <a:t>Twitter Key Metrics Table | TMNAS</a:t>
            </a:r>
          </a:p>
        </p:txBody>
      </p:sp>
      <p:graphicFrame>
        <p:nvGraphicFramePr>
          <p:cNvPr id="5" name="Table Placeholder 4">
            <a:extLst>
              <a:ext uri="{FF2B5EF4-FFF2-40B4-BE49-F238E27FC236}">
                <a16:creationId xmlns:a16="http://schemas.microsoft.com/office/drawing/2014/main" id="{C4EEBE6A-8B9C-4917-AE6F-3C46FF139CE5}"/>
              </a:ext>
            </a:extLst>
          </p:cNvPr>
          <p:cNvGraphicFramePr>
            <a:graphicFrameLocks noGrp="1"/>
          </p:cNvGraphicFramePr>
          <p:nvPr>
            <p:ph type="tbl" sz="quarter" idx="13"/>
            <p:extLst>
              <p:ext uri="{D42A27DB-BD31-4B8C-83A1-F6EECF244321}">
                <p14:modId xmlns:p14="http://schemas.microsoft.com/office/powerpoint/2010/main" val="39811780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3019570410"/>
                    </a:ext>
                  </a:extLst>
                </a:gridCol>
                <a:gridCol w="576072">
                  <a:extLst>
                    <a:ext uri="{9D8B030D-6E8A-4147-A177-3AD203B41FA5}">
                      <a16:colId xmlns:a16="http://schemas.microsoft.com/office/drawing/2014/main" val="1453372595"/>
                    </a:ext>
                  </a:extLst>
                </a:gridCol>
                <a:gridCol w="576072">
                  <a:extLst>
                    <a:ext uri="{9D8B030D-6E8A-4147-A177-3AD203B41FA5}">
                      <a16:colId xmlns:a16="http://schemas.microsoft.com/office/drawing/2014/main" val="1238203203"/>
                    </a:ext>
                  </a:extLst>
                </a:gridCol>
                <a:gridCol w="576072">
                  <a:extLst>
                    <a:ext uri="{9D8B030D-6E8A-4147-A177-3AD203B41FA5}">
                      <a16:colId xmlns:a16="http://schemas.microsoft.com/office/drawing/2014/main" val="3829433656"/>
                    </a:ext>
                  </a:extLst>
                </a:gridCol>
                <a:gridCol w="576072">
                  <a:extLst>
                    <a:ext uri="{9D8B030D-6E8A-4147-A177-3AD203B41FA5}">
                      <a16:colId xmlns:a16="http://schemas.microsoft.com/office/drawing/2014/main" val="1785093927"/>
                    </a:ext>
                  </a:extLst>
                </a:gridCol>
                <a:gridCol w="576072">
                  <a:extLst>
                    <a:ext uri="{9D8B030D-6E8A-4147-A177-3AD203B41FA5}">
                      <a16:colId xmlns:a16="http://schemas.microsoft.com/office/drawing/2014/main" val="1083572324"/>
                    </a:ext>
                  </a:extLst>
                </a:gridCol>
                <a:gridCol w="576072">
                  <a:extLst>
                    <a:ext uri="{9D8B030D-6E8A-4147-A177-3AD203B41FA5}">
                      <a16:colId xmlns:a16="http://schemas.microsoft.com/office/drawing/2014/main" val="1286512820"/>
                    </a:ext>
                  </a:extLst>
                </a:gridCol>
                <a:gridCol w="576072">
                  <a:extLst>
                    <a:ext uri="{9D8B030D-6E8A-4147-A177-3AD203B41FA5}">
                      <a16:colId xmlns:a16="http://schemas.microsoft.com/office/drawing/2014/main" val="2356432963"/>
                    </a:ext>
                  </a:extLst>
                </a:gridCol>
                <a:gridCol w="576072">
                  <a:extLst>
                    <a:ext uri="{9D8B030D-6E8A-4147-A177-3AD203B41FA5}">
                      <a16:colId xmlns:a16="http://schemas.microsoft.com/office/drawing/2014/main" val="353493684"/>
                    </a:ext>
                  </a:extLst>
                </a:gridCol>
                <a:gridCol w="576072">
                  <a:extLst>
                    <a:ext uri="{9D8B030D-6E8A-4147-A177-3AD203B41FA5}">
                      <a16:colId xmlns:a16="http://schemas.microsoft.com/office/drawing/2014/main" val="4172007724"/>
                    </a:ext>
                  </a:extLst>
                </a:gridCol>
                <a:gridCol w="576072">
                  <a:extLst>
                    <a:ext uri="{9D8B030D-6E8A-4147-A177-3AD203B41FA5}">
                      <a16:colId xmlns:a16="http://schemas.microsoft.com/office/drawing/2014/main" val="3644367100"/>
                    </a:ext>
                  </a:extLst>
                </a:gridCol>
                <a:gridCol w="576072">
                  <a:extLst>
                    <a:ext uri="{9D8B030D-6E8A-4147-A177-3AD203B41FA5}">
                      <a16:colId xmlns:a16="http://schemas.microsoft.com/office/drawing/2014/main" val="3570494878"/>
                    </a:ext>
                  </a:extLst>
                </a:gridCol>
                <a:gridCol w="576072">
                  <a:extLst>
                    <a:ext uri="{9D8B030D-6E8A-4147-A177-3AD203B41FA5}">
                      <a16:colId xmlns:a16="http://schemas.microsoft.com/office/drawing/2014/main" val="870375726"/>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659636521"/>
                  </a:ext>
                </a:extLst>
              </a:tr>
              <a:tr h="370840">
                <a:tc>
                  <a:txBody>
                    <a:bodyPr/>
                    <a:lstStyle/>
                    <a:p>
                      <a:r>
                        <a:rPr lang="en-US" sz="1000"/>
                        <a:t>185</a:t>
                      </a:r>
                    </a:p>
                  </a:txBody>
                  <a:tcPr/>
                </a:tc>
                <a:tc>
                  <a:txBody>
                    <a:bodyPr/>
                    <a:lstStyle/>
                    <a:p>
                      <a:r>
                        <a:rPr lang="en-US" sz="1000"/>
                        <a:t>-1</a:t>
                      </a:r>
                    </a:p>
                  </a:txBody>
                  <a:tcPr/>
                </a:tc>
                <a:tc>
                  <a:txBody>
                    <a:bodyPr/>
                    <a:lstStyle/>
                    <a:p>
                      <a:r>
                        <a:rPr lang="en-US" sz="1000"/>
                        <a:t>12</a:t>
                      </a:r>
                    </a:p>
                  </a:txBody>
                  <a:tcPr/>
                </a:tc>
                <a:tc>
                  <a:txBody>
                    <a:bodyPr/>
                    <a:lstStyle/>
                    <a:p>
                      <a:r>
                        <a:rPr lang="en-US" sz="1000"/>
                        <a:t>11</a:t>
                      </a:r>
                    </a:p>
                  </a:txBody>
                  <a:tcPr/>
                </a:tc>
                <a:tc>
                  <a:txBody>
                    <a:bodyPr/>
                    <a:lstStyle/>
                    <a:p>
                      <a:r>
                        <a:rPr lang="en-US" sz="1000"/>
                        <a:t>1</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17</a:t>
                      </a:r>
                    </a:p>
                  </a:txBody>
                  <a:tcPr/>
                </a:tc>
                <a:tc>
                  <a:txBody>
                    <a:bodyPr/>
                    <a:lstStyle/>
                    <a:p>
                      <a:r>
                        <a:rPr lang="en-US" sz="1000"/>
                        <a:t>0</a:t>
                      </a:r>
                    </a:p>
                  </a:txBody>
                  <a:tcPr/>
                </a:tc>
                <a:tc>
                  <a:txBody>
                    <a:bodyPr/>
                    <a:lstStyle/>
                    <a:p>
                      <a:r>
                        <a:rPr lang="en-US" sz="1000"/>
                        <a:t>10</a:t>
                      </a:r>
                    </a:p>
                  </a:txBody>
                  <a:tcPr/>
                </a:tc>
                <a:tc>
                  <a:txBody>
                    <a:bodyPr/>
                    <a:lstStyle/>
                    <a:p>
                      <a:r>
                        <a:rPr lang="en-US" sz="1000"/>
                        <a:t>0.8354 %</a:t>
                      </a:r>
                    </a:p>
                  </a:txBody>
                  <a:tcPr/>
                </a:tc>
                <a:tc>
                  <a:txBody>
                    <a:bodyPr/>
                    <a:lstStyle/>
                    <a:p>
                      <a:r>
                        <a:rPr lang="en-US" sz="1000"/>
                        <a:t>0.0 %</a:t>
                      </a:r>
                    </a:p>
                  </a:txBody>
                  <a:tcPr/>
                </a:tc>
                <a:extLst>
                  <a:ext uri="{0D108BD9-81ED-4DB2-BD59-A6C34878D82A}">
                    <a16:rowId xmlns:a16="http://schemas.microsoft.com/office/drawing/2014/main" val="1203409187"/>
                  </a:ext>
                </a:extLst>
              </a:tr>
            </a:tbl>
          </a:graphicData>
        </a:graphic>
      </p:graphicFrame>
      <p:sp>
        <p:nvSpPr>
          <p:cNvPr id="4" name="Text Placeholder 3">
            <a:extLst>
              <a:ext uri="{FF2B5EF4-FFF2-40B4-BE49-F238E27FC236}">
                <a16:creationId xmlns:a16="http://schemas.microsoft.com/office/drawing/2014/main" id="{AFB9CCF8-0FB1-40CF-8025-D3D29927CB1A}"/>
              </a:ext>
            </a:extLst>
          </p:cNvPr>
          <p:cNvSpPr>
            <a:spLocks noGrp="1"/>
          </p:cNvSpPr>
          <p:nvPr>
            <p:ph type="body" sz="quarter" idx="14"/>
          </p:nvPr>
        </p:nvSpPr>
        <p:spPr/>
        <p:txBody>
          <a:bodyPr/>
          <a:lstStyle/>
          <a:p>
            <a:r>
              <a:rPr lang="en-US"/>
              <a:t>01/01/2021 - 03/31/2021</a:t>
            </a:r>
          </a:p>
        </p:txBody>
      </p:sp>
    </p:spTree>
    <p:extLst>
      <p:ext uri="{BB962C8B-B14F-4D97-AF65-F5344CB8AC3E}">
        <p14:creationId xmlns:p14="http://schemas.microsoft.com/office/powerpoint/2010/main" val="36415809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529A63-B990-48EF-94FC-2AC9017C6F70}"/>
              </a:ext>
            </a:extLst>
          </p:cNvPr>
          <p:cNvSpPr>
            <a:spLocks noGrp="1"/>
          </p:cNvSpPr>
          <p:nvPr>
            <p:ph type="title"/>
          </p:nvPr>
        </p:nvSpPr>
        <p:spPr/>
        <p:txBody>
          <a:bodyPr/>
          <a:lstStyle/>
          <a:p>
            <a:r>
              <a:rPr lang="en-US"/>
              <a:t>Twitter Twitter Followers Change | TMNAS</a:t>
            </a:r>
          </a:p>
        </p:txBody>
      </p:sp>
      <p:graphicFrame>
        <p:nvGraphicFramePr>
          <p:cNvPr id="6" name="Chart Placeholder 5">
            <a:extLst>
              <a:ext uri="{FF2B5EF4-FFF2-40B4-BE49-F238E27FC236}">
                <a16:creationId xmlns:a16="http://schemas.microsoft.com/office/drawing/2014/main" id="{3BEA8150-48A0-49AE-A194-07B348DF31ED}"/>
              </a:ext>
            </a:extLst>
          </p:cNvPr>
          <p:cNvGraphicFramePr>
            <a:graphicFrameLocks noGrp="1"/>
          </p:cNvGraphicFramePr>
          <p:nvPr>
            <p:ph type="chart" sz="quarter" idx="13"/>
            <p:extLst>
              <p:ext uri="{D42A27DB-BD31-4B8C-83A1-F6EECF244321}">
                <p14:modId xmlns:p14="http://schemas.microsoft.com/office/powerpoint/2010/main" val="71943735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48EB271-84E3-4FFD-AF09-1B7D1C48B039}"/>
              </a:ext>
            </a:extLst>
          </p:cNvPr>
          <p:cNvSpPr>
            <a:spLocks noGrp="1"/>
          </p:cNvSpPr>
          <p:nvPr>
            <p:ph type="body" sz="quarter" idx="14"/>
          </p:nvPr>
        </p:nvSpPr>
        <p:spPr/>
        <p:txBody>
          <a:bodyPr/>
          <a:lstStyle/>
          <a:p>
            <a:r>
              <a:rPr lang="en-US"/>
              <a:t>01/01/2021 - 03/31/2021</a:t>
            </a:r>
          </a:p>
        </p:txBody>
      </p:sp>
      <p:sp>
        <p:nvSpPr>
          <p:cNvPr id="5" name="Footer Placeholder 4">
            <a:extLst>
              <a:ext uri="{FF2B5EF4-FFF2-40B4-BE49-F238E27FC236}">
                <a16:creationId xmlns:a16="http://schemas.microsoft.com/office/drawing/2014/main" id="{412B4513-C045-4B91-89C4-AB80B01D41D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460123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C87504-26E7-4ABC-B1A0-EFD3FDBEAC84}"/>
              </a:ext>
            </a:extLst>
          </p:cNvPr>
          <p:cNvSpPr>
            <a:spLocks noGrp="1"/>
          </p:cNvSpPr>
          <p:nvPr>
            <p:ph type="title"/>
          </p:nvPr>
        </p:nvSpPr>
        <p:spPr/>
        <p:txBody>
          <a:bodyPr/>
          <a:lstStyle/>
          <a:p>
            <a:r>
              <a:rPr lang="en-US"/>
              <a:t>Twitter Average Interactions Per Tweet | TMNAS</a:t>
            </a:r>
          </a:p>
        </p:txBody>
      </p:sp>
      <p:graphicFrame>
        <p:nvGraphicFramePr>
          <p:cNvPr id="6" name="Chart Placeholder 5">
            <a:extLst>
              <a:ext uri="{FF2B5EF4-FFF2-40B4-BE49-F238E27FC236}">
                <a16:creationId xmlns:a16="http://schemas.microsoft.com/office/drawing/2014/main" id="{7AF0CBAE-6983-4FA7-9C8A-E529BC76C375}"/>
              </a:ext>
            </a:extLst>
          </p:cNvPr>
          <p:cNvGraphicFramePr>
            <a:graphicFrameLocks noGrp="1"/>
          </p:cNvGraphicFramePr>
          <p:nvPr>
            <p:ph type="chart" sz="quarter" idx="13"/>
            <p:extLst>
              <p:ext uri="{D42A27DB-BD31-4B8C-83A1-F6EECF244321}">
                <p14:modId xmlns:p14="http://schemas.microsoft.com/office/powerpoint/2010/main" val="214202523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67A18BD-CF87-473B-B089-6D7625D99618}"/>
              </a:ext>
            </a:extLst>
          </p:cNvPr>
          <p:cNvSpPr>
            <a:spLocks noGrp="1"/>
          </p:cNvSpPr>
          <p:nvPr>
            <p:ph type="body" sz="quarter" idx="14"/>
          </p:nvPr>
        </p:nvSpPr>
        <p:spPr/>
        <p:txBody>
          <a:bodyPr/>
          <a:lstStyle/>
          <a:p>
            <a:r>
              <a:rPr lang="en-US"/>
              <a:t>01/01/2021 - 03/31/2021</a:t>
            </a:r>
          </a:p>
        </p:txBody>
      </p:sp>
      <p:sp>
        <p:nvSpPr>
          <p:cNvPr id="5" name="Footer Placeholder 4">
            <a:extLst>
              <a:ext uri="{FF2B5EF4-FFF2-40B4-BE49-F238E27FC236}">
                <a16:creationId xmlns:a16="http://schemas.microsoft.com/office/drawing/2014/main" id="{BF2DE153-FFCE-43A9-96A2-23B3F97D5B9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226244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1E47CE-C13D-4C3F-9725-6A647D6A7924}"/>
              </a:ext>
            </a:extLst>
          </p:cNvPr>
          <p:cNvSpPr>
            <a:spLocks noGrp="1"/>
          </p:cNvSpPr>
          <p:nvPr>
            <p:ph type="title"/>
          </p:nvPr>
        </p:nvSpPr>
        <p:spPr/>
        <p:txBody>
          <a:bodyPr/>
          <a:lstStyle/>
          <a:p>
            <a:r>
              <a:rPr lang="en-US"/>
              <a:t>Twitter Total Interactions Per Month | TMNAS</a:t>
            </a:r>
          </a:p>
        </p:txBody>
      </p:sp>
      <p:graphicFrame>
        <p:nvGraphicFramePr>
          <p:cNvPr id="6" name="Chart Placeholder 5">
            <a:extLst>
              <a:ext uri="{FF2B5EF4-FFF2-40B4-BE49-F238E27FC236}">
                <a16:creationId xmlns:a16="http://schemas.microsoft.com/office/drawing/2014/main" id="{F8F88AEB-04F8-4AED-BB5C-7CFEBC5AC453}"/>
              </a:ext>
            </a:extLst>
          </p:cNvPr>
          <p:cNvGraphicFramePr>
            <a:graphicFrameLocks noGrp="1"/>
          </p:cNvGraphicFramePr>
          <p:nvPr>
            <p:ph type="chart" sz="quarter" idx="13"/>
            <p:extLst>
              <p:ext uri="{D42A27DB-BD31-4B8C-83A1-F6EECF244321}">
                <p14:modId xmlns:p14="http://schemas.microsoft.com/office/powerpoint/2010/main" val="306696197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1C20D78-A6D9-4646-862E-D1F268AF3EBF}"/>
              </a:ext>
            </a:extLst>
          </p:cNvPr>
          <p:cNvSpPr>
            <a:spLocks noGrp="1"/>
          </p:cNvSpPr>
          <p:nvPr>
            <p:ph type="body" sz="quarter" idx="14"/>
          </p:nvPr>
        </p:nvSpPr>
        <p:spPr/>
        <p:txBody>
          <a:bodyPr/>
          <a:lstStyle/>
          <a:p>
            <a:r>
              <a:rPr lang="en-US"/>
              <a:t>01/01/2021 - 03/31/2021</a:t>
            </a:r>
          </a:p>
        </p:txBody>
      </p:sp>
      <p:sp>
        <p:nvSpPr>
          <p:cNvPr id="5" name="Footer Placeholder 4">
            <a:extLst>
              <a:ext uri="{FF2B5EF4-FFF2-40B4-BE49-F238E27FC236}">
                <a16:creationId xmlns:a16="http://schemas.microsoft.com/office/drawing/2014/main" id="{115B2799-97C0-4690-B219-97F8AF98781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677579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7CA6A8-EFDC-4D57-BDE4-69E87C695BC4}"/>
              </a:ext>
            </a:extLst>
          </p:cNvPr>
          <p:cNvSpPr>
            <a:spLocks noGrp="1"/>
          </p:cNvSpPr>
          <p:nvPr>
            <p:ph type="title"/>
          </p:nvPr>
        </p:nvSpPr>
        <p:spPr/>
        <p:txBody>
          <a:bodyPr/>
          <a:lstStyle/>
          <a:p>
            <a:r>
              <a:rPr lang="en-US"/>
              <a:t>Twitter Own and Retweeted Tweets Table | TMNAS - 1 of 3</a:t>
            </a:r>
          </a:p>
        </p:txBody>
      </p:sp>
      <p:graphicFrame>
        <p:nvGraphicFramePr>
          <p:cNvPr id="5" name="Table Placeholder 4">
            <a:extLst>
              <a:ext uri="{FF2B5EF4-FFF2-40B4-BE49-F238E27FC236}">
                <a16:creationId xmlns:a16="http://schemas.microsoft.com/office/drawing/2014/main" id="{5C524C7F-9D79-451E-8A66-8BF4E7301FAC}"/>
              </a:ext>
            </a:extLst>
          </p:cNvPr>
          <p:cNvGraphicFramePr>
            <a:graphicFrameLocks noGrp="1"/>
          </p:cNvGraphicFramePr>
          <p:nvPr>
            <p:ph type="tbl" sz="quarter" idx="13"/>
            <p:extLst>
              <p:ext uri="{D42A27DB-BD31-4B8C-83A1-F6EECF244321}">
                <p14:modId xmlns:p14="http://schemas.microsoft.com/office/powerpoint/2010/main" val="11718412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456774022"/>
                    </a:ext>
                  </a:extLst>
                </a:gridCol>
                <a:gridCol w="493776">
                  <a:extLst>
                    <a:ext uri="{9D8B030D-6E8A-4147-A177-3AD203B41FA5}">
                      <a16:colId xmlns:a16="http://schemas.microsoft.com/office/drawing/2014/main" val="1161475728"/>
                    </a:ext>
                  </a:extLst>
                </a:gridCol>
                <a:gridCol w="1069848">
                  <a:extLst>
                    <a:ext uri="{9D8B030D-6E8A-4147-A177-3AD203B41FA5}">
                      <a16:colId xmlns:a16="http://schemas.microsoft.com/office/drawing/2014/main" val="2614778604"/>
                    </a:ext>
                  </a:extLst>
                </a:gridCol>
                <a:gridCol w="1069848">
                  <a:extLst>
                    <a:ext uri="{9D8B030D-6E8A-4147-A177-3AD203B41FA5}">
                      <a16:colId xmlns:a16="http://schemas.microsoft.com/office/drawing/2014/main" val="4147773701"/>
                    </a:ext>
                  </a:extLst>
                </a:gridCol>
                <a:gridCol w="1069848">
                  <a:extLst>
                    <a:ext uri="{9D8B030D-6E8A-4147-A177-3AD203B41FA5}">
                      <a16:colId xmlns:a16="http://schemas.microsoft.com/office/drawing/2014/main" val="543100336"/>
                    </a:ext>
                  </a:extLst>
                </a:gridCol>
                <a:gridCol w="1069848">
                  <a:extLst>
                    <a:ext uri="{9D8B030D-6E8A-4147-A177-3AD203B41FA5}">
                      <a16:colId xmlns:a16="http://schemas.microsoft.com/office/drawing/2014/main" val="3845762501"/>
                    </a:ext>
                  </a:extLst>
                </a:gridCol>
                <a:gridCol w="1069848">
                  <a:extLst>
                    <a:ext uri="{9D8B030D-6E8A-4147-A177-3AD203B41FA5}">
                      <a16:colId xmlns:a16="http://schemas.microsoft.com/office/drawing/2014/main" val="6341805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846468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@TMNA_Services - 2021-03-19 17:07:54</a:t>
                      </a:r>
                      <a:r>
                        <a:rPr kumimoji="0" lang="en-US" sz="1000" b="0" i="0" u="none" strike="noStrike" kern="1200" cap="none" spc="0" normalizeH="0" baseline="0" noProof="0">
                          <a:ln>
                            <a:noFill/>
                          </a:ln>
                          <a:solidFill>
                            <a:prstClr val="black"/>
                          </a:solidFill>
                          <a:effectLst/>
                          <a:uLnTx/>
                          <a:uFillTx/>
                          <a:latin typeface="+mn-lt"/>
                          <a:ea typeface="+mn-ea"/>
                          <a:cs typeface="+mn-cs"/>
                        </a:rPr>
                        <a:t>
 Today, TMNAS attended a virtual celebration of the 2020 Top 101 Best and Brightest Companies to Work For in the Nation!  We are so proud to be on the Best and Brightest list and earning a spot in the top 101 companies is truly an honor! #THEBB https://t.co/J5u5uI7HmR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03/20/2021 02:10:06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1.6216 %</a:t>
                      </a:r>
                    </a:p>
                  </a:txBody>
                  <a:tcPr/>
                </a:tc>
                <a:extLst>
                  <a:ext uri="{0D108BD9-81ED-4DB2-BD59-A6C34878D82A}">
                    <a16:rowId xmlns:a16="http://schemas.microsoft.com/office/drawing/2014/main" val="14931902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@TMNA_Services - 2021-03-12 15:08:12</a:t>
                      </a:r>
                      <a:r>
                        <a:rPr kumimoji="0" lang="en-US" sz="1000" b="0" i="0" u="none" strike="noStrike" kern="1200" cap="none" spc="0" normalizeH="0" baseline="0" noProof="0">
                          <a:ln>
                            <a:noFill/>
                          </a:ln>
                          <a:solidFill>
                            <a:prstClr val="black"/>
                          </a:solidFill>
                          <a:effectLst/>
                          <a:uLnTx/>
                          <a:uFillTx/>
                          <a:latin typeface="+mn-lt"/>
                          <a:ea typeface="+mn-ea"/>
                          <a:cs typeface="+mn-cs"/>
                        </a:rPr>
                        <a:t>
 To celebrate Women's History Month, we’re talking with some of our women leaders and highlighting their stories. Caryn N., Vice President of Benefits, shared her best career highlight. #womenleaders https://t.co/W9eVLcTBRj</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03/13/2021 13:10:17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1.0811 %</a:t>
                      </a:r>
                    </a:p>
                  </a:txBody>
                  <a:tcPr/>
                </a:tc>
                <a:extLst>
                  <a:ext uri="{0D108BD9-81ED-4DB2-BD59-A6C34878D82A}">
                    <a16:rowId xmlns:a16="http://schemas.microsoft.com/office/drawing/2014/main" val="195140513"/>
                  </a:ext>
                </a:extLst>
              </a:tr>
            </a:tbl>
          </a:graphicData>
        </a:graphic>
      </p:graphicFrame>
      <p:sp>
        <p:nvSpPr>
          <p:cNvPr id="4" name="Text Placeholder 3">
            <a:extLst>
              <a:ext uri="{FF2B5EF4-FFF2-40B4-BE49-F238E27FC236}">
                <a16:creationId xmlns:a16="http://schemas.microsoft.com/office/drawing/2014/main" id="{80ECD96B-92F6-4B83-872B-7BCA0A51804E}"/>
              </a:ext>
            </a:extLst>
          </p:cNvPr>
          <p:cNvSpPr>
            <a:spLocks noGrp="1"/>
          </p:cNvSpPr>
          <p:nvPr>
            <p:ph type="body" sz="quarter" idx="14"/>
          </p:nvPr>
        </p:nvSpPr>
        <p:spPr/>
        <p:txBody>
          <a:bodyPr/>
          <a:lstStyle/>
          <a:p>
            <a:r>
              <a:rPr lang="en-US"/>
              <a:t>01/01/2021 - 03/31/2021</a:t>
            </a:r>
          </a:p>
        </p:txBody>
      </p:sp>
    </p:spTree>
    <p:extLst>
      <p:ext uri="{BB962C8B-B14F-4D97-AF65-F5344CB8AC3E}">
        <p14:creationId xmlns:p14="http://schemas.microsoft.com/office/powerpoint/2010/main" val="30992385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5383B4-A7DC-472D-A6AE-A9014B148406}"/>
              </a:ext>
            </a:extLst>
          </p:cNvPr>
          <p:cNvSpPr>
            <a:spLocks noGrp="1"/>
          </p:cNvSpPr>
          <p:nvPr>
            <p:ph type="title"/>
          </p:nvPr>
        </p:nvSpPr>
        <p:spPr/>
        <p:txBody>
          <a:bodyPr/>
          <a:lstStyle/>
          <a:p>
            <a:r>
              <a:rPr lang="en-US"/>
              <a:t>Twitter Own and Retweeted Tweets Table | TMNAS - 2 of 3</a:t>
            </a:r>
          </a:p>
        </p:txBody>
      </p:sp>
      <p:graphicFrame>
        <p:nvGraphicFramePr>
          <p:cNvPr id="5" name="Table Placeholder 4">
            <a:extLst>
              <a:ext uri="{FF2B5EF4-FFF2-40B4-BE49-F238E27FC236}">
                <a16:creationId xmlns:a16="http://schemas.microsoft.com/office/drawing/2014/main" id="{ABC1B91A-4176-4332-BEBD-3C46F030DB65}"/>
              </a:ext>
            </a:extLst>
          </p:cNvPr>
          <p:cNvGraphicFramePr>
            <a:graphicFrameLocks noGrp="1"/>
          </p:cNvGraphicFramePr>
          <p:nvPr>
            <p:ph type="tbl" sz="quarter" idx="13"/>
            <p:extLst>
              <p:ext uri="{D42A27DB-BD31-4B8C-83A1-F6EECF244321}">
                <p14:modId xmlns:p14="http://schemas.microsoft.com/office/powerpoint/2010/main" val="1649404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502553991"/>
                    </a:ext>
                  </a:extLst>
                </a:gridCol>
                <a:gridCol w="493776">
                  <a:extLst>
                    <a:ext uri="{9D8B030D-6E8A-4147-A177-3AD203B41FA5}">
                      <a16:colId xmlns:a16="http://schemas.microsoft.com/office/drawing/2014/main" val="3359031478"/>
                    </a:ext>
                  </a:extLst>
                </a:gridCol>
                <a:gridCol w="1069848">
                  <a:extLst>
                    <a:ext uri="{9D8B030D-6E8A-4147-A177-3AD203B41FA5}">
                      <a16:colId xmlns:a16="http://schemas.microsoft.com/office/drawing/2014/main" val="3044794229"/>
                    </a:ext>
                  </a:extLst>
                </a:gridCol>
                <a:gridCol w="1069848">
                  <a:extLst>
                    <a:ext uri="{9D8B030D-6E8A-4147-A177-3AD203B41FA5}">
                      <a16:colId xmlns:a16="http://schemas.microsoft.com/office/drawing/2014/main" val="4072110136"/>
                    </a:ext>
                  </a:extLst>
                </a:gridCol>
                <a:gridCol w="1069848">
                  <a:extLst>
                    <a:ext uri="{9D8B030D-6E8A-4147-A177-3AD203B41FA5}">
                      <a16:colId xmlns:a16="http://schemas.microsoft.com/office/drawing/2014/main" val="1038774945"/>
                    </a:ext>
                  </a:extLst>
                </a:gridCol>
                <a:gridCol w="1069848">
                  <a:extLst>
                    <a:ext uri="{9D8B030D-6E8A-4147-A177-3AD203B41FA5}">
                      <a16:colId xmlns:a16="http://schemas.microsoft.com/office/drawing/2014/main" val="808167211"/>
                    </a:ext>
                  </a:extLst>
                </a:gridCol>
                <a:gridCol w="1069848">
                  <a:extLst>
                    <a:ext uri="{9D8B030D-6E8A-4147-A177-3AD203B41FA5}">
                      <a16:colId xmlns:a16="http://schemas.microsoft.com/office/drawing/2014/main" val="8052922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0556906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@TMNA_Services - 2021-03-15 18:02:26</a:t>
                      </a:r>
                      <a:r>
                        <a:rPr kumimoji="0" lang="en-US" sz="1000" b="0" i="0" u="none" strike="noStrike" kern="1200" cap="none" spc="0" normalizeH="0" baseline="0" noProof="0">
                          <a:ln>
                            <a:noFill/>
                          </a:ln>
                          <a:solidFill>
                            <a:prstClr val="black"/>
                          </a:solidFill>
                          <a:effectLst/>
                          <a:uLnTx/>
                          <a:uFillTx/>
                          <a:latin typeface="+mn-lt"/>
                          <a:ea typeface="+mn-ea"/>
                          <a:cs typeface="+mn-cs"/>
                        </a:rPr>
                        <a:t>
 To celebrate Women's History Month, we’re talking with some of our women leaders and highlighting their stories. Maria T., Assistant Vice President of Financial Systems, shared her best career highlight at TMNAS. https://t.co/jHEXkOulCh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03/16/2021 02:11:16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1.0811 %</a:t>
                      </a:r>
                    </a:p>
                  </a:txBody>
                  <a:tcPr/>
                </a:tc>
                <a:extLst>
                  <a:ext uri="{0D108BD9-81ED-4DB2-BD59-A6C34878D82A}">
                    <a16:rowId xmlns:a16="http://schemas.microsoft.com/office/drawing/2014/main" val="4540608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@TMNA_Services - 2021-03-17 16:49:10</a:t>
                      </a:r>
                      <a:r>
                        <a:rPr kumimoji="0" lang="en-US" sz="1000" b="0" i="0" u="none" strike="noStrike" kern="1200" cap="none" spc="0" normalizeH="0" baseline="0" noProof="0">
                          <a:ln>
                            <a:noFill/>
                          </a:ln>
                          <a:solidFill>
                            <a:prstClr val="black"/>
                          </a:solidFill>
                          <a:effectLst/>
                          <a:uLnTx/>
                          <a:uFillTx/>
                          <a:latin typeface="+mn-lt"/>
                          <a:ea typeface="+mn-ea"/>
                          <a:cs typeface="+mn-cs"/>
                        </a:rPr>
                        <a:t>
 TMNAS supports @SOPAPhilly by participating in the Leprechaun Run annually! Employees had 1 week to virtually take part in the Lucky 7- Mile Race, Classic 5-Mile Race, or 2-Mile Fun Run/Walk. Thanks to all that participated and helped support this worthy cause! https://t.co/oqPprDagqo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03/17/2021 20:10:04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1.0811 %</a:t>
                      </a:r>
                    </a:p>
                  </a:txBody>
                  <a:tcPr/>
                </a:tc>
                <a:extLst>
                  <a:ext uri="{0D108BD9-81ED-4DB2-BD59-A6C34878D82A}">
                    <a16:rowId xmlns:a16="http://schemas.microsoft.com/office/drawing/2014/main" val="345329300"/>
                  </a:ext>
                </a:extLst>
              </a:tr>
            </a:tbl>
          </a:graphicData>
        </a:graphic>
      </p:graphicFrame>
      <p:sp>
        <p:nvSpPr>
          <p:cNvPr id="4" name="Text Placeholder 3">
            <a:extLst>
              <a:ext uri="{FF2B5EF4-FFF2-40B4-BE49-F238E27FC236}">
                <a16:creationId xmlns:a16="http://schemas.microsoft.com/office/drawing/2014/main" id="{092D9945-0626-4849-9552-A45C9778E94D}"/>
              </a:ext>
            </a:extLst>
          </p:cNvPr>
          <p:cNvSpPr>
            <a:spLocks noGrp="1"/>
          </p:cNvSpPr>
          <p:nvPr>
            <p:ph type="body" sz="quarter" idx="14"/>
          </p:nvPr>
        </p:nvSpPr>
        <p:spPr/>
        <p:txBody>
          <a:bodyPr/>
          <a:lstStyle/>
          <a:p>
            <a:r>
              <a:rPr lang="en-US"/>
              <a:t>01/01/2021 - 03/31/2021</a:t>
            </a:r>
          </a:p>
        </p:txBody>
      </p:sp>
    </p:spTree>
    <p:extLst>
      <p:ext uri="{BB962C8B-B14F-4D97-AF65-F5344CB8AC3E}">
        <p14:creationId xmlns:p14="http://schemas.microsoft.com/office/powerpoint/2010/main" val="9341774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657791-C101-455D-8B5C-04457EFEB57A}"/>
              </a:ext>
            </a:extLst>
          </p:cNvPr>
          <p:cNvSpPr>
            <a:spLocks noGrp="1"/>
          </p:cNvSpPr>
          <p:nvPr>
            <p:ph type="title"/>
          </p:nvPr>
        </p:nvSpPr>
        <p:spPr/>
        <p:txBody>
          <a:bodyPr/>
          <a:lstStyle/>
          <a:p>
            <a:r>
              <a:rPr lang="en-US"/>
              <a:t>Twitter Own and Retweeted Tweets Table | TMNAS - 3 of 3</a:t>
            </a:r>
          </a:p>
        </p:txBody>
      </p:sp>
      <p:graphicFrame>
        <p:nvGraphicFramePr>
          <p:cNvPr id="5" name="Table Placeholder 4">
            <a:extLst>
              <a:ext uri="{FF2B5EF4-FFF2-40B4-BE49-F238E27FC236}">
                <a16:creationId xmlns:a16="http://schemas.microsoft.com/office/drawing/2014/main" id="{557B4CCA-8ADB-4DC9-92DB-A9AC5910198B}"/>
              </a:ext>
            </a:extLst>
          </p:cNvPr>
          <p:cNvGraphicFramePr>
            <a:graphicFrameLocks noGrp="1"/>
          </p:cNvGraphicFramePr>
          <p:nvPr>
            <p:ph type="tbl" sz="quarter" idx="13"/>
            <p:extLst>
              <p:ext uri="{D42A27DB-BD31-4B8C-83A1-F6EECF244321}">
                <p14:modId xmlns:p14="http://schemas.microsoft.com/office/powerpoint/2010/main" val="7788366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840889963"/>
                    </a:ext>
                  </a:extLst>
                </a:gridCol>
                <a:gridCol w="493776">
                  <a:extLst>
                    <a:ext uri="{9D8B030D-6E8A-4147-A177-3AD203B41FA5}">
                      <a16:colId xmlns:a16="http://schemas.microsoft.com/office/drawing/2014/main" val="3119001222"/>
                    </a:ext>
                  </a:extLst>
                </a:gridCol>
                <a:gridCol w="1069848">
                  <a:extLst>
                    <a:ext uri="{9D8B030D-6E8A-4147-A177-3AD203B41FA5}">
                      <a16:colId xmlns:a16="http://schemas.microsoft.com/office/drawing/2014/main" val="341662567"/>
                    </a:ext>
                  </a:extLst>
                </a:gridCol>
                <a:gridCol w="1069848">
                  <a:extLst>
                    <a:ext uri="{9D8B030D-6E8A-4147-A177-3AD203B41FA5}">
                      <a16:colId xmlns:a16="http://schemas.microsoft.com/office/drawing/2014/main" val="3492132758"/>
                    </a:ext>
                  </a:extLst>
                </a:gridCol>
                <a:gridCol w="1069848">
                  <a:extLst>
                    <a:ext uri="{9D8B030D-6E8A-4147-A177-3AD203B41FA5}">
                      <a16:colId xmlns:a16="http://schemas.microsoft.com/office/drawing/2014/main" val="1438692588"/>
                    </a:ext>
                  </a:extLst>
                </a:gridCol>
                <a:gridCol w="1069848">
                  <a:extLst>
                    <a:ext uri="{9D8B030D-6E8A-4147-A177-3AD203B41FA5}">
                      <a16:colId xmlns:a16="http://schemas.microsoft.com/office/drawing/2014/main" val="2511151581"/>
                    </a:ext>
                  </a:extLst>
                </a:gridCol>
                <a:gridCol w="1069848">
                  <a:extLst>
                    <a:ext uri="{9D8B030D-6E8A-4147-A177-3AD203B41FA5}">
                      <a16:colId xmlns:a16="http://schemas.microsoft.com/office/drawing/2014/main" val="21903745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9334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@TMNA_Services - 2021-03-23 14:26:08</a:t>
                      </a:r>
                      <a:r>
                        <a:rPr kumimoji="0" lang="en-US" sz="1000" b="0" i="0" u="none" strike="noStrike" kern="1200" cap="none" spc="0" normalizeH="0" baseline="0" noProof="0">
                          <a:ln>
                            <a:noFill/>
                          </a:ln>
                          <a:solidFill>
                            <a:prstClr val="black"/>
                          </a:solidFill>
                          <a:effectLst/>
                          <a:uLnTx/>
                          <a:uFillTx/>
                          <a:latin typeface="+mn-lt"/>
                          <a:ea typeface="+mn-ea"/>
                          <a:cs typeface="+mn-cs"/>
                        </a:rPr>
                        <a:t>
 #womenleaders To celebrate Women's History Month, we’re talking with some of our women leaders and highlighting their stories. Christi Finnegan, Assistant Vice President and Pricing Actuary, shared her favorite piece of advice: https://t.co/2mqv7qpdHI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03/23/2021 20:10:02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1.0811 %</a:t>
                      </a:r>
                    </a:p>
                  </a:txBody>
                  <a:tcPr/>
                </a:tc>
                <a:extLst>
                  <a:ext uri="{0D108BD9-81ED-4DB2-BD59-A6C34878D82A}">
                    <a16:rowId xmlns:a16="http://schemas.microsoft.com/office/drawing/2014/main" val="3983984396"/>
                  </a:ext>
                </a:extLst>
              </a:tr>
            </a:tbl>
          </a:graphicData>
        </a:graphic>
      </p:graphicFrame>
      <p:sp>
        <p:nvSpPr>
          <p:cNvPr id="4" name="Text Placeholder 3">
            <a:extLst>
              <a:ext uri="{FF2B5EF4-FFF2-40B4-BE49-F238E27FC236}">
                <a16:creationId xmlns:a16="http://schemas.microsoft.com/office/drawing/2014/main" id="{0AE3CB70-1696-4E44-99C1-33F835D4F77B}"/>
              </a:ext>
            </a:extLst>
          </p:cNvPr>
          <p:cNvSpPr>
            <a:spLocks noGrp="1"/>
          </p:cNvSpPr>
          <p:nvPr>
            <p:ph type="body" sz="quarter" idx="14"/>
          </p:nvPr>
        </p:nvSpPr>
        <p:spPr/>
        <p:txBody>
          <a:bodyPr/>
          <a:lstStyle/>
          <a:p>
            <a:r>
              <a:rPr lang="en-US"/>
              <a:t>01/01/2021 - 03/31/2021</a:t>
            </a:r>
          </a:p>
        </p:txBody>
      </p:sp>
    </p:spTree>
    <p:extLst>
      <p:ext uri="{BB962C8B-B14F-4D97-AF65-F5344CB8AC3E}">
        <p14:creationId xmlns:p14="http://schemas.microsoft.com/office/powerpoint/2010/main" val="232842553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FC8292-F019-4259-84C3-3E8006A4A212}"/>
              </a:ext>
            </a:extLst>
          </p:cNvPr>
          <p:cNvSpPr>
            <a:spLocks noGrp="1"/>
          </p:cNvSpPr>
          <p:nvPr>
            <p:ph type="title"/>
          </p:nvPr>
        </p:nvSpPr>
        <p:spPr/>
        <p:txBody>
          <a:bodyPr/>
          <a:lstStyle/>
          <a:p>
            <a:r>
              <a:rPr lang="en-US"/>
              <a:t>LinkedIn Key Metrics Table | TMNAS</a:t>
            </a:r>
          </a:p>
        </p:txBody>
      </p:sp>
      <p:graphicFrame>
        <p:nvGraphicFramePr>
          <p:cNvPr id="5" name="Table Placeholder 4">
            <a:extLst>
              <a:ext uri="{FF2B5EF4-FFF2-40B4-BE49-F238E27FC236}">
                <a16:creationId xmlns:a16="http://schemas.microsoft.com/office/drawing/2014/main" id="{DCE74C13-6ECD-425E-83BF-23FCD2062D2D}"/>
              </a:ext>
            </a:extLst>
          </p:cNvPr>
          <p:cNvGraphicFramePr>
            <a:graphicFrameLocks noGrp="1"/>
          </p:cNvGraphicFramePr>
          <p:nvPr>
            <p:ph type="tbl" sz="quarter" idx="13"/>
            <p:extLst>
              <p:ext uri="{D42A27DB-BD31-4B8C-83A1-F6EECF244321}">
                <p14:modId xmlns:p14="http://schemas.microsoft.com/office/powerpoint/2010/main" val="10789333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1607543429"/>
                    </a:ext>
                  </a:extLst>
                </a:gridCol>
                <a:gridCol w="411480">
                  <a:extLst>
                    <a:ext uri="{9D8B030D-6E8A-4147-A177-3AD203B41FA5}">
                      <a16:colId xmlns:a16="http://schemas.microsoft.com/office/drawing/2014/main" val="3995548744"/>
                    </a:ext>
                  </a:extLst>
                </a:gridCol>
                <a:gridCol w="411480">
                  <a:extLst>
                    <a:ext uri="{9D8B030D-6E8A-4147-A177-3AD203B41FA5}">
                      <a16:colId xmlns:a16="http://schemas.microsoft.com/office/drawing/2014/main" val="1886757445"/>
                    </a:ext>
                  </a:extLst>
                </a:gridCol>
                <a:gridCol w="411480">
                  <a:extLst>
                    <a:ext uri="{9D8B030D-6E8A-4147-A177-3AD203B41FA5}">
                      <a16:colId xmlns:a16="http://schemas.microsoft.com/office/drawing/2014/main" val="4083451384"/>
                    </a:ext>
                  </a:extLst>
                </a:gridCol>
                <a:gridCol w="411480">
                  <a:extLst>
                    <a:ext uri="{9D8B030D-6E8A-4147-A177-3AD203B41FA5}">
                      <a16:colId xmlns:a16="http://schemas.microsoft.com/office/drawing/2014/main" val="2430466458"/>
                    </a:ext>
                  </a:extLst>
                </a:gridCol>
                <a:gridCol w="411480">
                  <a:extLst>
                    <a:ext uri="{9D8B030D-6E8A-4147-A177-3AD203B41FA5}">
                      <a16:colId xmlns:a16="http://schemas.microsoft.com/office/drawing/2014/main" val="3082573723"/>
                    </a:ext>
                  </a:extLst>
                </a:gridCol>
                <a:gridCol w="411480">
                  <a:extLst>
                    <a:ext uri="{9D8B030D-6E8A-4147-A177-3AD203B41FA5}">
                      <a16:colId xmlns:a16="http://schemas.microsoft.com/office/drawing/2014/main" val="4109197719"/>
                    </a:ext>
                  </a:extLst>
                </a:gridCol>
                <a:gridCol w="411480">
                  <a:extLst>
                    <a:ext uri="{9D8B030D-6E8A-4147-A177-3AD203B41FA5}">
                      <a16:colId xmlns:a16="http://schemas.microsoft.com/office/drawing/2014/main" val="2576004162"/>
                    </a:ext>
                  </a:extLst>
                </a:gridCol>
                <a:gridCol w="411480">
                  <a:extLst>
                    <a:ext uri="{9D8B030D-6E8A-4147-A177-3AD203B41FA5}">
                      <a16:colId xmlns:a16="http://schemas.microsoft.com/office/drawing/2014/main" val="4162583547"/>
                    </a:ext>
                  </a:extLst>
                </a:gridCol>
                <a:gridCol w="411480">
                  <a:extLst>
                    <a:ext uri="{9D8B030D-6E8A-4147-A177-3AD203B41FA5}">
                      <a16:colId xmlns:a16="http://schemas.microsoft.com/office/drawing/2014/main" val="2369255131"/>
                    </a:ext>
                  </a:extLst>
                </a:gridCol>
                <a:gridCol w="411480">
                  <a:extLst>
                    <a:ext uri="{9D8B030D-6E8A-4147-A177-3AD203B41FA5}">
                      <a16:colId xmlns:a16="http://schemas.microsoft.com/office/drawing/2014/main" val="327789741"/>
                    </a:ext>
                  </a:extLst>
                </a:gridCol>
                <a:gridCol w="411480">
                  <a:extLst>
                    <a:ext uri="{9D8B030D-6E8A-4147-A177-3AD203B41FA5}">
                      <a16:colId xmlns:a16="http://schemas.microsoft.com/office/drawing/2014/main" val="588798824"/>
                    </a:ext>
                  </a:extLst>
                </a:gridCol>
                <a:gridCol w="411480">
                  <a:extLst>
                    <a:ext uri="{9D8B030D-6E8A-4147-A177-3AD203B41FA5}">
                      <a16:colId xmlns:a16="http://schemas.microsoft.com/office/drawing/2014/main" val="388284270"/>
                    </a:ext>
                  </a:extLst>
                </a:gridCol>
                <a:gridCol w="411480">
                  <a:extLst>
                    <a:ext uri="{9D8B030D-6E8A-4147-A177-3AD203B41FA5}">
                      <a16:colId xmlns:a16="http://schemas.microsoft.com/office/drawing/2014/main" val="3234655633"/>
                    </a:ext>
                  </a:extLst>
                </a:gridCol>
                <a:gridCol w="411480">
                  <a:extLst>
                    <a:ext uri="{9D8B030D-6E8A-4147-A177-3AD203B41FA5}">
                      <a16:colId xmlns:a16="http://schemas.microsoft.com/office/drawing/2014/main" val="2759615120"/>
                    </a:ext>
                  </a:extLst>
                </a:gridCol>
                <a:gridCol w="411480">
                  <a:extLst>
                    <a:ext uri="{9D8B030D-6E8A-4147-A177-3AD203B41FA5}">
                      <a16:colId xmlns:a16="http://schemas.microsoft.com/office/drawing/2014/main" val="2779632610"/>
                    </a:ext>
                  </a:extLst>
                </a:gridCol>
                <a:gridCol w="411480">
                  <a:extLst>
                    <a:ext uri="{9D8B030D-6E8A-4147-A177-3AD203B41FA5}">
                      <a16:colId xmlns:a16="http://schemas.microsoft.com/office/drawing/2014/main" val="1802118564"/>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Avg. Comments</a:t>
                      </a:r>
                    </a:p>
                  </a:txBody>
                  <a:tcPr/>
                </a:tc>
                <a:tc>
                  <a:txBody>
                    <a:bodyPr/>
                    <a:lstStyle/>
                    <a:p>
                      <a:r>
                        <a:rPr lang="en-US" sz="1000"/>
                        <a:t>Shares</a:t>
                      </a:r>
                    </a:p>
                  </a:txBody>
                  <a:tcPr/>
                </a:tc>
                <a:tc>
                  <a:txBody>
                    <a:bodyPr/>
                    <a:lstStyle/>
                    <a:p>
                      <a:r>
                        <a:rPr lang="en-US" sz="1000"/>
                        <a:t>Avg. Shares</a:t>
                      </a:r>
                    </a:p>
                  </a:txBody>
                  <a:tcPr/>
                </a:tc>
                <a:tc>
                  <a:txBody>
                    <a:bodyPr/>
                    <a:lstStyle/>
                    <a:p>
                      <a:r>
                        <a:rPr lang="en-US" sz="1000"/>
                        <a:t>Clicks</a:t>
                      </a:r>
                    </a:p>
                  </a:txBody>
                  <a:tcPr/>
                </a:tc>
                <a:tc>
                  <a:txBody>
                    <a:bodyPr/>
                    <a:lstStyle/>
                    <a:p>
                      <a:r>
                        <a:rPr lang="en-US" sz="1000"/>
                        <a:t>Avg. 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tc>
                  <a:txBody>
                    <a:bodyPr/>
                    <a:lstStyle/>
                    <a:p>
                      <a:r>
                        <a:rPr lang="en-US" sz="1000"/>
                        <a:t>Video Views</a:t>
                      </a:r>
                    </a:p>
                  </a:txBody>
                  <a:tcPr/>
                </a:tc>
                <a:tc>
                  <a:txBody>
                    <a:bodyPr/>
                    <a:lstStyle/>
                    <a:p>
                      <a:r>
                        <a:rPr lang="en-US" sz="1000"/>
                        <a:t>Video Time Watched (minutes)</a:t>
                      </a:r>
                    </a:p>
                  </a:txBody>
                  <a:tcPr/>
                </a:tc>
                <a:extLst>
                  <a:ext uri="{0D108BD9-81ED-4DB2-BD59-A6C34878D82A}">
                    <a16:rowId xmlns:a16="http://schemas.microsoft.com/office/drawing/2014/main" val="3727984206"/>
                  </a:ext>
                </a:extLst>
              </a:tr>
              <a:tr h="370840">
                <a:tc>
                  <a:txBody>
                    <a:bodyPr/>
                    <a:lstStyle/>
                    <a:p>
                      <a:r>
                        <a:rPr lang="en-US" sz="1000"/>
                        <a:t>TMNA Services</a:t>
                      </a:r>
                    </a:p>
                  </a:txBody>
                  <a:tcPr/>
                </a:tc>
                <a:tc>
                  <a:txBody>
                    <a:bodyPr/>
                    <a:lstStyle/>
                    <a:p>
                      <a:r>
                        <a:rPr lang="en-US" sz="1000"/>
                        <a:t>5892</a:t>
                      </a:r>
                    </a:p>
                  </a:txBody>
                  <a:tcPr/>
                </a:tc>
                <a:tc>
                  <a:txBody>
                    <a:bodyPr/>
                    <a:lstStyle/>
                    <a:p>
                      <a:r>
                        <a:rPr lang="en-US" sz="1000"/>
                        <a:t>299</a:t>
                      </a:r>
                    </a:p>
                  </a:txBody>
                  <a:tcPr/>
                </a:tc>
                <a:tc>
                  <a:txBody>
                    <a:bodyPr/>
                    <a:lstStyle/>
                    <a:p>
                      <a:r>
                        <a:rPr lang="en-US" sz="1000"/>
                        <a:t>20</a:t>
                      </a:r>
                    </a:p>
                  </a:txBody>
                  <a:tcPr/>
                </a:tc>
                <a:tc>
                  <a:txBody>
                    <a:bodyPr/>
                    <a:lstStyle/>
                    <a:p>
                      <a:r>
                        <a:rPr lang="en-US" sz="1000"/>
                        <a:t>887</a:t>
                      </a:r>
                    </a:p>
                  </a:txBody>
                  <a:tcPr/>
                </a:tc>
                <a:tc>
                  <a:txBody>
                    <a:bodyPr/>
                    <a:lstStyle/>
                    <a:p>
                      <a:r>
                        <a:rPr lang="en-US" sz="1000"/>
                        <a:t>44.35</a:t>
                      </a:r>
                    </a:p>
                  </a:txBody>
                  <a:tcPr/>
                </a:tc>
                <a:tc>
                  <a:txBody>
                    <a:bodyPr/>
                    <a:lstStyle/>
                    <a:p>
                      <a:r>
                        <a:rPr lang="en-US" sz="1000"/>
                        <a:t>29</a:t>
                      </a:r>
                    </a:p>
                  </a:txBody>
                  <a:tcPr/>
                </a:tc>
                <a:tc>
                  <a:txBody>
                    <a:bodyPr/>
                    <a:lstStyle/>
                    <a:p>
                      <a:r>
                        <a:rPr lang="en-US" sz="1000"/>
                        <a:t>1.45</a:t>
                      </a:r>
                    </a:p>
                  </a:txBody>
                  <a:tcPr/>
                </a:tc>
                <a:tc>
                  <a:txBody>
                    <a:bodyPr/>
                    <a:lstStyle/>
                    <a:p>
                      <a:r>
                        <a:rPr lang="en-US" sz="1000"/>
                        <a:t>11</a:t>
                      </a:r>
                    </a:p>
                  </a:txBody>
                  <a:tcPr/>
                </a:tc>
                <a:tc>
                  <a:txBody>
                    <a:bodyPr/>
                    <a:lstStyle/>
                    <a:p>
                      <a:r>
                        <a:rPr lang="en-US" sz="1000"/>
                        <a:t>0.55</a:t>
                      </a:r>
                    </a:p>
                  </a:txBody>
                  <a:tcPr/>
                </a:tc>
                <a:tc>
                  <a:txBody>
                    <a:bodyPr/>
                    <a:lstStyle/>
                    <a:p>
                      <a:r>
                        <a:rPr lang="en-US" sz="1000"/>
                        <a:t>1223</a:t>
                      </a:r>
                    </a:p>
                  </a:txBody>
                  <a:tcPr/>
                </a:tc>
                <a:tc>
                  <a:txBody>
                    <a:bodyPr/>
                    <a:lstStyle/>
                    <a:p>
                      <a:r>
                        <a:rPr lang="en-US" sz="1000"/>
                        <a:t>61.15</a:t>
                      </a:r>
                    </a:p>
                  </a:txBody>
                  <a:tcPr/>
                </a:tc>
                <a:tc>
                  <a:txBody>
                    <a:bodyPr/>
                    <a:lstStyle/>
                    <a:p>
                      <a:r>
                        <a:rPr lang="en-US" sz="1000"/>
                        <a:t>36665</a:t>
                      </a:r>
                    </a:p>
                  </a:txBody>
                  <a:tcPr/>
                </a:tc>
                <a:tc>
                  <a:txBody>
                    <a:bodyPr/>
                    <a:lstStyle/>
                    <a:p>
                      <a:r>
                        <a:rPr lang="en-US" sz="1000"/>
                        <a:t>1833.25</a:t>
                      </a:r>
                    </a:p>
                  </a:txBody>
                  <a:tcPr/>
                </a:tc>
                <a:tc>
                  <a:txBody>
                    <a:bodyPr/>
                    <a:lstStyle/>
                    <a:p>
                      <a:r>
                        <a:rPr lang="en-US" sz="1000"/>
                        <a:t>0.055860455394937 %</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1890574962"/>
                  </a:ext>
                </a:extLst>
              </a:tr>
            </a:tbl>
          </a:graphicData>
        </a:graphic>
      </p:graphicFrame>
      <p:sp>
        <p:nvSpPr>
          <p:cNvPr id="4" name="Text Placeholder 3">
            <a:extLst>
              <a:ext uri="{FF2B5EF4-FFF2-40B4-BE49-F238E27FC236}">
                <a16:creationId xmlns:a16="http://schemas.microsoft.com/office/drawing/2014/main" id="{1745DF56-12A4-4D39-816F-5663CE00445C}"/>
              </a:ext>
            </a:extLst>
          </p:cNvPr>
          <p:cNvSpPr>
            <a:spLocks noGrp="1"/>
          </p:cNvSpPr>
          <p:nvPr>
            <p:ph type="body" sz="quarter" idx="14"/>
          </p:nvPr>
        </p:nvSpPr>
        <p:spPr/>
        <p:txBody>
          <a:bodyPr/>
          <a:lstStyle/>
          <a:p>
            <a:r>
              <a:rPr lang="en-US"/>
              <a:t>01/01/2021 - 03/31/2021</a:t>
            </a:r>
          </a:p>
        </p:txBody>
      </p:sp>
    </p:spTree>
    <p:extLst>
      <p:ext uri="{BB962C8B-B14F-4D97-AF65-F5344CB8AC3E}">
        <p14:creationId xmlns:p14="http://schemas.microsoft.com/office/powerpoint/2010/main" val="417275078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C69E99-64FA-4D9B-95C6-D6E1054177E8}"/>
              </a:ext>
            </a:extLst>
          </p:cNvPr>
          <p:cNvSpPr>
            <a:spLocks noGrp="1"/>
          </p:cNvSpPr>
          <p:nvPr>
            <p:ph type="title"/>
          </p:nvPr>
        </p:nvSpPr>
        <p:spPr/>
        <p:txBody>
          <a:bodyPr/>
          <a:lstStyle/>
          <a:p>
            <a:r>
              <a:rPr lang="en-US"/>
              <a:t>LinkedIn LinkedIn Followers Change | Tokio Marine America</a:t>
            </a:r>
          </a:p>
        </p:txBody>
      </p:sp>
      <p:graphicFrame>
        <p:nvGraphicFramePr>
          <p:cNvPr id="6" name="Chart Placeholder 5">
            <a:extLst>
              <a:ext uri="{FF2B5EF4-FFF2-40B4-BE49-F238E27FC236}">
                <a16:creationId xmlns:a16="http://schemas.microsoft.com/office/drawing/2014/main" id="{986AD953-5F3F-41ED-9CC4-CCB02E4DCCED}"/>
              </a:ext>
            </a:extLst>
          </p:cNvPr>
          <p:cNvGraphicFramePr>
            <a:graphicFrameLocks noGrp="1"/>
          </p:cNvGraphicFramePr>
          <p:nvPr>
            <p:ph type="chart" sz="quarter" idx="13"/>
            <p:extLst>
              <p:ext uri="{D42A27DB-BD31-4B8C-83A1-F6EECF244321}">
                <p14:modId xmlns:p14="http://schemas.microsoft.com/office/powerpoint/2010/main" val="196509324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A961398-0799-4750-B6B5-14F14A0DC082}"/>
              </a:ext>
            </a:extLst>
          </p:cNvPr>
          <p:cNvSpPr>
            <a:spLocks noGrp="1"/>
          </p:cNvSpPr>
          <p:nvPr>
            <p:ph type="body" sz="quarter" idx="14"/>
          </p:nvPr>
        </p:nvSpPr>
        <p:spPr/>
        <p:txBody>
          <a:bodyPr/>
          <a:lstStyle/>
          <a:p>
            <a:r>
              <a:rPr lang="en-US"/>
              <a:t>01/01/2021 - 03/31/2021</a:t>
            </a:r>
          </a:p>
        </p:txBody>
      </p:sp>
      <p:sp>
        <p:nvSpPr>
          <p:cNvPr id="5" name="Footer Placeholder 4">
            <a:extLst>
              <a:ext uri="{FF2B5EF4-FFF2-40B4-BE49-F238E27FC236}">
                <a16:creationId xmlns:a16="http://schemas.microsoft.com/office/drawing/2014/main" id="{E599351E-6389-44D5-8293-82495DB67B5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0420790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D4514D-1AAC-49F4-B55C-10A2477E9DE0}"/>
              </a:ext>
            </a:extLst>
          </p:cNvPr>
          <p:cNvSpPr>
            <a:spLocks noGrp="1"/>
          </p:cNvSpPr>
          <p:nvPr>
            <p:ph type="title"/>
          </p:nvPr>
        </p:nvSpPr>
        <p:spPr/>
        <p:txBody>
          <a:bodyPr/>
          <a:lstStyle/>
          <a:p>
            <a:r>
              <a:rPr lang="en-US"/>
              <a:t>LinkedIn Average Interactions Per LinkedIn Update | TMNAS</a:t>
            </a:r>
          </a:p>
        </p:txBody>
      </p:sp>
      <p:graphicFrame>
        <p:nvGraphicFramePr>
          <p:cNvPr id="6" name="Chart Placeholder 5">
            <a:extLst>
              <a:ext uri="{FF2B5EF4-FFF2-40B4-BE49-F238E27FC236}">
                <a16:creationId xmlns:a16="http://schemas.microsoft.com/office/drawing/2014/main" id="{AA2F73A6-B79B-4F23-9FB8-E21194ADD787}"/>
              </a:ext>
            </a:extLst>
          </p:cNvPr>
          <p:cNvGraphicFramePr>
            <a:graphicFrameLocks noGrp="1"/>
          </p:cNvGraphicFramePr>
          <p:nvPr>
            <p:ph type="chart" sz="quarter" idx="13"/>
            <p:extLst>
              <p:ext uri="{D42A27DB-BD31-4B8C-83A1-F6EECF244321}">
                <p14:modId xmlns:p14="http://schemas.microsoft.com/office/powerpoint/2010/main" val="228751995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C2A4B61-FD42-45B3-B797-D42F058EB36E}"/>
              </a:ext>
            </a:extLst>
          </p:cNvPr>
          <p:cNvSpPr>
            <a:spLocks noGrp="1"/>
          </p:cNvSpPr>
          <p:nvPr>
            <p:ph type="body" sz="quarter" idx="14"/>
          </p:nvPr>
        </p:nvSpPr>
        <p:spPr/>
        <p:txBody>
          <a:bodyPr/>
          <a:lstStyle/>
          <a:p>
            <a:r>
              <a:rPr lang="en-US"/>
              <a:t>01/01/2021 - 03/31/2021</a:t>
            </a:r>
          </a:p>
        </p:txBody>
      </p:sp>
      <p:sp>
        <p:nvSpPr>
          <p:cNvPr id="5" name="Footer Placeholder 4">
            <a:extLst>
              <a:ext uri="{FF2B5EF4-FFF2-40B4-BE49-F238E27FC236}">
                <a16:creationId xmlns:a16="http://schemas.microsoft.com/office/drawing/2014/main" id="{782DAD7C-74BB-45D3-A1EE-9789F1A1E3A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8310313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001BB7-8B52-4A49-AF51-A69CCADCB403}"/>
              </a:ext>
            </a:extLst>
          </p:cNvPr>
          <p:cNvSpPr>
            <a:spLocks noGrp="1"/>
          </p:cNvSpPr>
          <p:nvPr>
            <p:ph type="title"/>
          </p:nvPr>
        </p:nvSpPr>
        <p:spPr/>
        <p:txBody>
          <a:bodyPr/>
          <a:lstStyle/>
          <a:p>
            <a:r>
              <a:rPr lang="en-US"/>
              <a:t>LinkedIn Total Interactions Per Month | TMNAS</a:t>
            </a:r>
          </a:p>
        </p:txBody>
      </p:sp>
      <p:graphicFrame>
        <p:nvGraphicFramePr>
          <p:cNvPr id="6" name="Chart Placeholder 5">
            <a:extLst>
              <a:ext uri="{FF2B5EF4-FFF2-40B4-BE49-F238E27FC236}">
                <a16:creationId xmlns:a16="http://schemas.microsoft.com/office/drawing/2014/main" id="{1F670893-DED3-41AD-BAB7-BDD246FD2398}"/>
              </a:ext>
            </a:extLst>
          </p:cNvPr>
          <p:cNvGraphicFramePr>
            <a:graphicFrameLocks noGrp="1"/>
          </p:cNvGraphicFramePr>
          <p:nvPr>
            <p:ph type="chart" sz="quarter" idx="13"/>
            <p:extLst>
              <p:ext uri="{D42A27DB-BD31-4B8C-83A1-F6EECF244321}">
                <p14:modId xmlns:p14="http://schemas.microsoft.com/office/powerpoint/2010/main" val="203376712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152EFC3-60CA-421A-9F15-F58EABE38E1E}"/>
              </a:ext>
            </a:extLst>
          </p:cNvPr>
          <p:cNvSpPr>
            <a:spLocks noGrp="1"/>
          </p:cNvSpPr>
          <p:nvPr>
            <p:ph type="body" sz="quarter" idx="14"/>
          </p:nvPr>
        </p:nvSpPr>
        <p:spPr/>
        <p:txBody>
          <a:bodyPr/>
          <a:lstStyle/>
          <a:p>
            <a:r>
              <a:rPr lang="en-US"/>
              <a:t>01/01/2021 - 03/31/2021</a:t>
            </a:r>
          </a:p>
        </p:txBody>
      </p:sp>
      <p:sp>
        <p:nvSpPr>
          <p:cNvPr id="5" name="Footer Placeholder 4">
            <a:extLst>
              <a:ext uri="{FF2B5EF4-FFF2-40B4-BE49-F238E27FC236}">
                <a16:creationId xmlns:a16="http://schemas.microsoft.com/office/drawing/2014/main" id="{762E0C82-68D5-4197-AF3A-35307BAD4F0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2286063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A481C9-8280-4305-B8E8-0EA6FA7EA366}"/>
              </a:ext>
            </a:extLst>
          </p:cNvPr>
          <p:cNvSpPr>
            <a:spLocks noGrp="1"/>
          </p:cNvSpPr>
          <p:nvPr>
            <p:ph type="title"/>
          </p:nvPr>
        </p:nvSpPr>
        <p:spPr/>
        <p:txBody>
          <a:bodyPr/>
          <a:lstStyle/>
          <a:p>
            <a:r>
              <a:rPr lang="en-US"/>
              <a:t>LinkedIn Post Impressions | TMNAS</a:t>
            </a:r>
          </a:p>
        </p:txBody>
      </p:sp>
      <p:graphicFrame>
        <p:nvGraphicFramePr>
          <p:cNvPr id="6" name="Chart Placeholder 5">
            <a:extLst>
              <a:ext uri="{FF2B5EF4-FFF2-40B4-BE49-F238E27FC236}">
                <a16:creationId xmlns:a16="http://schemas.microsoft.com/office/drawing/2014/main" id="{5D7BA7F5-83CF-4B39-8AA9-55710264CFBC}"/>
              </a:ext>
            </a:extLst>
          </p:cNvPr>
          <p:cNvGraphicFramePr>
            <a:graphicFrameLocks noGrp="1"/>
          </p:cNvGraphicFramePr>
          <p:nvPr>
            <p:ph type="chart" sz="quarter" idx="13"/>
            <p:extLst>
              <p:ext uri="{D42A27DB-BD31-4B8C-83A1-F6EECF244321}">
                <p14:modId xmlns:p14="http://schemas.microsoft.com/office/powerpoint/2010/main" val="28483899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B6DFC61-AE18-41E9-9CD4-3C560E6E4555}"/>
              </a:ext>
            </a:extLst>
          </p:cNvPr>
          <p:cNvSpPr>
            <a:spLocks noGrp="1"/>
          </p:cNvSpPr>
          <p:nvPr>
            <p:ph type="body" sz="quarter" idx="14"/>
          </p:nvPr>
        </p:nvSpPr>
        <p:spPr/>
        <p:txBody>
          <a:bodyPr/>
          <a:lstStyle/>
          <a:p>
            <a:r>
              <a:rPr lang="en-US"/>
              <a:t>01/01/2021 - 03/31/2021</a:t>
            </a:r>
          </a:p>
        </p:txBody>
      </p:sp>
      <p:sp>
        <p:nvSpPr>
          <p:cNvPr id="5" name="Footer Placeholder 4">
            <a:extLst>
              <a:ext uri="{FF2B5EF4-FFF2-40B4-BE49-F238E27FC236}">
                <a16:creationId xmlns:a16="http://schemas.microsoft.com/office/drawing/2014/main" id="{B5421329-CC3C-48A1-875F-BE2416E8B31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3637208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51CEC3-D0A1-4665-83CB-6DE8ABC92BA7}"/>
              </a:ext>
            </a:extLst>
          </p:cNvPr>
          <p:cNvSpPr>
            <a:spLocks noGrp="1"/>
          </p:cNvSpPr>
          <p:nvPr>
            <p:ph type="title"/>
          </p:nvPr>
        </p:nvSpPr>
        <p:spPr/>
        <p:txBody>
          <a:bodyPr/>
          <a:lstStyle/>
          <a:p>
            <a:r>
              <a:rPr lang="en-US"/>
              <a:t>LinkedIn Posts Table | TMNAS - 1 of 4</a:t>
            </a:r>
          </a:p>
        </p:txBody>
      </p:sp>
      <p:graphicFrame>
        <p:nvGraphicFramePr>
          <p:cNvPr id="5" name="Table Placeholder 4">
            <a:extLst>
              <a:ext uri="{FF2B5EF4-FFF2-40B4-BE49-F238E27FC236}">
                <a16:creationId xmlns:a16="http://schemas.microsoft.com/office/drawing/2014/main" id="{0D92A084-4F23-41FE-9CEF-4151152E3B34}"/>
              </a:ext>
            </a:extLst>
          </p:cNvPr>
          <p:cNvGraphicFramePr>
            <a:graphicFrameLocks noGrp="1"/>
          </p:cNvGraphicFramePr>
          <p:nvPr>
            <p:ph type="tbl" sz="quarter" idx="13"/>
            <p:extLst>
              <p:ext uri="{D42A27DB-BD31-4B8C-83A1-F6EECF244321}">
                <p14:modId xmlns:p14="http://schemas.microsoft.com/office/powerpoint/2010/main" val="42525236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3164763375"/>
                    </a:ext>
                  </a:extLst>
                </a:gridCol>
                <a:gridCol w="905256">
                  <a:extLst>
                    <a:ext uri="{9D8B030D-6E8A-4147-A177-3AD203B41FA5}">
                      <a16:colId xmlns:a16="http://schemas.microsoft.com/office/drawing/2014/main" val="275840343"/>
                    </a:ext>
                  </a:extLst>
                </a:gridCol>
                <a:gridCol w="658368">
                  <a:extLst>
                    <a:ext uri="{9D8B030D-6E8A-4147-A177-3AD203B41FA5}">
                      <a16:colId xmlns:a16="http://schemas.microsoft.com/office/drawing/2014/main" val="1396789514"/>
                    </a:ext>
                  </a:extLst>
                </a:gridCol>
                <a:gridCol w="658368">
                  <a:extLst>
                    <a:ext uri="{9D8B030D-6E8A-4147-A177-3AD203B41FA5}">
                      <a16:colId xmlns:a16="http://schemas.microsoft.com/office/drawing/2014/main" val="1744686859"/>
                    </a:ext>
                  </a:extLst>
                </a:gridCol>
                <a:gridCol w="658368">
                  <a:extLst>
                    <a:ext uri="{9D8B030D-6E8A-4147-A177-3AD203B41FA5}">
                      <a16:colId xmlns:a16="http://schemas.microsoft.com/office/drawing/2014/main" val="2799182649"/>
                    </a:ext>
                  </a:extLst>
                </a:gridCol>
                <a:gridCol w="658368">
                  <a:extLst>
                    <a:ext uri="{9D8B030D-6E8A-4147-A177-3AD203B41FA5}">
                      <a16:colId xmlns:a16="http://schemas.microsoft.com/office/drawing/2014/main" val="1408144115"/>
                    </a:ext>
                  </a:extLst>
                </a:gridCol>
                <a:gridCol w="658368">
                  <a:extLst>
                    <a:ext uri="{9D8B030D-6E8A-4147-A177-3AD203B41FA5}">
                      <a16:colId xmlns:a16="http://schemas.microsoft.com/office/drawing/2014/main" val="1808999255"/>
                    </a:ext>
                  </a:extLst>
                </a:gridCol>
                <a:gridCol w="658368">
                  <a:extLst>
                    <a:ext uri="{9D8B030D-6E8A-4147-A177-3AD203B41FA5}">
                      <a16:colId xmlns:a16="http://schemas.microsoft.com/office/drawing/2014/main" val="3424909169"/>
                    </a:ext>
                  </a:extLst>
                </a:gridCol>
                <a:gridCol w="658368">
                  <a:extLst>
                    <a:ext uri="{9D8B030D-6E8A-4147-A177-3AD203B41FA5}">
                      <a16:colId xmlns:a16="http://schemas.microsoft.com/office/drawing/2014/main" val="2892122980"/>
                    </a:ext>
                  </a:extLst>
                </a:gridCol>
                <a:gridCol w="658368">
                  <a:extLst>
                    <a:ext uri="{9D8B030D-6E8A-4147-A177-3AD203B41FA5}">
                      <a16:colId xmlns:a16="http://schemas.microsoft.com/office/drawing/2014/main" val="27562099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19944394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 Services - 2021-03-05 16:06:16</a:t>
                      </a:r>
                      <a:r>
                        <a:rPr kumimoji="0" lang="en-US" sz="1000" b="0" i="0" u="none" strike="noStrike" kern="1200" cap="none" spc="0" normalizeH="0" baseline="0" noProof="0">
                          <a:ln>
                            <a:noFill/>
                          </a:ln>
                          <a:solidFill>
                            <a:prstClr val="black"/>
                          </a:solidFill>
                          <a:effectLst/>
                          <a:uLnTx/>
                          <a:uFillTx/>
                          <a:latin typeface="+mn-lt"/>
                          <a:ea typeface="+mn-ea"/>
                          <a:cs typeface="+mn-cs"/>
                        </a:rPr>
                        <a:t>
 TMNAS employees came out over their lunch time to socialize and have fun with the Escape Game! We celebrated #employeeappreciationday by playing Unlocked for Teams!  #experiencetmnas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04/29/2021 14:08:55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0.100796812749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5371186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 Services - 2021-03-15 16:47:43</a:t>
                      </a:r>
                      <a:r>
                        <a:rPr kumimoji="0" lang="en-US" sz="1000" b="0" i="0" u="none" strike="noStrike" kern="1200" cap="none" spc="0" normalizeH="0" baseline="0" noProof="0">
                          <a:ln>
                            <a:noFill/>
                          </a:ln>
                          <a:solidFill>
                            <a:prstClr val="black"/>
                          </a:solidFill>
                          <a:effectLst/>
                          <a:uLnTx/>
                          <a:uFillTx/>
                          <a:latin typeface="+mn-lt"/>
                          <a:ea typeface="+mn-ea"/>
                          <a:cs typeface="+mn-cs"/>
                        </a:rPr>
                        <a:t>
 To celebrate Women's History Month, we’re talking with some of our women leaders and highlighting their stories. Maria Corazon Timoteo., Assistant Vice President of Financial Systems, shared her best career highlight at TMNAS.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04/30/2021 08:09:01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0.083090379008746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860029544"/>
                  </a:ext>
                </a:extLst>
              </a:tr>
            </a:tbl>
          </a:graphicData>
        </a:graphic>
      </p:graphicFrame>
      <p:sp>
        <p:nvSpPr>
          <p:cNvPr id="4" name="Text Placeholder 3">
            <a:extLst>
              <a:ext uri="{FF2B5EF4-FFF2-40B4-BE49-F238E27FC236}">
                <a16:creationId xmlns:a16="http://schemas.microsoft.com/office/drawing/2014/main" id="{E449B06F-8BC7-4100-BFAD-193F8A65503F}"/>
              </a:ext>
            </a:extLst>
          </p:cNvPr>
          <p:cNvSpPr>
            <a:spLocks noGrp="1"/>
          </p:cNvSpPr>
          <p:nvPr>
            <p:ph type="body" sz="quarter" idx="14"/>
          </p:nvPr>
        </p:nvSpPr>
        <p:spPr/>
        <p:txBody>
          <a:bodyPr/>
          <a:lstStyle/>
          <a:p>
            <a:r>
              <a:rPr lang="en-US"/>
              <a:t>01/01/2021 - 03/31/2021</a:t>
            </a:r>
          </a:p>
        </p:txBody>
      </p:sp>
    </p:spTree>
    <p:extLst>
      <p:ext uri="{BB962C8B-B14F-4D97-AF65-F5344CB8AC3E}">
        <p14:creationId xmlns:p14="http://schemas.microsoft.com/office/powerpoint/2010/main" val="99870039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9AAE8C-23E6-4A44-8D96-3D9729FC8F35}"/>
              </a:ext>
            </a:extLst>
          </p:cNvPr>
          <p:cNvSpPr>
            <a:spLocks noGrp="1"/>
          </p:cNvSpPr>
          <p:nvPr>
            <p:ph type="title"/>
          </p:nvPr>
        </p:nvSpPr>
        <p:spPr/>
        <p:txBody>
          <a:bodyPr/>
          <a:lstStyle/>
          <a:p>
            <a:r>
              <a:rPr lang="en-US"/>
              <a:t>LinkedIn Posts Table | TMNAS - 2 of 4</a:t>
            </a:r>
          </a:p>
        </p:txBody>
      </p:sp>
      <p:graphicFrame>
        <p:nvGraphicFramePr>
          <p:cNvPr id="5" name="Table Placeholder 4">
            <a:extLst>
              <a:ext uri="{FF2B5EF4-FFF2-40B4-BE49-F238E27FC236}">
                <a16:creationId xmlns:a16="http://schemas.microsoft.com/office/drawing/2014/main" id="{DE0B0FA2-E563-445D-80E9-3A6151C36396}"/>
              </a:ext>
            </a:extLst>
          </p:cNvPr>
          <p:cNvGraphicFramePr>
            <a:graphicFrameLocks noGrp="1"/>
          </p:cNvGraphicFramePr>
          <p:nvPr>
            <p:ph type="tbl" sz="quarter" idx="13"/>
            <p:extLst>
              <p:ext uri="{D42A27DB-BD31-4B8C-83A1-F6EECF244321}">
                <p14:modId xmlns:p14="http://schemas.microsoft.com/office/powerpoint/2010/main" val="17642586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3604427654"/>
                    </a:ext>
                  </a:extLst>
                </a:gridCol>
                <a:gridCol w="905256">
                  <a:extLst>
                    <a:ext uri="{9D8B030D-6E8A-4147-A177-3AD203B41FA5}">
                      <a16:colId xmlns:a16="http://schemas.microsoft.com/office/drawing/2014/main" val="1689289327"/>
                    </a:ext>
                  </a:extLst>
                </a:gridCol>
                <a:gridCol w="658368">
                  <a:extLst>
                    <a:ext uri="{9D8B030D-6E8A-4147-A177-3AD203B41FA5}">
                      <a16:colId xmlns:a16="http://schemas.microsoft.com/office/drawing/2014/main" val="1626233762"/>
                    </a:ext>
                  </a:extLst>
                </a:gridCol>
                <a:gridCol w="658368">
                  <a:extLst>
                    <a:ext uri="{9D8B030D-6E8A-4147-A177-3AD203B41FA5}">
                      <a16:colId xmlns:a16="http://schemas.microsoft.com/office/drawing/2014/main" val="1148565148"/>
                    </a:ext>
                  </a:extLst>
                </a:gridCol>
                <a:gridCol w="658368">
                  <a:extLst>
                    <a:ext uri="{9D8B030D-6E8A-4147-A177-3AD203B41FA5}">
                      <a16:colId xmlns:a16="http://schemas.microsoft.com/office/drawing/2014/main" val="2681535726"/>
                    </a:ext>
                  </a:extLst>
                </a:gridCol>
                <a:gridCol w="658368">
                  <a:extLst>
                    <a:ext uri="{9D8B030D-6E8A-4147-A177-3AD203B41FA5}">
                      <a16:colId xmlns:a16="http://schemas.microsoft.com/office/drawing/2014/main" val="2909039769"/>
                    </a:ext>
                  </a:extLst>
                </a:gridCol>
                <a:gridCol w="658368">
                  <a:extLst>
                    <a:ext uri="{9D8B030D-6E8A-4147-A177-3AD203B41FA5}">
                      <a16:colId xmlns:a16="http://schemas.microsoft.com/office/drawing/2014/main" val="1877084577"/>
                    </a:ext>
                  </a:extLst>
                </a:gridCol>
                <a:gridCol w="658368">
                  <a:extLst>
                    <a:ext uri="{9D8B030D-6E8A-4147-A177-3AD203B41FA5}">
                      <a16:colId xmlns:a16="http://schemas.microsoft.com/office/drawing/2014/main" val="69750464"/>
                    </a:ext>
                  </a:extLst>
                </a:gridCol>
                <a:gridCol w="658368">
                  <a:extLst>
                    <a:ext uri="{9D8B030D-6E8A-4147-A177-3AD203B41FA5}">
                      <a16:colId xmlns:a16="http://schemas.microsoft.com/office/drawing/2014/main" val="1767072258"/>
                    </a:ext>
                  </a:extLst>
                </a:gridCol>
                <a:gridCol w="658368">
                  <a:extLst>
                    <a:ext uri="{9D8B030D-6E8A-4147-A177-3AD203B41FA5}">
                      <a16:colId xmlns:a16="http://schemas.microsoft.com/office/drawing/2014/main" val="36643716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30767075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 Services - 2021-03-16 13:08:54</a:t>
                      </a:r>
                      <a:r>
                        <a:rPr kumimoji="0" lang="en-US" sz="1000" b="0" i="0" u="none" strike="noStrike" kern="1200" cap="none" spc="0" normalizeH="0" baseline="0" noProof="0">
                          <a:ln>
                            <a:noFill/>
                          </a:ln>
                          <a:solidFill>
                            <a:prstClr val="black"/>
                          </a:solidFill>
                          <a:effectLst/>
                          <a:uLnTx/>
                          <a:uFillTx/>
                          <a:latin typeface="+mn-lt"/>
                          <a:ea typeface="+mn-ea"/>
                          <a:cs typeface="+mn-cs"/>
                        </a:rPr>
                        <a:t>
 Today marks one year since most TMNAS employees began working from home due to the COVID-19 pandemic. We’re proud of how our team adjusted to a remote working environment and our “new normal.” Although this year has been full of ups and downs, TMNAS employees and their families have tried to make the most of the situation. We’ve gotten to know our coworkers’ families and pets, learned how to do origami, created terrariums, and virtually fed a giraffe at a local zoo! Many lessons learned, especially that we can do more with less. We’re looking forward to good days ahead.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04/29/2021 14:08:55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0.082278481012658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222457260"/>
                  </a:ext>
                </a:extLst>
              </a:tr>
            </a:tbl>
          </a:graphicData>
        </a:graphic>
      </p:graphicFrame>
      <p:sp>
        <p:nvSpPr>
          <p:cNvPr id="4" name="Text Placeholder 3">
            <a:extLst>
              <a:ext uri="{FF2B5EF4-FFF2-40B4-BE49-F238E27FC236}">
                <a16:creationId xmlns:a16="http://schemas.microsoft.com/office/drawing/2014/main" id="{F0E7FFE0-241C-4849-A7BF-99F24D6905BB}"/>
              </a:ext>
            </a:extLst>
          </p:cNvPr>
          <p:cNvSpPr>
            <a:spLocks noGrp="1"/>
          </p:cNvSpPr>
          <p:nvPr>
            <p:ph type="body" sz="quarter" idx="14"/>
          </p:nvPr>
        </p:nvSpPr>
        <p:spPr/>
        <p:txBody>
          <a:bodyPr/>
          <a:lstStyle/>
          <a:p>
            <a:r>
              <a:rPr lang="en-US"/>
              <a:t>01/01/2021 - 03/31/2021</a:t>
            </a:r>
          </a:p>
        </p:txBody>
      </p:sp>
    </p:spTree>
    <p:extLst>
      <p:ext uri="{BB962C8B-B14F-4D97-AF65-F5344CB8AC3E}">
        <p14:creationId xmlns:p14="http://schemas.microsoft.com/office/powerpoint/2010/main" val="56191352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E09A12-98C6-43EA-B200-D3A58A0953DF}"/>
              </a:ext>
            </a:extLst>
          </p:cNvPr>
          <p:cNvSpPr>
            <a:spLocks noGrp="1"/>
          </p:cNvSpPr>
          <p:nvPr>
            <p:ph type="title"/>
          </p:nvPr>
        </p:nvSpPr>
        <p:spPr/>
        <p:txBody>
          <a:bodyPr/>
          <a:lstStyle/>
          <a:p>
            <a:r>
              <a:rPr lang="en-US"/>
              <a:t>LinkedIn Posts Table | TMNAS - 3 of 4</a:t>
            </a:r>
          </a:p>
        </p:txBody>
      </p:sp>
      <p:graphicFrame>
        <p:nvGraphicFramePr>
          <p:cNvPr id="5" name="Table Placeholder 4">
            <a:extLst>
              <a:ext uri="{FF2B5EF4-FFF2-40B4-BE49-F238E27FC236}">
                <a16:creationId xmlns:a16="http://schemas.microsoft.com/office/drawing/2014/main" id="{A7903060-858C-462D-BCA5-CC7DE1DFC5B7}"/>
              </a:ext>
            </a:extLst>
          </p:cNvPr>
          <p:cNvGraphicFramePr>
            <a:graphicFrameLocks noGrp="1"/>
          </p:cNvGraphicFramePr>
          <p:nvPr>
            <p:ph type="tbl" sz="quarter" idx="13"/>
            <p:extLst>
              <p:ext uri="{D42A27DB-BD31-4B8C-83A1-F6EECF244321}">
                <p14:modId xmlns:p14="http://schemas.microsoft.com/office/powerpoint/2010/main" val="18088456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2351192654"/>
                    </a:ext>
                  </a:extLst>
                </a:gridCol>
                <a:gridCol w="905256">
                  <a:extLst>
                    <a:ext uri="{9D8B030D-6E8A-4147-A177-3AD203B41FA5}">
                      <a16:colId xmlns:a16="http://schemas.microsoft.com/office/drawing/2014/main" val="2950430610"/>
                    </a:ext>
                  </a:extLst>
                </a:gridCol>
                <a:gridCol w="658368">
                  <a:extLst>
                    <a:ext uri="{9D8B030D-6E8A-4147-A177-3AD203B41FA5}">
                      <a16:colId xmlns:a16="http://schemas.microsoft.com/office/drawing/2014/main" val="505945108"/>
                    </a:ext>
                  </a:extLst>
                </a:gridCol>
                <a:gridCol w="658368">
                  <a:extLst>
                    <a:ext uri="{9D8B030D-6E8A-4147-A177-3AD203B41FA5}">
                      <a16:colId xmlns:a16="http://schemas.microsoft.com/office/drawing/2014/main" val="191882509"/>
                    </a:ext>
                  </a:extLst>
                </a:gridCol>
                <a:gridCol w="658368">
                  <a:extLst>
                    <a:ext uri="{9D8B030D-6E8A-4147-A177-3AD203B41FA5}">
                      <a16:colId xmlns:a16="http://schemas.microsoft.com/office/drawing/2014/main" val="2944016046"/>
                    </a:ext>
                  </a:extLst>
                </a:gridCol>
                <a:gridCol w="658368">
                  <a:extLst>
                    <a:ext uri="{9D8B030D-6E8A-4147-A177-3AD203B41FA5}">
                      <a16:colId xmlns:a16="http://schemas.microsoft.com/office/drawing/2014/main" val="1924513495"/>
                    </a:ext>
                  </a:extLst>
                </a:gridCol>
                <a:gridCol w="658368">
                  <a:extLst>
                    <a:ext uri="{9D8B030D-6E8A-4147-A177-3AD203B41FA5}">
                      <a16:colId xmlns:a16="http://schemas.microsoft.com/office/drawing/2014/main" val="476056212"/>
                    </a:ext>
                  </a:extLst>
                </a:gridCol>
                <a:gridCol w="658368">
                  <a:extLst>
                    <a:ext uri="{9D8B030D-6E8A-4147-A177-3AD203B41FA5}">
                      <a16:colId xmlns:a16="http://schemas.microsoft.com/office/drawing/2014/main" val="1702824070"/>
                    </a:ext>
                  </a:extLst>
                </a:gridCol>
                <a:gridCol w="658368">
                  <a:extLst>
                    <a:ext uri="{9D8B030D-6E8A-4147-A177-3AD203B41FA5}">
                      <a16:colId xmlns:a16="http://schemas.microsoft.com/office/drawing/2014/main" val="2359087222"/>
                    </a:ext>
                  </a:extLst>
                </a:gridCol>
                <a:gridCol w="658368">
                  <a:extLst>
                    <a:ext uri="{9D8B030D-6E8A-4147-A177-3AD203B41FA5}">
                      <a16:colId xmlns:a16="http://schemas.microsoft.com/office/drawing/2014/main" val="1568992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41299959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 Services - 2021-03-17 16:17:32</a:t>
                      </a:r>
                      <a:r>
                        <a:rPr kumimoji="0" lang="en-US" sz="1000" b="0" i="0" u="none" strike="noStrike" kern="1200" cap="none" spc="0" normalizeH="0" baseline="0" noProof="0">
                          <a:ln>
                            <a:noFill/>
                          </a:ln>
                          <a:solidFill>
                            <a:prstClr val="black"/>
                          </a:solidFill>
                          <a:effectLst/>
                          <a:uLnTx/>
                          <a:uFillTx/>
                          <a:latin typeface="+mn-lt"/>
                          <a:ea typeface="+mn-ea"/>
                          <a:cs typeface="+mn-cs"/>
                        </a:rPr>
                        <a:t>
 TMNAS supports Special Olympics Pennsylvania by participating in the Leprechaun Run annually! Employees had 1 week to virtually take part in the Lucky 7- Mile Race, Classic 5-Mile Race, or 2-Mile Fun Run/Walk. TMNAS and their employees raised almost K! Thanks to all that participated and helped support this worthy cause!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04/30/2021 08:09:01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0.080693365212194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668659960"/>
                  </a:ext>
                </a:extLst>
              </a:tr>
            </a:tbl>
          </a:graphicData>
        </a:graphic>
      </p:graphicFrame>
      <p:sp>
        <p:nvSpPr>
          <p:cNvPr id="4" name="Text Placeholder 3">
            <a:extLst>
              <a:ext uri="{FF2B5EF4-FFF2-40B4-BE49-F238E27FC236}">
                <a16:creationId xmlns:a16="http://schemas.microsoft.com/office/drawing/2014/main" id="{1D39470E-A0EB-4B6B-9BAB-1A9525471A37}"/>
              </a:ext>
            </a:extLst>
          </p:cNvPr>
          <p:cNvSpPr>
            <a:spLocks noGrp="1"/>
          </p:cNvSpPr>
          <p:nvPr>
            <p:ph type="body" sz="quarter" idx="14"/>
          </p:nvPr>
        </p:nvSpPr>
        <p:spPr/>
        <p:txBody>
          <a:bodyPr/>
          <a:lstStyle/>
          <a:p>
            <a:r>
              <a:rPr lang="en-US"/>
              <a:t>01/01/2021 - 03/31/2021</a:t>
            </a:r>
          </a:p>
        </p:txBody>
      </p:sp>
    </p:spTree>
    <p:extLst>
      <p:ext uri="{BB962C8B-B14F-4D97-AF65-F5344CB8AC3E}">
        <p14:creationId xmlns:p14="http://schemas.microsoft.com/office/powerpoint/2010/main" val="236659511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99D8F7-91A3-4FA0-84A7-EF99EED367BA}"/>
              </a:ext>
            </a:extLst>
          </p:cNvPr>
          <p:cNvSpPr>
            <a:spLocks noGrp="1"/>
          </p:cNvSpPr>
          <p:nvPr>
            <p:ph type="title"/>
          </p:nvPr>
        </p:nvSpPr>
        <p:spPr/>
        <p:txBody>
          <a:bodyPr/>
          <a:lstStyle/>
          <a:p>
            <a:r>
              <a:rPr lang="en-US"/>
              <a:t>LinkedIn Posts Table | TMNAS - 4 of 4</a:t>
            </a:r>
          </a:p>
        </p:txBody>
      </p:sp>
      <p:graphicFrame>
        <p:nvGraphicFramePr>
          <p:cNvPr id="5" name="Table Placeholder 4">
            <a:extLst>
              <a:ext uri="{FF2B5EF4-FFF2-40B4-BE49-F238E27FC236}">
                <a16:creationId xmlns:a16="http://schemas.microsoft.com/office/drawing/2014/main" id="{F12C336B-47A6-4553-A3D9-4D0443F34540}"/>
              </a:ext>
            </a:extLst>
          </p:cNvPr>
          <p:cNvGraphicFramePr>
            <a:graphicFrameLocks noGrp="1"/>
          </p:cNvGraphicFramePr>
          <p:nvPr>
            <p:ph type="tbl" sz="quarter" idx="13"/>
            <p:extLst>
              <p:ext uri="{D42A27DB-BD31-4B8C-83A1-F6EECF244321}">
                <p14:modId xmlns:p14="http://schemas.microsoft.com/office/powerpoint/2010/main" val="38688650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729313632"/>
                    </a:ext>
                  </a:extLst>
                </a:gridCol>
                <a:gridCol w="905256">
                  <a:extLst>
                    <a:ext uri="{9D8B030D-6E8A-4147-A177-3AD203B41FA5}">
                      <a16:colId xmlns:a16="http://schemas.microsoft.com/office/drawing/2014/main" val="900806423"/>
                    </a:ext>
                  </a:extLst>
                </a:gridCol>
                <a:gridCol w="658368">
                  <a:extLst>
                    <a:ext uri="{9D8B030D-6E8A-4147-A177-3AD203B41FA5}">
                      <a16:colId xmlns:a16="http://schemas.microsoft.com/office/drawing/2014/main" val="429099652"/>
                    </a:ext>
                  </a:extLst>
                </a:gridCol>
                <a:gridCol w="658368">
                  <a:extLst>
                    <a:ext uri="{9D8B030D-6E8A-4147-A177-3AD203B41FA5}">
                      <a16:colId xmlns:a16="http://schemas.microsoft.com/office/drawing/2014/main" val="955256711"/>
                    </a:ext>
                  </a:extLst>
                </a:gridCol>
                <a:gridCol w="658368">
                  <a:extLst>
                    <a:ext uri="{9D8B030D-6E8A-4147-A177-3AD203B41FA5}">
                      <a16:colId xmlns:a16="http://schemas.microsoft.com/office/drawing/2014/main" val="3639935617"/>
                    </a:ext>
                  </a:extLst>
                </a:gridCol>
                <a:gridCol w="658368">
                  <a:extLst>
                    <a:ext uri="{9D8B030D-6E8A-4147-A177-3AD203B41FA5}">
                      <a16:colId xmlns:a16="http://schemas.microsoft.com/office/drawing/2014/main" val="1890986072"/>
                    </a:ext>
                  </a:extLst>
                </a:gridCol>
                <a:gridCol w="658368">
                  <a:extLst>
                    <a:ext uri="{9D8B030D-6E8A-4147-A177-3AD203B41FA5}">
                      <a16:colId xmlns:a16="http://schemas.microsoft.com/office/drawing/2014/main" val="3141577562"/>
                    </a:ext>
                  </a:extLst>
                </a:gridCol>
                <a:gridCol w="658368">
                  <a:extLst>
                    <a:ext uri="{9D8B030D-6E8A-4147-A177-3AD203B41FA5}">
                      <a16:colId xmlns:a16="http://schemas.microsoft.com/office/drawing/2014/main" val="3963708228"/>
                    </a:ext>
                  </a:extLst>
                </a:gridCol>
                <a:gridCol w="658368">
                  <a:extLst>
                    <a:ext uri="{9D8B030D-6E8A-4147-A177-3AD203B41FA5}">
                      <a16:colId xmlns:a16="http://schemas.microsoft.com/office/drawing/2014/main" val="2814733993"/>
                    </a:ext>
                  </a:extLst>
                </a:gridCol>
                <a:gridCol w="658368">
                  <a:extLst>
                    <a:ext uri="{9D8B030D-6E8A-4147-A177-3AD203B41FA5}">
                      <a16:colId xmlns:a16="http://schemas.microsoft.com/office/drawing/2014/main" val="42196429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24402051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 Services - 2021-02-16 16:37:34</a:t>
                      </a:r>
                      <a:r>
                        <a:rPr kumimoji="0" lang="en-US" sz="1000" b="0" i="0" u="none" strike="noStrike" kern="1200" cap="none" spc="0" normalizeH="0" baseline="0" noProof="0">
                          <a:ln>
                            <a:noFill/>
                          </a:ln>
                          <a:solidFill>
                            <a:prstClr val="black"/>
                          </a:solidFill>
                          <a:effectLst/>
                          <a:uLnTx/>
                          <a:uFillTx/>
                          <a:latin typeface="+mn-lt"/>
                          <a:ea typeface="+mn-ea"/>
                          <a:cs typeface="+mn-cs"/>
                        </a:rPr>
                        <a:t>
 Although we’ve been apart, we've still found ways to come together! TMNAS has been supporting our employees with virtual engagement events since we’ve been working remotely. Our Escape Room Adventure was a fan favorite! #transformationaltuesday #insurancecareersmonth #ICM2021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04/28/2021 14:13:10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0.080409356725146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766717610"/>
                  </a:ext>
                </a:extLst>
              </a:tr>
            </a:tbl>
          </a:graphicData>
        </a:graphic>
      </p:graphicFrame>
      <p:sp>
        <p:nvSpPr>
          <p:cNvPr id="4" name="Text Placeholder 3">
            <a:extLst>
              <a:ext uri="{FF2B5EF4-FFF2-40B4-BE49-F238E27FC236}">
                <a16:creationId xmlns:a16="http://schemas.microsoft.com/office/drawing/2014/main" id="{C7D94448-1BF5-4051-ACE2-A23FD264C769}"/>
              </a:ext>
            </a:extLst>
          </p:cNvPr>
          <p:cNvSpPr>
            <a:spLocks noGrp="1"/>
          </p:cNvSpPr>
          <p:nvPr>
            <p:ph type="body" sz="quarter" idx="14"/>
          </p:nvPr>
        </p:nvSpPr>
        <p:spPr/>
        <p:txBody>
          <a:bodyPr/>
          <a:lstStyle/>
          <a:p>
            <a:r>
              <a:rPr lang="en-US"/>
              <a:t>01/01/2021 - 03/31/2021</a:t>
            </a:r>
          </a:p>
        </p:txBody>
      </p:sp>
    </p:spTree>
    <p:extLst>
      <p:ext uri="{BB962C8B-B14F-4D97-AF65-F5344CB8AC3E}">
        <p14:creationId xmlns:p14="http://schemas.microsoft.com/office/powerpoint/2010/main" val="240142313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ED6A65-A689-4707-AD56-70D6E9D6B833}"/>
              </a:ext>
            </a:extLst>
          </p:cNvPr>
          <p:cNvSpPr>
            <a:spLocks noGrp="1"/>
          </p:cNvSpPr>
          <p:nvPr>
            <p:ph type="title"/>
          </p:nvPr>
        </p:nvSpPr>
        <p:spPr/>
        <p:txBody>
          <a:bodyPr/>
          <a:lstStyle/>
          <a:p>
            <a:r>
              <a:rPr lang="en-US"/>
              <a:t>Instagram Key Metrics Table | TMNAS</a:t>
            </a:r>
          </a:p>
        </p:txBody>
      </p:sp>
      <p:graphicFrame>
        <p:nvGraphicFramePr>
          <p:cNvPr id="5" name="Table Placeholder 4">
            <a:extLst>
              <a:ext uri="{FF2B5EF4-FFF2-40B4-BE49-F238E27FC236}">
                <a16:creationId xmlns:a16="http://schemas.microsoft.com/office/drawing/2014/main" id="{73958477-3D9C-4122-82EB-E64E71A3C7D7}"/>
              </a:ext>
            </a:extLst>
          </p:cNvPr>
          <p:cNvGraphicFramePr>
            <a:graphicFrameLocks noGrp="1"/>
          </p:cNvGraphicFramePr>
          <p:nvPr>
            <p:ph type="tbl" sz="quarter" idx="13"/>
            <p:extLst>
              <p:ext uri="{D42A27DB-BD31-4B8C-83A1-F6EECF244321}">
                <p14:modId xmlns:p14="http://schemas.microsoft.com/office/powerpoint/2010/main" val="15567754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908533092"/>
                    </a:ext>
                  </a:extLst>
                </a:gridCol>
                <a:gridCol w="658368">
                  <a:extLst>
                    <a:ext uri="{9D8B030D-6E8A-4147-A177-3AD203B41FA5}">
                      <a16:colId xmlns:a16="http://schemas.microsoft.com/office/drawing/2014/main" val="4273563238"/>
                    </a:ext>
                  </a:extLst>
                </a:gridCol>
                <a:gridCol w="658368">
                  <a:extLst>
                    <a:ext uri="{9D8B030D-6E8A-4147-A177-3AD203B41FA5}">
                      <a16:colId xmlns:a16="http://schemas.microsoft.com/office/drawing/2014/main" val="1189154353"/>
                    </a:ext>
                  </a:extLst>
                </a:gridCol>
                <a:gridCol w="658368">
                  <a:extLst>
                    <a:ext uri="{9D8B030D-6E8A-4147-A177-3AD203B41FA5}">
                      <a16:colId xmlns:a16="http://schemas.microsoft.com/office/drawing/2014/main" val="2221912814"/>
                    </a:ext>
                  </a:extLst>
                </a:gridCol>
                <a:gridCol w="658368">
                  <a:extLst>
                    <a:ext uri="{9D8B030D-6E8A-4147-A177-3AD203B41FA5}">
                      <a16:colId xmlns:a16="http://schemas.microsoft.com/office/drawing/2014/main" val="567971140"/>
                    </a:ext>
                  </a:extLst>
                </a:gridCol>
                <a:gridCol w="658368">
                  <a:extLst>
                    <a:ext uri="{9D8B030D-6E8A-4147-A177-3AD203B41FA5}">
                      <a16:colId xmlns:a16="http://schemas.microsoft.com/office/drawing/2014/main" val="4010367052"/>
                    </a:ext>
                  </a:extLst>
                </a:gridCol>
                <a:gridCol w="658368">
                  <a:extLst>
                    <a:ext uri="{9D8B030D-6E8A-4147-A177-3AD203B41FA5}">
                      <a16:colId xmlns:a16="http://schemas.microsoft.com/office/drawing/2014/main" val="3719325733"/>
                    </a:ext>
                  </a:extLst>
                </a:gridCol>
                <a:gridCol w="658368">
                  <a:extLst>
                    <a:ext uri="{9D8B030D-6E8A-4147-A177-3AD203B41FA5}">
                      <a16:colId xmlns:a16="http://schemas.microsoft.com/office/drawing/2014/main" val="8354568"/>
                    </a:ext>
                  </a:extLst>
                </a:gridCol>
                <a:gridCol w="658368">
                  <a:extLst>
                    <a:ext uri="{9D8B030D-6E8A-4147-A177-3AD203B41FA5}">
                      <a16:colId xmlns:a16="http://schemas.microsoft.com/office/drawing/2014/main" val="1563093750"/>
                    </a:ext>
                  </a:extLst>
                </a:gridCol>
                <a:gridCol w="658368">
                  <a:extLst>
                    <a:ext uri="{9D8B030D-6E8A-4147-A177-3AD203B41FA5}">
                      <a16:colId xmlns:a16="http://schemas.microsoft.com/office/drawing/2014/main" val="4002291611"/>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573995499"/>
                  </a:ext>
                </a:extLst>
              </a:tr>
              <a:tr h="370840">
                <a:tc>
                  <a:txBody>
                    <a:bodyPr/>
                    <a:lstStyle/>
                    <a:p>
                      <a:r>
                        <a:rPr lang="en-US" sz="1000"/>
                        <a:t>tmna_services</a:t>
                      </a:r>
                    </a:p>
                  </a:txBody>
                  <a:tcPr/>
                </a:tc>
                <a:tc>
                  <a:txBody>
                    <a:bodyPr/>
                    <a:lstStyle/>
                    <a:p>
                      <a:r>
                        <a:rPr lang="en-US" sz="1000"/>
                        <a:t>472</a:t>
                      </a:r>
                    </a:p>
                  </a:txBody>
                  <a:tcPr/>
                </a:tc>
                <a:tc>
                  <a:txBody>
                    <a:bodyPr/>
                    <a:lstStyle/>
                    <a:p>
                      <a:r>
                        <a:rPr lang="en-US" sz="1000"/>
                        <a:t>-3</a:t>
                      </a:r>
                    </a:p>
                  </a:txBody>
                  <a:tcPr/>
                </a:tc>
                <a:tc>
                  <a:txBody>
                    <a:bodyPr/>
                    <a:lstStyle/>
                    <a:p>
                      <a:r>
                        <a:rPr lang="en-US" sz="1000"/>
                        <a:t>14</a:t>
                      </a:r>
                    </a:p>
                  </a:txBody>
                  <a:tcPr/>
                </a:tc>
                <a:tc>
                  <a:txBody>
                    <a:bodyPr/>
                    <a:lstStyle/>
                    <a:p>
                      <a:r>
                        <a:rPr lang="en-US" sz="1000"/>
                        <a:t>2</a:t>
                      </a:r>
                    </a:p>
                  </a:txBody>
                  <a:tcPr/>
                </a:tc>
                <a:tc>
                  <a:txBody>
                    <a:bodyPr/>
                    <a:lstStyle/>
                    <a:p>
                      <a:r>
                        <a:rPr lang="en-US" sz="1000"/>
                        <a:t>0</a:t>
                      </a:r>
                    </a:p>
                  </a:txBody>
                  <a:tcPr/>
                </a:tc>
                <a:tc>
                  <a:txBody>
                    <a:bodyPr/>
                    <a:lstStyle/>
                    <a:p>
                      <a:r>
                        <a:rPr lang="en-US" sz="1000"/>
                        <a:t>16</a:t>
                      </a:r>
                    </a:p>
                  </a:txBody>
                  <a:tcPr/>
                </a:tc>
                <a:tc>
                  <a:txBody>
                    <a:bodyPr/>
                    <a:lstStyle/>
                    <a:p>
                      <a:r>
                        <a:rPr lang="en-US" sz="1000"/>
                        <a:t>375</a:t>
                      </a:r>
                    </a:p>
                  </a:txBody>
                  <a:tcPr/>
                </a:tc>
                <a:tc>
                  <a:txBody>
                    <a:bodyPr/>
                    <a:lstStyle/>
                    <a:p>
                      <a:r>
                        <a:rPr lang="en-US" sz="1000"/>
                        <a:t>3</a:t>
                      </a:r>
                    </a:p>
                  </a:txBody>
                  <a:tcPr/>
                </a:tc>
                <a:tc>
                  <a:txBody>
                    <a:bodyPr/>
                    <a:lstStyle/>
                    <a:p>
                      <a:r>
                        <a:rPr lang="en-US" sz="1000"/>
                        <a:t>4.9947 %</a:t>
                      </a:r>
                    </a:p>
                  </a:txBody>
                  <a:tcPr/>
                </a:tc>
                <a:extLst>
                  <a:ext uri="{0D108BD9-81ED-4DB2-BD59-A6C34878D82A}">
                    <a16:rowId xmlns:a16="http://schemas.microsoft.com/office/drawing/2014/main" val="2374077527"/>
                  </a:ext>
                </a:extLst>
              </a:tr>
            </a:tbl>
          </a:graphicData>
        </a:graphic>
      </p:graphicFrame>
      <p:sp>
        <p:nvSpPr>
          <p:cNvPr id="4" name="Text Placeholder 3">
            <a:extLst>
              <a:ext uri="{FF2B5EF4-FFF2-40B4-BE49-F238E27FC236}">
                <a16:creationId xmlns:a16="http://schemas.microsoft.com/office/drawing/2014/main" id="{FC4B76ED-2A89-45FD-8114-C48F51B78CFC}"/>
              </a:ext>
            </a:extLst>
          </p:cNvPr>
          <p:cNvSpPr>
            <a:spLocks noGrp="1"/>
          </p:cNvSpPr>
          <p:nvPr>
            <p:ph type="body" sz="quarter" idx="14"/>
          </p:nvPr>
        </p:nvSpPr>
        <p:spPr/>
        <p:txBody>
          <a:bodyPr/>
          <a:lstStyle/>
          <a:p>
            <a:r>
              <a:rPr lang="en-US"/>
              <a:t>01/01/2021 - 03/31/2021</a:t>
            </a:r>
          </a:p>
        </p:txBody>
      </p:sp>
    </p:spTree>
    <p:extLst>
      <p:ext uri="{BB962C8B-B14F-4D97-AF65-F5344CB8AC3E}">
        <p14:creationId xmlns:p14="http://schemas.microsoft.com/office/powerpoint/2010/main" val="277180607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72151A-466E-43A7-AFFC-A4C84C04120D}"/>
              </a:ext>
            </a:extLst>
          </p:cNvPr>
          <p:cNvSpPr>
            <a:spLocks noGrp="1"/>
          </p:cNvSpPr>
          <p:nvPr>
            <p:ph type="title"/>
          </p:nvPr>
        </p:nvSpPr>
        <p:spPr/>
        <p:txBody>
          <a:bodyPr/>
          <a:lstStyle/>
          <a:p>
            <a:r>
              <a:rPr lang="en-US"/>
              <a:t>Instagram Followers Change | TMNAS</a:t>
            </a:r>
          </a:p>
        </p:txBody>
      </p:sp>
      <p:graphicFrame>
        <p:nvGraphicFramePr>
          <p:cNvPr id="6" name="Chart Placeholder 5">
            <a:extLst>
              <a:ext uri="{FF2B5EF4-FFF2-40B4-BE49-F238E27FC236}">
                <a16:creationId xmlns:a16="http://schemas.microsoft.com/office/drawing/2014/main" id="{F9D487F1-8CE6-4DD3-942C-71C52429E6B8}"/>
              </a:ext>
            </a:extLst>
          </p:cNvPr>
          <p:cNvGraphicFramePr>
            <a:graphicFrameLocks noGrp="1"/>
          </p:cNvGraphicFramePr>
          <p:nvPr>
            <p:ph type="chart" sz="quarter" idx="13"/>
            <p:extLst>
              <p:ext uri="{D42A27DB-BD31-4B8C-83A1-F6EECF244321}">
                <p14:modId xmlns:p14="http://schemas.microsoft.com/office/powerpoint/2010/main" val="162290192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EB41E38-87ED-4575-BF60-908EB1399D11}"/>
              </a:ext>
            </a:extLst>
          </p:cNvPr>
          <p:cNvSpPr>
            <a:spLocks noGrp="1"/>
          </p:cNvSpPr>
          <p:nvPr>
            <p:ph type="body" sz="quarter" idx="14"/>
          </p:nvPr>
        </p:nvSpPr>
        <p:spPr/>
        <p:txBody>
          <a:bodyPr/>
          <a:lstStyle/>
          <a:p>
            <a:r>
              <a:rPr lang="en-US"/>
              <a:t>01/01/2021 - 03/31/2021</a:t>
            </a:r>
          </a:p>
        </p:txBody>
      </p:sp>
      <p:sp>
        <p:nvSpPr>
          <p:cNvPr id="5" name="Footer Placeholder 4">
            <a:extLst>
              <a:ext uri="{FF2B5EF4-FFF2-40B4-BE49-F238E27FC236}">
                <a16:creationId xmlns:a16="http://schemas.microsoft.com/office/drawing/2014/main" id="{CB58A8B5-E700-4CB7-BF01-88731491DB7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6617790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1E5DF8-1303-498F-9292-794D79F7CF4B}"/>
              </a:ext>
            </a:extLst>
          </p:cNvPr>
          <p:cNvSpPr>
            <a:spLocks noGrp="1"/>
          </p:cNvSpPr>
          <p:nvPr>
            <p:ph type="title"/>
          </p:nvPr>
        </p:nvSpPr>
        <p:spPr/>
        <p:txBody>
          <a:bodyPr/>
          <a:lstStyle/>
          <a:p>
            <a:r>
              <a:rPr lang="en-US"/>
              <a:t>Instagram Average Interactions Per Post | TMNAS</a:t>
            </a:r>
          </a:p>
        </p:txBody>
      </p:sp>
      <p:graphicFrame>
        <p:nvGraphicFramePr>
          <p:cNvPr id="6" name="Chart Placeholder 5">
            <a:extLst>
              <a:ext uri="{FF2B5EF4-FFF2-40B4-BE49-F238E27FC236}">
                <a16:creationId xmlns:a16="http://schemas.microsoft.com/office/drawing/2014/main" id="{045DCD8B-1F54-4C5F-9A34-53F6ABDCD8D3}"/>
              </a:ext>
            </a:extLst>
          </p:cNvPr>
          <p:cNvGraphicFramePr>
            <a:graphicFrameLocks noGrp="1"/>
          </p:cNvGraphicFramePr>
          <p:nvPr>
            <p:ph type="chart" sz="quarter" idx="13"/>
            <p:extLst>
              <p:ext uri="{D42A27DB-BD31-4B8C-83A1-F6EECF244321}">
                <p14:modId xmlns:p14="http://schemas.microsoft.com/office/powerpoint/2010/main" val="267859457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D6F5353-F12D-4604-9419-249F79D85274}"/>
              </a:ext>
            </a:extLst>
          </p:cNvPr>
          <p:cNvSpPr>
            <a:spLocks noGrp="1"/>
          </p:cNvSpPr>
          <p:nvPr>
            <p:ph type="body" sz="quarter" idx="14"/>
          </p:nvPr>
        </p:nvSpPr>
        <p:spPr/>
        <p:txBody>
          <a:bodyPr/>
          <a:lstStyle/>
          <a:p>
            <a:r>
              <a:rPr lang="en-US"/>
              <a:t>01/01/2021 - 03/31/2021</a:t>
            </a:r>
          </a:p>
        </p:txBody>
      </p:sp>
      <p:sp>
        <p:nvSpPr>
          <p:cNvPr id="5" name="Footer Placeholder 4">
            <a:extLst>
              <a:ext uri="{FF2B5EF4-FFF2-40B4-BE49-F238E27FC236}">
                <a16:creationId xmlns:a16="http://schemas.microsoft.com/office/drawing/2014/main" id="{EB8C1F3D-9A49-47D6-96B3-C5C4CA63BD7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7898950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3D292E-7C31-410B-B672-BCD3D5D0DA8A}"/>
              </a:ext>
            </a:extLst>
          </p:cNvPr>
          <p:cNvSpPr>
            <a:spLocks noGrp="1"/>
          </p:cNvSpPr>
          <p:nvPr>
            <p:ph type="title"/>
          </p:nvPr>
        </p:nvSpPr>
        <p:spPr/>
        <p:txBody>
          <a:bodyPr/>
          <a:lstStyle/>
          <a:p>
            <a:r>
              <a:rPr lang="en-US"/>
              <a:t>Instagram Total Interactions Per Month | TMNAS</a:t>
            </a:r>
          </a:p>
        </p:txBody>
      </p:sp>
      <p:graphicFrame>
        <p:nvGraphicFramePr>
          <p:cNvPr id="6" name="Chart Placeholder 5">
            <a:extLst>
              <a:ext uri="{FF2B5EF4-FFF2-40B4-BE49-F238E27FC236}">
                <a16:creationId xmlns:a16="http://schemas.microsoft.com/office/drawing/2014/main" id="{F53C7928-7A7A-4B12-BAEF-77C87A8214F9}"/>
              </a:ext>
            </a:extLst>
          </p:cNvPr>
          <p:cNvGraphicFramePr>
            <a:graphicFrameLocks noGrp="1"/>
          </p:cNvGraphicFramePr>
          <p:nvPr>
            <p:ph type="chart" sz="quarter" idx="13"/>
            <p:extLst>
              <p:ext uri="{D42A27DB-BD31-4B8C-83A1-F6EECF244321}">
                <p14:modId xmlns:p14="http://schemas.microsoft.com/office/powerpoint/2010/main" val="102648908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1917FB1-0F9F-4BF3-82D5-D26FDF7FE8E9}"/>
              </a:ext>
            </a:extLst>
          </p:cNvPr>
          <p:cNvSpPr>
            <a:spLocks noGrp="1"/>
          </p:cNvSpPr>
          <p:nvPr>
            <p:ph type="body" sz="quarter" idx="14"/>
          </p:nvPr>
        </p:nvSpPr>
        <p:spPr/>
        <p:txBody>
          <a:bodyPr/>
          <a:lstStyle/>
          <a:p>
            <a:r>
              <a:rPr lang="en-US"/>
              <a:t>01/01/2021 - 03/31/2021</a:t>
            </a:r>
          </a:p>
        </p:txBody>
      </p:sp>
      <p:sp>
        <p:nvSpPr>
          <p:cNvPr id="5" name="Footer Placeholder 4">
            <a:extLst>
              <a:ext uri="{FF2B5EF4-FFF2-40B4-BE49-F238E27FC236}">
                <a16:creationId xmlns:a16="http://schemas.microsoft.com/office/drawing/2014/main" id="{DA5C0568-D37E-4F98-8A15-7BEADA78A67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9540182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0FC00A-6F6C-4580-8E16-5A73346E6DCC}"/>
              </a:ext>
            </a:extLst>
          </p:cNvPr>
          <p:cNvSpPr>
            <a:spLocks noGrp="1"/>
          </p:cNvSpPr>
          <p:nvPr>
            <p:ph type="title"/>
          </p:nvPr>
        </p:nvSpPr>
        <p:spPr/>
        <p:txBody>
          <a:bodyPr/>
          <a:lstStyle/>
          <a:p>
            <a:r>
              <a:rPr lang="en-US"/>
              <a:t>Instagram Instagram Top Posts | TMNAS - 1 of 4</a:t>
            </a:r>
          </a:p>
        </p:txBody>
      </p:sp>
      <p:graphicFrame>
        <p:nvGraphicFramePr>
          <p:cNvPr id="5" name="Table Placeholder 4">
            <a:extLst>
              <a:ext uri="{FF2B5EF4-FFF2-40B4-BE49-F238E27FC236}">
                <a16:creationId xmlns:a16="http://schemas.microsoft.com/office/drawing/2014/main" id="{788A5DB0-F8AE-4905-A88B-80A3017CE3F5}"/>
              </a:ext>
            </a:extLst>
          </p:cNvPr>
          <p:cNvGraphicFramePr>
            <a:graphicFrameLocks noGrp="1"/>
          </p:cNvGraphicFramePr>
          <p:nvPr>
            <p:ph type="tbl" sz="quarter" idx="13"/>
            <p:extLst>
              <p:ext uri="{D42A27DB-BD31-4B8C-83A1-F6EECF244321}">
                <p14:modId xmlns:p14="http://schemas.microsoft.com/office/powerpoint/2010/main" val="13752642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382208061"/>
                    </a:ext>
                  </a:extLst>
                </a:gridCol>
                <a:gridCol w="1810512">
                  <a:extLst>
                    <a:ext uri="{9D8B030D-6E8A-4147-A177-3AD203B41FA5}">
                      <a16:colId xmlns:a16="http://schemas.microsoft.com/office/drawing/2014/main" val="955799451"/>
                    </a:ext>
                  </a:extLst>
                </a:gridCol>
                <a:gridCol w="822960">
                  <a:extLst>
                    <a:ext uri="{9D8B030D-6E8A-4147-A177-3AD203B41FA5}">
                      <a16:colId xmlns:a16="http://schemas.microsoft.com/office/drawing/2014/main" val="2227835764"/>
                    </a:ext>
                  </a:extLst>
                </a:gridCol>
                <a:gridCol w="822960">
                  <a:extLst>
                    <a:ext uri="{9D8B030D-6E8A-4147-A177-3AD203B41FA5}">
                      <a16:colId xmlns:a16="http://schemas.microsoft.com/office/drawing/2014/main" val="2709858344"/>
                    </a:ext>
                  </a:extLst>
                </a:gridCol>
                <a:gridCol w="822960">
                  <a:extLst>
                    <a:ext uri="{9D8B030D-6E8A-4147-A177-3AD203B41FA5}">
                      <a16:colId xmlns:a16="http://schemas.microsoft.com/office/drawing/2014/main" val="1104896018"/>
                    </a:ext>
                  </a:extLst>
                </a:gridCol>
                <a:gridCol w="822960">
                  <a:extLst>
                    <a:ext uri="{9D8B030D-6E8A-4147-A177-3AD203B41FA5}">
                      <a16:colId xmlns:a16="http://schemas.microsoft.com/office/drawing/2014/main" val="3439137515"/>
                    </a:ext>
                  </a:extLst>
                </a:gridCol>
                <a:gridCol w="822960">
                  <a:extLst>
                    <a:ext uri="{9D8B030D-6E8A-4147-A177-3AD203B41FA5}">
                      <a16:colId xmlns:a16="http://schemas.microsoft.com/office/drawing/2014/main" val="23465255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006022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tmna_services - 2021-03-17 16:45:12</a:t>
                      </a:r>
                      <a:r>
                        <a:rPr kumimoji="0" lang="en-US" sz="1000" b="0" i="0" u="none" strike="noStrike" kern="1200" cap="none" spc="0" normalizeH="0" baseline="0" noProof="0">
                          <a:ln>
                            <a:noFill/>
                          </a:ln>
                          <a:solidFill>
                            <a:prstClr val="black"/>
                          </a:solidFill>
                          <a:effectLst/>
                          <a:uLnTx/>
                          <a:uFillTx/>
                          <a:latin typeface="+mn-lt"/>
                          <a:ea typeface="+mn-ea"/>
                          <a:cs typeface="+mn-cs"/>
                        </a:rPr>
                        <a:t>
 TMNAS supports specialolympicspennsylvania by participating in the Leprechaun Run! Employees had 1 week to virtually take part in the Lucky 7- Mile Race, Classic 5-Mile Race, or 2-Mile Fun Run/Walk. TMNAS and their employees raised almost K! Thanks to all that participated and helped support this worthy cause!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51.29350-15/160814964_119608353476562_6624052124410169580_n.jpg?_nc_cat=106&amp;ccb=1-3&amp;_nc_sid=8ae9d6&amp;_nc_ohc=A2ZJdqDeu8MAX_H6ssD&amp;_nc_ht=scontent-iad3-2.cdninstagram.com&amp;oh=b8614bcd533ecb0cd15606c13d1c22b5&amp;oe=60B063D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04/30/2021 08:07:46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7.9229 %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828831809"/>
                  </a:ext>
                </a:extLst>
              </a:tr>
            </a:tbl>
          </a:graphicData>
        </a:graphic>
      </p:graphicFrame>
      <p:sp>
        <p:nvSpPr>
          <p:cNvPr id="4" name="Text Placeholder 3">
            <a:extLst>
              <a:ext uri="{FF2B5EF4-FFF2-40B4-BE49-F238E27FC236}">
                <a16:creationId xmlns:a16="http://schemas.microsoft.com/office/drawing/2014/main" id="{D38D8E9E-D1E6-40A0-83CC-02B79C28A4B5}"/>
              </a:ext>
            </a:extLst>
          </p:cNvPr>
          <p:cNvSpPr>
            <a:spLocks noGrp="1"/>
          </p:cNvSpPr>
          <p:nvPr>
            <p:ph type="body" sz="quarter" idx="14"/>
          </p:nvPr>
        </p:nvSpPr>
        <p:spPr/>
        <p:txBody>
          <a:bodyPr/>
          <a:lstStyle/>
          <a:p>
            <a:r>
              <a:rPr lang="en-US"/>
              <a:t>01/01/2021 - 03/31/2021</a:t>
            </a:r>
          </a:p>
        </p:txBody>
      </p:sp>
    </p:spTree>
    <p:extLst>
      <p:ext uri="{BB962C8B-B14F-4D97-AF65-F5344CB8AC3E}">
        <p14:creationId xmlns:p14="http://schemas.microsoft.com/office/powerpoint/2010/main" val="260358517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FCAEDC-F408-4571-B6EB-89232E187809}"/>
              </a:ext>
            </a:extLst>
          </p:cNvPr>
          <p:cNvSpPr>
            <a:spLocks noGrp="1"/>
          </p:cNvSpPr>
          <p:nvPr>
            <p:ph type="title"/>
          </p:nvPr>
        </p:nvSpPr>
        <p:spPr/>
        <p:txBody>
          <a:bodyPr/>
          <a:lstStyle/>
          <a:p>
            <a:r>
              <a:rPr lang="en-US"/>
              <a:t>Instagram Instagram Top Posts | TMNAS - 2 of 4</a:t>
            </a:r>
          </a:p>
        </p:txBody>
      </p:sp>
      <p:graphicFrame>
        <p:nvGraphicFramePr>
          <p:cNvPr id="5" name="Table Placeholder 4">
            <a:extLst>
              <a:ext uri="{FF2B5EF4-FFF2-40B4-BE49-F238E27FC236}">
                <a16:creationId xmlns:a16="http://schemas.microsoft.com/office/drawing/2014/main" id="{669C16DC-6222-4775-A380-5A912438770E}"/>
              </a:ext>
            </a:extLst>
          </p:cNvPr>
          <p:cNvGraphicFramePr>
            <a:graphicFrameLocks noGrp="1"/>
          </p:cNvGraphicFramePr>
          <p:nvPr>
            <p:ph type="tbl" sz="quarter" idx="13"/>
            <p:extLst>
              <p:ext uri="{D42A27DB-BD31-4B8C-83A1-F6EECF244321}">
                <p14:modId xmlns:p14="http://schemas.microsoft.com/office/powerpoint/2010/main" val="33174197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991691922"/>
                    </a:ext>
                  </a:extLst>
                </a:gridCol>
                <a:gridCol w="1810512">
                  <a:extLst>
                    <a:ext uri="{9D8B030D-6E8A-4147-A177-3AD203B41FA5}">
                      <a16:colId xmlns:a16="http://schemas.microsoft.com/office/drawing/2014/main" val="3429465276"/>
                    </a:ext>
                  </a:extLst>
                </a:gridCol>
                <a:gridCol w="822960">
                  <a:extLst>
                    <a:ext uri="{9D8B030D-6E8A-4147-A177-3AD203B41FA5}">
                      <a16:colId xmlns:a16="http://schemas.microsoft.com/office/drawing/2014/main" val="739525953"/>
                    </a:ext>
                  </a:extLst>
                </a:gridCol>
                <a:gridCol w="822960">
                  <a:extLst>
                    <a:ext uri="{9D8B030D-6E8A-4147-A177-3AD203B41FA5}">
                      <a16:colId xmlns:a16="http://schemas.microsoft.com/office/drawing/2014/main" val="630734872"/>
                    </a:ext>
                  </a:extLst>
                </a:gridCol>
                <a:gridCol w="822960">
                  <a:extLst>
                    <a:ext uri="{9D8B030D-6E8A-4147-A177-3AD203B41FA5}">
                      <a16:colId xmlns:a16="http://schemas.microsoft.com/office/drawing/2014/main" val="3073529871"/>
                    </a:ext>
                  </a:extLst>
                </a:gridCol>
                <a:gridCol w="822960">
                  <a:extLst>
                    <a:ext uri="{9D8B030D-6E8A-4147-A177-3AD203B41FA5}">
                      <a16:colId xmlns:a16="http://schemas.microsoft.com/office/drawing/2014/main" val="1001979096"/>
                    </a:ext>
                  </a:extLst>
                </a:gridCol>
                <a:gridCol w="822960">
                  <a:extLst>
                    <a:ext uri="{9D8B030D-6E8A-4147-A177-3AD203B41FA5}">
                      <a16:colId xmlns:a16="http://schemas.microsoft.com/office/drawing/2014/main" val="40610400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168965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tmna_services - 2021-02-19 15:20:18</a:t>
                      </a:r>
                      <a:r>
                        <a:rPr kumimoji="0" lang="en-US" sz="1000" b="0" i="0" u="none" strike="noStrike" kern="1200" cap="none" spc="0" normalizeH="0" baseline="0" noProof="0">
                          <a:ln>
                            <a:noFill/>
                          </a:ln>
                          <a:solidFill>
                            <a:prstClr val="black"/>
                          </a:solidFill>
                          <a:effectLst/>
                          <a:uLnTx/>
                          <a:uFillTx/>
                          <a:latin typeface="+mn-lt"/>
                          <a:ea typeface="+mn-ea"/>
                          <a:cs typeface="+mn-cs"/>
                        </a:rPr>
                        <a:t>
 The brand new TMNAS.com is now live! We’ve made several enhancements to the site to improve functionality and better showcase our company. Check out our new look and all that TMNAS has to offer at TMNAS.com.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51.29350-15/151669618_746328649588355_3990347139384380251_n.jpg?_nc_cat=108&amp;ccb=1-3&amp;_nc_sid=8ae9d6&amp;_nc_ohc=z-TiajrU9-MAX_iAubH&amp;_nc_oc=AQkG2qtNHpL3jIcY3XlplhH3jqHhVvRYUkEUTRnuvlGJEw8dErcG9nAxVVEdoYG6meY&amp;_nc_ht=scontent-iad3-2.cdninstagram.com&amp;oh=5cc6751f1f6719d73d54a3ea03ae433b&amp;oe=60B17BF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04/30/2021 08:07:46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6.8522 %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338355870"/>
                  </a:ext>
                </a:extLst>
              </a:tr>
            </a:tbl>
          </a:graphicData>
        </a:graphic>
      </p:graphicFrame>
      <p:sp>
        <p:nvSpPr>
          <p:cNvPr id="4" name="Text Placeholder 3">
            <a:extLst>
              <a:ext uri="{FF2B5EF4-FFF2-40B4-BE49-F238E27FC236}">
                <a16:creationId xmlns:a16="http://schemas.microsoft.com/office/drawing/2014/main" id="{6354F88E-A4EE-4A18-8E2B-E6A845733579}"/>
              </a:ext>
            </a:extLst>
          </p:cNvPr>
          <p:cNvSpPr>
            <a:spLocks noGrp="1"/>
          </p:cNvSpPr>
          <p:nvPr>
            <p:ph type="body" sz="quarter" idx="14"/>
          </p:nvPr>
        </p:nvSpPr>
        <p:spPr/>
        <p:txBody>
          <a:bodyPr/>
          <a:lstStyle/>
          <a:p>
            <a:r>
              <a:rPr lang="en-US"/>
              <a:t>01/01/2021 - 03/31/2021</a:t>
            </a:r>
          </a:p>
        </p:txBody>
      </p:sp>
    </p:spTree>
    <p:extLst>
      <p:ext uri="{BB962C8B-B14F-4D97-AF65-F5344CB8AC3E}">
        <p14:creationId xmlns:p14="http://schemas.microsoft.com/office/powerpoint/2010/main" val="350425988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480253-98BC-43E6-B148-50213AFB5026}"/>
              </a:ext>
            </a:extLst>
          </p:cNvPr>
          <p:cNvSpPr>
            <a:spLocks noGrp="1"/>
          </p:cNvSpPr>
          <p:nvPr>
            <p:ph type="title"/>
          </p:nvPr>
        </p:nvSpPr>
        <p:spPr/>
        <p:txBody>
          <a:bodyPr/>
          <a:lstStyle/>
          <a:p>
            <a:r>
              <a:rPr lang="en-US"/>
              <a:t>Instagram Instagram Top Posts | TMNAS - 3 of 4</a:t>
            </a:r>
          </a:p>
        </p:txBody>
      </p:sp>
      <p:graphicFrame>
        <p:nvGraphicFramePr>
          <p:cNvPr id="5" name="Table Placeholder 4">
            <a:extLst>
              <a:ext uri="{FF2B5EF4-FFF2-40B4-BE49-F238E27FC236}">
                <a16:creationId xmlns:a16="http://schemas.microsoft.com/office/drawing/2014/main" id="{01815884-4B5C-46B6-8BE1-BF903656ED7D}"/>
              </a:ext>
            </a:extLst>
          </p:cNvPr>
          <p:cNvGraphicFramePr>
            <a:graphicFrameLocks noGrp="1"/>
          </p:cNvGraphicFramePr>
          <p:nvPr>
            <p:ph type="tbl" sz="quarter" idx="13"/>
            <p:extLst>
              <p:ext uri="{D42A27DB-BD31-4B8C-83A1-F6EECF244321}">
                <p14:modId xmlns:p14="http://schemas.microsoft.com/office/powerpoint/2010/main" val="40688028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710607189"/>
                    </a:ext>
                  </a:extLst>
                </a:gridCol>
                <a:gridCol w="1810512">
                  <a:extLst>
                    <a:ext uri="{9D8B030D-6E8A-4147-A177-3AD203B41FA5}">
                      <a16:colId xmlns:a16="http://schemas.microsoft.com/office/drawing/2014/main" val="280623400"/>
                    </a:ext>
                  </a:extLst>
                </a:gridCol>
                <a:gridCol w="822960">
                  <a:extLst>
                    <a:ext uri="{9D8B030D-6E8A-4147-A177-3AD203B41FA5}">
                      <a16:colId xmlns:a16="http://schemas.microsoft.com/office/drawing/2014/main" val="3277629406"/>
                    </a:ext>
                  </a:extLst>
                </a:gridCol>
                <a:gridCol w="822960">
                  <a:extLst>
                    <a:ext uri="{9D8B030D-6E8A-4147-A177-3AD203B41FA5}">
                      <a16:colId xmlns:a16="http://schemas.microsoft.com/office/drawing/2014/main" val="439086054"/>
                    </a:ext>
                  </a:extLst>
                </a:gridCol>
                <a:gridCol w="822960">
                  <a:extLst>
                    <a:ext uri="{9D8B030D-6E8A-4147-A177-3AD203B41FA5}">
                      <a16:colId xmlns:a16="http://schemas.microsoft.com/office/drawing/2014/main" val="2455378682"/>
                    </a:ext>
                  </a:extLst>
                </a:gridCol>
                <a:gridCol w="822960">
                  <a:extLst>
                    <a:ext uri="{9D8B030D-6E8A-4147-A177-3AD203B41FA5}">
                      <a16:colId xmlns:a16="http://schemas.microsoft.com/office/drawing/2014/main" val="3477841896"/>
                    </a:ext>
                  </a:extLst>
                </a:gridCol>
                <a:gridCol w="822960">
                  <a:extLst>
                    <a:ext uri="{9D8B030D-6E8A-4147-A177-3AD203B41FA5}">
                      <a16:colId xmlns:a16="http://schemas.microsoft.com/office/drawing/2014/main" val="35628361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03578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tmna_services - 2021-03-16 13:15:17</a:t>
                      </a:r>
                      <a:r>
                        <a:rPr kumimoji="0" lang="en-US" sz="1000" b="0" i="0" u="none" strike="noStrike" kern="1200" cap="none" spc="0" normalizeH="0" baseline="0" noProof="0">
                          <a:ln>
                            <a:noFill/>
                          </a:ln>
                          <a:solidFill>
                            <a:prstClr val="black"/>
                          </a:solidFill>
                          <a:effectLst/>
                          <a:uLnTx/>
                          <a:uFillTx/>
                          <a:latin typeface="+mn-lt"/>
                          <a:ea typeface="+mn-ea"/>
                          <a:cs typeface="+mn-cs"/>
                        </a:rPr>
                        <a:t>
 Today marks one year since most TMNAS employees began working from home due to the COVID-19 pandemic. We’re proud of how our team adjusted to a remote working environment and our “new normal.” Although this year has been full of ups and downs, TMNAS employees and their families have tried to make the most of the situation. We’ve gotten to know our coworkers’ families and pets, learned how to do origami, created terrariums, and virtually fed a giraffe at a local zoo! Many lessons learned, especially that we can do more with less. We’re looking forward to good days ahead.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51.29350-15/161337963_197266122194921_383710983007756016_n.jpg?_nc_cat=108&amp;ccb=1-3&amp;_nc_sid=8ae9d6&amp;_nc_ohc=lBwzVqnULP8AX_rdZeK&amp;_nc_ht=scontent-iad3-2.cdninstagram.com&amp;oh=8666fb1fe12e8997009d19bd56cef2be&amp;oe=60B00E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04/30/2021 08:07:46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6.6381 %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142503491"/>
                  </a:ext>
                </a:extLst>
              </a:tr>
            </a:tbl>
          </a:graphicData>
        </a:graphic>
      </p:graphicFrame>
      <p:sp>
        <p:nvSpPr>
          <p:cNvPr id="4" name="Text Placeholder 3">
            <a:extLst>
              <a:ext uri="{FF2B5EF4-FFF2-40B4-BE49-F238E27FC236}">
                <a16:creationId xmlns:a16="http://schemas.microsoft.com/office/drawing/2014/main" id="{6C68F795-B1EA-41CF-8A92-A1556BDE8002}"/>
              </a:ext>
            </a:extLst>
          </p:cNvPr>
          <p:cNvSpPr>
            <a:spLocks noGrp="1"/>
          </p:cNvSpPr>
          <p:nvPr>
            <p:ph type="body" sz="quarter" idx="14"/>
          </p:nvPr>
        </p:nvSpPr>
        <p:spPr/>
        <p:txBody>
          <a:bodyPr/>
          <a:lstStyle/>
          <a:p>
            <a:r>
              <a:rPr lang="en-US"/>
              <a:t>01/01/2021 - 03/31/2021</a:t>
            </a:r>
          </a:p>
        </p:txBody>
      </p:sp>
    </p:spTree>
    <p:extLst>
      <p:ext uri="{BB962C8B-B14F-4D97-AF65-F5344CB8AC3E}">
        <p14:creationId xmlns:p14="http://schemas.microsoft.com/office/powerpoint/2010/main" val="340499694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EE44A1-3829-4742-ACB1-EBF95C36B659}"/>
              </a:ext>
            </a:extLst>
          </p:cNvPr>
          <p:cNvSpPr>
            <a:spLocks noGrp="1"/>
          </p:cNvSpPr>
          <p:nvPr>
            <p:ph type="title"/>
          </p:nvPr>
        </p:nvSpPr>
        <p:spPr/>
        <p:txBody>
          <a:bodyPr/>
          <a:lstStyle/>
          <a:p>
            <a:r>
              <a:rPr lang="en-US"/>
              <a:t>Instagram Instagram Top Posts | TMNAS - 4 of 4</a:t>
            </a:r>
          </a:p>
        </p:txBody>
      </p:sp>
      <p:graphicFrame>
        <p:nvGraphicFramePr>
          <p:cNvPr id="5" name="Table Placeholder 4">
            <a:extLst>
              <a:ext uri="{FF2B5EF4-FFF2-40B4-BE49-F238E27FC236}">
                <a16:creationId xmlns:a16="http://schemas.microsoft.com/office/drawing/2014/main" id="{F95DF1E7-6639-4EF8-A892-1ACEDEDB9D75}"/>
              </a:ext>
            </a:extLst>
          </p:cNvPr>
          <p:cNvGraphicFramePr>
            <a:graphicFrameLocks noGrp="1"/>
          </p:cNvGraphicFramePr>
          <p:nvPr>
            <p:ph type="tbl" sz="quarter" idx="13"/>
            <p:extLst>
              <p:ext uri="{D42A27DB-BD31-4B8C-83A1-F6EECF244321}">
                <p14:modId xmlns:p14="http://schemas.microsoft.com/office/powerpoint/2010/main" val="42497310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146035193"/>
                    </a:ext>
                  </a:extLst>
                </a:gridCol>
                <a:gridCol w="1810512">
                  <a:extLst>
                    <a:ext uri="{9D8B030D-6E8A-4147-A177-3AD203B41FA5}">
                      <a16:colId xmlns:a16="http://schemas.microsoft.com/office/drawing/2014/main" val="4125541329"/>
                    </a:ext>
                  </a:extLst>
                </a:gridCol>
                <a:gridCol w="822960">
                  <a:extLst>
                    <a:ext uri="{9D8B030D-6E8A-4147-A177-3AD203B41FA5}">
                      <a16:colId xmlns:a16="http://schemas.microsoft.com/office/drawing/2014/main" val="3134079790"/>
                    </a:ext>
                  </a:extLst>
                </a:gridCol>
                <a:gridCol w="822960">
                  <a:extLst>
                    <a:ext uri="{9D8B030D-6E8A-4147-A177-3AD203B41FA5}">
                      <a16:colId xmlns:a16="http://schemas.microsoft.com/office/drawing/2014/main" val="2649875412"/>
                    </a:ext>
                  </a:extLst>
                </a:gridCol>
                <a:gridCol w="822960">
                  <a:extLst>
                    <a:ext uri="{9D8B030D-6E8A-4147-A177-3AD203B41FA5}">
                      <a16:colId xmlns:a16="http://schemas.microsoft.com/office/drawing/2014/main" val="1672618639"/>
                    </a:ext>
                  </a:extLst>
                </a:gridCol>
                <a:gridCol w="822960">
                  <a:extLst>
                    <a:ext uri="{9D8B030D-6E8A-4147-A177-3AD203B41FA5}">
                      <a16:colId xmlns:a16="http://schemas.microsoft.com/office/drawing/2014/main" val="857130746"/>
                    </a:ext>
                  </a:extLst>
                </a:gridCol>
                <a:gridCol w="822960">
                  <a:extLst>
                    <a:ext uri="{9D8B030D-6E8A-4147-A177-3AD203B41FA5}">
                      <a16:colId xmlns:a16="http://schemas.microsoft.com/office/drawing/2014/main" val="32000930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424433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tmna_services - 2021-03-05 17:23:57</a:t>
                      </a:r>
                      <a:r>
                        <a:rPr kumimoji="0" lang="en-US" sz="1000" b="0" i="0" u="none" strike="noStrike" kern="1200" cap="none" spc="0" normalizeH="0" baseline="0" noProof="0">
                          <a:ln>
                            <a:noFill/>
                          </a:ln>
                          <a:solidFill>
                            <a:prstClr val="black"/>
                          </a:solidFill>
                          <a:effectLst/>
                          <a:uLnTx/>
                          <a:uFillTx/>
                          <a:latin typeface="+mn-lt"/>
                          <a:ea typeface="+mn-ea"/>
                          <a:cs typeface="+mn-cs"/>
                        </a:rPr>
                        <a:t>
 TMNAS employees came out over their lunch time to socialize and have fun with the theescapegame Game! We celebrated #employeeappreciationday by playing Unlocked for Teams! #experiencetmnas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51.29350-15/157479955_999170560612192_2168778244550053722_n.jpg?_nc_cat=110&amp;ccb=1-3&amp;_nc_sid=8ae9d6&amp;_nc_ohc=BBjyVNfOCmwAX_XQHVj&amp;_nc_ht=scontent-iad3-2.cdninstagram.com&amp;oh=358cbc9ce6a40ac3ff105647006da203&amp;oe=60B00C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04/30/2021 08:07:46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6.6239 %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3091744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tmna_services - 2021-03-15 17:59:41</a:t>
                      </a:r>
                      <a:r>
                        <a:rPr kumimoji="0" lang="en-US" sz="1000" b="0" i="0" u="none" strike="noStrike" kern="1200" cap="none" spc="0" normalizeH="0" baseline="0" noProof="0">
                          <a:ln>
                            <a:noFill/>
                          </a:ln>
                          <a:solidFill>
                            <a:prstClr val="black"/>
                          </a:solidFill>
                          <a:effectLst/>
                          <a:uLnTx/>
                          <a:uFillTx/>
                          <a:latin typeface="+mn-lt"/>
                          <a:ea typeface="+mn-ea"/>
                          <a:cs typeface="+mn-cs"/>
                        </a:rPr>
                        <a:t>
 To celebrate Women's History Month, we’re talking with some of our women leaders and highlighting their stories. Maria T., Assistant Vice President of Financial Systems, shared her best career highlight at TMNAS.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51.29350-15/160597929_430523064690700_3786414210946523272_n.jpg?_nc_cat=100&amp;ccb=1-3&amp;_nc_sid=8ae9d6&amp;_nc_ohc=qL41k8sj7DYAX8iyCeL&amp;_nc_ht=scontent-iad3-2.cdninstagram.com&amp;oh=8a5527501a3dfbd3901f4948c8166a38&amp;oe=60B13F1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04/30/2021 08:07:46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6.6239 %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469196527"/>
                  </a:ext>
                </a:extLst>
              </a:tr>
            </a:tbl>
          </a:graphicData>
        </a:graphic>
      </p:graphicFrame>
      <p:sp>
        <p:nvSpPr>
          <p:cNvPr id="4" name="Text Placeholder 3">
            <a:extLst>
              <a:ext uri="{FF2B5EF4-FFF2-40B4-BE49-F238E27FC236}">
                <a16:creationId xmlns:a16="http://schemas.microsoft.com/office/drawing/2014/main" id="{3CB2747C-8565-49F1-A540-7AADD97148BC}"/>
              </a:ext>
            </a:extLst>
          </p:cNvPr>
          <p:cNvSpPr>
            <a:spLocks noGrp="1"/>
          </p:cNvSpPr>
          <p:nvPr>
            <p:ph type="body" sz="quarter" idx="14"/>
          </p:nvPr>
        </p:nvSpPr>
        <p:spPr/>
        <p:txBody>
          <a:bodyPr/>
          <a:lstStyle/>
          <a:p>
            <a:r>
              <a:rPr lang="en-US"/>
              <a:t>01/01/2021 - 03/31/2021</a:t>
            </a:r>
          </a:p>
        </p:txBody>
      </p:sp>
    </p:spTree>
    <p:extLst>
      <p:ext uri="{BB962C8B-B14F-4D97-AF65-F5344CB8AC3E}">
        <p14:creationId xmlns:p14="http://schemas.microsoft.com/office/powerpoint/2010/main" val="24669269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1261</Words>
  <Application>Microsoft Office PowerPoint</Application>
  <PresentationFormat>On-screen Show (4:3)</PresentationFormat>
  <Paragraphs>434</Paragraphs>
  <Slides>32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32</vt:i4>
      </vt:variant>
    </vt:vector>
  </HeadingPairs>
  <TitlesOfParts>
    <vt:vector size="35" baseType="lpstr">
      <vt:lpstr>Arial</vt:lpstr>
      <vt:lpstr>Calibri</vt:lpstr>
      <vt:lpstr>quintly_template</vt:lpstr>
      <vt:lpstr>TMNAS Quarterly Social Media</vt:lpstr>
      <vt:lpstr>Overall Overall Audience | TMNAS</vt:lpstr>
      <vt:lpstr>Facebook Key Metrics Table | TMNAS</vt:lpstr>
      <vt:lpstr>Facebook Facebook Fans Change | TMNAS</vt:lpstr>
      <vt:lpstr>Facebook Average Interactions Per Facebook Post | TMNAS</vt:lpstr>
      <vt:lpstr>Facebook Total Interactions Per Month | TMNAS</vt:lpstr>
      <vt:lpstr>Facebook Own Posts Table | TMNAS - 1 of 2</vt:lpstr>
      <vt:lpstr>Facebook Own Posts Table | TMNAS - 2 of 2</vt:lpstr>
      <vt:lpstr>Twitter Key Metrics Table | TMNAS</vt:lpstr>
      <vt:lpstr>Twitter Twitter Followers Change | TMNAS</vt:lpstr>
      <vt:lpstr>Twitter Average Interactions Per Tweet | TMNAS</vt:lpstr>
      <vt:lpstr>Twitter Total Interactions Per Month | TMNAS</vt:lpstr>
      <vt:lpstr>Twitter Own and Retweeted Tweets Table | TMNAS - 1 of 3</vt:lpstr>
      <vt:lpstr>Twitter Own and Retweeted Tweets Table | TMNAS - 2 of 3</vt:lpstr>
      <vt:lpstr>Twitter Own and Retweeted Tweets Table | TMNAS - 3 of 3</vt:lpstr>
      <vt:lpstr>LinkedIn Key Metrics Table | TMNAS</vt:lpstr>
      <vt:lpstr>LinkedIn LinkedIn Followers Change | Tokio Marine America</vt:lpstr>
      <vt:lpstr>LinkedIn Average Interactions Per LinkedIn Update | TMNAS</vt:lpstr>
      <vt:lpstr>LinkedIn Total Interactions Per Month | TMNAS</vt:lpstr>
      <vt:lpstr>LinkedIn Post Impressions | TMNAS</vt:lpstr>
      <vt:lpstr>LinkedIn Posts Table | TMNAS - 1 of 4</vt:lpstr>
      <vt:lpstr>LinkedIn Posts Table | TMNAS - 2 of 4</vt:lpstr>
      <vt:lpstr>LinkedIn Posts Table | TMNAS - 3 of 4</vt:lpstr>
      <vt:lpstr>LinkedIn Posts Table | TMNAS - 4 of 4</vt:lpstr>
      <vt:lpstr>Instagram Key Metrics Table | TMNAS</vt:lpstr>
      <vt:lpstr>Instagram Followers Change | TMNAS</vt:lpstr>
      <vt:lpstr>Instagram Average Interactions Per Post | TMNAS</vt:lpstr>
      <vt:lpstr>Instagram Total Interactions Per Month | TMNAS</vt:lpstr>
      <vt:lpstr>Instagram Instagram Top Posts | TMNAS - 1 of 4</vt:lpstr>
      <vt:lpstr>Instagram Instagram Top Posts | TMNAS - 2 of 4</vt:lpstr>
      <vt:lpstr>Instagram Instagram Top Posts | TMNAS - 3 of 4</vt:lpstr>
      <vt:lpstr>Instagram Instagram Top Posts | TMNAS - 4 of 4</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TMNAS Quarterly Social Media</dc:title>
  <dc:creator>Frederik Peiniger</dc:creator>
  <cp:lastModifiedBy>Frederik Peiniger</cp:lastModifiedBy>
  <cp:revision>1</cp:revision>
  <dcterms:created xsi:type="dcterms:W3CDTF">2021-04-30T14:50:47Z</dcterms:created>
  <dcterms:modified xsi:type="dcterms:W3CDTF">2021-04-30T14:51:32Z</dcterms:modified>
</cp:coreProperties>
</file>