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44256</c:v>
                </c:pt>
              </c:numCache>
            </c:numRef>
          </c:cat>
          <c:val>
            <c:numRef>
              <c:f>Sheet1!$B$2</c:f>
              <c:numCache>
                <c:formatCode>General</c:formatCode>
                <c:ptCount val="1"/>
                <c:pt idx="0">
                  <c:v>402</c:v>
                </c:pt>
              </c:numCache>
            </c:numRef>
          </c:val>
          <c:extLst>
            <c:ext xmlns:c16="http://schemas.microsoft.com/office/drawing/2014/chart" uri="{C3380CC4-5D6E-409C-BE32-E72D297353CC}">
              <c16:uniqueId val="{00000000-9AB5-4879-9395-229D8EC532EC}"/>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44256</c:v>
                </c:pt>
              </c:numCache>
            </c:numRef>
          </c:cat>
          <c:val>
            <c:numRef>
              <c:f>Sheet1!$C$2</c:f>
              <c:numCache>
                <c:formatCode>General</c:formatCode>
                <c:ptCount val="1"/>
                <c:pt idx="0">
                  <c:v>405</c:v>
                </c:pt>
              </c:numCache>
            </c:numRef>
          </c:val>
          <c:extLst>
            <c:ext xmlns:c16="http://schemas.microsoft.com/office/drawing/2014/chart" uri="{C3380CC4-5D6E-409C-BE32-E72D297353CC}">
              <c16:uniqueId val="{00000001-9AB5-4879-9395-229D8EC532EC}"/>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44256</c:v>
                </c:pt>
              </c:numCache>
            </c:numRef>
          </c:cat>
          <c:val>
            <c:numRef>
              <c:f>Sheet1!$D$2</c:f>
              <c:numCache>
                <c:formatCode>General</c:formatCode>
                <c:ptCount val="1"/>
                <c:pt idx="0">
                  <c:v>17805</c:v>
                </c:pt>
              </c:numCache>
            </c:numRef>
          </c:val>
          <c:extLst>
            <c:ext xmlns:c16="http://schemas.microsoft.com/office/drawing/2014/chart" uri="{C3380CC4-5D6E-409C-BE32-E72D297353CC}">
              <c16:uniqueId val="{00000002-9AB5-4879-9395-229D8EC532EC}"/>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44256</c:v>
                </c:pt>
              </c:numCache>
            </c:numRef>
          </c:cat>
          <c:val>
            <c:numRef>
              <c:f>Sheet1!$E$2</c:f>
              <c:numCache>
                <c:formatCode>General</c:formatCode>
                <c:ptCount val="1"/>
                <c:pt idx="0">
                  <c:v>222</c:v>
                </c:pt>
              </c:numCache>
            </c:numRef>
          </c:val>
          <c:extLst>
            <c:ext xmlns:c16="http://schemas.microsoft.com/office/drawing/2014/chart" uri="{C3380CC4-5D6E-409C-BE32-E72D297353CC}">
              <c16:uniqueId val="{00000003-9AB5-4879-9395-229D8EC532EC}"/>
            </c:ext>
          </c:extLst>
        </c:ser>
        <c:dLbls>
          <c:showLegendKey val="0"/>
          <c:showVal val="0"/>
          <c:showCatName val="0"/>
          <c:showSerName val="0"/>
          <c:showPercent val="0"/>
          <c:showBubbleSize val="0"/>
        </c:dLbls>
        <c:gapWidth val="219"/>
        <c:overlap val="-27"/>
        <c:axId val="268536880"/>
        <c:axId val="269062528"/>
      </c:barChart>
      <c:dateAx>
        <c:axId val="2685368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062528"/>
        <c:crosses val="autoZero"/>
        <c:auto val="1"/>
        <c:lblOffset val="100"/>
        <c:baseTimeUnit val="days"/>
      </c:dateAx>
      <c:valAx>
        <c:axId val="269062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8536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6</c:v>
                </c:pt>
                <c:pt idx="1">
                  <c:v>5</c:v>
                </c:pt>
                <c:pt idx="2">
                  <c:v>3</c:v>
                </c:pt>
                <c:pt idx="3">
                  <c:v>2</c:v>
                </c:pt>
              </c:numCache>
            </c:numRef>
          </c:val>
          <c:extLst>
            <c:ext xmlns:c16="http://schemas.microsoft.com/office/drawing/2014/chart" uri="{C3380CC4-5D6E-409C-BE32-E72D297353CC}">
              <c16:uniqueId val="{00000000-8D86-4411-BFF4-A9D52F478955}"/>
            </c:ext>
          </c:extLst>
        </c:ser>
        <c:dLbls>
          <c:showLegendKey val="0"/>
          <c:showVal val="0"/>
          <c:showCatName val="0"/>
          <c:showSerName val="0"/>
          <c:showPercent val="0"/>
          <c:showBubbleSize val="0"/>
        </c:dLbls>
        <c:gapWidth val="219"/>
        <c:overlap val="-27"/>
        <c:axId val="321535776"/>
        <c:axId val="265802688"/>
      </c:barChart>
      <c:dateAx>
        <c:axId val="3215357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5802688"/>
        <c:crosses val="autoZero"/>
        <c:auto val="1"/>
        <c:lblOffset val="100"/>
        <c:baseTimeUnit val="months"/>
      </c:dateAx>
      <c:valAx>
        <c:axId val="2658026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1535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5</c:v>
                </c:pt>
                <c:pt idx="1">
                  <c:v>17</c:v>
                </c:pt>
                <c:pt idx="2">
                  <c:v>6</c:v>
                </c:pt>
                <c:pt idx="3">
                  <c:v>4</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9AF-4A5D-9AC8-6F373ADE93A4}"/>
            </c:ext>
          </c:extLst>
        </c:ser>
        <c:dLbls>
          <c:showLegendKey val="0"/>
          <c:showVal val="0"/>
          <c:showCatName val="0"/>
          <c:showSerName val="0"/>
          <c:showPercent val="0"/>
          <c:showBubbleSize val="0"/>
        </c:dLbls>
        <c:gapWidth val="219"/>
        <c:overlap val="-27"/>
        <c:axId val="63359528"/>
        <c:axId val="63357560"/>
      </c:barChart>
      <c:dateAx>
        <c:axId val="63359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57560"/>
        <c:crosses val="autoZero"/>
        <c:auto val="1"/>
        <c:lblOffset val="100"/>
        <c:baseTimeUnit val="months"/>
      </c:dateAx>
      <c:valAx>
        <c:axId val="63357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5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55</c:v>
                </c:pt>
                <c:pt idx="1">
                  <c:v>231</c:v>
                </c:pt>
                <c:pt idx="2">
                  <c:v>82</c:v>
                </c:pt>
                <c:pt idx="3">
                  <c:v>33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04F-4CEA-9E9A-2A0184069473}"/>
            </c:ext>
          </c:extLst>
        </c:ser>
        <c:dLbls>
          <c:showLegendKey val="0"/>
          <c:showVal val="0"/>
          <c:showCatName val="0"/>
          <c:showSerName val="0"/>
          <c:showPercent val="0"/>
          <c:showBubbleSize val="0"/>
        </c:dLbls>
        <c:gapWidth val="219"/>
        <c:overlap val="-27"/>
        <c:axId val="323928360"/>
        <c:axId val="323929016"/>
      </c:barChart>
      <c:catAx>
        <c:axId val="323928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29016"/>
        <c:crosses val="autoZero"/>
        <c:auto val="1"/>
        <c:lblAlgn val="ctr"/>
        <c:lblOffset val="100"/>
        <c:noMultiLvlLbl val="0"/>
      </c:catAx>
      <c:valAx>
        <c:axId val="32392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28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1329</c:v>
                </c:pt>
                <c:pt idx="1">
                  <c:v>3464</c:v>
                </c:pt>
                <c:pt idx="2">
                  <c:v>1572</c:v>
                </c:pt>
                <c:pt idx="3">
                  <c:v>683</c:v>
                </c:pt>
              </c:numCache>
            </c:numRef>
          </c:val>
          <c:extLst>
            <c:ext xmlns:c16="http://schemas.microsoft.com/office/drawing/2014/chart" uri="{C3380CC4-5D6E-409C-BE32-E72D297353CC}">
              <c16:uniqueId val="{00000000-44F8-4E6B-AAD2-2A4A032C2C17}"/>
            </c:ext>
          </c:extLst>
        </c:ser>
        <c:dLbls>
          <c:showLegendKey val="0"/>
          <c:showVal val="0"/>
          <c:showCatName val="0"/>
          <c:showSerName val="0"/>
          <c:showPercent val="0"/>
          <c:showBubbleSize val="0"/>
        </c:dLbls>
        <c:gapWidth val="219"/>
        <c:overlap val="-27"/>
        <c:axId val="323924752"/>
        <c:axId val="63356576"/>
      </c:barChart>
      <c:dateAx>
        <c:axId val="323924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3356576"/>
        <c:crosses val="autoZero"/>
        <c:auto val="1"/>
        <c:lblOffset val="100"/>
        <c:baseTimeUnit val="months"/>
      </c:dateAx>
      <c:valAx>
        <c:axId val="63356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24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7</c:v>
                </c:pt>
                <c:pt idx="1">
                  <c:v>3</c:v>
                </c:pt>
                <c:pt idx="2">
                  <c:v>8</c:v>
                </c:pt>
                <c:pt idx="3">
                  <c:v>-1</c:v>
                </c:pt>
              </c:numCache>
            </c:numRef>
          </c:val>
          <c:extLst>
            <c:ext xmlns:c16="http://schemas.microsoft.com/office/drawing/2014/chart" uri="{C3380CC4-5D6E-409C-BE32-E72D297353CC}">
              <c16:uniqueId val="{00000000-7023-45B4-9F08-B93F52AB9522}"/>
            </c:ext>
          </c:extLst>
        </c:ser>
        <c:dLbls>
          <c:showLegendKey val="0"/>
          <c:showVal val="0"/>
          <c:showCatName val="0"/>
          <c:showSerName val="0"/>
          <c:showPercent val="0"/>
          <c:showBubbleSize val="0"/>
        </c:dLbls>
        <c:gapWidth val="219"/>
        <c:overlap val="-27"/>
        <c:axId val="324092944"/>
        <c:axId val="324091304"/>
      </c:barChart>
      <c:dateAx>
        <c:axId val="324092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91304"/>
        <c:crosses val="autoZero"/>
        <c:auto val="1"/>
        <c:lblOffset val="100"/>
        <c:baseTimeUnit val="months"/>
      </c:dateAx>
      <c:valAx>
        <c:axId val="324091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4092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2</c:v>
                </c:pt>
                <c:pt idx="1">
                  <c:v>5</c:v>
                </c:pt>
                <c:pt idx="2">
                  <c:v>3</c:v>
                </c:pt>
                <c:pt idx="3">
                  <c:v>2</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89A7-4CBF-A041-DF8D0302CAE3}"/>
            </c:ext>
          </c:extLst>
        </c:ser>
        <c:dLbls>
          <c:showLegendKey val="0"/>
          <c:showVal val="0"/>
          <c:showCatName val="0"/>
          <c:showSerName val="0"/>
          <c:showPercent val="0"/>
          <c:showBubbleSize val="0"/>
        </c:dLbls>
        <c:gapWidth val="219"/>
        <c:overlap val="-27"/>
        <c:axId val="326429128"/>
        <c:axId val="326424864"/>
      </c:barChart>
      <c:dateAx>
        <c:axId val="3264291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24864"/>
        <c:crosses val="autoZero"/>
        <c:auto val="1"/>
        <c:lblOffset val="100"/>
        <c:baseTimeUnit val="months"/>
      </c:dateAx>
      <c:valAx>
        <c:axId val="326424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29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26</c:v>
                </c:pt>
                <c:pt idx="1">
                  <c:v>70</c:v>
                </c:pt>
                <c:pt idx="2">
                  <c:v>33</c:v>
                </c:pt>
                <c:pt idx="3">
                  <c:v>18</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362-4EDD-AB37-AEC5F68A6FE1}"/>
            </c:ext>
          </c:extLst>
        </c:ser>
        <c:dLbls>
          <c:showLegendKey val="0"/>
          <c:showVal val="0"/>
          <c:showCatName val="0"/>
          <c:showSerName val="0"/>
          <c:showPercent val="0"/>
          <c:showBubbleSize val="0"/>
        </c:dLbls>
        <c:gapWidth val="219"/>
        <c:overlap val="-27"/>
        <c:axId val="326426504"/>
        <c:axId val="326430112"/>
      </c:barChart>
      <c:catAx>
        <c:axId val="326426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30112"/>
        <c:crosses val="autoZero"/>
        <c:auto val="1"/>
        <c:lblAlgn val="ctr"/>
        <c:lblOffset val="100"/>
        <c:noMultiLvlLbl val="0"/>
      </c:catAx>
      <c:valAx>
        <c:axId val="326430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426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43</c:v>
                </c:pt>
                <c:pt idx="1">
                  <c:v>51</c:v>
                </c:pt>
                <c:pt idx="2">
                  <c:v>71</c:v>
                </c:pt>
                <c:pt idx="3">
                  <c:v>35</c:v>
                </c:pt>
              </c:numCache>
            </c:numRef>
          </c:val>
          <c:extLst>
            <c:ext xmlns:c16="http://schemas.microsoft.com/office/drawing/2014/chart" uri="{C3380CC4-5D6E-409C-BE32-E72D297353CC}">
              <c16:uniqueId val="{00000000-7D39-4BC4-BF20-2EC3D1669065}"/>
            </c:ext>
          </c:extLst>
        </c:ser>
        <c:dLbls>
          <c:showLegendKey val="0"/>
          <c:showVal val="0"/>
          <c:showCatName val="0"/>
          <c:showSerName val="0"/>
          <c:showPercent val="0"/>
          <c:showBubbleSize val="0"/>
        </c:dLbls>
        <c:gapWidth val="219"/>
        <c:overlap val="-27"/>
        <c:axId val="332949440"/>
        <c:axId val="332945176"/>
      </c:barChart>
      <c:dateAx>
        <c:axId val="332949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45176"/>
        <c:crosses val="autoZero"/>
        <c:auto val="1"/>
        <c:lblOffset val="100"/>
        <c:baseTimeUnit val="months"/>
      </c:dateAx>
      <c:valAx>
        <c:axId val="332945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49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2021-01</c:v>
                </c:pt>
                <c:pt idx="1">
                  <c:v>2021-02</c:v>
                </c:pt>
                <c:pt idx="2">
                  <c:v>2021-03</c:v>
                </c:pt>
                <c:pt idx="3">
                  <c:v>2021-04</c:v>
                </c:pt>
              </c:strCache>
            </c:strRef>
          </c:cat>
          <c:val>
            <c:numRef>
              <c:f>Sheet1!$B$2:$B$5</c:f>
              <c:numCache>
                <c:formatCode>General</c:formatCode>
                <c:ptCount val="4"/>
                <c:pt idx="0">
                  <c:v>23</c:v>
                </c:pt>
                <c:pt idx="1">
                  <c:v>31</c:v>
                </c:pt>
                <c:pt idx="2">
                  <c:v>31</c:v>
                </c:pt>
                <c:pt idx="3">
                  <c:v>29</c:v>
                </c:pt>
              </c:numCache>
            </c:numRef>
          </c:val>
          <c:extLst>
            <c:ext xmlns:c16="http://schemas.microsoft.com/office/drawing/2014/chart" uri="{C3380CC4-5D6E-409C-BE32-E72D297353CC}">
              <c16:uniqueId val="{00000000-4B8E-47DB-B723-FB59A0ED6F8A}"/>
            </c:ext>
          </c:extLst>
        </c:ser>
        <c:dLbls>
          <c:showLegendKey val="0"/>
          <c:showVal val="0"/>
          <c:showCatName val="0"/>
          <c:showSerName val="0"/>
          <c:showPercent val="0"/>
          <c:showBubbleSize val="0"/>
        </c:dLbls>
        <c:gapWidth val="219"/>
        <c:overlap val="-27"/>
        <c:axId val="332950096"/>
        <c:axId val="332944192"/>
      </c:barChart>
      <c:catAx>
        <c:axId val="3329500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44192"/>
        <c:crosses val="autoZero"/>
        <c:auto val="1"/>
        <c:lblAlgn val="ctr"/>
        <c:lblOffset val="100"/>
        <c:noMultiLvlLbl val="0"/>
      </c:catAx>
      <c:valAx>
        <c:axId val="332944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50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Sheet1!$A$2:$A$5</c:f>
              <c:strCache>
                <c:ptCount val="4"/>
                <c:pt idx="0">
                  <c:v>2021-01</c:v>
                </c:pt>
                <c:pt idx="1">
                  <c:v>2021-02</c:v>
                </c:pt>
                <c:pt idx="2">
                  <c:v>2021-03</c:v>
                </c:pt>
                <c:pt idx="3">
                  <c:v>2021-04</c:v>
                </c:pt>
              </c:strCache>
            </c:strRef>
          </c:cat>
          <c:val>
            <c:numRef>
              <c:f>Sheet1!$B$2:$B$5</c:f>
              <c:numCache>
                <c:formatCode>General</c:formatCode>
                <c:ptCount val="4"/>
                <c:pt idx="0">
                  <c:v>258</c:v>
                </c:pt>
                <c:pt idx="1">
                  <c:v>381</c:v>
                </c:pt>
                <c:pt idx="2">
                  <c:v>411</c:v>
                </c:pt>
                <c:pt idx="3">
                  <c:v>204</c:v>
                </c:pt>
              </c:numCache>
            </c:numRef>
          </c:val>
          <c:extLst>
            <c:ext xmlns:c16="http://schemas.microsoft.com/office/drawing/2014/chart" uri="{C3380CC4-5D6E-409C-BE32-E72D297353CC}">
              <c16:uniqueId val="{00000000-A8F7-40A5-A935-6985FC52812C}"/>
            </c:ext>
          </c:extLst>
        </c:ser>
        <c:dLbls>
          <c:showLegendKey val="0"/>
          <c:showVal val="0"/>
          <c:showCatName val="0"/>
          <c:showSerName val="0"/>
          <c:showPercent val="0"/>
          <c:showBubbleSize val="0"/>
        </c:dLbls>
        <c:gapWidth val="219"/>
        <c:overlap val="-27"/>
        <c:axId val="333358592"/>
        <c:axId val="333355640"/>
      </c:barChart>
      <c:catAx>
        <c:axId val="3333585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355640"/>
        <c:crosses val="autoZero"/>
        <c:auto val="1"/>
        <c:lblAlgn val="ctr"/>
        <c:lblOffset val="100"/>
        <c:noMultiLvlLbl val="0"/>
      </c:catAx>
      <c:valAx>
        <c:axId val="333355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3585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24717</c:v>
                </c:pt>
                <c:pt idx="1">
                  <c:v>18812</c:v>
                </c:pt>
                <c:pt idx="2">
                  <c:v>22089</c:v>
                </c:pt>
                <c:pt idx="3">
                  <c:v>11320</c:v>
                </c:pt>
              </c:numCache>
            </c:numRef>
          </c:val>
          <c:extLst>
            <c:ext xmlns:c16="http://schemas.microsoft.com/office/drawing/2014/chart" uri="{C3380CC4-5D6E-409C-BE32-E72D297353CC}">
              <c16:uniqueId val="{00000000-6917-4EE1-B676-458A329589EA}"/>
            </c:ext>
          </c:extLst>
        </c:ser>
        <c:dLbls>
          <c:showLegendKey val="0"/>
          <c:showVal val="0"/>
          <c:showCatName val="0"/>
          <c:showSerName val="0"/>
          <c:showPercent val="0"/>
          <c:showBubbleSize val="0"/>
        </c:dLbls>
        <c:gapWidth val="219"/>
        <c:overlap val="-27"/>
        <c:axId val="333354984"/>
        <c:axId val="333361544"/>
      </c:barChart>
      <c:catAx>
        <c:axId val="333354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361544"/>
        <c:crosses val="autoZero"/>
        <c:auto val="1"/>
        <c:lblAlgn val="ctr"/>
        <c:lblOffset val="100"/>
        <c:noMultiLvlLbl val="0"/>
      </c:catAx>
      <c:valAx>
        <c:axId val="33336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3354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14</c:v>
                </c:pt>
                <c:pt idx="2">
                  <c:v>26</c:v>
                </c:pt>
                <c:pt idx="3">
                  <c:v>12</c:v>
                </c:pt>
              </c:numCache>
            </c:numRef>
          </c:val>
          <c:extLst>
            <c:ext xmlns:c16="http://schemas.microsoft.com/office/drawing/2014/chart" uri="{C3380CC4-5D6E-409C-BE32-E72D297353CC}">
              <c16:uniqueId val="{00000000-365D-47D6-87EB-0A86BA0760A7}"/>
            </c:ext>
          </c:extLst>
        </c:ser>
        <c:dLbls>
          <c:showLegendKey val="0"/>
          <c:showVal val="0"/>
          <c:showCatName val="0"/>
          <c:showSerName val="0"/>
          <c:showPercent val="0"/>
          <c:showBubbleSize val="0"/>
        </c:dLbls>
        <c:gapWidth val="219"/>
        <c:overlap val="-27"/>
        <c:axId val="325780672"/>
        <c:axId val="325777720"/>
      </c:barChart>
      <c:dateAx>
        <c:axId val="325780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77720"/>
        <c:crosses val="autoZero"/>
        <c:auto val="1"/>
        <c:lblOffset val="100"/>
        <c:baseTimeUnit val="months"/>
      </c:dateAx>
      <c:valAx>
        <c:axId val="325777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80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44197</c:v>
                </c:pt>
                <c:pt idx="1">
                  <c:v>44228</c:v>
                </c:pt>
                <c:pt idx="2">
                  <c:v>44256</c:v>
                </c:pt>
                <c:pt idx="3">
                  <c:v>44287</c:v>
                </c:pt>
                <c:pt idx="4">
                  <c:v>44317</c:v>
                </c:pt>
                <c:pt idx="5">
                  <c:v>44348</c:v>
                </c:pt>
                <c:pt idx="6">
                  <c:v>44378</c:v>
                </c:pt>
                <c:pt idx="7">
                  <c:v>44409</c:v>
                </c:pt>
                <c:pt idx="8">
                  <c:v>44440</c:v>
                </c:pt>
                <c:pt idx="9">
                  <c:v>44470</c:v>
                </c:pt>
                <c:pt idx="10">
                  <c:v>44501</c:v>
                </c:pt>
                <c:pt idx="11">
                  <c:v>44531</c:v>
                </c:pt>
              </c:numCache>
            </c:numRef>
          </c:cat>
          <c:val>
            <c:numRef>
              <c:f>Sheet1!$B$2:$B$13</c:f>
              <c:numCache>
                <c:formatCode>General</c:formatCode>
                <c:ptCount val="12"/>
                <c:pt idx="0">
                  <c:v>8</c:v>
                </c:pt>
                <c:pt idx="1">
                  <c:v>13</c:v>
                </c:pt>
                <c:pt idx="2">
                  <c:v>8</c:v>
                </c:pt>
                <c:pt idx="3">
                  <c:v>7</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B5B4-4081-98A0-BB99700D4B26}"/>
            </c:ext>
          </c:extLst>
        </c:ser>
        <c:dLbls>
          <c:showLegendKey val="0"/>
          <c:showVal val="0"/>
          <c:showCatName val="0"/>
          <c:showSerName val="0"/>
          <c:showPercent val="0"/>
          <c:showBubbleSize val="0"/>
        </c:dLbls>
        <c:gapWidth val="219"/>
        <c:overlap val="-27"/>
        <c:axId val="325784936"/>
        <c:axId val="325777392"/>
      </c:barChart>
      <c:dateAx>
        <c:axId val="325784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77392"/>
        <c:crosses val="autoZero"/>
        <c:auto val="1"/>
        <c:lblOffset val="100"/>
        <c:baseTimeUnit val="months"/>
      </c:dateAx>
      <c:valAx>
        <c:axId val="3257773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8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2021-01</c:v>
                </c:pt>
                <c:pt idx="1">
                  <c:v>2021-02</c:v>
                </c:pt>
                <c:pt idx="2">
                  <c:v>2021-03</c:v>
                </c:pt>
                <c:pt idx="3">
                  <c:v>2021-04</c:v>
                </c:pt>
                <c:pt idx="4">
                  <c:v>2021-05</c:v>
                </c:pt>
                <c:pt idx="5">
                  <c:v>2021-06</c:v>
                </c:pt>
                <c:pt idx="6">
                  <c:v>2021-07</c:v>
                </c:pt>
                <c:pt idx="7">
                  <c:v>2021-08</c:v>
                </c:pt>
                <c:pt idx="8">
                  <c:v>2021-09</c:v>
                </c:pt>
                <c:pt idx="9">
                  <c:v>2021-10</c:v>
                </c:pt>
                <c:pt idx="10">
                  <c:v>2021-11</c:v>
                </c:pt>
                <c:pt idx="11">
                  <c:v>2021-12</c:v>
                </c:pt>
              </c:strCache>
            </c:strRef>
          </c:cat>
          <c:val>
            <c:numRef>
              <c:f>Sheet1!$B$2:$B$13</c:f>
              <c:numCache>
                <c:formatCode>General</c:formatCode>
                <c:ptCount val="12"/>
                <c:pt idx="0">
                  <c:v>79</c:v>
                </c:pt>
                <c:pt idx="1">
                  <c:v>149</c:v>
                </c:pt>
                <c:pt idx="2">
                  <c:v>112</c:v>
                </c:pt>
                <c:pt idx="3">
                  <c:v>53</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456C-49CE-9104-3F7164A17B6B}"/>
            </c:ext>
          </c:extLst>
        </c:ser>
        <c:dLbls>
          <c:showLegendKey val="0"/>
          <c:showVal val="0"/>
          <c:showCatName val="0"/>
          <c:showSerName val="0"/>
          <c:showPercent val="0"/>
          <c:showBubbleSize val="0"/>
        </c:dLbls>
        <c:gapWidth val="219"/>
        <c:overlap val="-27"/>
        <c:axId val="325785920"/>
        <c:axId val="325786248"/>
      </c:barChart>
      <c:catAx>
        <c:axId val="325785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86248"/>
        <c:crosses val="autoZero"/>
        <c:auto val="1"/>
        <c:lblAlgn val="ctr"/>
        <c:lblOffset val="100"/>
        <c:noMultiLvlLbl val="0"/>
      </c:catAx>
      <c:valAx>
        <c:axId val="32578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785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4/15/2021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6BB8A-3680-47D7-8D58-F157B99A9107}"/>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ECFEEAE8-A89F-444C-909E-AAA2ACBC566A}"/>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6238274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B27E28-4162-4BFB-BB87-8CB84B0FFFF6}"/>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D2932E0E-E650-43F0-A169-438F674E1DF5}"/>
              </a:ext>
            </a:extLst>
          </p:cNvPr>
          <p:cNvGraphicFramePr>
            <a:graphicFrameLocks noGrp="1"/>
          </p:cNvGraphicFramePr>
          <p:nvPr>
            <p:ph type="chart" sz="quarter" idx="13"/>
            <p:extLst>
              <p:ext uri="{D42A27DB-BD31-4B8C-83A1-F6EECF244321}">
                <p14:modId xmlns:p14="http://schemas.microsoft.com/office/powerpoint/2010/main" val="33706647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C22F7EB-DCAC-42E5-8FA6-3ABFE833B651}"/>
              </a:ext>
            </a:extLst>
          </p:cNvPr>
          <p:cNvSpPr>
            <a:spLocks noGrp="1"/>
          </p:cNvSpPr>
          <p:nvPr>
            <p:ph type="body" sz="quarter" idx="14"/>
          </p:nvPr>
        </p:nvSpPr>
        <p:spPr/>
        <p:txBody>
          <a:bodyPr/>
          <a:lstStyle/>
          <a:p>
            <a:r>
              <a:rPr lang="en-US"/>
              <a:t>03/01/2021 - 03/31/2021</a:t>
            </a:r>
          </a:p>
        </p:txBody>
      </p:sp>
      <p:sp>
        <p:nvSpPr>
          <p:cNvPr id="5" name="Footer Placeholder 4">
            <a:extLst>
              <a:ext uri="{FF2B5EF4-FFF2-40B4-BE49-F238E27FC236}">
                <a16:creationId xmlns:a16="http://schemas.microsoft.com/office/drawing/2014/main" id="{C2DCA972-25BE-4995-8482-47BAC7F50E7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60375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48FF77-3ADE-41D4-B643-BB04A260F94F}"/>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598E0689-30E0-4BCF-BA33-0AC980B75028}"/>
              </a:ext>
            </a:extLst>
          </p:cNvPr>
          <p:cNvGraphicFramePr>
            <a:graphicFrameLocks noGrp="1"/>
          </p:cNvGraphicFramePr>
          <p:nvPr>
            <p:ph type="tbl" sz="quarter" idx="13"/>
            <p:extLst>
              <p:ext uri="{D42A27DB-BD31-4B8C-83A1-F6EECF244321}">
                <p14:modId xmlns:p14="http://schemas.microsoft.com/office/powerpoint/2010/main" val="2118064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40095871"/>
                    </a:ext>
                  </a:extLst>
                </a:gridCol>
                <a:gridCol w="905256">
                  <a:extLst>
                    <a:ext uri="{9D8B030D-6E8A-4147-A177-3AD203B41FA5}">
                      <a16:colId xmlns:a16="http://schemas.microsoft.com/office/drawing/2014/main" val="1142437518"/>
                    </a:ext>
                  </a:extLst>
                </a:gridCol>
                <a:gridCol w="905256">
                  <a:extLst>
                    <a:ext uri="{9D8B030D-6E8A-4147-A177-3AD203B41FA5}">
                      <a16:colId xmlns:a16="http://schemas.microsoft.com/office/drawing/2014/main" val="579477001"/>
                    </a:ext>
                  </a:extLst>
                </a:gridCol>
                <a:gridCol w="905256">
                  <a:extLst>
                    <a:ext uri="{9D8B030D-6E8A-4147-A177-3AD203B41FA5}">
                      <a16:colId xmlns:a16="http://schemas.microsoft.com/office/drawing/2014/main" val="1628753259"/>
                    </a:ext>
                  </a:extLst>
                </a:gridCol>
                <a:gridCol w="905256">
                  <a:extLst>
                    <a:ext uri="{9D8B030D-6E8A-4147-A177-3AD203B41FA5}">
                      <a16:colId xmlns:a16="http://schemas.microsoft.com/office/drawing/2014/main" val="2241998111"/>
                    </a:ext>
                  </a:extLst>
                </a:gridCol>
                <a:gridCol w="905256">
                  <a:extLst>
                    <a:ext uri="{9D8B030D-6E8A-4147-A177-3AD203B41FA5}">
                      <a16:colId xmlns:a16="http://schemas.microsoft.com/office/drawing/2014/main" val="447566754"/>
                    </a:ext>
                  </a:extLst>
                </a:gridCol>
                <a:gridCol w="905256">
                  <a:extLst>
                    <a:ext uri="{9D8B030D-6E8A-4147-A177-3AD203B41FA5}">
                      <a16:colId xmlns:a16="http://schemas.microsoft.com/office/drawing/2014/main" val="3018236047"/>
                    </a:ext>
                  </a:extLst>
                </a:gridCol>
                <a:gridCol w="905256">
                  <a:extLst>
                    <a:ext uri="{9D8B030D-6E8A-4147-A177-3AD203B41FA5}">
                      <a16:colId xmlns:a16="http://schemas.microsoft.com/office/drawing/2014/main" val="2584720363"/>
                    </a:ext>
                  </a:extLst>
                </a:gridCol>
                <a:gridCol w="905256">
                  <a:extLst>
                    <a:ext uri="{9D8B030D-6E8A-4147-A177-3AD203B41FA5}">
                      <a16:colId xmlns:a16="http://schemas.microsoft.com/office/drawing/2014/main" val="3397511414"/>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337211383"/>
                  </a:ext>
                </a:extLst>
              </a:tr>
              <a:tr h="370840">
                <a:tc>
                  <a:txBody>
                    <a:bodyPr/>
                    <a:lstStyle/>
                    <a:p>
                      <a:r>
                        <a:rPr lang="en-US" sz="1000"/>
                        <a:t>402</a:t>
                      </a:r>
                    </a:p>
                  </a:txBody>
                  <a:tcPr/>
                </a:tc>
                <a:tc>
                  <a:txBody>
                    <a:bodyPr/>
                    <a:lstStyle/>
                    <a:p>
                      <a:r>
                        <a:rPr lang="en-US" sz="1000"/>
                        <a:t>3</a:t>
                      </a:r>
                    </a:p>
                  </a:txBody>
                  <a:tcPr/>
                </a:tc>
                <a:tc>
                  <a:txBody>
                    <a:bodyPr/>
                    <a:lstStyle/>
                    <a:p>
                      <a:r>
                        <a:rPr lang="en-US" sz="1000"/>
                        <a:t>13</a:t>
                      </a:r>
                    </a:p>
                  </a:txBody>
                  <a:tcPr/>
                </a:tc>
                <a:tc>
                  <a:txBody>
                    <a:bodyPr/>
                    <a:lstStyle/>
                    <a:p>
                      <a:r>
                        <a:rPr lang="en-US" sz="1000"/>
                        <a:t>59</a:t>
                      </a:r>
                    </a:p>
                  </a:txBody>
                  <a:tcPr/>
                </a:tc>
                <a:tc>
                  <a:txBody>
                    <a:bodyPr/>
                    <a:lstStyle/>
                    <a:p>
                      <a:r>
                        <a:rPr lang="en-US" sz="1000"/>
                        <a:t>5</a:t>
                      </a:r>
                    </a:p>
                  </a:txBody>
                  <a:tcPr/>
                </a:tc>
                <a:tc>
                  <a:txBody>
                    <a:bodyPr/>
                    <a:lstStyle/>
                    <a:p>
                      <a:r>
                        <a:rPr lang="en-US" sz="1000"/>
                        <a:t>18</a:t>
                      </a:r>
                    </a:p>
                  </a:txBody>
                  <a:tcPr/>
                </a:tc>
                <a:tc>
                  <a:txBody>
                    <a:bodyPr/>
                    <a:lstStyle/>
                    <a:p>
                      <a:r>
                        <a:rPr lang="en-US" sz="1000"/>
                        <a:t>0</a:t>
                      </a:r>
                    </a:p>
                  </a:txBody>
                  <a:tcPr/>
                </a:tc>
                <a:tc>
                  <a:txBody>
                    <a:bodyPr/>
                    <a:lstStyle/>
                    <a:p>
                      <a:r>
                        <a:rPr lang="en-US" sz="1000"/>
                        <a:t>1.5769 %</a:t>
                      </a:r>
                    </a:p>
                  </a:txBody>
                  <a:tcPr/>
                </a:tc>
                <a:tc>
                  <a:txBody>
                    <a:bodyPr/>
                    <a:lstStyle/>
                    <a:p>
                      <a:r>
                        <a:rPr lang="en-US" sz="1000"/>
                        <a:t>0.0 %</a:t>
                      </a:r>
                    </a:p>
                  </a:txBody>
                  <a:tcPr/>
                </a:tc>
                <a:extLst>
                  <a:ext uri="{0D108BD9-81ED-4DB2-BD59-A6C34878D82A}">
                    <a16:rowId xmlns:a16="http://schemas.microsoft.com/office/drawing/2014/main" val="2934479191"/>
                  </a:ext>
                </a:extLst>
              </a:tr>
            </a:tbl>
          </a:graphicData>
        </a:graphic>
      </p:graphicFrame>
      <p:sp>
        <p:nvSpPr>
          <p:cNvPr id="4" name="Text Placeholder 3">
            <a:extLst>
              <a:ext uri="{FF2B5EF4-FFF2-40B4-BE49-F238E27FC236}">
                <a16:creationId xmlns:a16="http://schemas.microsoft.com/office/drawing/2014/main" id="{65FCDC17-5A97-45A5-95BF-785411869BEA}"/>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17798456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AA3B-7B05-4443-86BD-194447257A3A}"/>
              </a:ext>
            </a:extLst>
          </p:cNvPr>
          <p:cNvSpPr>
            <a:spLocks noGrp="1"/>
          </p:cNvSpPr>
          <p:nvPr>
            <p:ph type="title"/>
          </p:nvPr>
        </p:nvSpPr>
        <p:spPr/>
        <p:txBody>
          <a:bodyPr/>
          <a:lstStyle/>
          <a:p>
            <a:r>
              <a:rPr lang="en-US"/>
              <a:t>Facebook Facebook Fans Change | Tokio Marine America</a:t>
            </a:r>
          </a:p>
        </p:txBody>
      </p:sp>
      <p:graphicFrame>
        <p:nvGraphicFramePr>
          <p:cNvPr id="6" name="Chart Placeholder 5">
            <a:extLst>
              <a:ext uri="{FF2B5EF4-FFF2-40B4-BE49-F238E27FC236}">
                <a16:creationId xmlns:a16="http://schemas.microsoft.com/office/drawing/2014/main" id="{EC7BE528-A0AF-45F1-B193-323BFDD7B2E2}"/>
              </a:ext>
            </a:extLst>
          </p:cNvPr>
          <p:cNvGraphicFramePr>
            <a:graphicFrameLocks noGrp="1"/>
          </p:cNvGraphicFramePr>
          <p:nvPr>
            <p:ph type="chart" sz="quarter" idx="13"/>
            <p:extLst>
              <p:ext uri="{D42A27DB-BD31-4B8C-83A1-F6EECF244321}">
                <p14:modId xmlns:p14="http://schemas.microsoft.com/office/powerpoint/2010/main" val="34425985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A2CB3CF-2B2A-4BC6-963B-B69B1A78865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16B4BA87-2B6A-459D-9F7B-58EDEA1AA8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19233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92E33-38FC-4579-BC69-CA9B8741BD91}"/>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B9122F23-33EA-4716-9349-8726188B47C1}"/>
              </a:ext>
            </a:extLst>
          </p:cNvPr>
          <p:cNvGraphicFramePr>
            <a:graphicFrameLocks noGrp="1"/>
          </p:cNvGraphicFramePr>
          <p:nvPr>
            <p:ph type="chart" sz="quarter" idx="13"/>
            <p:extLst>
              <p:ext uri="{D42A27DB-BD31-4B8C-83A1-F6EECF244321}">
                <p14:modId xmlns:p14="http://schemas.microsoft.com/office/powerpoint/2010/main" val="4288206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D50E01-3268-47A8-B265-A5CF029BAD9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A17FA721-5069-4EE5-B565-57D4707EC8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622222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534A0-DDFB-447E-92C0-326B55089D71}"/>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8CF7818F-9418-40BF-BEAB-DCAF96F6047F}"/>
              </a:ext>
            </a:extLst>
          </p:cNvPr>
          <p:cNvGraphicFramePr>
            <a:graphicFrameLocks noGrp="1"/>
          </p:cNvGraphicFramePr>
          <p:nvPr>
            <p:ph type="chart" sz="quarter" idx="13"/>
            <p:extLst>
              <p:ext uri="{D42A27DB-BD31-4B8C-83A1-F6EECF244321}">
                <p14:modId xmlns:p14="http://schemas.microsoft.com/office/powerpoint/2010/main" val="42610049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D61ECB-16F5-4F50-8774-AAF2673E356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7885ED8-BB50-4C2B-A9C1-EECDC8FD23A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55956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B9D5B-BA5B-45DA-9771-709701AD23F8}"/>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AFBF0C87-C10D-4B3F-9184-562D2AD9D8E1}"/>
              </a:ext>
            </a:extLst>
          </p:cNvPr>
          <p:cNvGraphicFramePr>
            <a:graphicFrameLocks noGrp="1"/>
          </p:cNvGraphicFramePr>
          <p:nvPr>
            <p:ph type="chart" sz="quarter" idx="13"/>
            <p:extLst>
              <p:ext uri="{D42A27DB-BD31-4B8C-83A1-F6EECF244321}">
                <p14:modId xmlns:p14="http://schemas.microsoft.com/office/powerpoint/2010/main" val="27978611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D4E78A-83B4-4917-BFC4-591DC9EB0857}"/>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823B06C-2FB5-4BDF-8E92-03C72BDA2D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0196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0E2C3B-23F0-413E-9CB3-731759AAA50C}"/>
              </a:ext>
            </a:extLst>
          </p:cNvPr>
          <p:cNvSpPr>
            <a:spLocks noGrp="1"/>
          </p:cNvSpPr>
          <p:nvPr>
            <p:ph type="title"/>
          </p:nvPr>
        </p:nvSpPr>
        <p:spPr/>
        <p:txBody>
          <a:bodyPr/>
          <a:lstStyle/>
          <a:p>
            <a:r>
              <a:rPr lang="en-US"/>
              <a:t>Facebook Own Posts Table | Tokio Marine America</a:t>
            </a:r>
          </a:p>
        </p:txBody>
      </p:sp>
      <p:graphicFrame>
        <p:nvGraphicFramePr>
          <p:cNvPr id="5" name="Table Placeholder 4">
            <a:extLst>
              <a:ext uri="{FF2B5EF4-FFF2-40B4-BE49-F238E27FC236}">
                <a16:creationId xmlns:a16="http://schemas.microsoft.com/office/drawing/2014/main" id="{F226E314-F35C-4480-AA6D-F8F46CDCD7BD}"/>
              </a:ext>
            </a:extLst>
          </p:cNvPr>
          <p:cNvGraphicFramePr>
            <a:graphicFrameLocks noGrp="1"/>
          </p:cNvGraphicFramePr>
          <p:nvPr>
            <p:ph type="tbl" sz="quarter" idx="13"/>
            <p:extLst>
              <p:ext uri="{D42A27DB-BD31-4B8C-83A1-F6EECF244321}">
                <p14:modId xmlns:p14="http://schemas.microsoft.com/office/powerpoint/2010/main" val="2509883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24736664"/>
                    </a:ext>
                  </a:extLst>
                </a:gridCol>
                <a:gridCol w="822960">
                  <a:extLst>
                    <a:ext uri="{9D8B030D-6E8A-4147-A177-3AD203B41FA5}">
                      <a16:colId xmlns:a16="http://schemas.microsoft.com/office/drawing/2014/main" val="2891612772"/>
                    </a:ext>
                  </a:extLst>
                </a:gridCol>
                <a:gridCol w="822960">
                  <a:extLst>
                    <a:ext uri="{9D8B030D-6E8A-4147-A177-3AD203B41FA5}">
                      <a16:colId xmlns:a16="http://schemas.microsoft.com/office/drawing/2014/main" val="2771414930"/>
                    </a:ext>
                  </a:extLst>
                </a:gridCol>
                <a:gridCol w="822960">
                  <a:extLst>
                    <a:ext uri="{9D8B030D-6E8A-4147-A177-3AD203B41FA5}">
                      <a16:colId xmlns:a16="http://schemas.microsoft.com/office/drawing/2014/main" val="1420846813"/>
                    </a:ext>
                  </a:extLst>
                </a:gridCol>
                <a:gridCol w="822960">
                  <a:extLst>
                    <a:ext uri="{9D8B030D-6E8A-4147-A177-3AD203B41FA5}">
                      <a16:colId xmlns:a16="http://schemas.microsoft.com/office/drawing/2014/main" val="2013694047"/>
                    </a:ext>
                  </a:extLst>
                </a:gridCol>
                <a:gridCol w="822960">
                  <a:extLst>
                    <a:ext uri="{9D8B030D-6E8A-4147-A177-3AD203B41FA5}">
                      <a16:colId xmlns:a16="http://schemas.microsoft.com/office/drawing/2014/main" val="1394655463"/>
                    </a:ext>
                  </a:extLst>
                </a:gridCol>
                <a:gridCol w="822960">
                  <a:extLst>
                    <a:ext uri="{9D8B030D-6E8A-4147-A177-3AD203B41FA5}">
                      <a16:colId xmlns:a16="http://schemas.microsoft.com/office/drawing/2014/main" val="1722138665"/>
                    </a:ext>
                  </a:extLst>
                </a:gridCol>
              </a:tblGrid>
              <a:tr h="370840">
                <a:tc>
                  <a:txBody>
                    <a:bodyPr/>
                    <a:lstStyle/>
                    <a:p>
                      <a:r>
                        <a:rPr lang="en-US" sz="1000"/>
                        <a:t>Post</a:t>
                      </a:r>
                    </a:p>
                  </a:txBody>
                  <a:tcPr/>
                </a:tc>
                <a:tc>
                  <a:txBody>
                    <a:bodyPr/>
                    <a:lstStyle/>
                    <a:p>
                      <a:r>
                        <a:rPr lang="en-US" sz="1000"/>
                        <a:t>Total Interactions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I-Rate</a:t>
                      </a:r>
                    </a:p>
                  </a:txBody>
                  <a:tcPr/>
                </a:tc>
                <a:tc>
                  <a:txBody>
                    <a:bodyPr/>
                    <a:lstStyle/>
                    <a:p>
                      <a:r>
                        <a:rPr lang="en-US" sz="1000"/>
                        <a:t>Type</a:t>
                      </a:r>
                    </a:p>
                  </a:txBody>
                  <a:tcPr/>
                </a:tc>
                <a:extLst>
                  <a:ext uri="{0D108BD9-81ED-4DB2-BD59-A6C34878D82A}">
                    <a16:rowId xmlns:a16="http://schemas.microsoft.com/office/drawing/2014/main" val="776310372"/>
                  </a:ext>
                </a:extLst>
              </a:tr>
              <a:tr h="370840">
                <a:tc>
                  <a:txBody>
                    <a:bodyPr/>
                    <a:lstStyle/>
                    <a:p>
                      <a:r>
                        <a:rPr lang="en-US" sz="1000" b="1"/>
                        <a:t>Tokio Marine America - 2021-03-12 18:32:07</a:t>
                      </a:r>
                      <a:r>
                        <a:rPr lang="en-US" sz="1000"/>
                        <a:t>
 It's no secret that TMA loves animals (especially Laurie's cute rescue cats, Miss Polly and Macaroni ❤️ ). We're happy to share that for the month of March, our Chicago office will be supporting Cat Nap From the Heart! Cat Nap shelters abandoned and mistreated cats and small mammals until they find their forever home, even into old age.</a:t>
                      </a:r>
                    </a:p>
                  </a:txBody>
                  <a:tcPr/>
                </a:tc>
                <a:tc>
                  <a:txBody>
                    <a:bodyPr/>
                    <a:lstStyle/>
                    <a:p>
                      <a:r>
                        <a:rPr lang="en-US" sz="1000"/>
                        <a:t>10</a:t>
                      </a:r>
                    </a:p>
                  </a:txBody>
                  <a:tcPr/>
                </a:tc>
                <a:tc>
                  <a:txBody>
                    <a:bodyPr/>
                    <a:lstStyle/>
                    <a:p>
                      <a:r>
                        <a:rPr lang="en-US" sz="1000"/>
                        <a:t>6</a:t>
                      </a:r>
                    </a:p>
                  </a:txBody>
                  <a:tcPr/>
                </a:tc>
                <a:tc>
                  <a:txBody>
                    <a:bodyPr/>
                    <a:lstStyle/>
                    <a:p>
                      <a:r>
                        <a:rPr lang="en-US" sz="1000"/>
                        <a:t>1</a:t>
                      </a:r>
                    </a:p>
                  </a:txBody>
                  <a:tcPr/>
                </a:tc>
                <a:tc>
                  <a:txBody>
                    <a:bodyPr/>
                    <a:lstStyle/>
                    <a:p>
                      <a:r>
                        <a:rPr lang="en-US" sz="1000"/>
                        <a:t>3</a:t>
                      </a:r>
                    </a:p>
                  </a:txBody>
                  <a:tcPr/>
                </a:tc>
                <a:tc>
                  <a:txBody>
                    <a:bodyPr/>
                    <a:lstStyle/>
                    <a:p>
                      <a:r>
                        <a:rPr lang="en-US" sz="1000"/>
                        <a:t>2.5126 %</a:t>
                      </a:r>
                    </a:p>
                  </a:txBody>
                  <a:tcPr/>
                </a:tc>
                <a:tc>
                  <a:txBody>
                    <a:bodyPr/>
                    <a:lstStyle/>
                    <a:p>
                      <a:r>
                        <a:rPr lang="en-US" sz="1000"/>
                        <a:t>Album</a:t>
                      </a:r>
                    </a:p>
                  </a:txBody>
                  <a:tcPr/>
                </a:tc>
                <a:extLst>
                  <a:ext uri="{0D108BD9-81ED-4DB2-BD59-A6C34878D82A}">
                    <a16:rowId xmlns:a16="http://schemas.microsoft.com/office/drawing/2014/main" val="2835264820"/>
                  </a:ext>
                </a:extLst>
              </a:tr>
              <a:tr h="370840">
                <a:tc>
                  <a:txBody>
                    <a:bodyPr/>
                    <a:lstStyle/>
                    <a:p>
                      <a:r>
                        <a:rPr lang="en-US" sz="1000" b="1"/>
                        <a:t>Tokio Marine America - 2021-03-08 20:29:55</a:t>
                      </a:r>
                      <a:r>
                        <a:rPr lang="en-US" sz="1000"/>
                        <a:t>
 ⏰ Don't miss our pop-up fundraising event! ⏰ For International Women's Day, TMA is celebrating and supporting the Girl Scouts. Check out the Girl Scout's website to find a troop you'd like to support, just in time for cookie season! https://www.girlscouts.org/  
Thanks to Kaori C. for sharing a picture of her daughter Sophie!</a:t>
                      </a:r>
                    </a:p>
                  </a:txBody>
                  <a:tcPr/>
                </a:tc>
                <a:tc>
                  <a:txBody>
                    <a:bodyPr/>
                    <a:lstStyle/>
                    <a:p>
                      <a:r>
                        <a:rPr lang="en-US" sz="1000"/>
                        <a:t>10</a:t>
                      </a:r>
                    </a:p>
                  </a:txBody>
                  <a:tcPr/>
                </a:tc>
                <a:tc>
                  <a:txBody>
                    <a:bodyPr/>
                    <a:lstStyle/>
                    <a:p>
                      <a:r>
                        <a:rPr lang="en-US" sz="1000"/>
                        <a:t>6</a:t>
                      </a:r>
                    </a:p>
                  </a:txBody>
                  <a:tcPr/>
                </a:tc>
                <a:tc>
                  <a:txBody>
                    <a:bodyPr/>
                    <a:lstStyle/>
                    <a:p>
                      <a:r>
                        <a:rPr lang="en-US" sz="1000"/>
                        <a:t>1</a:t>
                      </a:r>
                    </a:p>
                  </a:txBody>
                  <a:tcPr/>
                </a:tc>
                <a:tc>
                  <a:txBody>
                    <a:bodyPr/>
                    <a:lstStyle/>
                    <a:p>
                      <a:r>
                        <a:rPr lang="en-US" sz="1000"/>
                        <a:t>3</a:t>
                      </a:r>
                    </a:p>
                  </a:txBody>
                  <a:tcPr/>
                </a:tc>
                <a:tc>
                  <a:txBody>
                    <a:bodyPr/>
                    <a:lstStyle/>
                    <a:p>
                      <a:r>
                        <a:rPr lang="en-US" sz="1000"/>
                        <a:t>2.5063 %</a:t>
                      </a:r>
                    </a:p>
                  </a:txBody>
                  <a:tcPr/>
                </a:tc>
                <a:tc>
                  <a:txBody>
                    <a:bodyPr/>
                    <a:lstStyle/>
                    <a:p>
                      <a:r>
                        <a:rPr lang="en-US" sz="1000"/>
                        <a:t>Photo</a:t>
                      </a:r>
                    </a:p>
                  </a:txBody>
                  <a:tcPr/>
                </a:tc>
                <a:extLst>
                  <a:ext uri="{0D108BD9-81ED-4DB2-BD59-A6C34878D82A}">
                    <a16:rowId xmlns:a16="http://schemas.microsoft.com/office/drawing/2014/main" val="2194127849"/>
                  </a:ext>
                </a:extLst>
              </a:tr>
              <a:tr h="370840">
                <a:tc>
                  <a:txBody>
                    <a:bodyPr/>
                    <a:lstStyle/>
                    <a:p>
                      <a:r>
                        <a:rPr lang="en-US" sz="1000" b="1"/>
                        <a:t>Tokio Marine America - 2021-03-17 18:27:27</a:t>
                      </a:r>
                      <a:r>
                        <a:rPr lang="en-US" sz="1000"/>
                        <a:t>
 Get a jumpstart on your insurance career. TMA is hiring four rotational paid interns this summer. Spend five weeks gaining exposure across multiple departments in the Company. Apply now: http://bit.ly/TMASummerInterns</a:t>
                      </a:r>
                    </a:p>
                  </a:txBody>
                  <a:tcPr/>
                </a:tc>
                <a:tc>
                  <a:txBody>
                    <a:bodyPr/>
                    <a:lstStyle/>
                    <a:p>
                      <a:r>
                        <a:rPr lang="en-US" sz="1000"/>
                        <a:t>8</a:t>
                      </a:r>
                    </a:p>
                  </a:txBody>
                  <a:tcPr/>
                </a:tc>
                <a:tc>
                  <a:txBody>
                    <a:bodyPr/>
                    <a:lstStyle/>
                    <a:p>
                      <a:r>
                        <a:rPr lang="en-US" sz="1000"/>
                        <a:t>6</a:t>
                      </a:r>
                    </a:p>
                  </a:txBody>
                  <a:tcPr/>
                </a:tc>
                <a:tc>
                  <a:txBody>
                    <a:bodyPr/>
                    <a:lstStyle/>
                    <a:p>
                      <a:r>
                        <a:rPr lang="en-US" sz="1000"/>
                        <a:t>0</a:t>
                      </a:r>
                    </a:p>
                  </a:txBody>
                  <a:tcPr/>
                </a:tc>
                <a:tc>
                  <a:txBody>
                    <a:bodyPr/>
                    <a:lstStyle/>
                    <a:p>
                      <a:r>
                        <a:rPr lang="en-US" sz="1000"/>
                        <a:t>2</a:t>
                      </a:r>
                    </a:p>
                  </a:txBody>
                  <a:tcPr/>
                </a:tc>
                <a:tc>
                  <a:txBody>
                    <a:bodyPr/>
                    <a:lstStyle/>
                    <a:p>
                      <a:r>
                        <a:rPr lang="en-US" sz="1000"/>
                        <a:t>2.0000 %</a:t>
                      </a:r>
                    </a:p>
                  </a:txBody>
                  <a:tcPr/>
                </a:tc>
                <a:tc>
                  <a:txBody>
                    <a:bodyPr/>
                    <a:lstStyle/>
                    <a:p>
                      <a:r>
                        <a:rPr lang="en-US" sz="1000"/>
                        <a:t>Photo</a:t>
                      </a:r>
                    </a:p>
                  </a:txBody>
                  <a:tcPr/>
                </a:tc>
                <a:extLst>
                  <a:ext uri="{0D108BD9-81ED-4DB2-BD59-A6C34878D82A}">
                    <a16:rowId xmlns:a16="http://schemas.microsoft.com/office/drawing/2014/main" val="1661481381"/>
                  </a:ext>
                </a:extLst>
              </a:tr>
            </a:tbl>
          </a:graphicData>
        </a:graphic>
      </p:graphicFrame>
      <p:sp>
        <p:nvSpPr>
          <p:cNvPr id="4" name="Text Placeholder 3">
            <a:extLst>
              <a:ext uri="{FF2B5EF4-FFF2-40B4-BE49-F238E27FC236}">
                <a16:creationId xmlns:a16="http://schemas.microsoft.com/office/drawing/2014/main" id="{A8D6D5C0-7CE8-46E8-B0AF-ED2FE02B4C6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40815063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653B4-9C4D-4DA8-BBF6-54F30F0776F2}"/>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D95FC9AC-ADE6-4FB0-9351-6B0F6178D677}"/>
              </a:ext>
            </a:extLst>
          </p:cNvPr>
          <p:cNvGraphicFramePr>
            <a:graphicFrameLocks noGrp="1"/>
          </p:cNvGraphicFramePr>
          <p:nvPr>
            <p:ph type="tbl" sz="quarter" idx="13"/>
            <p:extLst>
              <p:ext uri="{D42A27DB-BD31-4B8C-83A1-F6EECF244321}">
                <p14:modId xmlns:p14="http://schemas.microsoft.com/office/powerpoint/2010/main" val="29036921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477753553"/>
                    </a:ext>
                  </a:extLst>
                </a:gridCol>
                <a:gridCol w="576072">
                  <a:extLst>
                    <a:ext uri="{9D8B030D-6E8A-4147-A177-3AD203B41FA5}">
                      <a16:colId xmlns:a16="http://schemas.microsoft.com/office/drawing/2014/main" val="1729443238"/>
                    </a:ext>
                  </a:extLst>
                </a:gridCol>
                <a:gridCol w="576072">
                  <a:extLst>
                    <a:ext uri="{9D8B030D-6E8A-4147-A177-3AD203B41FA5}">
                      <a16:colId xmlns:a16="http://schemas.microsoft.com/office/drawing/2014/main" val="918770328"/>
                    </a:ext>
                  </a:extLst>
                </a:gridCol>
                <a:gridCol w="576072">
                  <a:extLst>
                    <a:ext uri="{9D8B030D-6E8A-4147-A177-3AD203B41FA5}">
                      <a16:colId xmlns:a16="http://schemas.microsoft.com/office/drawing/2014/main" val="3059699722"/>
                    </a:ext>
                  </a:extLst>
                </a:gridCol>
                <a:gridCol w="576072">
                  <a:extLst>
                    <a:ext uri="{9D8B030D-6E8A-4147-A177-3AD203B41FA5}">
                      <a16:colId xmlns:a16="http://schemas.microsoft.com/office/drawing/2014/main" val="3203410701"/>
                    </a:ext>
                  </a:extLst>
                </a:gridCol>
                <a:gridCol w="576072">
                  <a:extLst>
                    <a:ext uri="{9D8B030D-6E8A-4147-A177-3AD203B41FA5}">
                      <a16:colId xmlns:a16="http://schemas.microsoft.com/office/drawing/2014/main" val="2010705553"/>
                    </a:ext>
                  </a:extLst>
                </a:gridCol>
                <a:gridCol w="576072">
                  <a:extLst>
                    <a:ext uri="{9D8B030D-6E8A-4147-A177-3AD203B41FA5}">
                      <a16:colId xmlns:a16="http://schemas.microsoft.com/office/drawing/2014/main" val="3807701896"/>
                    </a:ext>
                  </a:extLst>
                </a:gridCol>
                <a:gridCol w="576072">
                  <a:extLst>
                    <a:ext uri="{9D8B030D-6E8A-4147-A177-3AD203B41FA5}">
                      <a16:colId xmlns:a16="http://schemas.microsoft.com/office/drawing/2014/main" val="3112156240"/>
                    </a:ext>
                  </a:extLst>
                </a:gridCol>
                <a:gridCol w="576072">
                  <a:extLst>
                    <a:ext uri="{9D8B030D-6E8A-4147-A177-3AD203B41FA5}">
                      <a16:colId xmlns:a16="http://schemas.microsoft.com/office/drawing/2014/main" val="1308016211"/>
                    </a:ext>
                  </a:extLst>
                </a:gridCol>
                <a:gridCol w="576072">
                  <a:extLst>
                    <a:ext uri="{9D8B030D-6E8A-4147-A177-3AD203B41FA5}">
                      <a16:colId xmlns:a16="http://schemas.microsoft.com/office/drawing/2014/main" val="2736539758"/>
                    </a:ext>
                  </a:extLst>
                </a:gridCol>
                <a:gridCol w="576072">
                  <a:extLst>
                    <a:ext uri="{9D8B030D-6E8A-4147-A177-3AD203B41FA5}">
                      <a16:colId xmlns:a16="http://schemas.microsoft.com/office/drawing/2014/main" val="4249374181"/>
                    </a:ext>
                  </a:extLst>
                </a:gridCol>
                <a:gridCol w="576072">
                  <a:extLst>
                    <a:ext uri="{9D8B030D-6E8A-4147-A177-3AD203B41FA5}">
                      <a16:colId xmlns:a16="http://schemas.microsoft.com/office/drawing/2014/main" val="3435388059"/>
                    </a:ext>
                  </a:extLst>
                </a:gridCol>
                <a:gridCol w="576072">
                  <a:extLst>
                    <a:ext uri="{9D8B030D-6E8A-4147-A177-3AD203B41FA5}">
                      <a16:colId xmlns:a16="http://schemas.microsoft.com/office/drawing/2014/main" val="1870989319"/>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430380372"/>
                  </a:ext>
                </a:extLst>
              </a:tr>
              <a:tr h="370840">
                <a:tc>
                  <a:txBody>
                    <a:bodyPr/>
                    <a:lstStyle/>
                    <a:p>
                      <a:r>
                        <a:rPr lang="en-US" sz="1000"/>
                        <a:t>222</a:t>
                      </a:r>
                    </a:p>
                  </a:txBody>
                  <a:tcPr/>
                </a:tc>
                <a:tc>
                  <a:txBody>
                    <a:bodyPr/>
                    <a:lstStyle/>
                    <a:p>
                      <a:r>
                        <a:rPr lang="en-US" sz="1000"/>
                        <a:t>8</a:t>
                      </a:r>
                    </a:p>
                  </a:txBody>
                  <a:tcPr/>
                </a:tc>
                <a:tc>
                  <a:txBody>
                    <a:bodyPr/>
                    <a:lstStyle/>
                    <a:p>
                      <a:r>
                        <a:rPr lang="en-US" sz="1000"/>
                        <a:t>13</a:t>
                      </a:r>
                    </a:p>
                  </a:txBody>
                  <a:tcPr/>
                </a:tc>
                <a:tc>
                  <a:txBody>
                    <a:bodyPr/>
                    <a:lstStyle/>
                    <a:p>
                      <a:r>
                        <a:rPr lang="en-US" sz="1000"/>
                        <a:t>11</a:t>
                      </a:r>
                    </a:p>
                  </a:txBody>
                  <a:tcPr/>
                </a:tc>
                <a:tc>
                  <a:txBody>
                    <a:bodyPr/>
                    <a:lstStyle/>
                    <a:p>
                      <a:r>
                        <a:rPr lang="en-US" sz="1000"/>
                        <a:t>0</a:t>
                      </a:r>
                    </a:p>
                  </a:txBody>
                  <a:tcPr/>
                </a:tc>
                <a:tc>
                  <a:txBody>
                    <a:bodyPr/>
                    <a:lstStyle/>
                    <a:p>
                      <a:r>
                        <a:rPr lang="en-US" sz="1000"/>
                        <a:t>2</a:t>
                      </a:r>
                    </a:p>
                  </a:txBody>
                  <a:tcPr/>
                </a:tc>
                <a:tc>
                  <a:txBody>
                    <a:bodyPr/>
                    <a:lstStyle/>
                    <a:p>
                      <a:r>
                        <a:rPr lang="en-US" sz="1000"/>
                        <a:t>13</a:t>
                      </a:r>
                    </a:p>
                  </a:txBody>
                  <a:tcPr/>
                </a:tc>
                <a:tc>
                  <a:txBody>
                    <a:bodyPr/>
                    <a:lstStyle/>
                    <a:p>
                      <a:r>
                        <a:rPr lang="en-US" sz="1000"/>
                        <a:t>11</a:t>
                      </a:r>
                    </a:p>
                  </a:txBody>
                  <a:tcPr/>
                </a:tc>
                <a:tc>
                  <a:txBody>
                    <a:bodyPr/>
                    <a:lstStyle/>
                    <a:p>
                      <a:r>
                        <a:rPr lang="en-US" sz="1000"/>
                        <a:t>18</a:t>
                      </a:r>
                    </a:p>
                  </a:txBody>
                  <a:tcPr/>
                </a:tc>
                <a:tc>
                  <a:txBody>
                    <a:bodyPr/>
                    <a:lstStyle/>
                    <a:p>
                      <a:r>
                        <a:rPr lang="en-US" sz="1000"/>
                        <a:t>4</a:t>
                      </a:r>
                    </a:p>
                  </a:txBody>
                  <a:tcPr/>
                </a:tc>
                <a:tc>
                  <a:txBody>
                    <a:bodyPr/>
                    <a:lstStyle/>
                    <a:p>
                      <a:r>
                        <a:rPr lang="en-US" sz="1000"/>
                        <a:t>1</a:t>
                      </a:r>
                    </a:p>
                  </a:txBody>
                  <a:tcPr/>
                </a:tc>
                <a:tc>
                  <a:txBody>
                    <a:bodyPr/>
                    <a:lstStyle/>
                    <a:p>
                      <a:r>
                        <a:rPr lang="en-US" sz="1000"/>
                        <a:t>1.3761 %</a:t>
                      </a:r>
                    </a:p>
                  </a:txBody>
                  <a:tcPr/>
                </a:tc>
                <a:tc>
                  <a:txBody>
                    <a:bodyPr/>
                    <a:lstStyle/>
                    <a:p>
                      <a:r>
                        <a:rPr lang="en-US" sz="1000"/>
                        <a:t>0.0 %</a:t>
                      </a:r>
                    </a:p>
                  </a:txBody>
                  <a:tcPr/>
                </a:tc>
                <a:extLst>
                  <a:ext uri="{0D108BD9-81ED-4DB2-BD59-A6C34878D82A}">
                    <a16:rowId xmlns:a16="http://schemas.microsoft.com/office/drawing/2014/main" val="1648523553"/>
                  </a:ext>
                </a:extLst>
              </a:tr>
            </a:tbl>
          </a:graphicData>
        </a:graphic>
      </p:graphicFrame>
      <p:sp>
        <p:nvSpPr>
          <p:cNvPr id="4" name="Text Placeholder 3">
            <a:extLst>
              <a:ext uri="{FF2B5EF4-FFF2-40B4-BE49-F238E27FC236}">
                <a16:creationId xmlns:a16="http://schemas.microsoft.com/office/drawing/2014/main" id="{E404203D-F2FA-4D6A-AF42-76E1B18C2FE9}"/>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697526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061B7E-E11E-4738-9AA9-28932C077676}"/>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8C848F1B-C812-4D41-BFF3-4E724B2543D0}"/>
              </a:ext>
            </a:extLst>
          </p:cNvPr>
          <p:cNvGraphicFramePr>
            <a:graphicFrameLocks noGrp="1"/>
          </p:cNvGraphicFramePr>
          <p:nvPr>
            <p:ph type="chart" sz="quarter" idx="13"/>
            <p:extLst>
              <p:ext uri="{D42A27DB-BD31-4B8C-83A1-F6EECF244321}">
                <p14:modId xmlns:p14="http://schemas.microsoft.com/office/powerpoint/2010/main" val="30160285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4DE10A0-FD83-4EE6-A663-4B56DFCFB9A2}"/>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F7599FB9-8B48-402A-B23B-8D27F5B5021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633214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48D77-CEDC-4E07-8D8A-5858524EB89E}"/>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D2DF5781-901B-422A-A419-8A2870F5B70A}"/>
              </a:ext>
            </a:extLst>
          </p:cNvPr>
          <p:cNvGraphicFramePr>
            <a:graphicFrameLocks noGrp="1"/>
          </p:cNvGraphicFramePr>
          <p:nvPr>
            <p:ph type="chart" sz="quarter" idx="13"/>
            <p:extLst>
              <p:ext uri="{D42A27DB-BD31-4B8C-83A1-F6EECF244321}">
                <p14:modId xmlns:p14="http://schemas.microsoft.com/office/powerpoint/2010/main" val="9632028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4C13C9-97BE-4ED4-9209-DB878F15AE5D}"/>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E3BEC9C-31C3-4AB9-8D98-09EE47AEEF6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76683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4116BD-3A3E-4F68-940B-C519E98895C6}"/>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777FC010-032E-4E04-955F-87A1F22B33C9}"/>
              </a:ext>
            </a:extLst>
          </p:cNvPr>
          <p:cNvGraphicFramePr>
            <a:graphicFrameLocks noGrp="1"/>
          </p:cNvGraphicFramePr>
          <p:nvPr>
            <p:ph type="chart" sz="quarter" idx="13"/>
            <p:extLst>
              <p:ext uri="{D42A27DB-BD31-4B8C-83A1-F6EECF244321}">
                <p14:modId xmlns:p14="http://schemas.microsoft.com/office/powerpoint/2010/main" val="31788577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9F35FE-4EFA-4BEB-BE7B-700C114CA273}"/>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BFD9CD70-0C46-4A8C-97E5-8A9C52473D4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614313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0176C-6449-4C72-85C0-E5282BBD5D1C}"/>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D2095F57-8A67-48CD-8185-62D30751C5A5}"/>
              </a:ext>
            </a:extLst>
          </p:cNvPr>
          <p:cNvGraphicFramePr>
            <a:graphicFrameLocks noGrp="1"/>
          </p:cNvGraphicFramePr>
          <p:nvPr>
            <p:ph type="tbl" sz="quarter" idx="13"/>
            <p:extLst>
              <p:ext uri="{D42A27DB-BD31-4B8C-83A1-F6EECF244321}">
                <p14:modId xmlns:p14="http://schemas.microsoft.com/office/powerpoint/2010/main" val="37973716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3495360536"/>
                    </a:ext>
                  </a:extLst>
                </a:gridCol>
                <a:gridCol w="493776">
                  <a:extLst>
                    <a:ext uri="{9D8B030D-6E8A-4147-A177-3AD203B41FA5}">
                      <a16:colId xmlns:a16="http://schemas.microsoft.com/office/drawing/2014/main" val="1929287241"/>
                    </a:ext>
                  </a:extLst>
                </a:gridCol>
                <a:gridCol w="1069848">
                  <a:extLst>
                    <a:ext uri="{9D8B030D-6E8A-4147-A177-3AD203B41FA5}">
                      <a16:colId xmlns:a16="http://schemas.microsoft.com/office/drawing/2014/main" val="2191651874"/>
                    </a:ext>
                  </a:extLst>
                </a:gridCol>
                <a:gridCol w="1069848">
                  <a:extLst>
                    <a:ext uri="{9D8B030D-6E8A-4147-A177-3AD203B41FA5}">
                      <a16:colId xmlns:a16="http://schemas.microsoft.com/office/drawing/2014/main" val="2044235188"/>
                    </a:ext>
                  </a:extLst>
                </a:gridCol>
                <a:gridCol w="1069848">
                  <a:extLst>
                    <a:ext uri="{9D8B030D-6E8A-4147-A177-3AD203B41FA5}">
                      <a16:colId xmlns:a16="http://schemas.microsoft.com/office/drawing/2014/main" val="3390477721"/>
                    </a:ext>
                  </a:extLst>
                </a:gridCol>
                <a:gridCol w="1069848">
                  <a:extLst>
                    <a:ext uri="{9D8B030D-6E8A-4147-A177-3AD203B41FA5}">
                      <a16:colId xmlns:a16="http://schemas.microsoft.com/office/drawing/2014/main" val="2719346408"/>
                    </a:ext>
                  </a:extLst>
                </a:gridCol>
                <a:gridCol w="1069848">
                  <a:extLst>
                    <a:ext uri="{9D8B030D-6E8A-4147-A177-3AD203B41FA5}">
                      <a16:colId xmlns:a16="http://schemas.microsoft.com/office/drawing/2014/main" val="462876336"/>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3099421271"/>
                  </a:ext>
                </a:extLst>
              </a:tr>
              <a:tr h="370840">
                <a:tc>
                  <a:txBody>
                    <a:bodyPr/>
                    <a:lstStyle/>
                    <a:p>
                      <a:r>
                        <a:rPr lang="en-US" sz="1000" b="1"/>
                        <a:t>@TokioMAmerica - 2021-03-10 19:35:35</a:t>
                      </a:r>
                      <a:r>
                        <a:rPr lang="en-US" sz="1000"/>
                        <a:t>
 The numbers are in! We're pleased to share some exciting results from a challenging year. Thank you to the TMA team who made this possible. #AnshinInAction https://t.co/pwxM4KmiaJ</a:t>
                      </a:r>
                    </a:p>
                  </a:txBody>
                  <a:tcPr/>
                </a:tc>
                <a:tc>
                  <a:txBody>
                    <a:bodyPr/>
                    <a:lstStyle/>
                    <a:p>
                      <a:r>
                        <a:rPr lang="en-US" sz="1000"/>
                        <a:t>03/11/2021 06:11:16</a:t>
                      </a:r>
                    </a:p>
                  </a:txBody>
                  <a:tcPr/>
                </a:tc>
                <a:tc>
                  <a:txBody>
                    <a:bodyPr/>
                    <a:lstStyle/>
                    <a:p>
                      <a:r>
                        <a:rPr lang="en-US" sz="1000"/>
                        <a:t>2</a:t>
                      </a:r>
                    </a:p>
                  </a:txBody>
                  <a:tcPr/>
                </a:tc>
                <a:tc>
                  <a:txBody>
                    <a:bodyPr/>
                    <a:lstStyle/>
                    <a:p>
                      <a:r>
                        <a:rPr lang="en-US" sz="1000"/>
                        <a:t>3</a:t>
                      </a:r>
                    </a:p>
                  </a:txBody>
                  <a:tcPr/>
                </a:tc>
                <a:tc>
                  <a:txBody>
                    <a:bodyPr/>
                    <a:lstStyle/>
                    <a:p>
                      <a:r>
                        <a:rPr lang="en-US" sz="1000"/>
                        <a:t>0</a:t>
                      </a:r>
                    </a:p>
                  </a:txBody>
                  <a:tcPr/>
                </a:tc>
                <a:tc>
                  <a:txBody>
                    <a:bodyPr/>
                    <a:lstStyle/>
                    <a:p>
                      <a:r>
                        <a:rPr lang="en-US" sz="1000"/>
                        <a:t>5</a:t>
                      </a:r>
                    </a:p>
                  </a:txBody>
                  <a:tcPr/>
                </a:tc>
                <a:tc>
                  <a:txBody>
                    <a:bodyPr/>
                    <a:lstStyle/>
                    <a:p>
                      <a:r>
                        <a:rPr lang="en-US" sz="1000"/>
                        <a:t>2.3041 %</a:t>
                      </a:r>
                    </a:p>
                  </a:txBody>
                  <a:tcPr/>
                </a:tc>
                <a:extLst>
                  <a:ext uri="{0D108BD9-81ED-4DB2-BD59-A6C34878D82A}">
                    <a16:rowId xmlns:a16="http://schemas.microsoft.com/office/drawing/2014/main" val="2269473287"/>
                  </a:ext>
                </a:extLst>
              </a:tr>
              <a:tr h="370840">
                <a:tc>
                  <a:txBody>
                    <a:bodyPr/>
                    <a:lstStyle/>
                    <a:p>
                      <a:r>
                        <a:rPr lang="en-US" sz="1000" b="1"/>
                        <a:t>@TokioMAmerica - 2021-03-19 18:48:16</a:t>
                      </a:r>
                      <a:r>
                        <a:rPr lang="en-US" sz="1000"/>
                        <a:t>
 TMA recognizes the incredible sacrifices of our nation's defenders, veterans, and first responders. That's why, for the month of March, our NY/NJ office will be supporting the @GarySiniseFound 💚 https://t.co/bFTuCMgdPy</a:t>
                      </a:r>
                    </a:p>
                  </a:txBody>
                  <a:tcPr/>
                </a:tc>
                <a:tc>
                  <a:txBody>
                    <a:bodyPr/>
                    <a:lstStyle/>
                    <a:p>
                      <a:r>
                        <a:rPr lang="en-US" sz="1000"/>
                        <a:t>04/14/2021 18:10:36</a:t>
                      </a:r>
                    </a:p>
                  </a:txBody>
                  <a:tcPr/>
                </a:tc>
                <a:tc>
                  <a:txBody>
                    <a:bodyPr/>
                    <a:lstStyle/>
                    <a:p>
                      <a:r>
                        <a:rPr lang="en-US" sz="1000"/>
                        <a:t>1</a:t>
                      </a:r>
                    </a:p>
                  </a:txBody>
                  <a:tcPr/>
                </a:tc>
                <a:tc>
                  <a:txBody>
                    <a:bodyPr/>
                    <a:lstStyle/>
                    <a:p>
                      <a:r>
                        <a:rPr lang="en-US" sz="1000"/>
                        <a:t>2</a:t>
                      </a:r>
                    </a:p>
                  </a:txBody>
                  <a:tcPr/>
                </a:tc>
                <a:tc>
                  <a:txBody>
                    <a:bodyPr/>
                    <a:lstStyle/>
                    <a:p>
                      <a:r>
                        <a:rPr lang="en-US" sz="1000"/>
                        <a:t>1</a:t>
                      </a:r>
                    </a:p>
                  </a:txBody>
                  <a:tcPr/>
                </a:tc>
                <a:tc>
                  <a:txBody>
                    <a:bodyPr/>
                    <a:lstStyle/>
                    <a:p>
                      <a:r>
                        <a:rPr lang="en-US" sz="1000"/>
                        <a:t>4</a:t>
                      </a:r>
                    </a:p>
                  </a:txBody>
                  <a:tcPr/>
                </a:tc>
                <a:tc>
                  <a:txBody>
                    <a:bodyPr/>
                    <a:lstStyle/>
                    <a:p>
                      <a:r>
                        <a:rPr lang="en-US" sz="1000"/>
                        <a:t>1.8182 %</a:t>
                      </a:r>
                    </a:p>
                  </a:txBody>
                  <a:tcPr/>
                </a:tc>
                <a:extLst>
                  <a:ext uri="{0D108BD9-81ED-4DB2-BD59-A6C34878D82A}">
                    <a16:rowId xmlns:a16="http://schemas.microsoft.com/office/drawing/2014/main" val="2650489754"/>
                  </a:ext>
                </a:extLst>
              </a:tr>
              <a:tr h="370840">
                <a:tc>
                  <a:txBody>
                    <a:bodyPr/>
                    <a:lstStyle/>
                    <a:p>
                      <a:r>
                        <a:rPr lang="en-US" sz="1000" b="1"/>
                        <a:t>@TokioMAmerica - 2021-03-22 19:05:07</a:t>
                      </a:r>
                      <a:r>
                        <a:rPr lang="en-US" sz="1000"/>
                        <a:t>
 Despite being generally safer drivers than men, women only make up 10.2% of over-the-road truck drivers. This #WomensHistoryMonth, check out these steps #trucking firms can take to hire more women: https://t.co/BHxHwCLBq2 #WomenInTrucking https://t.co/Kr8b8tGvGY</a:t>
                      </a:r>
                    </a:p>
                  </a:txBody>
                  <a:tcPr/>
                </a:tc>
                <a:tc>
                  <a:txBody>
                    <a:bodyPr/>
                    <a:lstStyle/>
                    <a:p>
                      <a:r>
                        <a:rPr lang="en-US" sz="1000"/>
                        <a:t>03/23/2021 06:13:04</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1.8182 %</a:t>
                      </a:r>
                    </a:p>
                  </a:txBody>
                  <a:tcPr/>
                </a:tc>
                <a:extLst>
                  <a:ext uri="{0D108BD9-81ED-4DB2-BD59-A6C34878D82A}">
                    <a16:rowId xmlns:a16="http://schemas.microsoft.com/office/drawing/2014/main" val="3798274722"/>
                  </a:ext>
                </a:extLst>
              </a:tr>
            </a:tbl>
          </a:graphicData>
        </a:graphic>
      </p:graphicFrame>
      <p:sp>
        <p:nvSpPr>
          <p:cNvPr id="4" name="Text Placeholder 3">
            <a:extLst>
              <a:ext uri="{FF2B5EF4-FFF2-40B4-BE49-F238E27FC236}">
                <a16:creationId xmlns:a16="http://schemas.microsoft.com/office/drawing/2014/main" id="{3373D60E-67B6-4FA5-B9D1-B9C8B2268677}"/>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5671384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62A788-E405-4845-A75B-476CABB821D6}"/>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7E281122-4C6D-4E44-A0EA-138BCF3AD6C6}"/>
              </a:ext>
            </a:extLst>
          </p:cNvPr>
          <p:cNvGraphicFramePr>
            <a:graphicFrameLocks noGrp="1"/>
          </p:cNvGraphicFramePr>
          <p:nvPr>
            <p:ph type="tbl" sz="quarter" idx="13"/>
            <p:extLst>
              <p:ext uri="{D42A27DB-BD31-4B8C-83A1-F6EECF244321}">
                <p14:modId xmlns:p14="http://schemas.microsoft.com/office/powerpoint/2010/main" val="348469041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1393823431"/>
                    </a:ext>
                  </a:extLst>
                </a:gridCol>
                <a:gridCol w="658368">
                  <a:extLst>
                    <a:ext uri="{9D8B030D-6E8A-4147-A177-3AD203B41FA5}">
                      <a16:colId xmlns:a16="http://schemas.microsoft.com/office/drawing/2014/main" val="331277954"/>
                    </a:ext>
                  </a:extLst>
                </a:gridCol>
                <a:gridCol w="658368">
                  <a:extLst>
                    <a:ext uri="{9D8B030D-6E8A-4147-A177-3AD203B41FA5}">
                      <a16:colId xmlns:a16="http://schemas.microsoft.com/office/drawing/2014/main" val="125724863"/>
                    </a:ext>
                  </a:extLst>
                </a:gridCol>
                <a:gridCol w="658368">
                  <a:extLst>
                    <a:ext uri="{9D8B030D-6E8A-4147-A177-3AD203B41FA5}">
                      <a16:colId xmlns:a16="http://schemas.microsoft.com/office/drawing/2014/main" val="1624203507"/>
                    </a:ext>
                  </a:extLst>
                </a:gridCol>
                <a:gridCol w="658368">
                  <a:extLst>
                    <a:ext uri="{9D8B030D-6E8A-4147-A177-3AD203B41FA5}">
                      <a16:colId xmlns:a16="http://schemas.microsoft.com/office/drawing/2014/main" val="2875804620"/>
                    </a:ext>
                  </a:extLst>
                </a:gridCol>
                <a:gridCol w="658368">
                  <a:extLst>
                    <a:ext uri="{9D8B030D-6E8A-4147-A177-3AD203B41FA5}">
                      <a16:colId xmlns:a16="http://schemas.microsoft.com/office/drawing/2014/main" val="3208281885"/>
                    </a:ext>
                  </a:extLst>
                </a:gridCol>
                <a:gridCol w="658368">
                  <a:extLst>
                    <a:ext uri="{9D8B030D-6E8A-4147-A177-3AD203B41FA5}">
                      <a16:colId xmlns:a16="http://schemas.microsoft.com/office/drawing/2014/main" val="3535569519"/>
                    </a:ext>
                  </a:extLst>
                </a:gridCol>
                <a:gridCol w="658368">
                  <a:extLst>
                    <a:ext uri="{9D8B030D-6E8A-4147-A177-3AD203B41FA5}">
                      <a16:colId xmlns:a16="http://schemas.microsoft.com/office/drawing/2014/main" val="4191716046"/>
                    </a:ext>
                  </a:extLst>
                </a:gridCol>
                <a:gridCol w="658368">
                  <a:extLst>
                    <a:ext uri="{9D8B030D-6E8A-4147-A177-3AD203B41FA5}">
                      <a16:colId xmlns:a16="http://schemas.microsoft.com/office/drawing/2014/main" val="4094244654"/>
                    </a:ext>
                  </a:extLst>
                </a:gridCol>
                <a:gridCol w="658368">
                  <a:extLst>
                    <a:ext uri="{9D8B030D-6E8A-4147-A177-3AD203B41FA5}">
                      <a16:colId xmlns:a16="http://schemas.microsoft.com/office/drawing/2014/main" val="3818003957"/>
                    </a:ext>
                  </a:extLst>
                </a:gridCol>
                <a:gridCol w="658368">
                  <a:extLst>
                    <a:ext uri="{9D8B030D-6E8A-4147-A177-3AD203B41FA5}">
                      <a16:colId xmlns:a16="http://schemas.microsoft.com/office/drawing/2014/main" val="1060072482"/>
                    </a:ext>
                  </a:extLst>
                </a:gridCol>
                <a:gridCol w="658368">
                  <a:extLst>
                    <a:ext uri="{9D8B030D-6E8A-4147-A177-3AD203B41FA5}">
                      <a16:colId xmlns:a16="http://schemas.microsoft.com/office/drawing/2014/main" val="3757293980"/>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2704685191"/>
                  </a:ext>
                </a:extLst>
              </a:tr>
              <a:tr h="370840">
                <a:tc>
                  <a:txBody>
                    <a:bodyPr/>
                    <a:lstStyle/>
                    <a:p>
                      <a:r>
                        <a:rPr lang="en-US" sz="1000"/>
                        <a:t>17805</a:t>
                      </a:r>
                    </a:p>
                  </a:txBody>
                  <a:tcPr/>
                </a:tc>
                <a:tc>
                  <a:txBody>
                    <a:bodyPr/>
                    <a:lstStyle/>
                    <a:p>
                      <a:r>
                        <a:rPr lang="en-US" sz="1000"/>
                        <a:t>71</a:t>
                      </a:r>
                    </a:p>
                  </a:txBody>
                  <a:tcPr/>
                </a:tc>
                <a:tc>
                  <a:txBody>
                    <a:bodyPr/>
                    <a:lstStyle/>
                    <a:p>
                      <a:r>
                        <a:rPr lang="en-US" sz="1000"/>
                        <a:t>13</a:t>
                      </a:r>
                    </a:p>
                  </a:txBody>
                  <a:tcPr/>
                </a:tc>
                <a:tc>
                  <a:txBody>
                    <a:bodyPr/>
                    <a:lstStyle/>
                    <a:p>
                      <a:r>
                        <a:rPr lang="en-US" sz="1000"/>
                        <a:t>390</a:t>
                      </a:r>
                    </a:p>
                  </a:txBody>
                  <a:tcPr/>
                </a:tc>
                <a:tc>
                  <a:txBody>
                    <a:bodyPr/>
                    <a:lstStyle/>
                    <a:p>
                      <a:r>
                        <a:rPr lang="en-US" sz="1000"/>
                        <a:t>30</a:t>
                      </a:r>
                    </a:p>
                  </a:txBody>
                  <a:tcPr/>
                </a:tc>
                <a:tc>
                  <a:txBody>
                    <a:bodyPr/>
                    <a:lstStyle/>
                    <a:p>
                      <a:r>
                        <a:rPr lang="en-US" sz="1000"/>
                        <a:t>4</a:t>
                      </a:r>
                    </a:p>
                  </a:txBody>
                  <a:tcPr/>
                </a:tc>
                <a:tc>
                  <a:txBody>
                    <a:bodyPr/>
                    <a:lstStyle/>
                    <a:p>
                      <a:r>
                        <a:rPr lang="en-US" sz="1000"/>
                        <a:t>17</a:t>
                      </a:r>
                    </a:p>
                  </a:txBody>
                  <a:tcPr/>
                </a:tc>
                <a:tc>
                  <a:txBody>
                    <a:bodyPr/>
                    <a:lstStyle/>
                    <a:p>
                      <a:r>
                        <a:rPr lang="en-US" sz="1000"/>
                        <a:t>285</a:t>
                      </a:r>
                    </a:p>
                  </a:txBody>
                  <a:tcPr/>
                </a:tc>
                <a:tc>
                  <a:txBody>
                    <a:bodyPr/>
                    <a:lstStyle/>
                    <a:p>
                      <a:r>
                        <a:rPr lang="en-US" sz="1000"/>
                        <a:t>19918</a:t>
                      </a:r>
                    </a:p>
                  </a:txBody>
                  <a:tcPr/>
                </a:tc>
                <a:tc>
                  <a:txBody>
                    <a:bodyPr/>
                    <a:lstStyle/>
                    <a:p>
                      <a:r>
                        <a:rPr lang="en-US" sz="1000"/>
                        <a:t>1532.1538461538</a:t>
                      </a:r>
                    </a:p>
                  </a:txBody>
                  <a:tcPr/>
                </a:tc>
                <a:tc>
                  <a:txBody>
                    <a:bodyPr/>
                    <a:lstStyle/>
                    <a:p>
                      <a:r>
                        <a:rPr lang="en-US" sz="1000"/>
                        <a:t>0.035130314090441 %</a:t>
                      </a:r>
                    </a:p>
                  </a:txBody>
                  <a:tcPr/>
                </a:tc>
                <a:tc>
                  <a:txBody>
                    <a:bodyPr/>
                    <a:lstStyle/>
                    <a:p>
                      <a:r>
                        <a:rPr lang="en-US" sz="1000"/>
                        <a:t>988</a:t>
                      </a:r>
                    </a:p>
                  </a:txBody>
                  <a:tcPr/>
                </a:tc>
                <a:extLst>
                  <a:ext uri="{0D108BD9-81ED-4DB2-BD59-A6C34878D82A}">
                    <a16:rowId xmlns:a16="http://schemas.microsoft.com/office/drawing/2014/main" val="2716797959"/>
                  </a:ext>
                </a:extLst>
              </a:tr>
            </a:tbl>
          </a:graphicData>
        </a:graphic>
      </p:graphicFrame>
      <p:sp>
        <p:nvSpPr>
          <p:cNvPr id="4" name="Text Placeholder 3">
            <a:extLst>
              <a:ext uri="{FF2B5EF4-FFF2-40B4-BE49-F238E27FC236}">
                <a16:creationId xmlns:a16="http://schemas.microsoft.com/office/drawing/2014/main" id="{C0FACD54-2BA5-4868-9CD5-8B2314CE81E5}"/>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60361314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DC362-9807-4E23-9FD8-ECF1D5D44923}"/>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0CD1A9E4-BB2F-46E6-8F33-4D07E6F8899B}"/>
              </a:ext>
            </a:extLst>
          </p:cNvPr>
          <p:cNvGraphicFramePr>
            <a:graphicFrameLocks noGrp="1"/>
          </p:cNvGraphicFramePr>
          <p:nvPr>
            <p:ph type="chart" sz="quarter" idx="13"/>
            <p:extLst>
              <p:ext uri="{D42A27DB-BD31-4B8C-83A1-F6EECF244321}">
                <p14:modId xmlns:p14="http://schemas.microsoft.com/office/powerpoint/2010/main" val="9312045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956EB2-A1E9-4853-BD82-50EA0FBCE3E5}"/>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27DDBC2-4746-49D7-9CCA-C3CDBCB56C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697255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EE7AA5-263D-40D2-83AA-61940F7A14D8}"/>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5E09F69E-3010-45AF-B984-DCBB041E1DDF}"/>
              </a:ext>
            </a:extLst>
          </p:cNvPr>
          <p:cNvGraphicFramePr>
            <a:graphicFrameLocks noGrp="1"/>
          </p:cNvGraphicFramePr>
          <p:nvPr>
            <p:ph type="chart" sz="quarter" idx="13"/>
            <p:extLst>
              <p:ext uri="{D42A27DB-BD31-4B8C-83A1-F6EECF244321}">
                <p14:modId xmlns:p14="http://schemas.microsoft.com/office/powerpoint/2010/main" val="36466355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215BA3B-3752-443F-99C9-1B7D21B1315A}"/>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66DB06BF-554B-445F-A44C-490E1B6BAA2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136416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E2390-C215-416D-AFCD-7453F1E485D1}"/>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1D92AA99-44B0-473F-8A7C-40D4DFA10076}"/>
              </a:ext>
            </a:extLst>
          </p:cNvPr>
          <p:cNvGraphicFramePr>
            <a:graphicFrameLocks noGrp="1"/>
          </p:cNvGraphicFramePr>
          <p:nvPr>
            <p:ph type="chart" sz="quarter" idx="13"/>
            <p:extLst>
              <p:ext uri="{D42A27DB-BD31-4B8C-83A1-F6EECF244321}">
                <p14:modId xmlns:p14="http://schemas.microsoft.com/office/powerpoint/2010/main" val="8313500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44A673-27AD-4C3D-9FB5-A887D334A6B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EA4690F2-6D62-4FED-8481-53A7189079D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391851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01ACF6-00C9-426E-A065-156F6598A6AF}"/>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B7D99427-64A5-49EE-B5F3-440A3A6395A6}"/>
              </a:ext>
            </a:extLst>
          </p:cNvPr>
          <p:cNvGraphicFramePr>
            <a:graphicFrameLocks noGrp="1"/>
          </p:cNvGraphicFramePr>
          <p:nvPr>
            <p:ph type="chart" sz="quarter" idx="13"/>
            <p:extLst>
              <p:ext uri="{D42A27DB-BD31-4B8C-83A1-F6EECF244321}">
                <p14:modId xmlns:p14="http://schemas.microsoft.com/office/powerpoint/2010/main" val="32512060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D75D3F3-6C29-4020-A584-AAD96886260F}"/>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9D7DEE4F-8ED6-4B9F-A184-18155A8B39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891712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A702A-91EC-48C4-8256-1123D2EA7AB7}"/>
              </a:ext>
            </a:extLst>
          </p:cNvPr>
          <p:cNvSpPr>
            <a:spLocks noGrp="1"/>
          </p:cNvSpPr>
          <p:nvPr>
            <p:ph type="title"/>
          </p:nvPr>
        </p:nvSpPr>
        <p:spPr/>
        <p:txBody>
          <a:bodyPr/>
          <a:lstStyle/>
          <a:p>
            <a:r>
              <a:rPr lang="en-US"/>
              <a:t>LinkedIn Posts Table | Tokio Marine America</a:t>
            </a:r>
          </a:p>
        </p:txBody>
      </p:sp>
      <p:graphicFrame>
        <p:nvGraphicFramePr>
          <p:cNvPr id="5" name="Table Placeholder 4">
            <a:extLst>
              <a:ext uri="{FF2B5EF4-FFF2-40B4-BE49-F238E27FC236}">
                <a16:creationId xmlns:a16="http://schemas.microsoft.com/office/drawing/2014/main" id="{F5E84629-948D-4CD6-B431-77DD6BCE3ACF}"/>
              </a:ext>
            </a:extLst>
          </p:cNvPr>
          <p:cNvGraphicFramePr>
            <a:graphicFrameLocks noGrp="1"/>
          </p:cNvGraphicFramePr>
          <p:nvPr>
            <p:ph type="tbl" sz="quarter" idx="13"/>
            <p:extLst>
              <p:ext uri="{D42A27DB-BD31-4B8C-83A1-F6EECF244321}">
                <p14:modId xmlns:p14="http://schemas.microsoft.com/office/powerpoint/2010/main" val="1711069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4020288945"/>
                    </a:ext>
                  </a:extLst>
                </a:gridCol>
                <a:gridCol w="740664">
                  <a:extLst>
                    <a:ext uri="{9D8B030D-6E8A-4147-A177-3AD203B41FA5}">
                      <a16:colId xmlns:a16="http://schemas.microsoft.com/office/drawing/2014/main" val="1877280576"/>
                    </a:ext>
                  </a:extLst>
                </a:gridCol>
                <a:gridCol w="740664">
                  <a:extLst>
                    <a:ext uri="{9D8B030D-6E8A-4147-A177-3AD203B41FA5}">
                      <a16:colId xmlns:a16="http://schemas.microsoft.com/office/drawing/2014/main" val="4208202349"/>
                    </a:ext>
                  </a:extLst>
                </a:gridCol>
                <a:gridCol w="740664">
                  <a:extLst>
                    <a:ext uri="{9D8B030D-6E8A-4147-A177-3AD203B41FA5}">
                      <a16:colId xmlns:a16="http://schemas.microsoft.com/office/drawing/2014/main" val="4090361807"/>
                    </a:ext>
                  </a:extLst>
                </a:gridCol>
                <a:gridCol w="740664">
                  <a:extLst>
                    <a:ext uri="{9D8B030D-6E8A-4147-A177-3AD203B41FA5}">
                      <a16:colId xmlns:a16="http://schemas.microsoft.com/office/drawing/2014/main" val="4258183959"/>
                    </a:ext>
                  </a:extLst>
                </a:gridCol>
                <a:gridCol w="740664">
                  <a:extLst>
                    <a:ext uri="{9D8B030D-6E8A-4147-A177-3AD203B41FA5}">
                      <a16:colId xmlns:a16="http://schemas.microsoft.com/office/drawing/2014/main" val="1023773351"/>
                    </a:ext>
                  </a:extLst>
                </a:gridCol>
                <a:gridCol w="740664">
                  <a:extLst>
                    <a:ext uri="{9D8B030D-6E8A-4147-A177-3AD203B41FA5}">
                      <a16:colId xmlns:a16="http://schemas.microsoft.com/office/drawing/2014/main" val="2549185636"/>
                    </a:ext>
                  </a:extLst>
                </a:gridCol>
                <a:gridCol w="740664">
                  <a:extLst>
                    <a:ext uri="{9D8B030D-6E8A-4147-A177-3AD203B41FA5}">
                      <a16:colId xmlns:a16="http://schemas.microsoft.com/office/drawing/2014/main" val="496989354"/>
                    </a:ext>
                  </a:extLst>
                </a:gridCol>
                <a:gridCol w="740664">
                  <a:extLst>
                    <a:ext uri="{9D8B030D-6E8A-4147-A177-3AD203B41FA5}">
                      <a16:colId xmlns:a16="http://schemas.microsoft.com/office/drawing/2014/main" val="3118640210"/>
                    </a:ext>
                  </a:extLst>
                </a:gridCol>
              </a:tblGrid>
              <a:tr h="370840">
                <a:tc>
                  <a:txBody>
                    <a:bodyPr/>
                    <a:lstStyle/>
                    <a:p>
                      <a:r>
                        <a:rPr lang="en-US" sz="1000"/>
                        <a:t>Post</a:t>
                      </a:r>
                    </a:p>
                  </a:txBody>
                  <a:tcPr/>
                </a:tc>
                <a:tc>
                  <a:txBody>
                    <a:bodyPr/>
                    <a:lstStyle/>
                    <a:p>
                      <a:r>
                        <a:rPr lang="en-US" sz="1000"/>
                        <a:t>Type</a:t>
                      </a:r>
                    </a:p>
                  </a:txBody>
                  <a:tcPr/>
                </a:tc>
                <a:tc>
                  <a:txBody>
                    <a:bodyPr/>
                    <a:lstStyle/>
                    <a:p>
                      <a:r>
                        <a:rPr lang="en-US" sz="1000"/>
                        <a:t>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Engagements</a:t>
                      </a:r>
                    </a:p>
                  </a:txBody>
                  <a:tcPr/>
                </a:tc>
                <a:tc>
                  <a:txBody>
                    <a:bodyPr/>
                    <a:lstStyle/>
                    <a:p>
                      <a:r>
                        <a:rPr lang="en-US" sz="1000"/>
                        <a:t>Impressions</a:t>
                      </a:r>
                    </a:p>
                  </a:txBody>
                  <a:tcPr/>
                </a:tc>
                <a:tc>
                  <a:txBody>
                    <a:bodyPr/>
                    <a:lstStyle/>
                    <a:p>
                      <a:r>
                        <a:rPr lang="en-US" sz="1000"/>
                        <a:t>Video Views</a:t>
                      </a:r>
                    </a:p>
                  </a:txBody>
                  <a:tcPr/>
                </a:tc>
                <a:extLst>
                  <a:ext uri="{0D108BD9-81ED-4DB2-BD59-A6C34878D82A}">
                    <a16:rowId xmlns:a16="http://schemas.microsoft.com/office/drawing/2014/main" val="2760210842"/>
                  </a:ext>
                </a:extLst>
              </a:tr>
              <a:tr h="370840">
                <a:tc>
                  <a:txBody>
                    <a:bodyPr/>
                    <a:lstStyle/>
                    <a:p>
                      <a:r>
                        <a:rPr lang="en-US" sz="1000" b="1"/>
                        <a:t>Tokio Marine America - 2021-03-10 19:19:18</a:t>
                      </a:r>
                      <a:r>
                        <a:rPr lang="en-US" sz="1000"/>
                        <a:t>
 The numbers are in! We're pleased to share some exciting results from a challenging year. Thank you to the TMA team who made this possible. #AnshinInAction</a:t>
                      </a:r>
                    </a:p>
                  </a:txBody>
                  <a:tcPr/>
                </a:tc>
                <a:tc>
                  <a:txBody>
                    <a:bodyPr/>
                    <a:lstStyle/>
                    <a:p>
                      <a:r>
                        <a:rPr lang="en-US" sz="1000"/>
                        <a:t>Video</a:t>
                      </a:r>
                    </a:p>
                  </a:txBody>
                  <a:tcPr/>
                </a:tc>
                <a:tc>
                  <a:txBody>
                    <a:bodyPr/>
                    <a:lstStyle/>
                    <a:p>
                      <a:r>
                        <a:rPr lang="en-US" sz="1000"/>
                        <a:t>81</a:t>
                      </a:r>
                    </a:p>
                  </a:txBody>
                  <a:tcPr/>
                </a:tc>
                <a:tc>
                  <a:txBody>
                    <a:bodyPr/>
                    <a:lstStyle/>
                    <a:p>
                      <a:r>
                        <a:rPr lang="en-US" sz="1000"/>
                        <a:t>3</a:t>
                      </a:r>
                    </a:p>
                  </a:txBody>
                  <a:tcPr/>
                </a:tc>
                <a:tc>
                  <a:txBody>
                    <a:bodyPr/>
                    <a:lstStyle/>
                    <a:p>
                      <a:r>
                        <a:rPr lang="en-US" sz="1000"/>
                        <a:t>2</a:t>
                      </a:r>
                    </a:p>
                  </a:txBody>
                  <a:tcPr/>
                </a:tc>
                <a:tc>
                  <a:txBody>
                    <a:bodyPr/>
                    <a:lstStyle/>
                    <a:p>
                      <a:r>
                        <a:rPr lang="en-US" sz="1000"/>
                        <a:t>49</a:t>
                      </a:r>
                    </a:p>
                  </a:txBody>
                  <a:tcPr/>
                </a:tc>
                <a:tc>
                  <a:txBody>
                    <a:bodyPr/>
                    <a:lstStyle/>
                    <a:p>
                      <a:r>
                        <a:rPr lang="en-US" sz="1000"/>
                        <a:t>0.033783783783784</a:t>
                      </a:r>
                    </a:p>
                  </a:txBody>
                  <a:tcPr/>
                </a:tc>
                <a:tc>
                  <a:txBody>
                    <a:bodyPr/>
                    <a:lstStyle/>
                    <a:p>
                      <a:r>
                        <a:rPr lang="en-US" sz="1000"/>
                        <a:t>3996</a:t>
                      </a:r>
                    </a:p>
                  </a:txBody>
                  <a:tcPr/>
                </a:tc>
                <a:tc>
                  <a:txBody>
                    <a:bodyPr/>
                    <a:lstStyle/>
                    <a:p>
                      <a:r>
                        <a:rPr lang="en-US" sz="1000"/>
                        <a:t>988</a:t>
                      </a:r>
                    </a:p>
                  </a:txBody>
                  <a:tcPr/>
                </a:tc>
                <a:extLst>
                  <a:ext uri="{0D108BD9-81ED-4DB2-BD59-A6C34878D82A}">
                    <a16:rowId xmlns:a16="http://schemas.microsoft.com/office/drawing/2014/main" val="4134268542"/>
                  </a:ext>
                </a:extLst>
              </a:tr>
              <a:tr h="370840">
                <a:tc>
                  <a:txBody>
                    <a:bodyPr/>
                    <a:lstStyle/>
                    <a:p>
                      <a:r>
                        <a:rPr lang="en-US" sz="1000" b="1"/>
                        <a:t>Tokio Marine America - 2021-03-05 19:23:20</a:t>
                      </a:r>
                      <a:r>
                        <a:rPr lang="en-US" sz="1000"/>
                        <a:t>
  In part due to corporate donors, no family has ever been turned away from a Ronald McDonald House. TMA's Plano office is proud to do their part by supporting the Ronald McDonald House of Dallas for the month of March.</a:t>
                      </a:r>
                    </a:p>
                  </a:txBody>
                  <a:tcPr/>
                </a:tc>
                <a:tc>
                  <a:txBody>
                    <a:bodyPr/>
                    <a:lstStyle/>
                    <a:p>
                      <a:r>
                        <a:rPr lang="en-US" sz="1000"/>
                        <a:t>Image</a:t>
                      </a:r>
                    </a:p>
                  </a:txBody>
                  <a:tcPr/>
                </a:tc>
                <a:tc>
                  <a:txBody>
                    <a:bodyPr/>
                    <a:lstStyle/>
                    <a:p>
                      <a:r>
                        <a:rPr lang="en-US" sz="1000"/>
                        <a:t>37</a:t>
                      </a:r>
                    </a:p>
                  </a:txBody>
                  <a:tcPr/>
                </a:tc>
                <a:tc>
                  <a:txBody>
                    <a:bodyPr/>
                    <a:lstStyle/>
                    <a:p>
                      <a:r>
                        <a:rPr lang="en-US" sz="1000"/>
                        <a:t>0</a:t>
                      </a:r>
                    </a:p>
                  </a:txBody>
                  <a:tcPr/>
                </a:tc>
                <a:tc>
                  <a:txBody>
                    <a:bodyPr/>
                    <a:lstStyle/>
                    <a:p>
                      <a:r>
                        <a:rPr lang="en-US" sz="1000"/>
                        <a:t>0</a:t>
                      </a:r>
                    </a:p>
                  </a:txBody>
                  <a:tcPr/>
                </a:tc>
                <a:tc>
                  <a:txBody>
                    <a:bodyPr/>
                    <a:lstStyle/>
                    <a:p>
                      <a:r>
                        <a:rPr lang="en-US" sz="1000"/>
                        <a:t>22</a:t>
                      </a:r>
                    </a:p>
                  </a:txBody>
                  <a:tcPr/>
                </a:tc>
                <a:tc>
                  <a:txBody>
                    <a:bodyPr/>
                    <a:lstStyle/>
                    <a:p>
                      <a:r>
                        <a:rPr lang="en-US" sz="1000"/>
                        <a:t>0.037294563843236</a:t>
                      </a:r>
                    </a:p>
                  </a:txBody>
                  <a:tcPr/>
                </a:tc>
                <a:tc>
                  <a:txBody>
                    <a:bodyPr/>
                    <a:lstStyle/>
                    <a:p>
                      <a:r>
                        <a:rPr lang="en-US" sz="1000"/>
                        <a:t>1582</a:t>
                      </a:r>
                    </a:p>
                  </a:txBody>
                  <a:tcPr/>
                </a:tc>
                <a:tc>
                  <a:txBody>
                    <a:bodyPr/>
                    <a:lstStyle/>
                    <a:p>
                      <a:r>
                        <a:rPr lang="en-US" sz="1000"/>
                        <a:t>n/a</a:t>
                      </a:r>
                    </a:p>
                  </a:txBody>
                  <a:tcPr/>
                </a:tc>
                <a:extLst>
                  <a:ext uri="{0D108BD9-81ED-4DB2-BD59-A6C34878D82A}">
                    <a16:rowId xmlns:a16="http://schemas.microsoft.com/office/drawing/2014/main" val="4211143168"/>
                  </a:ext>
                </a:extLst>
              </a:tr>
              <a:tr h="370840">
                <a:tc>
                  <a:txBody>
                    <a:bodyPr/>
                    <a:lstStyle/>
                    <a:p>
                      <a:r>
                        <a:rPr lang="en-US" sz="1000" b="1"/>
                        <a:t>Tokio Marine America - 2021-03-08 20:31:25</a:t>
                      </a:r>
                      <a:r>
                        <a:rPr lang="en-US" sz="1000"/>
                        <a:t>
 ⏰ Don't miss our pop-up fundraising event! ⏰ For International Women's Day, TMA is celebrating and supporting the Girl Scouts. Check out the Girl Scout's website to find a troop you'd like to support, just in time for cookie season! https://lnkd.in/epW-aKx
  Thanks to Kaori C. for sharing a picture of her daughter Sophie! </a:t>
                      </a:r>
                    </a:p>
                  </a:txBody>
                  <a:tcPr/>
                </a:tc>
                <a:tc>
                  <a:txBody>
                    <a:bodyPr/>
                    <a:lstStyle/>
                    <a:p>
                      <a:r>
                        <a:rPr lang="en-US" sz="1000"/>
                        <a:t>Image</a:t>
                      </a:r>
                    </a:p>
                  </a:txBody>
                  <a:tcPr/>
                </a:tc>
                <a:tc>
                  <a:txBody>
                    <a:bodyPr/>
                    <a:lstStyle/>
                    <a:p>
                      <a:r>
                        <a:rPr lang="en-US" sz="1000"/>
                        <a:t>37</a:t>
                      </a:r>
                    </a:p>
                  </a:txBody>
                  <a:tcPr/>
                </a:tc>
                <a:tc>
                  <a:txBody>
                    <a:bodyPr/>
                    <a:lstStyle/>
                    <a:p>
                      <a:r>
                        <a:rPr lang="en-US" sz="1000"/>
                        <a:t>0</a:t>
                      </a:r>
                    </a:p>
                  </a:txBody>
                  <a:tcPr/>
                </a:tc>
                <a:tc>
                  <a:txBody>
                    <a:bodyPr/>
                    <a:lstStyle/>
                    <a:p>
                      <a:r>
                        <a:rPr lang="en-US" sz="1000"/>
                        <a:t>1</a:t>
                      </a:r>
                    </a:p>
                  </a:txBody>
                  <a:tcPr/>
                </a:tc>
                <a:tc>
                  <a:txBody>
                    <a:bodyPr/>
                    <a:lstStyle/>
                    <a:p>
                      <a:r>
                        <a:rPr lang="en-US" sz="1000"/>
                        <a:t>16</a:t>
                      </a:r>
                    </a:p>
                  </a:txBody>
                  <a:tcPr/>
                </a:tc>
                <a:tc>
                  <a:txBody>
                    <a:bodyPr/>
                    <a:lstStyle/>
                    <a:p>
                      <a:r>
                        <a:rPr lang="en-US" sz="1000"/>
                        <a:t>0.034438775510204</a:t>
                      </a:r>
                    </a:p>
                  </a:txBody>
                  <a:tcPr/>
                </a:tc>
                <a:tc>
                  <a:txBody>
                    <a:bodyPr/>
                    <a:lstStyle/>
                    <a:p>
                      <a:r>
                        <a:rPr lang="en-US" sz="1000"/>
                        <a:t>1568</a:t>
                      </a:r>
                    </a:p>
                  </a:txBody>
                  <a:tcPr/>
                </a:tc>
                <a:tc>
                  <a:txBody>
                    <a:bodyPr/>
                    <a:lstStyle/>
                    <a:p>
                      <a:r>
                        <a:rPr lang="en-US" sz="1000"/>
                        <a:t>n/a</a:t>
                      </a:r>
                    </a:p>
                  </a:txBody>
                  <a:tcPr/>
                </a:tc>
                <a:extLst>
                  <a:ext uri="{0D108BD9-81ED-4DB2-BD59-A6C34878D82A}">
                    <a16:rowId xmlns:a16="http://schemas.microsoft.com/office/drawing/2014/main" val="572383821"/>
                  </a:ext>
                </a:extLst>
              </a:tr>
            </a:tbl>
          </a:graphicData>
        </a:graphic>
      </p:graphicFrame>
      <p:sp>
        <p:nvSpPr>
          <p:cNvPr id="4" name="Text Placeholder 3">
            <a:extLst>
              <a:ext uri="{FF2B5EF4-FFF2-40B4-BE49-F238E27FC236}">
                <a16:creationId xmlns:a16="http://schemas.microsoft.com/office/drawing/2014/main" id="{78D62A3A-17C0-4975-BF0B-6637B5FFE5E2}"/>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8549196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6B109F-1003-4264-ABB8-6D4E4661B31D}"/>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F73B4633-71DE-4134-8963-E8CF6759E9FB}"/>
              </a:ext>
            </a:extLst>
          </p:cNvPr>
          <p:cNvGraphicFramePr>
            <a:graphicFrameLocks noGrp="1"/>
          </p:cNvGraphicFramePr>
          <p:nvPr>
            <p:ph type="tbl" sz="quarter" idx="13"/>
            <p:extLst>
              <p:ext uri="{D42A27DB-BD31-4B8C-83A1-F6EECF244321}">
                <p14:modId xmlns:p14="http://schemas.microsoft.com/office/powerpoint/2010/main" val="3473326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59312558"/>
                    </a:ext>
                  </a:extLst>
                </a:gridCol>
                <a:gridCol w="658368">
                  <a:extLst>
                    <a:ext uri="{9D8B030D-6E8A-4147-A177-3AD203B41FA5}">
                      <a16:colId xmlns:a16="http://schemas.microsoft.com/office/drawing/2014/main" val="2470361529"/>
                    </a:ext>
                  </a:extLst>
                </a:gridCol>
                <a:gridCol w="658368">
                  <a:extLst>
                    <a:ext uri="{9D8B030D-6E8A-4147-A177-3AD203B41FA5}">
                      <a16:colId xmlns:a16="http://schemas.microsoft.com/office/drawing/2014/main" val="3120579551"/>
                    </a:ext>
                  </a:extLst>
                </a:gridCol>
                <a:gridCol w="658368">
                  <a:extLst>
                    <a:ext uri="{9D8B030D-6E8A-4147-A177-3AD203B41FA5}">
                      <a16:colId xmlns:a16="http://schemas.microsoft.com/office/drawing/2014/main" val="3254186102"/>
                    </a:ext>
                  </a:extLst>
                </a:gridCol>
                <a:gridCol w="658368">
                  <a:extLst>
                    <a:ext uri="{9D8B030D-6E8A-4147-A177-3AD203B41FA5}">
                      <a16:colId xmlns:a16="http://schemas.microsoft.com/office/drawing/2014/main" val="3584180693"/>
                    </a:ext>
                  </a:extLst>
                </a:gridCol>
                <a:gridCol w="658368">
                  <a:extLst>
                    <a:ext uri="{9D8B030D-6E8A-4147-A177-3AD203B41FA5}">
                      <a16:colId xmlns:a16="http://schemas.microsoft.com/office/drawing/2014/main" val="1743995973"/>
                    </a:ext>
                  </a:extLst>
                </a:gridCol>
                <a:gridCol w="658368">
                  <a:extLst>
                    <a:ext uri="{9D8B030D-6E8A-4147-A177-3AD203B41FA5}">
                      <a16:colId xmlns:a16="http://schemas.microsoft.com/office/drawing/2014/main" val="4201974503"/>
                    </a:ext>
                  </a:extLst>
                </a:gridCol>
                <a:gridCol w="658368">
                  <a:extLst>
                    <a:ext uri="{9D8B030D-6E8A-4147-A177-3AD203B41FA5}">
                      <a16:colId xmlns:a16="http://schemas.microsoft.com/office/drawing/2014/main" val="3278204987"/>
                    </a:ext>
                  </a:extLst>
                </a:gridCol>
                <a:gridCol w="658368">
                  <a:extLst>
                    <a:ext uri="{9D8B030D-6E8A-4147-A177-3AD203B41FA5}">
                      <a16:colId xmlns:a16="http://schemas.microsoft.com/office/drawing/2014/main" val="3257299430"/>
                    </a:ext>
                  </a:extLst>
                </a:gridCol>
                <a:gridCol w="658368">
                  <a:extLst>
                    <a:ext uri="{9D8B030D-6E8A-4147-A177-3AD203B41FA5}">
                      <a16:colId xmlns:a16="http://schemas.microsoft.com/office/drawing/2014/main" val="270964879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1656508487"/>
                  </a:ext>
                </a:extLst>
              </a:tr>
              <a:tr h="370840">
                <a:tc>
                  <a:txBody>
                    <a:bodyPr/>
                    <a:lstStyle/>
                    <a:p>
                      <a:r>
                        <a:rPr lang="en-US" sz="1000"/>
                        <a:t>tmamerica</a:t>
                      </a:r>
                    </a:p>
                  </a:txBody>
                  <a:tcPr/>
                </a:tc>
                <a:tc>
                  <a:txBody>
                    <a:bodyPr/>
                    <a:lstStyle/>
                    <a:p>
                      <a:r>
                        <a:rPr lang="en-US" sz="1000"/>
                        <a:t>405</a:t>
                      </a:r>
                    </a:p>
                  </a:txBody>
                  <a:tcPr/>
                </a:tc>
                <a:tc>
                  <a:txBody>
                    <a:bodyPr/>
                    <a:lstStyle/>
                    <a:p>
                      <a:r>
                        <a:rPr lang="en-US" sz="1000"/>
                        <a:t>26</a:t>
                      </a:r>
                    </a:p>
                  </a:txBody>
                  <a:tcPr/>
                </a:tc>
                <a:tc>
                  <a:txBody>
                    <a:bodyPr/>
                    <a:lstStyle/>
                    <a:p>
                      <a:r>
                        <a:rPr lang="en-US" sz="1000"/>
                        <a:t>12</a:t>
                      </a:r>
                    </a:p>
                  </a:txBody>
                  <a:tcPr/>
                </a:tc>
                <a:tc>
                  <a:txBody>
                    <a:bodyPr/>
                    <a:lstStyle/>
                    <a:p>
                      <a:r>
                        <a:rPr lang="en-US" sz="1000"/>
                        <a:t>0</a:t>
                      </a:r>
                    </a:p>
                  </a:txBody>
                  <a:tcPr/>
                </a:tc>
                <a:tc>
                  <a:txBody>
                    <a:bodyPr/>
                    <a:lstStyle/>
                    <a:p>
                      <a:r>
                        <a:rPr lang="en-US" sz="1000"/>
                        <a:t>1</a:t>
                      </a:r>
                    </a:p>
                  </a:txBody>
                  <a:tcPr/>
                </a:tc>
                <a:tc>
                  <a:txBody>
                    <a:bodyPr/>
                    <a:lstStyle/>
                    <a:p>
                      <a:r>
                        <a:rPr lang="en-US" sz="1000"/>
                        <a:t>13</a:t>
                      </a:r>
                    </a:p>
                  </a:txBody>
                  <a:tcPr/>
                </a:tc>
                <a:tc>
                  <a:txBody>
                    <a:bodyPr/>
                    <a:lstStyle/>
                    <a:p>
                      <a:r>
                        <a:rPr lang="en-US" sz="1000"/>
                        <a:t>110</a:t>
                      </a:r>
                    </a:p>
                  </a:txBody>
                  <a:tcPr/>
                </a:tc>
                <a:tc>
                  <a:txBody>
                    <a:bodyPr/>
                    <a:lstStyle/>
                    <a:p>
                      <a:r>
                        <a:rPr lang="en-US" sz="1000"/>
                        <a:t>2</a:t>
                      </a:r>
                    </a:p>
                  </a:txBody>
                  <a:tcPr/>
                </a:tc>
                <a:tc>
                  <a:txBody>
                    <a:bodyPr/>
                    <a:lstStyle/>
                    <a:p>
                      <a:r>
                        <a:rPr lang="en-US" sz="1000"/>
                        <a:t>2.1978 %</a:t>
                      </a:r>
                    </a:p>
                  </a:txBody>
                  <a:tcPr/>
                </a:tc>
                <a:extLst>
                  <a:ext uri="{0D108BD9-81ED-4DB2-BD59-A6C34878D82A}">
                    <a16:rowId xmlns:a16="http://schemas.microsoft.com/office/drawing/2014/main" val="2616125251"/>
                  </a:ext>
                </a:extLst>
              </a:tr>
            </a:tbl>
          </a:graphicData>
        </a:graphic>
      </p:graphicFrame>
      <p:sp>
        <p:nvSpPr>
          <p:cNvPr id="4" name="Text Placeholder 3">
            <a:extLst>
              <a:ext uri="{FF2B5EF4-FFF2-40B4-BE49-F238E27FC236}">
                <a16:creationId xmlns:a16="http://schemas.microsoft.com/office/drawing/2014/main" id="{AA3655A9-6F00-4B27-8151-92AE0149F1BB}"/>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8937400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B92653-00CB-4F6E-85CE-9CB68254EEC1}"/>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C74AFD89-E35F-49BA-92E5-0CF6AACC1D07}"/>
              </a:ext>
            </a:extLst>
          </p:cNvPr>
          <p:cNvGraphicFramePr>
            <a:graphicFrameLocks noGrp="1"/>
          </p:cNvGraphicFramePr>
          <p:nvPr>
            <p:ph type="chart" sz="quarter" idx="13"/>
            <p:extLst>
              <p:ext uri="{D42A27DB-BD31-4B8C-83A1-F6EECF244321}">
                <p14:modId xmlns:p14="http://schemas.microsoft.com/office/powerpoint/2010/main" val="56369275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3672EE-7AEF-4E97-A9CC-1D4C96C08090}"/>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3C0BDEF2-D693-4DA9-89FE-E8A7F8B0A0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58619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57E991-12A7-4624-B4BD-DAE635A0481A}"/>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A760617E-0F06-4A67-A8E9-42227CD03E08}"/>
              </a:ext>
            </a:extLst>
          </p:cNvPr>
          <p:cNvGraphicFramePr>
            <a:graphicFrameLocks noGrp="1"/>
          </p:cNvGraphicFramePr>
          <p:nvPr>
            <p:ph type="chart" sz="quarter" idx="13"/>
            <p:extLst>
              <p:ext uri="{D42A27DB-BD31-4B8C-83A1-F6EECF244321}">
                <p14:modId xmlns:p14="http://schemas.microsoft.com/office/powerpoint/2010/main" val="15171720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CAEFA8-CBB6-446C-8538-CBE19B68028E}"/>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274F2765-2E11-4EFF-BDED-F791561029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585461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B43DEB-A52B-43C2-B087-754EE68729BE}"/>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93DA38BE-C507-4CB3-B3F8-A71F2D8654E5}"/>
              </a:ext>
            </a:extLst>
          </p:cNvPr>
          <p:cNvGraphicFramePr>
            <a:graphicFrameLocks noGrp="1"/>
          </p:cNvGraphicFramePr>
          <p:nvPr>
            <p:ph type="chart" sz="quarter" idx="13"/>
            <p:extLst>
              <p:ext uri="{D42A27DB-BD31-4B8C-83A1-F6EECF244321}">
                <p14:modId xmlns:p14="http://schemas.microsoft.com/office/powerpoint/2010/main" val="41546907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616397-EFB3-4259-9CC4-A56B5D76A0A6}"/>
              </a:ext>
            </a:extLst>
          </p:cNvPr>
          <p:cNvSpPr>
            <a:spLocks noGrp="1"/>
          </p:cNvSpPr>
          <p:nvPr>
            <p:ph type="body" sz="quarter" idx="14"/>
          </p:nvPr>
        </p:nvSpPr>
        <p:spPr/>
        <p:txBody>
          <a:bodyPr/>
          <a:lstStyle/>
          <a:p>
            <a:r>
              <a:rPr lang="en-US"/>
              <a:t>01/01/2021 - 12/31/2021</a:t>
            </a:r>
          </a:p>
        </p:txBody>
      </p:sp>
      <p:sp>
        <p:nvSpPr>
          <p:cNvPr id="5" name="Footer Placeholder 4">
            <a:extLst>
              <a:ext uri="{FF2B5EF4-FFF2-40B4-BE49-F238E27FC236}">
                <a16:creationId xmlns:a16="http://schemas.microsoft.com/office/drawing/2014/main" id="{8BAB807D-80D5-48AF-BFB0-94A2F7BC2E7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2359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485D8-95C9-45C0-BB6E-5C16B70BBF4F}"/>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4ECF09FA-675D-499B-81FA-5F6673CD348B}"/>
              </a:ext>
            </a:extLst>
          </p:cNvPr>
          <p:cNvGraphicFramePr>
            <a:graphicFrameLocks noGrp="1"/>
          </p:cNvGraphicFramePr>
          <p:nvPr>
            <p:ph type="tbl" sz="quarter" idx="13"/>
            <p:extLst>
              <p:ext uri="{D42A27DB-BD31-4B8C-83A1-F6EECF244321}">
                <p14:modId xmlns:p14="http://schemas.microsoft.com/office/powerpoint/2010/main" val="2014730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623469434"/>
                    </a:ext>
                  </a:extLst>
                </a:gridCol>
                <a:gridCol w="1810512">
                  <a:extLst>
                    <a:ext uri="{9D8B030D-6E8A-4147-A177-3AD203B41FA5}">
                      <a16:colId xmlns:a16="http://schemas.microsoft.com/office/drawing/2014/main" val="4173301404"/>
                    </a:ext>
                  </a:extLst>
                </a:gridCol>
                <a:gridCol w="822960">
                  <a:extLst>
                    <a:ext uri="{9D8B030D-6E8A-4147-A177-3AD203B41FA5}">
                      <a16:colId xmlns:a16="http://schemas.microsoft.com/office/drawing/2014/main" val="2103830593"/>
                    </a:ext>
                  </a:extLst>
                </a:gridCol>
                <a:gridCol w="822960">
                  <a:extLst>
                    <a:ext uri="{9D8B030D-6E8A-4147-A177-3AD203B41FA5}">
                      <a16:colId xmlns:a16="http://schemas.microsoft.com/office/drawing/2014/main" val="10656344"/>
                    </a:ext>
                  </a:extLst>
                </a:gridCol>
                <a:gridCol w="822960">
                  <a:extLst>
                    <a:ext uri="{9D8B030D-6E8A-4147-A177-3AD203B41FA5}">
                      <a16:colId xmlns:a16="http://schemas.microsoft.com/office/drawing/2014/main" val="4019321888"/>
                    </a:ext>
                  </a:extLst>
                </a:gridCol>
                <a:gridCol w="822960">
                  <a:extLst>
                    <a:ext uri="{9D8B030D-6E8A-4147-A177-3AD203B41FA5}">
                      <a16:colId xmlns:a16="http://schemas.microsoft.com/office/drawing/2014/main" val="171402152"/>
                    </a:ext>
                  </a:extLst>
                </a:gridCol>
                <a:gridCol w="822960">
                  <a:extLst>
                    <a:ext uri="{9D8B030D-6E8A-4147-A177-3AD203B41FA5}">
                      <a16:colId xmlns:a16="http://schemas.microsoft.com/office/drawing/2014/main" val="8321147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0683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- 2021-03-10 19:49:59</a:t>
                      </a:r>
                      <a:r>
                        <a:rPr kumimoji="0" lang="en-US" sz="1000" b="0" i="0" u="none" strike="noStrike" kern="1200" cap="none" spc="0" normalizeH="0" baseline="0" noProof="0">
                          <a:ln>
                            <a:noFill/>
                          </a:ln>
                          <a:solidFill>
                            <a:prstClr val="black"/>
                          </a:solidFill>
                          <a:effectLst/>
                          <a:uLnTx/>
                          <a:uFillTx/>
                          <a:latin typeface="+mn-lt"/>
                          <a:ea typeface="+mn-ea"/>
                          <a:cs typeface="+mn-cs"/>
                        </a:rPr>
                        <a:t>
 The numbers are in! We’re pleased to share some exciting results from a challenging year. Thank you to the TMA team who made this possible #AnshinInAction #TMAnshin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cdninstagram.com/v/t51.2885-15/sh0.08/e35/s640x640/159167157_452749219390725_4500332424612353600_n.jpg?tp=1&amp;_nc_ht=scontent.cdninstagram.com&amp;_nc_cat=109&amp;_nc_ohc=L1DFjhgxPooAX9bLGqn&amp;edm=AMO9-JQAAAAA&amp;ccb=7-4&amp;oh=eb64b6e7f9b68be17c32034d7614354f&amp;oe=607A69D1&amp;_nc_sid=b9f2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04/15/2021 12:07:28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000497678"/>
                  </a:ext>
                </a:extLst>
              </a:tr>
            </a:tbl>
          </a:graphicData>
        </a:graphic>
      </p:graphicFrame>
      <p:sp>
        <p:nvSpPr>
          <p:cNvPr id="4" name="Text Placeholder 3">
            <a:extLst>
              <a:ext uri="{FF2B5EF4-FFF2-40B4-BE49-F238E27FC236}">
                <a16:creationId xmlns:a16="http://schemas.microsoft.com/office/drawing/2014/main" id="{8100AFE0-9618-4CC1-8557-A0EB4B8C7B3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24445464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0E379-8424-4A23-9CDF-F3E08F49E934}"/>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9865A73F-CF54-4B7F-B410-CA62091AE34F}"/>
              </a:ext>
            </a:extLst>
          </p:cNvPr>
          <p:cNvGraphicFramePr>
            <a:graphicFrameLocks noGrp="1"/>
          </p:cNvGraphicFramePr>
          <p:nvPr>
            <p:ph type="tbl" sz="quarter" idx="13"/>
            <p:extLst>
              <p:ext uri="{D42A27DB-BD31-4B8C-83A1-F6EECF244321}">
                <p14:modId xmlns:p14="http://schemas.microsoft.com/office/powerpoint/2010/main" val="23173391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406981762"/>
                    </a:ext>
                  </a:extLst>
                </a:gridCol>
                <a:gridCol w="1810512">
                  <a:extLst>
                    <a:ext uri="{9D8B030D-6E8A-4147-A177-3AD203B41FA5}">
                      <a16:colId xmlns:a16="http://schemas.microsoft.com/office/drawing/2014/main" val="4259628732"/>
                    </a:ext>
                  </a:extLst>
                </a:gridCol>
                <a:gridCol w="822960">
                  <a:extLst>
                    <a:ext uri="{9D8B030D-6E8A-4147-A177-3AD203B41FA5}">
                      <a16:colId xmlns:a16="http://schemas.microsoft.com/office/drawing/2014/main" val="246579885"/>
                    </a:ext>
                  </a:extLst>
                </a:gridCol>
                <a:gridCol w="822960">
                  <a:extLst>
                    <a:ext uri="{9D8B030D-6E8A-4147-A177-3AD203B41FA5}">
                      <a16:colId xmlns:a16="http://schemas.microsoft.com/office/drawing/2014/main" val="829742331"/>
                    </a:ext>
                  </a:extLst>
                </a:gridCol>
                <a:gridCol w="822960">
                  <a:extLst>
                    <a:ext uri="{9D8B030D-6E8A-4147-A177-3AD203B41FA5}">
                      <a16:colId xmlns:a16="http://schemas.microsoft.com/office/drawing/2014/main" val="3075228469"/>
                    </a:ext>
                  </a:extLst>
                </a:gridCol>
                <a:gridCol w="822960">
                  <a:extLst>
                    <a:ext uri="{9D8B030D-6E8A-4147-A177-3AD203B41FA5}">
                      <a16:colId xmlns:a16="http://schemas.microsoft.com/office/drawing/2014/main" val="2228403964"/>
                    </a:ext>
                  </a:extLst>
                </a:gridCol>
                <a:gridCol w="822960">
                  <a:extLst>
                    <a:ext uri="{9D8B030D-6E8A-4147-A177-3AD203B41FA5}">
                      <a16:colId xmlns:a16="http://schemas.microsoft.com/office/drawing/2014/main" val="42100789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338796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- 2021-03-12 18:56:40</a:t>
                      </a:r>
                      <a:r>
                        <a:rPr kumimoji="0" lang="en-US" sz="1000" b="0" i="0" u="none" strike="noStrike" kern="1200" cap="none" spc="0" normalizeH="0" baseline="0" noProof="0">
                          <a:ln>
                            <a:noFill/>
                          </a:ln>
                          <a:solidFill>
                            <a:prstClr val="black"/>
                          </a:solidFill>
                          <a:effectLst/>
                          <a:uLnTx/>
                          <a:uFillTx/>
                          <a:latin typeface="+mn-lt"/>
                          <a:ea typeface="+mn-ea"/>
                          <a:cs typeface="+mn-cs"/>
                        </a:rPr>
                        <a:t>
 Looking to adopt a kitty as cute as this one? If you live in the Chicago area, we recommend Cat Nap From the Heart! This local charity provides for abused and abandoned cats and small mammals until they're adopted - with no time limit. Our Chicago office is proud to support this rescue organization for the month of March. ❤️
#catnapfromtheheart #catnap #catnaps #catnapping #rescueanimal #rescueanimals #rescuecat #rescuecatsofinstagram #rescuecatsrock #rescuecatsrule #catadoption #catadoptions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159161856_490571772111443_3712436809220069062_n.jpg?_nc_cat=100&amp;ccb=1-3&amp;_nc_sid=8ae9d6&amp;_nc_ohc=JkQLjHULpxMAX_6SH64&amp;_nc_ht=scontent-iad3-1.cdninstagram.com&amp;oh=3585538a0371f43bb13767dddb5a3b02&amp;oe=609DDD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04/15/2021 12:07:28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95255558"/>
                  </a:ext>
                </a:extLst>
              </a:tr>
            </a:tbl>
          </a:graphicData>
        </a:graphic>
      </p:graphicFrame>
      <p:sp>
        <p:nvSpPr>
          <p:cNvPr id="4" name="Text Placeholder 3">
            <a:extLst>
              <a:ext uri="{FF2B5EF4-FFF2-40B4-BE49-F238E27FC236}">
                <a16:creationId xmlns:a16="http://schemas.microsoft.com/office/drawing/2014/main" id="{ACD31BED-C88D-4E53-BAF4-BE44F6CA5D36}"/>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30186228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01AD0E-27B7-4510-851E-D4CE49F3BFB2}"/>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FDD92FC1-90CD-4A93-BEFC-D22540F2D18C}"/>
              </a:ext>
            </a:extLst>
          </p:cNvPr>
          <p:cNvGraphicFramePr>
            <a:graphicFrameLocks noGrp="1"/>
          </p:cNvGraphicFramePr>
          <p:nvPr>
            <p:ph type="tbl" sz="quarter" idx="13"/>
            <p:extLst>
              <p:ext uri="{D42A27DB-BD31-4B8C-83A1-F6EECF244321}">
                <p14:modId xmlns:p14="http://schemas.microsoft.com/office/powerpoint/2010/main" val="1912653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1915219710"/>
                    </a:ext>
                  </a:extLst>
                </a:gridCol>
                <a:gridCol w="1810512">
                  <a:extLst>
                    <a:ext uri="{9D8B030D-6E8A-4147-A177-3AD203B41FA5}">
                      <a16:colId xmlns:a16="http://schemas.microsoft.com/office/drawing/2014/main" val="462322138"/>
                    </a:ext>
                  </a:extLst>
                </a:gridCol>
                <a:gridCol w="822960">
                  <a:extLst>
                    <a:ext uri="{9D8B030D-6E8A-4147-A177-3AD203B41FA5}">
                      <a16:colId xmlns:a16="http://schemas.microsoft.com/office/drawing/2014/main" val="1799577360"/>
                    </a:ext>
                  </a:extLst>
                </a:gridCol>
                <a:gridCol w="822960">
                  <a:extLst>
                    <a:ext uri="{9D8B030D-6E8A-4147-A177-3AD203B41FA5}">
                      <a16:colId xmlns:a16="http://schemas.microsoft.com/office/drawing/2014/main" val="2665264010"/>
                    </a:ext>
                  </a:extLst>
                </a:gridCol>
                <a:gridCol w="822960">
                  <a:extLst>
                    <a:ext uri="{9D8B030D-6E8A-4147-A177-3AD203B41FA5}">
                      <a16:colId xmlns:a16="http://schemas.microsoft.com/office/drawing/2014/main" val="95872811"/>
                    </a:ext>
                  </a:extLst>
                </a:gridCol>
                <a:gridCol w="822960">
                  <a:extLst>
                    <a:ext uri="{9D8B030D-6E8A-4147-A177-3AD203B41FA5}">
                      <a16:colId xmlns:a16="http://schemas.microsoft.com/office/drawing/2014/main" val="475921357"/>
                    </a:ext>
                  </a:extLst>
                </a:gridCol>
                <a:gridCol w="822960">
                  <a:extLst>
                    <a:ext uri="{9D8B030D-6E8A-4147-A177-3AD203B41FA5}">
                      <a16:colId xmlns:a16="http://schemas.microsoft.com/office/drawing/2014/main" val="236231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64222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tmamerica - 2021-03-26 18:40:28</a:t>
                      </a:r>
                      <a:r>
                        <a:rPr kumimoji="0" lang="en-US" sz="1000" b="0" i="0" u="none" strike="noStrike" kern="1200" cap="none" spc="0" normalizeH="0" baseline="0" noProof="0">
                          <a:ln>
                            <a:noFill/>
                          </a:ln>
                          <a:solidFill>
                            <a:prstClr val="black"/>
                          </a:solidFill>
                          <a:effectLst/>
                          <a:uLnTx/>
                          <a:uFillTx/>
                          <a:latin typeface="+mn-lt"/>
                          <a:ea typeface="+mn-ea"/>
                          <a:cs typeface="+mn-cs"/>
                        </a:rPr>
                        <a:t>
 Trauma, domestic violence, and physical and mental health concerns all threaten housing stability. ushsnews works with individuals in need to provide housing and support for those in need. For the month of March, our Pasadena office will be supporting this California-based charity. 
#homeless #homelessness #homelessoutreach #homelessnessawareness #homelessawareness #endhomelessness #CSR #CorporateSocialResponsibility #TMAnshin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165613757_129619922440405_5143319893999308290_n.jpg?_nc_cat=106&amp;ccb=1-3&amp;_nc_sid=8ae9d6&amp;_nc_ohc=tHN2EsPXatkAX95quuq&amp;_nc_ht=scontent-iad3-1.cdninstagram.com&amp;oh=16701ea8656a736969eaffe75db5478b&amp;oe=609F8D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04/15/2021 12:07:28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5995347"/>
                  </a:ext>
                </a:extLst>
              </a:tr>
            </a:tbl>
          </a:graphicData>
        </a:graphic>
      </p:graphicFrame>
      <p:sp>
        <p:nvSpPr>
          <p:cNvPr id="4" name="Text Placeholder 3">
            <a:extLst>
              <a:ext uri="{FF2B5EF4-FFF2-40B4-BE49-F238E27FC236}">
                <a16:creationId xmlns:a16="http://schemas.microsoft.com/office/drawing/2014/main" id="{18B36A3E-2A24-43F0-B793-1058F891BC38}"/>
              </a:ext>
            </a:extLst>
          </p:cNvPr>
          <p:cNvSpPr>
            <a:spLocks noGrp="1"/>
          </p:cNvSpPr>
          <p:nvPr>
            <p:ph type="body" sz="quarter" idx="14"/>
          </p:nvPr>
        </p:nvSpPr>
        <p:spPr/>
        <p:txBody>
          <a:bodyPr/>
          <a:lstStyle/>
          <a:p>
            <a:r>
              <a:rPr lang="en-US"/>
              <a:t>03/01/2021 - 03/31/2021</a:t>
            </a:r>
          </a:p>
        </p:txBody>
      </p:sp>
    </p:spTree>
    <p:extLst>
      <p:ext uri="{BB962C8B-B14F-4D97-AF65-F5344CB8AC3E}">
        <p14:creationId xmlns:p14="http://schemas.microsoft.com/office/powerpoint/2010/main" val="88802488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879</Words>
  <Application>Microsoft Office PowerPoint</Application>
  <PresentationFormat>On-screen Show (4:3)</PresentationFormat>
  <Paragraphs>289</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TMA Social Media</vt:lpstr>
      <vt:lpstr>Overall Overall Audience | Tokio Marine America</vt:lpstr>
      <vt:lpstr>Facebook Key Metrics Table | Tokio Marine America</vt:lpstr>
      <vt:lpstr>Facebook Facebook Fans Change | Tokio Marine America</vt:lpstr>
      <vt:lpstr>Facebook Average Interactions Per Facebook Post | Tokio Marine America</vt:lpstr>
      <vt:lpstr>Facebook Total Interactions Per Month | Tokio Marine America</vt:lpstr>
      <vt:lpstr>Facebook Facebook Impressions | Tokio Marine America</vt:lpstr>
      <vt:lpstr>Facebook Own Posts Table | Tokio Marine America</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Peiniger</dc:creator>
  <cp:lastModifiedBy>Frederik Peiniger</cp:lastModifiedBy>
  <cp:revision>1</cp:revision>
  <dcterms:created xsi:type="dcterms:W3CDTF">2021-04-15T15:35:13Z</dcterms:created>
  <dcterms:modified xsi:type="dcterms:W3CDTF">2021-04-15T15:35:45Z</dcterms:modified>
</cp:coreProperties>
</file>