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402</c:v>
                </c:pt>
              </c:numCache>
            </c:numRef>
          </c:val>
          <c:extLst>
            <c:ext xmlns:c16="http://schemas.microsoft.com/office/drawing/2014/chart" uri="{C3380CC4-5D6E-409C-BE32-E72D297353CC}">
              <c16:uniqueId val="{00000000-8BC8-4423-B45B-976BF3AC73A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405</c:v>
                </c:pt>
              </c:numCache>
            </c:numRef>
          </c:val>
          <c:extLst>
            <c:ext xmlns:c16="http://schemas.microsoft.com/office/drawing/2014/chart" uri="{C3380CC4-5D6E-409C-BE32-E72D297353CC}">
              <c16:uniqueId val="{00000001-8BC8-4423-B45B-976BF3AC73A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17805</c:v>
                </c:pt>
              </c:numCache>
            </c:numRef>
          </c:val>
          <c:extLst>
            <c:ext xmlns:c16="http://schemas.microsoft.com/office/drawing/2014/chart" uri="{C3380CC4-5D6E-409C-BE32-E72D297353CC}">
              <c16:uniqueId val="{00000002-8BC8-4423-B45B-976BF3AC73A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222</c:v>
                </c:pt>
              </c:numCache>
            </c:numRef>
          </c:val>
          <c:extLst>
            <c:ext xmlns:c16="http://schemas.microsoft.com/office/drawing/2014/chart" uri="{C3380CC4-5D6E-409C-BE32-E72D297353CC}">
              <c16:uniqueId val="{00000003-8BC8-4423-B45B-976BF3AC73A6}"/>
            </c:ext>
          </c:extLst>
        </c:ser>
        <c:dLbls>
          <c:showLegendKey val="0"/>
          <c:showVal val="0"/>
          <c:showCatName val="0"/>
          <c:showSerName val="0"/>
          <c:showPercent val="0"/>
          <c:showBubbleSize val="0"/>
        </c:dLbls>
        <c:gapWidth val="219"/>
        <c:overlap val="-27"/>
        <c:axId val="272489648"/>
        <c:axId val="272483744"/>
      </c:barChart>
      <c:dateAx>
        <c:axId val="27248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83744"/>
        <c:crosses val="autoZero"/>
        <c:auto val="1"/>
        <c:lblOffset val="100"/>
        <c:baseTimeUnit val="days"/>
      </c:dateAx>
      <c:valAx>
        <c:axId val="27248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48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6</c:v>
                </c:pt>
                <c:pt idx="1">
                  <c:v>5</c:v>
                </c:pt>
                <c:pt idx="2">
                  <c:v>3</c:v>
                </c:pt>
              </c:numCache>
            </c:numRef>
          </c:val>
          <c:extLst>
            <c:ext xmlns:c16="http://schemas.microsoft.com/office/drawing/2014/chart" uri="{C3380CC4-5D6E-409C-BE32-E72D297353CC}">
              <c16:uniqueId val="{00000000-2655-4EF3-AF67-D95A38D29776}"/>
            </c:ext>
          </c:extLst>
        </c:ser>
        <c:dLbls>
          <c:showLegendKey val="0"/>
          <c:showVal val="0"/>
          <c:showCatName val="0"/>
          <c:showSerName val="0"/>
          <c:showPercent val="0"/>
          <c:showBubbleSize val="0"/>
        </c:dLbls>
        <c:gapWidth val="219"/>
        <c:overlap val="-27"/>
        <c:axId val="326875312"/>
        <c:axId val="326090200"/>
      </c:barChart>
      <c:dateAx>
        <c:axId val="32687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90200"/>
        <c:crosses val="autoZero"/>
        <c:auto val="1"/>
        <c:lblOffset val="100"/>
        <c:baseTimeUnit val="months"/>
      </c:dateAx>
      <c:valAx>
        <c:axId val="326090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7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5</c:v>
                </c:pt>
                <c:pt idx="1">
                  <c:v>17</c:v>
                </c:pt>
                <c:pt idx="2">
                  <c:v>6</c:v>
                </c:pt>
              </c:numCache>
            </c:numRef>
          </c:val>
          <c:extLst>
            <c:ext xmlns:c16="http://schemas.microsoft.com/office/drawing/2014/chart" uri="{C3380CC4-5D6E-409C-BE32-E72D297353CC}">
              <c16:uniqueId val="{00000000-2062-4F9B-9C04-301ACAE5BDD1}"/>
            </c:ext>
          </c:extLst>
        </c:ser>
        <c:dLbls>
          <c:showLegendKey val="0"/>
          <c:showVal val="0"/>
          <c:showCatName val="0"/>
          <c:showSerName val="0"/>
          <c:showPercent val="0"/>
          <c:showBubbleSize val="0"/>
        </c:dLbls>
        <c:gapWidth val="219"/>
        <c:overlap val="-27"/>
        <c:axId val="330599104"/>
        <c:axId val="330593528"/>
      </c:barChart>
      <c:dateAx>
        <c:axId val="33059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93528"/>
        <c:crosses val="autoZero"/>
        <c:auto val="1"/>
        <c:lblOffset val="100"/>
        <c:baseTimeUnit val="months"/>
      </c:dateAx>
      <c:valAx>
        <c:axId val="330593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9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1329</c:v>
                </c:pt>
                <c:pt idx="1">
                  <c:v>3464</c:v>
                </c:pt>
                <c:pt idx="2">
                  <c:v>1572</c:v>
                </c:pt>
              </c:numCache>
            </c:numRef>
          </c:val>
          <c:extLst>
            <c:ext xmlns:c16="http://schemas.microsoft.com/office/drawing/2014/chart" uri="{C3380CC4-5D6E-409C-BE32-E72D297353CC}">
              <c16:uniqueId val="{00000000-5F69-4313-93E3-96BDC77B2B9A}"/>
            </c:ext>
          </c:extLst>
        </c:ser>
        <c:dLbls>
          <c:showLegendKey val="0"/>
          <c:showVal val="0"/>
          <c:showCatName val="0"/>
          <c:showSerName val="0"/>
          <c:showPercent val="0"/>
          <c:showBubbleSize val="0"/>
        </c:dLbls>
        <c:gapWidth val="219"/>
        <c:overlap val="-27"/>
        <c:axId val="330594512"/>
        <c:axId val="330598120"/>
      </c:barChart>
      <c:dateAx>
        <c:axId val="33059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98120"/>
        <c:crosses val="autoZero"/>
        <c:auto val="1"/>
        <c:lblOffset val="100"/>
        <c:baseTimeUnit val="months"/>
      </c:dateAx>
      <c:valAx>
        <c:axId val="33059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59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TMNAS</c:v>
                </c:pt>
              </c:strCache>
            </c:strRef>
          </c:cat>
          <c:val>
            <c:numRef>
              <c:f>Sheet1!$B$2</c:f>
              <c:numCache>
                <c:formatCode>General</c:formatCode>
                <c:ptCount val="1"/>
                <c:pt idx="0">
                  <c:v>111</c:v>
                </c:pt>
              </c:numCache>
            </c:numRef>
          </c:val>
          <c:extLst>
            <c:ext xmlns:c16="http://schemas.microsoft.com/office/drawing/2014/chart" uri="{C3380CC4-5D6E-409C-BE32-E72D297353CC}">
              <c16:uniqueId val="{00000000-690D-4C93-916B-4C36FFB2DED2}"/>
            </c:ext>
          </c:extLst>
        </c:ser>
        <c:dLbls>
          <c:showLegendKey val="0"/>
          <c:showVal val="0"/>
          <c:showCatName val="0"/>
          <c:showSerName val="0"/>
          <c:showPercent val="0"/>
          <c:showBubbleSize val="0"/>
        </c:dLbls>
        <c:gapWidth val="219"/>
        <c:overlap val="-27"/>
        <c:axId val="331039640"/>
        <c:axId val="331042264"/>
      </c:barChart>
      <c:catAx>
        <c:axId val="33103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2264"/>
        <c:crosses val="autoZero"/>
        <c:auto val="1"/>
        <c:lblAlgn val="ctr"/>
        <c:lblOffset val="100"/>
        <c:noMultiLvlLbl val="0"/>
      </c:catAx>
      <c:valAx>
        <c:axId val="33104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3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7</c:v>
                </c:pt>
                <c:pt idx="1">
                  <c:v>3</c:v>
                </c:pt>
                <c:pt idx="2">
                  <c:v>8</c:v>
                </c:pt>
              </c:numCache>
            </c:numRef>
          </c:val>
          <c:extLst>
            <c:ext xmlns:c16="http://schemas.microsoft.com/office/drawing/2014/chart" uri="{C3380CC4-5D6E-409C-BE32-E72D297353CC}">
              <c16:uniqueId val="{00000000-238D-4B47-B92B-623F4CD93D25}"/>
            </c:ext>
          </c:extLst>
        </c:ser>
        <c:dLbls>
          <c:showLegendKey val="0"/>
          <c:showVal val="0"/>
          <c:showCatName val="0"/>
          <c:showSerName val="0"/>
          <c:showPercent val="0"/>
          <c:showBubbleSize val="0"/>
        </c:dLbls>
        <c:gapWidth val="219"/>
        <c:overlap val="-27"/>
        <c:axId val="333980160"/>
        <c:axId val="333976552"/>
      </c:barChart>
      <c:dateAx>
        <c:axId val="333980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6552"/>
        <c:crosses val="autoZero"/>
        <c:auto val="1"/>
        <c:lblOffset val="100"/>
        <c:baseTimeUnit val="months"/>
      </c:dateAx>
      <c:valAx>
        <c:axId val="33397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8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2</c:v>
                </c:pt>
                <c:pt idx="1">
                  <c:v>5</c:v>
                </c:pt>
                <c:pt idx="2">
                  <c:v>2</c:v>
                </c:pt>
              </c:numCache>
            </c:numRef>
          </c:val>
          <c:extLst>
            <c:ext xmlns:c16="http://schemas.microsoft.com/office/drawing/2014/chart" uri="{C3380CC4-5D6E-409C-BE32-E72D297353CC}">
              <c16:uniqueId val="{00000000-439F-4D86-92B8-747FEBEDDC9E}"/>
            </c:ext>
          </c:extLst>
        </c:ser>
        <c:dLbls>
          <c:showLegendKey val="0"/>
          <c:showVal val="0"/>
          <c:showCatName val="0"/>
          <c:showSerName val="0"/>
          <c:showPercent val="0"/>
          <c:showBubbleSize val="0"/>
        </c:dLbls>
        <c:gapWidth val="219"/>
        <c:overlap val="-27"/>
        <c:axId val="333972288"/>
        <c:axId val="333973272"/>
      </c:barChart>
      <c:dateAx>
        <c:axId val="333972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3272"/>
        <c:crosses val="autoZero"/>
        <c:auto val="1"/>
        <c:lblOffset val="100"/>
        <c:baseTimeUnit val="months"/>
      </c:dateAx>
      <c:valAx>
        <c:axId val="33397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97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D1AC-4A00-904A-3C4D90F82576}"/>
            </c:ext>
          </c:extLst>
        </c:ser>
        <c:dLbls>
          <c:showLegendKey val="0"/>
          <c:showVal val="0"/>
          <c:showCatName val="0"/>
          <c:showSerName val="0"/>
          <c:showPercent val="0"/>
          <c:showBubbleSize val="0"/>
        </c:dLbls>
        <c:gapWidth val="219"/>
        <c:overlap val="-27"/>
        <c:axId val="336109304"/>
        <c:axId val="336107008"/>
      </c:barChart>
      <c:catAx>
        <c:axId val="33610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07008"/>
        <c:crosses val="autoZero"/>
        <c:auto val="1"/>
        <c:lblAlgn val="ctr"/>
        <c:lblOffset val="100"/>
        <c:noMultiLvlLbl val="0"/>
      </c:catAx>
      <c:valAx>
        <c:axId val="33610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0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43</c:v>
                </c:pt>
                <c:pt idx="1">
                  <c:v>51</c:v>
                </c:pt>
                <c:pt idx="2">
                  <c:v>71</c:v>
                </c:pt>
              </c:numCache>
            </c:numRef>
          </c:val>
          <c:extLst>
            <c:ext xmlns:c16="http://schemas.microsoft.com/office/drawing/2014/chart" uri="{C3380CC4-5D6E-409C-BE32-E72D297353CC}">
              <c16:uniqueId val="{00000000-EBB3-4F4B-B098-1D3E4E8B2FB8}"/>
            </c:ext>
          </c:extLst>
        </c:ser>
        <c:dLbls>
          <c:showLegendKey val="0"/>
          <c:showVal val="0"/>
          <c:showCatName val="0"/>
          <c:showSerName val="0"/>
          <c:showPercent val="0"/>
          <c:showBubbleSize val="0"/>
        </c:dLbls>
        <c:gapWidth val="219"/>
        <c:overlap val="-27"/>
        <c:axId val="336108320"/>
        <c:axId val="336102088"/>
      </c:barChart>
      <c:dateAx>
        <c:axId val="33610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02088"/>
        <c:crosses val="autoZero"/>
        <c:auto val="1"/>
        <c:lblOffset val="100"/>
        <c:baseTimeUnit val="months"/>
      </c:dateAx>
      <c:valAx>
        <c:axId val="336102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0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8</c:v>
                </c:pt>
                <c:pt idx="1">
                  <c:v>14</c:v>
                </c:pt>
                <c:pt idx="2">
                  <c:v>26</c:v>
                </c:pt>
              </c:numCache>
            </c:numRef>
          </c:val>
          <c:extLst>
            <c:ext xmlns:c16="http://schemas.microsoft.com/office/drawing/2014/chart" uri="{C3380CC4-5D6E-409C-BE32-E72D297353CC}">
              <c16:uniqueId val="{00000000-EFE8-4E4D-9501-926852D2DD61}"/>
            </c:ext>
          </c:extLst>
        </c:ser>
        <c:dLbls>
          <c:showLegendKey val="0"/>
          <c:showVal val="0"/>
          <c:showCatName val="0"/>
          <c:showSerName val="0"/>
          <c:showPercent val="0"/>
          <c:showBubbleSize val="0"/>
        </c:dLbls>
        <c:gapWidth val="219"/>
        <c:overlap val="-27"/>
        <c:axId val="340813200"/>
        <c:axId val="340816808"/>
      </c:barChart>
      <c:dateAx>
        <c:axId val="34081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16808"/>
        <c:crosses val="autoZero"/>
        <c:auto val="1"/>
        <c:lblOffset val="100"/>
        <c:baseTimeUnit val="months"/>
      </c:dateAx>
      <c:valAx>
        <c:axId val="34081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1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44197</c:v>
                </c:pt>
                <c:pt idx="1">
                  <c:v>44228</c:v>
                </c:pt>
                <c:pt idx="2">
                  <c:v>44256</c:v>
                </c:pt>
              </c:numCache>
            </c:numRef>
          </c:cat>
          <c:val>
            <c:numRef>
              <c:f>Sheet1!$B$2:$B$4</c:f>
              <c:numCache>
                <c:formatCode>General</c:formatCode>
                <c:ptCount val="3"/>
                <c:pt idx="0">
                  <c:v>8</c:v>
                </c:pt>
                <c:pt idx="1">
                  <c:v>13</c:v>
                </c:pt>
                <c:pt idx="2">
                  <c:v>8</c:v>
                </c:pt>
              </c:numCache>
            </c:numRef>
          </c:val>
          <c:extLst>
            <c:ext xmlns:c16="http://schemas.microsoft.com/office/drawing/2014/chart" uri="{C3380CC4-5D6E-409C-BE32-E72D297353CC}">
              <c16:uniqueId val="{00000000-8165-41DA-B912-B8392BC46577}"/>
            </c:ext>
          </c:extLst>
        </c:ser>
        <c:dLbls>
          <c:showLegendKey val="0"/>
          <c:showVal val="0"/>
          <c:showCatName val="0"/>
          <c:showSerName val="0"/>
          <c:showPercent val="0"/>
          <c:showBubbleSize val="0"/>
        </c:dLbls>
        <c:gapWidth val="219"/>
        <c:overlap val="-27"/>
        <c:axId val="340811888"/>
        <c:axId val="340820744"/>
      </c:barChart>
      <c:dateAx>
        <c:axId val="340811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20744"/>
        <c:crosses val="autoZero"/>
        <c:auto val="1"/>
        <c:lblOffset val="100"/>
        <c:baseTimeUnit val="months"/>
      </c:dateAx>
      <c:valAx>
        <c:axId val="34082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811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378</c:v>
                </c:pt>
              </c:numCache>
            </c:numRef>
          </c:val>
          <c:extLst>
            <c:ext xmlns:c16="http://schemas.microsoft.com/office/drawing/2014/chart" uri="{C3380CC4-5D6E-409C-BE32-E72D297353CC}">
              <c16:uniqueId val="{00000000-73CB-4E2C-BE02-9F05B8677126}"/>
            </c:ext>
          </c:extLst>
        </c:ser>
        <c:dLbls>
          <c:showLegendKey val="0"/>
          <c:showVal val="0"/>
          <c:showCatName val="0"/>
          <c:showSerName val="0"/>
          <c:showPercent val="0"/>
          <c:showBubbleSize val="0"/>
        </c:dLbls>
        <c:gapWidth val="219"/>
        <c:overlap val="-27"/>
        <c:axId val="412999568"/>
        <c:axId val="413000880"/>
      </c:barChart>
      <c:catAx>
        <c:axId val="41299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00880"/>
        <c:crosses val="autoZero"/>
        <c:auto val="1"/>
        <c:lblAlgn val="ctr"/>
        <c:lblOffset val="100"/>
        <c:noMultiLvlLbl val="0"/>
      </c:catAx>
      <c:valAx>
        <c:axId val="413000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9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F7FE5-F2A2-4DFE-BFE6-62B089A98CE9}"/>
              </a:ext>
            </a:extLst>
          </p:cNvPr>
          <p:cNvSpPr>
            <a:spLocks noGrp="1"/>
          </p:cNvSpPr>
          <p:nvPr>
            <p:ph type="ctrTitle"/>
          </p:nvPr>
        </p:nvSpPr>
        <p:spPr/>
        <p:txBody>
          <a:bodyPr/>
          <a:lstStyle/>
          <a:p>
            <a:r>
              <a:rPr lang="en-US"/>
              <a:t>TMA Quarterly Social Media</a:t>
            </a:r>
          </a:p>
        </p:txBody>
      </p:sp>
      <p:sp>
        <p:nvSpPr>
          <p:cNvPr id="3" name="Subtitle 2">
            <a:extLst>
              <a:ext uri="{FF2B5EF4-FFF2-40B4-BE49-F238E27FC236}">
                <a16:creationId xmlns:a16="http://schemas.microsoft.com/office/drawing/2014/main" id="{DACC5BE0-1317-409B-B196-B569462DB4A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70639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B421B-DB1A-4DF7-8CED-B40B57D1DA02}"/>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DEC043C-5319-4383-AE46-D91D926AAC4C}"/>
              </a:ext>
            </a:extLst>
          </p:cNvPr>
          <p:cNvGraphicFramePr>
            <a:graphicFrameLocks noGrp="1"/>
          </p:cNvGraphicFramePr>
          <p:nvPr>
            <p:ph type="chart" sz="quarter" idx="13"/>
            <p:extLst>
              <p:ext uri="{D42A27DB-BD31-4B8C-83A1-F6EECF244321}">
                <p14:modId xmlns:p14="http://schemas.microsoft.com/office/powerpoint/2010/main" val="2951641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227E1-ECED-412D-8D85-B2FDBEC8C16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061FB70F-6311-47BA-9ACC-EB9BF4FC9A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8923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6CCEE-CFB7-40F8-979C-1E5C9193F15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72A56F0F-1F58-4A06-81EC-DD23FEE09C0D}"/>
              </a:ext>
            </a:extLst>
          </p:cNvPr>
          <p:cNvGraphicFramePr>
            <a:graphicFrameLocks noGrp="1"/>
          </p:cNvGraphicFramePr>
          <p:nvPr>
            <p:ph type="tbl" sz="quarter" idx="13"/>
            <p:extLst>
              <p:ext uri="{D42A27DB-BD31-4B8C-83A1-F6EECF244321}">
                <p14:modId xmlns:p14="http://schemas.microsoft.com/office/powerpoint/2010/main" val="2035353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15953562"/>
                    </a:ext>
                  </a:extLst>
                </a:gridCol>
                <a:gridCol w="905256">
                  <a:extLst>
                    <a:ext uri="{9D8B030D-6E8A-4147-A177-3AD203B41FA5}">
                      <a16:colId xmlns:a16="http://schemas.microsoft.com/office/drawing/2014/main" val="3861130948"/>
                    </a:ext>
                  </a:extLst>
                </a:gridCol>
                <a:gridCol w="905256">
                  <a:extLst>
                    <a:ext uri="{9D8B030D-6E8A-4147-A177-3AD203B41FA5}">
                      <a16:colId xmlns:a16="http://schemas.microsoft.com/office/drawing/2014/main" val="2517767601"/>
                    </a:ext>
                  </a:extLst>
                </a:gridCol>
                <a:gridCol w="905256">
                  <a:extLst>
                    <a:ext uri="{9D8B030D-6E8A-4147-A177-3AD203B41FA5}">
                      <a16:colId xmlns:a16="http://schemas.microsoft.com/office/drawing/2014/main" val="3266509823"/>
                    </a:ext>
                  </a:extLst>
                </a:gridCol>
                <a:gridCol w="905256">
                  <a:extLst>
                    <a:ext uri="{9D8B030D-6E8A-4147-A177-3AD203B41FA5}">
                      <a16:colId xmlns:a16="http://schemas.microsoft.com/office/drawing/2014/main" val="4226045001"/>
                    </a:ext>
                  </a:extLst>
                </a:gridCol>
                <a:gridCol w="905256">
                  <a:extLst>
                    <a:ext uri="{9D8B030D-6E8A-4147-A177-3AD203B41FA5}">
                      <a16:colId xmlns:a16="http://schemas.microsoft.com/office/drawing/2014/main" val="1877067281"/>
                    </a:ext>
                  </a:extLst>
                </a:gridCol>
                <a:gridCol w="905256">
                  <a:extLst>
                    <a:ext uri="{9D8B030D-6E8A-4147-A177-3AD203B41FA5}">
                      <a16:colId xmlns:a16="http://schemas.microsoft.com/office/drawing/2014/main" val="2578786850"/>
                    </a:ext>
                  </a:extLst>
                </a:gridCol>
                <a:gridCol w="905256">
                  <a:extLst>
                    <a:ext uri="{9D8B030D-6E8A-4147-A177-3AD203B41FA5}">
                      <a16:colId xmlns:a16="http://schemas.microsoft.com/office/drawing/2014/main" val="2424512606"/>
                    </a:ext>
                  </a:extLst>
                </a:gridCol>
                <a:gridCol w="905256">
                  <a:extLst>
                    <a:ext uri="{9D8B030D-6E8A-4147-A177-3AD203B41FA5}">
                      <a16:colId xmlns:a16="http://schemas.microsoft.com/office/drawing/2014/main" val="418870135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89093666"/>
                  </a:ext>
                </a:extLst>
              </a:tr>
              <a:tr h="370840">
                <a:tc>
                  <a:txBody>
                    <a:bodyPr/>
                    <a:lstStyle/>
                    <a:p>
                      <a:r>
                        <a:rPr lang="en-US" sz="1000"/>
                        <a:t>402</a:t>
                      </a:r>
                    </a:p>
                  </a:txBody>
                  <a:tcPr/>
                </a:tc>
                <a:tc>
                  <a:txBody>
                    <a:bodyPr/>
                    <a:lstStyle/>
                    <a:p>
                      <a:r>
                        <a:rPr lang="en-US" sz="1000"/>
                        <a:t>14</a:t>
                      </a:r>
                    </a:p>
                  </a:txBody>
                  <a:tcPr/>
                </a:tc>
                <a:tc>
                  <a:txBody>
                    <a:bodyPr/>
                    <a:lstStyle/>
                    <a:p>
                      <a:r>
                        <a:rPr lang="en-US" sz="1000"/>
                        <a:t>35</a:t>
                      </a:r>
                    </a:p>
                  </a:txBody>
                  <a:tcPr/>
                </a:tc>
                <a:tc>
                  <a:txBody>
                    <a:bodyPr/>
                    <a:lstStyle/>
                    <a:p>
                      <a:r>
                        <a:rPr lang="en-US" sz="1000"/>
                        <a:t>308</a:t>
                      </a:r>
                    </a:p>
                  </a:txBody>
                  <a:tcPr/>
                </a:tc>
                <a:tc>
                  <a:txBody>
                    <a:bodyPr/>
                    <a:lstStyle/>
                    <a:p>
                      <a:r>
                        <a:rPr lang="en-US" sz="1000"/>
                        <a:t>22</a:t>
                      </a:r>
                    </a:p>
                  </a:txBody>
                  <a:tcPr/>
                </a:tc>
                <a:tc>
                  <a:txBody>
                    <a:bodyPr/>
                    <a:lstStyle/>
                    <a:p>
                      <a:r>
                        <a:rPr lang="en-US" sz="1000"/>
                        <a:t>38</a:t>
                      </a:r>
                    </a:p>
                  </a:txBody>
                  <a:tcPr/>
                </a:tc>
                <a:tc>
                  <a:txBody>
                    <a:bodyPr/>
                    <a:lstStyle/>
                    <a:p>
                      <a:r>
                        <a:rPr lang="en-US" sz="1000"/>
                        <a:t>0</a:t>
                      </a:r>
                    </a:p>
                  </a:txBody>
                  <a:tcPr/>
                </a:tc>
                <a:tc>
                  <a:txBody>
                    <a:bodyPr/>
                    <a:lstStyle/>
                    <a:p>
                      <a:r>
                        <a:rPr lang="en-US" sz="1000"/>
                        <a:t>2.6618 %</a:t>
                      </a:r>
                    </a:p>
                  </a:txBody>
                  <a:tcPr/>
                </a:tc>
                <a:tc>
                  <a:txBody>
                    <a:bodyPr/>
                    <a:lstStyle/>
                    <a:p>
                      <a:r>
                        <a:rPr lang="en-US" sz="1000"/>
                        <a:t>0.0 %</a:t>
                      </a:r>
                    </a:p>
                  </a:txBody>
                  <a:tcPr/>
                </a:tc>
                <a:extLst>
                  <a:ext uri="{0D108BD9-81ED-4DB2-BD59-A6C34878D82A}">
                    <a16:rowId xmlns:a16="http://schemas.microsoft.com/office/drawing/2014/main" val="2997494429"/>
                  </a:ext>
                </a:extLst>
              </a:tr>
            </a:tbl>
          </a:graphicData>
        </a:graphic>
      </p:graphicFrame>
      <p:sp>
        <p:nvSpPr>
          <p:cNvPr id="4" name="Text Placeholder 3">
            <a:extLst>
              <a:ext uri="{FF2B5EF4-FFF2-40B4-BE49-F238E27FC236}">
                <a16:creationId xmlns:a16="http://schemas.microsoft.com/office/drawing/2014/main" id="{8A402E67-627B-45B0-9601-EF0BD3188B51}"/>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193805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A93A-01A8-4DA2-A867-266BB6FE6B14}"/>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526D7050-F001-4ACE-9DDC-3CA3D5110AF9}"/>
              </a:ext>
            </a:extLst>
          </p:cNvPr>
          <p:cNvGraphicFramePr>
            <a:graphicFrameLocks noGrp="1"/>
          </p:cNvGraphicFramePr>
          <p:nvPr>
            <p:ph type="chart" sz="quarter" idx="13"/>
            <p:extLst>
              <p:ext uri="{D42A27DB-BD31-4B8C-83A1-F6EECF244321}">
                <p14:modId xmlns:p14="http://schemas.microsoft.com/office/powerpoint/2010/main" val="2608690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E4C80-6019-48B8-8F19-BD3F366DEFF5}"/>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7F3916FF-29AF-4E58-A6D7-CD9D12ECFC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4490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84870-998F-4E7C-9F2E-1BA83FEDF9B9}"/>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D569D581-9211-470F-8DE6-F0A86050A750}"/>
              </a:ext>
            </a:extLst>
          </p:cNvPr>
          <p:cNvGraphicFramePr>
            <a:graphicFrameLocks noGrp="1"/>
          </p:cNvGraphicFramePr>
          <p:nvPr>
            <p:ph type="chart" sz="quarter" idx="13"/>
            <p:extLst>
              <p:ext uri="{D42A27DB-BD31-4B8C-83A1-F6EECF244321}">
                <p14:modId xmlns:p14="http://schemas.microsoft.com/office/powerpoint/2010/main" val="1720947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89DA26-299E-41D3-964F-78596B4FCC7D}"/>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6EC4AF3C-C061-48F6-8333-8749942FA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004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26120-2B16-46A3-A6E8-3AE342F8421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0F77B39-A02F-4AFB-9B93-1B5B36103481}"/>
              </a:ext>
            </a:extLst>
          </p:cNvPr>
          <p:cNvGraphicFramePr>
            <a:graphicFrameLocks noGrp="1"/>
          </p:cNvGraphicFramePr>
          <p:nvPr>
            <p:ph type="chart" sz="quarter" idx="13"/>
            <p:extLst>
              <p:ext uri="{D42A27DB-BD31-4B8C-83A1-F6EECF244321}">
                <p14:modId xmlns:p14="http://schemas.microsoft.com/office/powerpoint/2010/main" val="3251149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0A659B-8C91-4ABE-81A0-A4AD2872DF91}"/>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94FC519A-8C65-4CF8-B7F4-D1EBF0D992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25333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70048-2E23-4109-9E66-3907231F28CA}"/>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714E6DB3-18E5-49A3-BBE2-507240838E15}"/>
              </a:ext>
            </a:extLst>
          </p:cNvPr>
          <p:cNvGraphicFramePr>
            <a:graphicFrameLocks noGrp="1"/>
          </p:cNvGraphicFramePr>
          <p:nvPr>
            <p:ph type="tbl" sz="quarter" idx="13"/>
            <p:extLst>
              <p:ext uri="{D42A27DB-BD31-4B8C-83A1-F6EECF244321}">
                <p14:modId xmlns:p14="http://schemas.microsoft.com/office/powerpoint/2010/main" val="3598160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87334065"/>
                    </a:ext>
                  </a:extLst>
                </a:gridCol>
                <a:gridCol w="822960">
                  <a:extLst>
                    <a:ext uri="{9D8B030D-6E8A-4147-A177-3AD203B41FA5}">
                      <a16:colId xmlns:a16="http://schemas.microsoft.com/office/drawing/2014/main" val="588690945"/>
                    </a:ext>
                  </a:extLst>
                </a:gridCol>
                <a:gridCol w="822960">
                  <a:extLst>
                    <a:ext uri="{9D8B030D-6E8A-4147-A177-3AD203B41FA5}">
                      <a16:colId xmlns:a16="http://schemas.microsoft.com/office/drawing/2014/main" val="868899348"/>
                    </a:ext>
                  </a:extLst>
                </a:gridCol>
                <a:gridCol w="822960">
                  <a:extLst>
                    <a:ext uri="{9D8B030D-6E8A-4147-A177-3AD203B41FA5}">
                      <a16:colId xmlns:a16="http://schemas.microsoft.com/office/drawing/2014/main" val="164494015"/>
                    </a:ext>
                  </a:extLst>
                </a:gridCol>
                <a:gridCol w="822960">
                  <a:extLst>
                    <a:ext uri="{9D8B030D-6E8A-4147-A177-3AD203B41FA5}">
                      <a16:colId xmlns:a16="http://schemas.microsoft.com/office/drawing/2014/main" val="1987018199"/>
                    </a:ext>
                  </a:extLst>
                </a:gridCol>
                <a:gridCol w="822960">
                  <a:extLst>
                    <a:ext uri="{9D8B030D-6E8A-4147-A177-3AD203B41FA5}">
                      <a16:colId xmlns:a16="http://schemas.microsoft.com/office/drawing/2014/main" val="2106898428"/>
                    </a:ext>
                  </a:extLst>
                </a:gridCol>
                <a:gridCol w="822960">
                  <a:extLst>
                    <a:ext uri="{9D8B030D-6E8A-4147-A177-3AD203B41FA5}">
                      <a16:colId xmlns:a16="http://schemas.microsoft.com/office/drawing/2014/main" val="3937990711"/>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23428407"/>
                  </a:ext>
                </a:extLst>
              </a:tr>
              <a:tr h="370840">
                <a:tc>
                  <a:txBody>
                    <a:bodyPr/>
                    <a:lstStyle/>
                    <a:p>
                      <a:r>
                        <a:rPr lang="en-US" sz="1000" b="1"/>
                        <a:t>Tokio Marine America - 2021-03-12 18:32:07</a:t>
                      </a:r>
                      <a:r>
                        <a:rPr lang="en-US" sz="1000"/>
                        <a:t>
 It's no secret that TMA loves animals (especially Laurie's cute rescue cats, Miss Polly and Macaroni ❤️ ). We're happy to share that for the month of March, our Chicago office will be supporting Cat Nap From the Heart! Cat Nap shelters abandoned and mistreated cats and small mammals until they find their forever home, even into old age.</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2.5126 %</a:t>
                      </a:r>
                    </a:p>
                  </a:txBody>
                  <a:tcPr/>
                </a:tc>
                <a:tc>
                  <a:txBody>
                    <a:bodyPr/>
                    <a:lstStyle/>
                    <a:p>
                      <a:r>
                        <a:rPr lang="en-US" sz="1000"/>
                        <a:t>Album</a:t>
                      </a:r>
                    </a:p>
                  </a:txBody>
                  <a:tcPr/>
                </a:tc>
                <a:extLst>
                  <a:ext uri="{0D108BD9-81ED-4DB2-BD59-A6C34878D82A}">
                    <a16:rowId xmlns:a16="http://schemas.microsoft.com/office/drawing/2014/main" val="3153600433"/>
                  </a:ext>
                </a:extLst>
              </a:tr>
              <a:tr h="370840">
                <a:tc>
                  <a:txBody>
                    <a:bodyPr/>
                    <a:lstStyle/>
                    <a:p>
                      <a:r>
                        <a:rPr lang="en-US" sz="1000" b="1"/>
                        <a:t>Tokio Marine America - 2021-03-08 20:29:55</a:t>
                      </a:r>
                      <a:r>
                        <a:rPr lang="en-US" sz="1000"/>
                        <a:t>
 ⏰ Don't miss our pop-up fundraising event! ⏰ For International Women's Day, TMA is celebrating and supporting the Girl Scouts. Check out the Girl Scout's website to find a troop you'd like to support, just in time for cookie season! https://www.girlscouts.org/  
Thanks to Kaori C. for sharing a picture of her daughter Sophie!</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2.5063 %</a:t>
                      </a:r>
                    </a:p>
                  </a:txBody>
                  <a:tcPr/>
                </a:tc>
                <a:tc>
                  <a:txBody>
                    <a:bodyPr/>
                    <a:lstStyle/>
                    <a:p>
                      <a:r>
                        <a:rPr lang="en-US" sz="1000"/>
                        <a:t>Photo</a:t>
                      </a:r>
                    </a:p>
                  </a:txBody>
                  <a:tcPr/>
                </a:tc>
                <a:extLst>
                  <a:ext uri="{0D108BD9-81ED-4DB2-BD59-A6C34878D82A}">
                    <a16:rowId xmlns:a16="http://schemas.microsoft.com/office/drawing/2014/main" val="855218986"/>
                  </a:ext>
                </a:extLst>
              </a:tr>
              <a:tr h="370840">
                <a:tc>
                  <a:txBody>
                    <a:bodyPr/>
                    <a:lstStyle/>
                    <a:p>
                      <a:r>
                        <a:rPr lang="en-US" sz="1000" b="1"/>
                        <a:t>Tokio Marine America - 2021-03-17 18:27:27</a:t>
                      </a:r>
                      <a:r>
                        <a:rPr lang="en-US" sz="1000"/>
                        <a:t>
 Get a jumpstart on your insurance career. TMA is hiring four rotational paid interns this summer. Spend five weeks gaining exposure across multiple departments in the Company. Apply now: http://bit.ly/TMASummerInterns</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2.0000 %</a:t>
                      </a:r>
                    </a:p>
                  </a:txBody>
                  <a:tcPr/>
                </a:tc>
                <a:tc>
                  <a:txBody>
                    <a:bodyPr/>
                    <a:lstStyle/>
                    <a:p>
                      <a:r>
                        <a:rPr lang="en-US" sz="1000"/>
                        <a:t>Photo</a:t>
                      </a:r>
                    </a:p>
                  </a:txBody>
                  <a:tcPr/>
                </a:tc>
                <a:extLst>
                  <a:ext uri="{0D108BD9-81ED-4DB2-BD59-A6C34878D82A}">
                    <a16:rowId xmlns:a16="http://schemas.microsoft.com/office/drawing/2014/main" val="2471785489"/>
                  </a:ext>
                </a:extLst>
              </a:tr>
            </a:tbl>
          </a:graphicData>
        </a:graphic>
      </p:graphicFrame>
      <p:sp>
        <p:nvSpPr>
          <p:cNvPr id="4" name="Text Placeholder 3">
            <a:extLst>
              <a:ext uri="{FF2B5EF4-FFF2-40B4-BE49-F238E27FC236}">
                <a16:creationId xmlns:a16="http://schemas.microsoft.com/office/drawing/2014/main" id="{A3DB0F0D-E696-4443-991B-818B6AC4249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30602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B1192-161C-408C-BF26-A51027A3FD2B}"/>
              </a:ext>
            </a:extLst>
          </p:cNvPr>
          <p:cNvSpPr>
            <a:spLocks noGrp="1"/>
          </p:cNvSpPr>
          <p:nvPr>
            <p:ph type="title"/>
          </p:nvPr>
        </p:nvSpPr>
        <p:spPr/>
        <p:txBody>
          <a:bodyPr/>
          <a:lstStyle/>
          <a:p>
            <a:r>
              <a:rPr lang="en-US"/>
              <a:t>Facebook Total Interactions | TMNAS</a:t>
            </a:r>
          </a:p>
        </p:txBody>
      </p:sp>
      <p:graphicFrame>
        <p:nvGraphicFramePr>
          <p:cNvPr id="6" name="Chart Placeholder 5">
            <a:extLst>
              <a:ext uri="{FF2B5EF4-FFF2-40B4-BE49-F238E27FC236}">
                <a16:creationId xmlns:a16="http://schemas.microsoft.com/office/drawing/2014/main" id="{236EBC5D-0700-4569-8F55-4D188DC71C1B}"/>
              </a:ext>
            </a:extLst>
          </p:cNvPr>
          <p:cNvGraphicFramePr>
            <a:graphicFrameLocks noGrp="1"/>
          </p:cNvGraphicFramePr>
          <p:nvPr>
            <p:ph type="chart" sz="quarter" idx="13"/>
            <p:extLst>
              <p:ext uri="{D42A27DB-BD31-4B8C-83A1-F6EECF244321}">
                <p14:modId xmlns:p14="http://schemas.microsoft.com/office/powerpoint/2010/main" val="62071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D21A7-A7DE-4F22-ABFF-1B2A32B5A6AB}"/>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CC3140AF-3B1A-49DF-ACAD-3925747A8B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4173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3081E-CE34-4EB9-8248-EE3C9F714C0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B10D98B6-AC99-40FE-857F-8C2AB25AB772}"/>
              </a:ext>
            </a:extLst>
          </p:cNvPr>
          <p:cNvGraphicFramePr>
            <a:graphicFrameLocks noGrp="1"/>
          </p:cNvGraphicFramePr>
          <p:nvPr>
            <p:ph type="tbl" sz="quarter" idx="13"/>
            <p:extLst>
              <p:ext uri="{D42A27DB-BD31-4B8C-83A1-F6EECF244321}">
                <p14:modId xmlns:p14="http://schemas.microsoft.com/office/powerpoint/2010/main" val="4146809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896052001"/>
                    </a:ext>
                  </a:extLst>
                </a:gridCol>
                <a:gridCol w="576072">
                  <a:extLst>
                    <a:ext uri="{9D8B030D-6E8A-4147-A177-3AD203B41FA5}">
                      <a16:colId xmlns:a16="http://schemas.microsoft.com/office/drawing/2014/main" val="1188660111"/>
                    </a:ext>
                  </a:extLst>
                </a:gridCol>
                <a:gridCol w="576072">
                  <a:extLst>
                    <a:ext uri="{9D8B030D-6E8A-4147-A177-3AD203B41FA5}">
                      <a16:colId xmlns:a16="http://schemas.microsoft.com/office/drawing/2014/main" val="3837713483"/>
                    </a:ext>
                  </a:extLst>
                </a:gridCol>
                <a:gridCol w="576072">
                  <a:extLst>
                    <a:ext uri="{9D8B030D-6E8A-4147-A177-3AD203B41FA5}">
                      <a16:colId xmlns:a16="http://schemas.microsoft.com/office/drawing/2014/main" val="193864373"/>
                    </a:ext>
                  </a:extLst>
                </a:gridCol>
                <a:gridCol w="576072">
                  <a:extLst>
                    <a:ext uri="{9D8B030D-6E8A-4147-A177-3AD203B41FA5}">
                      <a16:colId xmlns:a16="http://schemas.microsoft.com/office/drawing/2014/main" val="264422266"/>
                    </a:ext>
                  </a:extLst>
                </a:gridCol>
                <a:gridCol w="576072">
                  <a:extLst>
                    <a:ext uri="{9D8B030D-6E8A-4147-A177-3AD203B41FA5}">
                      <a16:colId xmlns:a16="http://schemas.microsoft.com/office/drawing/2014/main" val="4226223237"/>
                    </a:ext>
                  </a:extLst>
                </a:gridCol>
                <a:gridCol w="576072">
                  <a:extLst>
                    <a:ext uri="{9D8B030D-6E8A-4147-A177-3AD203B41FA5}">
                      <a16:colId xmlns:a16="http://schemas.microsoft.com/office/drawing/2014/main" val="373400782"/>
                    </a:ext>
                  </a:extLst>
                </a:gridCol>
                <a:gridCol w="576072">
                  <a:extLst>
                    <a:ext uri="{9D8B030D-6E8A-4147-A177-3AD203B41FA5}">
                      <a16:colId xmlns:a16="http://schemas.microsoft.com/office/drawing/2014/main" val="2745639048"/>
                    </a:ext>
                  </a:extLst>
                </a:gridCol>
                <a:gridCol w="576072">
                  <a:extLst>
                    <a:ext uri="{9D8B030D-6E8A-4147-A177-3AD203B41FA5}">
                      <a16:colId xmlns:a16="http://schemas.microsoft.com/office/drawing/2014/main" val="2246717604"/>
                    </a:ext>
                  </a:extLst>
                </a:gridCol>
                <a:gridCol w="576072">
                  <a:extLst>
                    <a:ext uri="{9D8B030D-6E8A-4147-A177-3AD203B41FA5}">
                      <a16:colId xmlns:a16="http://schemas.microsoft.com/office/drawing/2014/main" val="4037267502"/>
                    </a:ext>
                  </a:extLst>
                </a:gridCol>
                <a:gridCol w="576072">
                  <a:extLst>
                    <a:ext uri="{9D8B030D-6E8A-4147-A177-3AD203B41FA5}">
                      <a16:colId xmlns:a16="http://schemas.microsoft.com/office/drawing/2014/main" val="1671510050"/>
                    </a:ext>
                  </a:extLst>
                </a:gridCol>
                <a:gridCol w="576072">
                  <a:extLst>
                    <a:ext uri="{9D8B030D-6E8A-4147-A177-3AD203B41FA5}">
                      <a16:colId xmlns:a16="http://schemas.microsoft.com/office/drawing/2014/main" val="756467045"/>
                    </a:ext>
                  </a:extLst>
                </a:gridCol>
                <a:gridCol w="576072">
                  <a:extLst>
                    <a:ext uri="{9D8B030D-6E8A-4147-A177-3AD203B41FA5}">
                      <a16:colId xmlns:a16="http://schemas.microsoft.com/office/drawing/2014/main" val="33793609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4021230"/>
                  </a:ext>
                </a:extLst>
              </a:tr>
              <a:tr h="370840">
                <a:tc>
                  <a:txBody>
                    <a:bodyPr/>
                    <a:lstStyle/>
                    <a:p>
                      <a:r>
                        <a:rPr lang="en-US" sz="1000"/>
                        <a:t>222</a:t>
                      </a:r>
                    </a:p>
                  </a:txBody>
                  <a:tcPr/>
                </a:tc>
                <a:tc>
                  <a:txBody>
                    <a:bodyPr/>
                    <a:lstStyle/>
                    <a:p>
                      <a:r>
                        <a:rPr lang="en-US" sz="1000"/>
                        <a:t>18</a:t>
                      </a:r>
                    </a:p>
                  </a:txBody>
                  <a:tcPr/>
                </a:tc>
                <a:tc>
                  <a:txBody>
                    <a:bodyPr/>
                    <a:lstStyle/>
                    <a:p>
                      <a:r>
                        <a:rPr lang="en-US" sz="1000"/>
                        <a:t>37</a:t>
                      </a:r>
                    </a:p>
                  </a:txBody>
                  <a:tcPr/>
                </a:tc>
                <a:tc>
                  <a:txBody>
                    <a:bodyPr/>
                    <a:lstStyle/>
                    <a:p>
                      <a:r>
                        <a:rPr lang="en-US" sz="1000"/>
                        <a:t>34</a:t>
                      </a:r>
                    </a:p>
                  </a:txBody>
                  <a:tcPr/>
                </a:tc>
                <a:tc>
                  <a:txBody>
                    <a:bodyPr/>
                    <a:lstStyle/>
                    <a:p>
                      <a:r>
                        <a:rPr lang="en-US" sz="1000"/>
                        <a:t>1</a:t>
                      </a:r>
                    </a:p>
                  </a:txBody>
                  <a:tcPr/>
                </a:tc>
                <a:tc>
                  <a:txBody>
                    <a:bodyPr/>
                    <a:lstStyle/>
                    <a:p>
                      <a:r>
                        <a:rPr lang="en-US" sz="1000"/>
                        <a:t>2</a:t>
                      </a:r>
                    </a:p>
                  </a:txBody>
                  <a:tcPr/>
                </a:tc>
                <a:tc>
                  <a:txBody>
                    <a:bodyPr/>
                    <a:lstStyle/>
                    <a:p>
                      <a:r>
                        <a:rPr lang="en-US" sz="1000"/>
                        <a:t>43</a:t>
                      </a:r>
                    </a:p>
                  </a:txBody>
                  <a:tcPr/>
                </a:tc>
                <a:tc>
                  <a:txBody>
                    <a:bodyPr/>
                    <a:lstStyle/>
                    <a:p>
                      <a:r>
                        <a:rPr lang="en-US" sz="1000"/>
                        <a:t>41</a:t>
                      </a:r>
                    </a:p>
                  </a:txBody>
                  <a:tcPr/>
                </a:tc>
                <a:tc>
                  <a:txBody>
                    <a:bodyPr/>
                    <a:lstStyle/>
                    <a:p>
                      <a:r>
                        <a:rPr lang="en-US" sz="1000"/>
                        <a:t>81</a:t>
                      </a:r>
                    </a:p>
                  </a:txBody>
                  <a:tcPr/>
                </a:tc>
                <a:tc>
                  <a:txBody>
                    <a:bodyPr/>
                    <a:lstStyle/>
                    <a:p>
                      <a:r>
                        <a:rPr lang="en-US" sz="1000"/>
                        <a:t>4</a:t>
                      </a:r>
                    </a:p>
                  </a:txBody>
                  <a:tcPr/>
                </a:tc>
                <a:tc>
                  <a:txBody>
                    <a:bodyPr/>
                    <a:lstStyle/>
                    <a:p>
                      <a:r>
                        <a:rPr lang="en-US" sz="1000"/>
                        <a:t>8</a:t>
                      </a:r>
                    </a:p>
                  </a:txBody>
                  <a:tcPr/>
                </a:tc>
                <a:tc>
                  <a:txBody>
                    <a:bodyPr/>
                    <a:lstStyle/>
                    <a:p>
                      <a:r>
                        <a:rPr lang="en-US" sz="1000"/>
                        <a:t>1.7399 %</a:t>
                      </a:r>
                    </a:p>
                  </a:txBody>
                  <a:tcPr/>
                </a:tc>
                <a:tc>
                  <a:txBody>
                    <a:bodyPr/>
                    <a:lstStyle/>
                    <a:p>
                      <a:r>
                        <a:rPr lang="en-US" sz="1000"/>
                        <a:t>0.0 %</a:t>
                      </a:r>
                    </a:p>
                  </a:txBody>
                  <a:tcPr/>
                </a:tc>
                <a:extLst>
                  <a:ext uri="{0D108BD9-81ED-4DB2-BD59-A6C34878D82A}">
                    <a16:rowId xmlns:a16="http://schemas.microsoft.com/office/drawing/2014/main" val="3676906974"/>
                  </a:ext>
                </a:extLst>
              </a:tr>
            </a:tbl>
          </a:graphicData>
        </a:graphic>
      </p:graphicFrame>
      <p:sp>
        <p:nvSpPr>
          <p:cNvPr id="4" name="Text Placeholder 3">
            <a:extLst>
              <a:ext uri="{FF2B5EF4-FFF2-40B4-BE49-F238E27FC236}">
                <a16:creationId xmlns:a16="http://schemas.microsoft.com/office/drawing/2014/main" id="{2EABA83C-0C00-48BB-9483-BABF489B733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815452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3973B-EB06-413A-94EA-5BCE870AA43E}"/>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3481C539-F28D-4E51-A9F6-EBAD5C6A74D2}"/>
              </a:ext>
            </a:extLst>
          </p:cNvPr>
          <p:cNvGraphicFramePr>
            <a:graphicFrameLocks noGrp="1"/>
          </p:cNvGraphicFramePr>
          <p:nvPr>
            <p:ph type="chart" sz="quarter" idx="13"/>
            <p:extLst>
              <p:ext uri="{D42A27DB-BD31-4B8C-83A1-F6EECF244321}">
                <p14:modId xmlns:p14="http://schemas.microsoft.com/office/powerpoint/2010/main" val="2265822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75475D-70FA-484C-AC9F-6FEB59FBAB28}"/>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ABE256D2-6117-4B1F-AC99-E96060AAF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0116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6203-3406-4A61-889C-101A4CBB273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C79A16DB-EC5B-4AA9-9E36-658A5A62951C}"/>
              </a:ext>
            </a:extLst>
          </p:cNvPr>
          <p:cNvGraphicFramePr>
            <a:graphicFrameLocks noGrp="1"/>
          </p:cNvGraphicFramePr>
          <p:nvPr>
            <p:ph type="chart" sz="quarter" idx="13"/>
            <p:extLst>
              <p:ext uri="{D42A27DB-BD31-4B8C-83A1-F6EECF244321}">
                <p14:modId xmlns:p14="http://schemas.microsoft.com/office/powerpoint/2010/main" val="3631234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B92249-23A9-4D21-9CBD-106D2B2661F1}"/>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DF442B48-831C-472B-965A-CC2005E6E35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511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C966-0ABD-45F3-ABAD-437847EC1297}"/>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7E2473FE-0F71-4B8A-9F21-55891DAE6422}"/>
              </a:ext>
            </a:extLst>
          </p:cNvPr>
          <p:cNvGraphicFramePr>
            <a:graphicFrameLocks noGrp="1"/>
          </p:cNvGraphicFramePr>
          <p:nvPr>
            <p:ph type="tbl" sz="quarter" idx="13"/>
            <p:extLst>
              <p:ext uri="{D42A27DB-BD31-4B8C-83A1-F6EECF244321}">
                <p14:modId xmlns:p14="http://schemas.microsoft.com/office/powerpoint/2010/main" val="351019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69348200"/>
                    </a:ext>
                  </a:extLst>
                </a:gridCol>
                <a:gridCol w="493776">
                  <a:extLst>
                    <a:ext uri="{9D8B030D-6E8A-4147-A177-3AD203B41FA5}">
                      <a16:colId xmlns:a16="http://schemas.microsoft.com/office/drawing/2014/main" val="1067411642"/>
                    </a:ext>
                  </a:extLst>
                </a:gridCol>
                <a:gridCol w="1069848">
                  <a:extLst>
                    <a:ext uri="{9D8B030D-6E8A-4147-A177-3AD203B41FA5}">
                      <a16:colId xmlns:a16="http://schemas.microsoft.com/office/drawing/2014/main" val="2980434900"/>
                    </a:ext>
                  </a:extLst>
                </a:gridCol>
                <a:gridCol w="1069848">
                  <a:extLst>
                    <a:ext uri="{9D8B030D-6E8A-4147-A177-3AD203B41FA5}">
                      <a16:colId xmlns:a16="http://schemas.microsoft.com/office/drawing/2014/main" val="3634048553"/>
                    </a:ext>
                  </a:extLst>
                </a:gridCol>
                <a:gridCol w="1069848">
                  <a:extLst>
                    <a:ext uri="{9D8B030D-6E8A-4147-A177-3AD203B41FA5}">
                      <a16:colId xmlns:a16="http://schemas.microsoft.com/office/drawing/2014/main" val="2606577458"/>
                    </a:ext>
                  </a:extLst>
                </a:gridCol>
                <a:gridCol w="1069848">
                  <a:extLst>
                    <a:ext uri="{9D8B030D-6E8A-4147-A177-3AD203B41FA5}">
                      <a16:colId xmlns:a16="http://schemas.microsoft.com/office/drawing/2014/main" val="1307154202"/>
                    </a:ext>
                  </a:extLst>
                </a:gridCol>
                <a:gridCol w="1069848">
                  <a:extLst>
                    <a:ext uri="{9D8B030D-6E8A-4147-A177-3AD203B41FA5}">
                      <a16:colId xmlns:a16="http://schemas.microsoft.com/office/drawing/2014/main" val="105870431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113466607"/>
                  </a:ext>
                </a:extLst>
              </a:tr>
              <a:tr h="370840">
                <a:tc>
                  <a:txBody>
                    <a:bodyPr/>
                    <a:lstStyle/>
                    <a:p>
                      <a:r>
                        <a:rPr lang="en-US" sz="1000" b="1"/>
                        <a:t>@TokioMAmerica - 2021-03-10 19:35:35</a:t>
                      </a:r>
                      <a:r>
                        <a:rPr lang="en-US" sz="1000"/>
                        <a:t>
 The numbers are in! We're pleased to share some exciting results from a challenging year. Thank you to the TMA team who made this possible. #AnshinInAction https://t.co/pwxM4KmiaJ</a:t>
                      </a:r>
                    </a:p>
                  </a:txBody>
                  <a:tcPr/>
                </a:tc>
                <a:tc>
                  <a:txBody>
                    <a:bodyPr/>
                    <a:lstStyle/>
                    <a:p>
                      <a:r>
                        <a:rPr lang="en-US" sz="1000"/>
                        <a:t>03/11/2021 06:11:16</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2.3041 %</a:t>
                      </a:r>
                    </a:p>
                  </a:txBody>
                  <a:tcPr/>
                </a:tc>
                <a:extLst>
                  <a:ext uri="{0D108BD9-81ED-4DB2-BD59-A6C34878D82A}">
                    <a16:rowId xmlns:a16="http://schemas.microsoft.com/office/drawing/2014/main" val="3656540111"/>
                  </a:ext>
                </a:extLst>
              </a:tr>
              <a:tr h="370840">
                <a:tc>
                  <a:txBody>
                    <a:bodyPr/>
                    <a:lstStyle/>
                    <a:p>
                      <a:r>
                        <a:rPr lang="en-US" sz="1000" b="1"/>
                        <a:t>@TokioMAmerica - 2021-03-22 19:05:07</a:t>
                      </a:r>
                      <a:r>
                        <a:rPr lang="en-US" sz="1000"/>
                        <a:t>
 Despite being generally safer drivers than men, women only make up 10.2% of over-the-road truck drivers. This #WomensHistoryMonth, check out these steps #trucking firms can take to hire more women: https://t.co/BHxHwCLBq2 #WomenInTrucking https://t.co/Kr8b8tGvGY</a:t>
                      </a:r>
                    </a:p>
                  </a:txBody>
                  <a:tcPr/>
                </a:tc>
                <a:tc>
                  <a:txBody>
                    <a:bodyPr/>
                    <a:lstStyle/>
                    <a:p>
                      <a:r>
                        <a:rPr lang="en-US" sz="1000"/>
                        <a:t>03/23/2021 06:13:04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1.8182 %</a:t>
                      </a:r>
                    </a:p>
                  </a:txBody>
                  <a:tcPr/>
                </a:tc>
                <a:extLst>
                  <a:ext uri="{0D108BD9-81ED-4DB2-BD59-A6C34878D82A}">
                    <a16:rowId xmlns:a16="http://schemas.microsoft.com/office/drawing/2014/main" val="2162565295"/>
                  </a:ext>
                </a:extLst>
              </a:tr>
              <a:tr h="370840">
                <a:tc>
                  <a:txBody>
                    <a:bodyPr/>
                    <a:lstStyle/>
                    <a:p>
                      <a:r>
                        <a:rPr lang="en-US" sz="1000" b="1"/>
                        <a:t>@TokioMAmerica - 2021-03-03 20:39:26</a:t>
                      </a:r>
                      <a:r>
                        <a:rPr lang="en-US" sz="1000"/>
                        <a:t>
 The @Guggenheim is offering virtual tours! 🖼️ Last week, our Chicago office was able to observe Frank Lloyd Wright's famous architecture as well as some of the museum's most famous pieces of art. #employeeengagement https://t.co/gjXY9vPefN</a:t>
                      </a:r>
                    </a:p>
                  </a:txBody>
                  <a:tcPr/>
                </a:tc>
                <a:tc>
                  <a:txBody>
                    <a:bodyPr/>
                    <a:lstStyle/>
                    <a:p>
                      <a:r>
                        <a:rPr lang="en-US" sz="1000"/>
                        <a:t>03/09/2021 00:08:13</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1.4085 %</a:t>
                      </a:r>
                    </a:p>
                  </a:txBody>
                  <a:tcPr/>
                </a:tc>
                <a:extLst>
                  <a:ext uri="{0D108BD9-81ED-4DB2-BD59-A6C34878D82A}">
                    <a16:rowId xmlns:a16="http://schemas.microsoft.com/office/drawing/2014/main" val="3394919146"/>
                  </a:ext>
                </a:extLst>
              </a:tr>
            </a:tbl>
          </a:graphicData>
        </a:graphic>
      </p:graphicFrame>
      <p:sp>
        <p:nvSpPr>
          <p:cNvPr id="4" name="Text Placeholder 3">
            <a:extLst>
              <a:ext uri="{FF2B5EF4-FFF2-40B4-BE49-F238E27FC236}">
                <a16:creationId xmlns:a16="http://schemas.microsoft.com/office/drawing/2014/main" id="{64479A3D-8871-4D17-956D-FE9EB34D8A5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33846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1190-8194-45F8-9E76-EEA133569036}"/>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D00B5534-07A3-44E7-8211-11E741044048}"/>
              </a:ext>
            </a:extLst>
          </p:cNvPr>
          <p:cNvGraphicFramePr>
            <a:graphicFrameLocks noGrp="1"/>
          </p:cNvGraphicFramePr>
          <p:nvPr>
            <p:ph type="chart" sz="quarter" idx="13"/>
            <p:extLst>
              <p:ext uri="{D42A27DB-BD31-4B8C-83A1-F6EECF244321}">
                <p14:modId xmlns:p14="http://schemas.microsoft.com/office/powerpoint/2010/main" val="2812960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E69ACB-9296-471A-A67C-29C35816DBD1}"/>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34AE3820-249E-4313-A511-47E1B01BF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008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56DFA-EDDF-4B42-88F3-AC139BDA6FF3}"/>
              </a:ext>
            </a:extLst>
          </p:cNvPr>
          <p:cNvSpPr>
            <a:spLocks noGrp="1"/>
          </p:cNvSpPr>
          <p:nvPr>
            <p:ph type="title"/>
          </p:nvPr>
        </p:nvSpPr>
        <p:spPr/>
        <p:txBody>
          <a:bodyPr/>
          <a:lstStyle/>
          <a:p>
            <a:r>
              <a:rPr lang="en-US"/>
              <a:t>LinkedIn Followers Table | Tokio Marine America</a:t>
            </a:r>
          </a:p>
        </p:txBody>
      </p:sp>
      <p:graphicFrame>
        <p:nvGraphicFramePr>
          <p:cNvPr id="5" name="Table Placeholder 4">
            <a:extLst>
              <a:ext uri="{FF2B5EF4-FFF2-40B4-BE49-F238E27FC236}">
                <a16:creationId xmlns:a16="http://schemas.microsoft.com/office/drawing/2014/main" id="{1468BC6E-E663-4F18-8CAF-EF1516054BC8}"/>
              </a:ext>
            </a:extLst>
          </p:cNvPr>
          <p:cNvGraphicFramePr>
            <a:graphicFrameLocks noGrp="1"/>
          </p:cNvGraphicFramePr>
          <p:nvPr>
            <p:ph type="tbl" sz="quarter" idx="13"/>
            <p:extLst>
              <p:ext uri="{D42A27DB-BD31-4B8C-83A1-F6EECF244321}">
                <p14:modId xmlns:p14="http://schemas.microsoft.com/office/powerpoint/2010/main" val="3352797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147280535"/>
                    </a:ext>
                  </a:extLst>
                </a:gridCol>
                <a:gridCol w="4114800">
                  <a:extLst>
                    <a:ext uri="{9D8B030D-6E8A-4147-A177-3AD203B41FA5}">
                      <a16:colId xmlns:a16="http://schemas.microsoft.com/office/drawing/2014/main" val="3673816554"/>
                    </a:ext>
                  </a:extLst>
                </a:gridCol>
              </a:tblGrid>
              <a:tr h="370840">
                <a:tc>
                  <a:txBody>
                    <a:bodyPr/>
                    <a:lstStyle/>
                    <a:p>
                      <a:r>
                        <a:rPr lang="en-US" sz="1000"/>
                        <a:t>Followers</a:t>
                      </a:r>
                    </a:p>
                  </a:txBody>
                  <a:tcPr/>
                </a:tc>
                <a:tc>
                  <a:txBody>
                    <a:bodyPr/>
                    <a:lstStyle/>
                    <a:p>
                      <a:r>
                        <a:rPr lang="en-US" sz="1000"/>
                        <a:t>+/-</a:t>
                      </a:r>
                    </a:p>
                  </a:txBody>
                  <a:tcPr/>
                </a:tc>
                <a:extLst>
                  <a:ext uri="{0D108BD9-81ED-4DB2-BD59-A6C34878D82A}">
                    <a16:rowId xmlns:a16="http://schemas.microsoft.com/office/drawing/2014/main" val="3674392809"/>
                  </a:ext>
                </a:extLst>
              </a:tr>
              <a:tr h="370840">
                <a:tc>
                  <a:txBody>
                    <a:bodyPr/>
                    <a:lstStyle/>
                    <a:p>
                      <a:r>
                        <a:rPr lang="en-US" sz="1000"/>
                        <a:t>17805</a:t>
                      </a:r>
                    </a:p>
                  </a:txBody>
                  <a:tcPr/>
                </a:tc>
                <a:tc>
                  <a:txBody>
                    <a:bodyPr/>
                    <a:lstStyle/>
                    <a:p>
                      <a:r>
                        <a:rPr lang="en-US" sz="1000"/>
                        <a:t>165</a:t>
                      </a:r>
                    </a:p>
                  </a:txBody>
                  <a:tcPr/>
                </a:tc>
                <a:extLst>
                  <a:ext uri="{0D108BD9-81ED-4DB2-BD59-A6C34878D82A}">
                    <a16:rowId xmlns:a16="http://schemas.microsoft.com/office/drawing/2014/main" val="2641360439"/>
                  </a:ext>
                </a:extLst>
              </a:tr>
            </a:tbl>
          </a:graphicData>
        </a:graphic>
      </p:graphicFrame>
      <p:sp>
        <p:nvSpPr>
          <p:cNvPr id="4" name="Text Placeholder 3">
            <a:extLst>
              <a:ext uri="{FF2B5EF4-FFF2-40B4-BE49-F238E27FC236}">
                <a16:creationId xmlns:a16="http://schemas.microsoft.com/office/drawing/2014/main" id="{0792BDD3-1E56-4100-9279-69CDA09CBAAC}"/>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411186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BA2EB-EEA8-4FFF-AD63-5C6E0D778E3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13FEA85-E063-4DCE-9FAF-5DB2418F5E5A}"/>
              </a:ext>
            </a:extLst>
          </p:cNvPr>
          <p:cNvGraphicFramePr>
            <a:graphicFrameLocks noGrp="1"/>
          </p:cNvGraphicFramePr>
          <p:nvPr>
            <p:ph type="chart" sz="quarter" idx="13"/>
            <p:extLst>
              <p:ext uri="{D42A27DB-BD31-4B8C-83A1-F6EECF244321}">
                <p14:modId xmlns:p14="http://schemas.microsoft.com/office/powerpoint/2010/main" val="4246211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871426-2C93-4A86-A7E9-AEFC68C8E61A}"/>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19E40C7D-4400-478B-8BE6-2B811577E7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75362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C2C7-3182-4715-A70F-54230A17ABC4}"/>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66756BC-7B59-42A8-9C4D-EA8ABB911125}"/>
              </a:ext>
            </a:extLst>
          </p:cNvPr>
          <p:cNvGraphicFramePr>
            <a:graphicFrameLocks noGrp="1"/>
          </p:cNvGraphicFramePr>
          <p:nvPr>
            <p:ph type="tbl" sz="quarter" idx="13"/>
            <p:extLst>
              <p:ext uri="{D42A27DB-BD31-4B8C-83A1-F6EECF244321}">
                <p14:modId xmlns:p14="http://schemas.microsoft.com/office/powerpoint/2010/main" val="896745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4324869"/>
                    </a:ext>
                  </a:extLst>
                </a:gridCol>
                <a:gridCol w="658368">
                  <a:extLst>
                    <a:ext uri="{9D8B030D-6E8A-4147-A177-3AD203B41FA5}">
                      <a16:colId xmlns:a16="http://schemas.microsoft.com/office/drawing/2014/main" val="360322023"/>
                    </a:ext>
                  </a:extLst>
                </a:gridCol>
                <a:gridCol w="658368">
                  <a:extLst>
                    <a:ext uri="{9D8B030D-6E8A-4147-A177-3AD203B41FA5}">
                      <a16:colId xmlns:a16="http://schemas.microsoft.com/office/drawing/2014/main" val="1964225300"/>
                    </a:ext>
                  </a:extLst>
                </a:gridCol>
                <a:gridCol w="658368">
                  <a:extLst>
                    <a:ext uri="{9D8B030D-6E8A-4147-A177-3AD203B41FA5}">
                      <a16:colId xmlns:a16="http://schemas.microsoft.com/office/drawing/2014/main" val="3646468246"/>
                    </a:ext>
                  </a:extLst>
                </a:gridCol>
                <a:gridCol w="658368">
                  <a:extLst>
                    <a:ext uri="{9D8B030D-6E8A-4147-A177-3AD203B41FA5}">
                      <a16:colId xmlns:a16="http://schemas.microsoft.com/office/drawing/2014/main" val="1656856936"/>
                    </a:ext>
                  </a:extLst>
                </a:gridCol>
                <a:gridCol w="658368">
                  <a:extLst>
                    <a:ext uri="{9D8B030D-6E8A-4147-A177-3AD203B41FA5}">
                      <a16:colId xmlns:a16="http://schemas.microsoft.com/office/drawing/2014/main" val="2738863463"/>
                    </a:ext>
                  </a:extLst>
                </a:gridCol>
                <a:gridCol w="658368">
                  <a:extLst>
                    <a:ext uri="{9D8B030D-6E8A-4147-A177-3AD203B41FA5}">
                      <a16:colId xmlns:a16="http://schemas.microsoft.com/office/drawing/2014/main" val="792581410"/>
                    </a:ext>
                  </a:extLst>
                </a:gridCol>
                <a:gridCol w="658368">
                  <a:extLst>
                    <a:ext uri="{9D8B030D-6E8A-4147-A177-3AD203B41FA5}">
                      <a16:colId xmlns:a16="http://schemas.microsoft.com/office/drawing/2014/main" val="4153810334"/>
                    </a:ext>
                  </a:extLst>
                </a:gridCol>
                <a:gridCol w="658368">
                  <a:extLst>
                    <a:ext uri="{9D8B030D-6E8A-4147-A177-3AD203B41FA5}">
                      <a16:colId xmlns:a16="http://schemas.microsoft.com/office/drawing/2014/main" val="676199595"/>
                    </a:ext>
                  </a:extLst>
                </a:gridCol>
                <a:gridCol w="658368">
                  <a:extLst>
                    <a:ext uri="{9D8B030D-6E8A-4147-A177-3AD203B41FA5}">
                      <a16:colId xmlns:a16="http://schemas.microsoft.com/office/drawing/2014/main" val="5243019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93151707"/>
                  </a:ext>
                </a:extLst>
              </a:tr>
              <a:tr h="370840">
                <a:tc>
                  <a:txBody>
                    <a:bodyPr/>
                    <a:lstStyle/>
                    <a:p>
                      <a:r>
                        <a:rPr lang="en-US" sz="1000"/>
                        <a:t>tmamerica</a:t>
                      </a:r>
                    </a:p>
                  </a:txBody>
                  <a:tcPr/>
                </a:tc>
                <a:tc>
                  <a:txBody>
                    <a:bodyPr/>
                    <a:lstStyle/>
                    <a:p>
                      <a:r>
                        <a:rPr lang="en-US" sz="1000"/>
                        <a:t>405</a:t>
                      </a:r>
                    </a:p>
                  </a:txBody>
                  <a:tcPr/>
                </a:tc>
                <a:tc>
                  <a:txBody>
                    <a:bodyPr/>
                    <a:lstStyle/>
                    <a:p>
                      <a:r>
                        <a:rPr lang="en-US" sz="1000"/>
                        <a:t>48</a:t>
                      </a:r>
                    </a:p>
                  </a:txBody>
                  <a:tcPr/>
                </a:tc>
                <a:tc>
                  <a:txBody>
                    <a:bodyPr/>
                    <a:lstStyle/>
                    <a:p>
                      <a:r>
                        <a:rPr lang="en-US" sz="1000"/>
                        <a:t>31</a:t>
                      </a:r>
                    </a:p>
                  </a:txBody>
                  <a:tcPr/>
                </a:tc>
                <a:tc>
                  <a:txBody>
                    <a:bodyPr/>
                    <a:lstStyle/>
                    <a:p>
                      <a:r>
                        <a:rPr lang="en-US" sz="1000"/>
                        <a:t>1</a:t>
                      </a:r>
                    </a:p>
                  </a:txBody>
                  <a:tcPr/>
                </a:tc>
                <a:tc>
                  <a:txBody>
                    <a:bodyPr/>
                    <a:lstStyle/>
                    <a:p>
                      <a:r>
                        <a:rPr lang="en-US" sz="1000"/>
                        <a:t>1</a:t>
                      </a:r>
                    </a:p>
                  </a:txBody>
                  <a:tcPr/>
                </a:tc>
                <a:tc>
                  <a:txBody>
                    <a:bodyPr/>
                    <a:lstStyle/>
                    <a:p>
                      <a:r>
                        <a:rPr lang="en-US" sz="1000"/>
                        <a:t>33</a:t>
                      </a:r>
                    </a:p>
                  </a:txBody>
                  <a:tcPr/>
                </a:tc>
                <a:tc>
                  <a:txBody>
                    <a:bodyPr/>
                    <a:lstStyle/>
                    <a:p>
                      <a:r>
                        <a:rPr lang="en-US" sz="1000"/>
                        <a:t>332</a:t>
                      </a:r>
                    </a:p>
                  </a:txBody>
                  <a:tcPr/>
                </a:tc>
                <a:tc>
                  <a:txBody>
                    <a:bodyPr/>
                    <a:lstStyle/>
                    <a:p>
                      <a:r>
                        <a:rPr lang="en-US" sz="1000"/>
                        <a:t>8</a:t>
                      </a:r>
                    </a:p>
                  </a:txBody>
                  <a:tcPr/>
                </a:tc>
                <a:tc>
                  <a:txBody>
                    <a:bodyPr/>
                    <a:lstStyle/>
                    <a:p>
                      <a:r>
                        <a:rPr lang="en-US" sz="1000"/>
                        <a:t>2.7042 %</a:t>
                      </a:r>
                    </a:p>
                  </a:txBody>
                  <a:tcPr/>
                </a:tc>
                <a:extLst>
                  <a:ext uri="{0D108BD9-81ED-4DB2-BD59-A6C34878D82A}">
                    <a16:rowId xmlns:a16="http://schemas.microsoft.com/office/drawing/2014/main" val="1266682741"/>
                  </a:ext>
                </a:extLst>
              </a:tr>
            </a:tbl>
          </a:graphicData>
        </a:graphic>
      </p:graphicFrame>
      <p:sp>
        <p:nvSpPr>
          <p:cNvPr id="4" name="Text Placeholder 3">
            <a:extLst>
              <a:ext uri="{FF2B5EF4-FFF2-40B4-BE49-F238E27FC236}">
                <a16:creationId xmlns:a16="http://schemas.microsoft.com/office/drawing/2014/main" id="{5CF16D06-2469-4DA7-89D0-C442511C9F1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1146849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77AA9-95E6-409A-B29B-29D3B97AE4C2}"/>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F96532A-D8DC-44E1-85E6-B8B69F01BA32}"/>
              </a:ext>
            </a:extLst>
          </p:cNvPr>
          <p:cNvGraphicFramePr>
            <a:graphicFrameLocks noGrp="1"/>
          </p:cNvGraphicFramePr>
          <p:nvPr>
            <p:ph type="chart" sz="quarter" idx="13"/>
            <p:extLst>
              <p:ext uri="{D42A27DB-BD31-4B8C-83A1-F6EECF244321}">
                <p14:modId xmlns:p14="http://schemas.microsoft.com/office/powerpoint/2010/main" val="19704007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82F8E-24A1-4F40-9EB3-CA2E87B888E7}"/>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0548308F-9ECD-480A-AB36-666255796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878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347F6-1DBA-4A6A-AF60-03AF8CA8A4C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EB10CA58-D94F-4EAD-B958-C361E655684D}"/>
              </a:ext>
            </a:extLst>
          </p:cNvPr>
          <p:cNvGraphicFramePr>
            <a:graphicFrameLocks noGrp="1"/>
          </p:cNvGraphicFramePr>
          <p:nvPr>
            <p:ph type="chart" sz="quarter" idx="13"/>
            <p:extLst>
              <p:ext uri="{D42A27DB-BD31-4B8C-83A1-F6EECF244321}">
                <p14:modId xmlns:p14="http://schemas.microsoft.com/office/powerpoint/2010/main" val="3127106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CB7FE-34BF-4E85-AB8B-D28635D07875}"/>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A82B78BB-55A4-406C-8FD7-63583B60E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003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D4EB-6505-47B2-B104-D7EC5640E75E}"/>
              </a:ext>
            </a:extLst>
          </p:cNvPr>
          <p:cNvSpPr>
            <a:spLocks noGrp="1"/>
          </p:cNvSpPr>
          <p:nvPr>
            <p:ph type="title"/>
          </p:nvPr>
        </p:nvSpPr>
        <p:spPr/>
        <p:txBody>
          <a:bodyPr/>
          <a:lstStyle/>
          <a:p>
            <a:r>
              <a:rPr lang="en-US"/>
              <a:t>Instagram Instagram Top Posts | Tokio Marine America - 1 of 5</a:t>
            </a:r>
          </a:p>
        </p:txBody>
      </p:sp>
      <p:graphicFrame>
        <p:nvGraphicFramePr>
          <p:cNvPr id="5" name="Table Placeholder 4">
            <a:extLst>
              <a:ext uri="{FF2B5EF4-FFF2-40B4-BE49-F238E27FC236}">
                <a16:creationId xmlns:a16="http://schemas.microsoft.com/office/drawing/2014/main" id="{B5CD3C4D-9D68-4D74-9D89-36E894D35A19}"/>
              </a:ext>
            </a:extLst>
          </p:cNvPr>
          <p:cNvGraphicFramePr>
            <a:graphicFrameLocks noGrp="1"/>
          </p:cNvGraphicFramePr>
          <p:nvPr>
            <p:ph type="tbl" sz="quarter" idx="13"/>
            <p:extLst>
              <p:ext uri="{D42A27DB-BD31-4B8C-83A1-F6EECF244321}">
                <p14:modId xmlns:p14="http://schemas.microsoft.com/office/powerpoint/2010/main" val="297259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24183709"/>
                    </a:ext>
                  </a:extLst>
                </a:gridCol>
                <a:gridCol w="1810512">
                  <a:extLst>
                    <a:ext uri="{9D8B030D-6E8A-4147-A177-3AD203B41FA5}">
                      <a16:colId xmlns:a16="http://schemas.microsoft.com/office/drawing/2014/main" val="1804482393"/>
                    </a:ext>
                  </a:extLst>
                </a:gridCol>
                <a:gridCol w="822960">
                  <a:extLst>
                    <a:ext uri="{9D8B030D-6E8A-4147-A177-3AD203B41FA5}">
                      <a16:colId xmlns:a16="http://schemas.microsoft.com/office/drawing/2014/main" val="2887178141"/>
                    </a:ext>
                  </a:extLst>
                </a:gridCol>
                <a:gridCol w="822960">
                  <a:extLst>
                    <a:ext uri="{9D8B030D-6E8A-4147-A177-3AD203B41FA5}">
                      <a16:colId xmlns:a16="http://schemas.microsoft.com/office/drawing/2014/main" val="2975127315"/>
                    </a:ext>
                  </a:extLst>
                </a:gridCol>
                <a:gridCol w="822960">
                  <a:extLst>
                    <a:ext uri="{9D8B030D-6E8A-4147-A177-3AD203B41FA5}">
                      <a16:colId xmlns:a16="http://schemas.microsoft.com/office/drawing/2014/main" val="1940447810"/>
                    </a:ext>
                  </a:extLst>
                </a:gridCol>
                <a:gridCol w="822960">
                  <a:extLst>
                    <a:ext uri="{9D8B030D-6E8A-4147-A177-3AD203B41FA5}">
                      <a16:colId xmlns:a16="http://schemas.microsoft.com/office/drawing/2014/main" val="1520848291"/>
                    </a:ext>
                  </a:extLst>
                </a:gridCol>
                <a:gridCol w="822960">
                  <a:extLst>
                    <a:ext uri="{9D8B030D-6E8A-4147-A177-3AD203B41FA5}">
                      <a16:colId xmlns:a16="http://schemas.microsoft.com/office/drawing/2014/main" val="4168179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4289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- 2021-03-29 20:06:36</a:t>
                      </a:r>
                      <a:r>
                        <a:rPr kumimoji="0" lang="en-US" sz="1000" b="0" i="0" u="none" strike="noStrike" kern="1200" cap="none" spc="0" normalizeH="0" baseline="0" noProof="0">
                          <a:ln>
                            <a:noFill/>
                          </a:ln>
                          <a:solidFill>
                            <a:prstClr val="black"/>
                          </a:solidFill>
                          <a:effectLst/>
                          <a:uLnTx/>
                          <a:uFillTx/>
                          <a:latin typeface="+mn-lt"/>
                          <a:ea typeface="+mn-ea"/>
                          <a:cs typeface="+mn-cs"/>
                        </a:rPr>
                        <a:t>
 Motor carriers are sure to have their trucks covered by insurance, but that's only half the picture. Learn how motor truck cargo insurance can make sure your cargo is covered, not just your vehicle. Go to bit.ly/MotorTruckCargo.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166382162_439524657136612_4551664871915862895_n.jpg?_nc_cat=110&amp;ccb=1-3&amp;_nc_sid=8ae9d6&amp;_nc_ohc=gscI5cGlGKcAX-fG02X&amp;_nc_ht=scontent-atl3-1.cdninstagram.com&amp;oh=aa9d206373f21e9d6a848de6db9c4588&amp;oe=6098E3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4467603"/>
                  </a:ext>
                </a:extLst>
              </a:tr>
            </a:tbl>
          </a:graphicData>
        </a:graphic>
      </p:graphicFrame>
      <p:sp>
        <p:nvSpPr>
          <p:cNvPr id="4" name="Text Placeholder 3">
            <a:extLst>
              <a:ext uri="{FF2B5EF4-FFF2-40B4-BE49-F238E27FC236}">
                <a16:creationId xmlns:a16="http://schemas.microsoft.com/office/drawing/2014/main" id="{AD62C19E-308B-4C23-AE19-E24059872DA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4006413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2FFA7-AE41-4861-A5C1-BE52359092E1}"/>
              </a:ext>
            </a:extLst>
          </p:cNvPr>
          <p:cNvSpPr>
            <a:spLocks noGrp="1"/>
          </p:cNvSpPr>
          <p:nvPr>
            <p:ph type="title"/>
          </p:nvPr>
        </p:nvSpPr>
        <p:spPr/>
        <p:txBody>
          <a:bodyPr/>
          <a:lstStyle/>
          <a:p>
            <a:r>
              <a:rPr lang="en-US"/>
              <a:t>Instagram Instagram Top Posts | Tokio Marine America - 2 of 5</a:t>
            </a:r>
          </a:p>
        </p:txBody>
      </p:sp>
      <p:graphicFrame>
        <p:nvGraphicFramePr>
          <p:cNvPr id="5" name="Table Placeholder 4">
            <a:extLst>
              <a:ext uri="{FF2B5EF4-FFF2-40B4-BE49-F238E27FC236}">
                <a16:creationId xmlns:a16="http://schemas.microsoft.com/office/drawing/2014/main" id="{A7D234C4-EBAC-4ADE-BE78-5A003A91A200}"/>
              </a:ext>
            </a:extLst>
          </p:cNvPr>
          <p:cNvGraphicFramePr>
            <a:graphicFrameLocks noGrp="1"/>
          </p:cNvGraphicFramePr>
          <p:nvPr>
            <p:ph type="tbl" sz="quarter" idx="13"/>
            <p:extLst>
              <p:ext uri="{D42A27DB-BD31-4B8C-83A1-F6EECF244321}">
                <p14:modId xmlns:p14="http://schemas.microsoft.com/office/powerpoint/2010/main" val="139201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32635595"/>
                    </a:ext>
                  </a:extLst>
                </a:gridCol>
                <a:gridCol w="1810512">
                  <a:extLst>
                    <a:ext uri="{9D8B030D-6E8A-4147-A177-3AD203B41FA5}">
                      <a16:colId xmlns:a16="http://schemas.microsoft.com/office/drawing/2014/main" val="2597611820"/>
                    </a:ext>
                  </a:extLst>
                </a:gridCol>
                <a:gridCol w="822960">
                  <a:extLst>
                    <a:ext uri="{9D8B030D-6E8A-4147-A177-3AD203B41FA5}">
                      <a16:colId xmlns:a16="http://schemas.microsoft.com/office/drawing/2014/main" val="2417835523"/>
                    </a:ext>
                  </a:extLst>
                </a:gridCol>
                <a:gridCol w="822960">
                  <a:extLst>
                    <a:ext uri="{9D8B030D-6E8A-4147-A177-3AD203B41FA5}">
                      <a16:colId xmlns:a16="http://schemas.microsoft.com/office/drawing/2014/main" val="1069441910"/>
                    </a:ext>
                  </a:extLst>
                </a:gridCol>
                <a:gridCol w="822960">
                  <a:extLst>
                    <a:ext uri="{9D8B030D-6E8A-4147-A177-3AD203B41FA5}">
                      <a16:colId xmlns:a16="http://schemas.microsoft.com/office/drawing/2014/main" val="2542679769"/>
                    </a:ext>
                  </a:extLst>
                </a:gridCol>
                <a:gridCol w="822960">
                  <a:extLst>
                    <a:ext uri="{9D8B030D-6E8A-4147-A177-3AD203B41FA5}">
                      <a16:colId xmlns:a16="http://schemas.microsoft.com/office/drawing/2014/main" val="3414496766"/>
                    </a:ext>
                  </a:extLst>
                </a:gridCol>
                <a:gridCol w="822960">
                  <a:extLst>
                    <a:ext uri="{9D8B030D-6E8A-4147-A177-3AD203B41FA5}">
                      <a16:colId xmlns:a16="http://schemas.microsoft.com/office/drawing/2014/main" val="230166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625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- 2021-03-26 18:40:28</a:t>
                      </a:r>
                      <a:r>
                        <a:rPr kumimoji="0" lang="en-US" sz="1000" b="0" i="0" u="none" strike="noStrike" kern="1200" cap="none" spc="0" normalizeH="0" baseline="0" noProof="0">
                          <a:ln>
                            <a:noFill/>
                          </a:ln>
                          <a:solidFill>
                            <a:prstClr val="black"/>
                          </a:solidFill>
                          <a:effectLst/>
                          <a:uLnTx/>
                          <a:uFillTx/>
                          <a:latin typeface="+mn-lt"/>
                          <a:ea typeface="+mn-ea"/>
                          <a:cs typeface="+mn-cs"/>
                        </a:rPr>
                        <a:t>
 Trauma, domestic violence, and physical and mental health concerns all threaten housing stability. ushsnews works with individuals in need to provide housing and support for those in need. For the month of March, our Pasadena office will be supporting this California-based charity. 
#homeless #homelessness #homelessoutreach #homelessnessawareness #homelessawareness #endhomelessness #CSR #CorporateSocialResponsibility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165613757_129619922440405_5143319893999308290_n.jpg?_nc_cat=106&amp;ccb=1-3&amp;_nc_sid=8ae9d6&amp;_nc_ohc=Y6fcLGYiuccAX_5ytdD&amp;_nc_oc=AQmKD89LFMoG-6y97Gkfkv7fCC4mnrju3bmm80UJ3qdMmkUdqvg7QeyWDJa7-jN0nLA&amp;_nc_ht=scontent-atl3-1.cdninstagram.com&amp;oh=39b9cd4d941672069df3e8169f9595dc&amp;oe=609B9899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460548"/>
                  </a:ext>
                </a:extLst>
              </a:tr>
            </a:tbl>
          </a:graphicData>
        </a:graphic>
      </p:graphicFrame>
      <p:sp>
        <p:nvSpPr>
          <p:cNvPr id="4" name="Text Placeholder 3">
            <a:extLst>
              <a:ext uri="{FF2B5EF4-FFF2-40B4-BE49-F238E27FC236}">
                <a16:creationId xmlns:a16="http://schemas.microsoft.com/office/drawing/2014/main" id="{47005516-EEC9-48C5-BF62-99262C9624CD}"/>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558109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4DB4E-061C-4C9F-8B60-AAD8CAD98766}"/>
              </a:ext>
            </a:extLst>
          </p:cNvPr>
          <p:cNvSpPr>
            <a:spLocks noGrp="1"/>
          </p:cNvSpPr>
          <p:nvPr>
            <p:ph type="title"/>
          </p:nvPr>
        </p:nvSpPr>
        <p:spPr/>
        <p:txBody>
          <a:bodyPr/>
          <a:lstStyle/>
          <a:p>
            <a:r>
              <a:rPr lang="en-US"/>
              <a:t>Instagram Instagram Top Posts | Tokio Marine America - 3 of 5</a:t>
            </a:r>
          </a:p>
        </p:txBody>
      </p:sp>
      <p:graphicFrame>
        <p:nvGraphicFramePr>
          <p:cNvPr id="5" name="Table Placeholder 4">
            <a:extLst>
              <a:ext uri="{FF2B5EF4-FFF2-40B4-BE49-F238E27FC236}">
                <a16:creationId xmlns:a16="http://schemas.microsoft.com/office/drawing/2014/main" id="{5587E5AB-A16C-4EBF-8AB3-0286ADAE6329}"/>
              </a:ext>
            </a:extLst>
          </p:cNvPr>
          <p:cNvGraphicFramePr>
            <a:graphicFrameLocks noGrp="1"/>
          </p:cNvGraphicFramePr>
          <p:nvPr>
            <p:ph type="tbl" sz="quarter" idx="13"/>
            <p:extLst>
              <p:ext uri="{D42A27DB-BD31-4B8C-83A1-F6EECF244321}">
                <p14:modId xmlns:p14="http://schemas.microsoft.com/office/powerpoint/2010/main" val="2174878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41686513"/>
                    </a:ext>
                  </a:extLst>
                </a:gridCol>
                <a:gridCol w="1810512">
                  <a:extLst>
                    <a:ext uri="{9D8B030D-6E8A-4147-A177-3AD203B41FA5}">
                      <a16:colId xmlns:a16="http://schemas.microsoft.com/office/drawing/2014/main" val="1587425525"/>
                    </a:ext>
                  </a:extLst>
                </a:gridCol>
                <a:gridCol w="822960">
                  <a:extLst>
                    <a:ext uri="{9D8B030D-6E8A-4147-A177-3AD203B41FA5}">
                      <a16:colId xmlns:a16="http://schemas.microsoft.com/office/drawing/2014/main" val="207529713"/>
                    </a:ext>
                  </a:extLst>
                </a:gridCol>
                <a:gridCol w="822960">
                  <a:extLst>
                    <a:ext uri="{9D8B030D-6E8A-4147-A177-3AD203B41FA5}">
                      <a16:colId xmlns:a16="http://schemas.microsoft.com/office/drawing/2014/main" val="2208855396"/>
                    </a:ext>
                  </a:extLst>
                </a:gridCol>
                <a:gridCol w="822960">
                  <a:extLst>
                    <a:ext uri="{9D8B030D-6E8A-4147-A177-3AD203B41FA5}">
                      <a16:colId xmlns:a16="http://schemas.microsoft.com/office/drawing/2014/main" val="3084953479"/>
                    </a:ext>
                  </a:extLst>
                </a:gridCol>
                <a:gridCol w="822960">
                  <a:extLst>
                    <a:ext uri="{9D8B030D-6E8A-4147-A177-3AD203B41FA5}">
                      <a16:colId xmlns:a16="http://schemas.microsoft.com/office/drawing/2014/main" val="3204231569"/>
                    </a:ext>
                  </a:extLst>
                </a:gridCol>
                <a:gridCol w="822960">
                  <a:extLst>
                    <a:ext uri="{9D8B030D-6E8A-4147-A177-3AD203B41FA5}">
                      <a16:colId xmlns:a16="http://schemas.microsoft.com/office/drawing/2014/main" val="230666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362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- 2021-03-24 20:46:02</a:t>
                      </a:r>
                      <a:r>
                        <a:rPr kumimoji="0" lang="en-US" sz="1000" b="0" i="0" u="none" strike="noStrike" kern="1200" cap="none" spc="0" normalizeH="0" baseline="0" noProof="0">
                          <a:ln>
                            <a:noFill/>
                          </a:ln>
                          <a:solidFill>
                            <a:prstClr val="black"/>
                          </a:solidFill>
                          <a:effectLst/>
                          <a:uLnTx/>
                          <a:uFillTx/>
                          <a:latin typeface="+mn-lt"/>
                          <a:ea typeface="+mn-ea"/>
                          <a:cs typeface="+mn-cs"/>
                        </a:rPr>
                        <a:t>
 First hand experience and a paid #internship - TMA is hiring four rotational interns this summer! Start off your insurance career with a global company. Apply now at bit.ly/TMASummerInterns
#TMAnshin #AnshinInAction #internships #internshipopprotunity #internship #internshipprogram #internship2021 #summerjob #summerjobs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163759493_478151989985209_9092205329809353016_n.jpg?_nc_cat=109&amp;ccb=1-3&amp;_nc_sid=8ae9d6&amp;_nc_ohc=pbZR8cg4GM8AX-V9Ezz&amp;_nc_ht=scontent-atl3-1.cdninstagram.com&amp;oh=cf6c4360453d35676c74edc3c11f96ec&amp;oe=60996502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2691707"/>
                  </a:ext>
                </a:extLst>
              </a:tr>
            </a:tbl>
          </a:graphicData>
        </a:graphic>
      </p:graphicFrame>
      <p:sp>
        <p:nvSpPr>
          <p:cNvPr id="4" name="Text Placeholder 3">
            <a:extLst>
              <a:ext uri="{FF2B5EF4-FFF2-40B4-BE49-F238E27FC236}">
                <a16:creationId xmlns:a16="http://schemas.microsoft.com/office/drawing/2014/main" id="{3FB763A2-A9D5-4AE7-8897-75D76080D854}"/>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338701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FCC5E-7AC9-453D-8C20-5692EEC1F438}"/>
              </a:ext>
            </a:extLst>
          </p:cNvPr>
          <p:cNvSpPr>
            <a:spLocks noGrp="1"/>
          </p:cNvSpPr>
          <p:nvPr>
            <p:ph type="title"/>
          </p:nvPr>
        </p:nvSpPr>
        <p:spPr/>
        <p:txBody>
          <a:bodyPr/>
          <a:lstStyle/>
          <a:p>
            <a:r>
              <a:rPr lang="en-US"/>
              <a:t>Instagram Instagram Top Posts | Tokio Marine America - 4 of 5</a:t>
            </a:r>
          </a:p>
        </p:txBody>
      </p:sp>
      <p:graphicFrame>
        <p:nvGraphicFramePr>
          <p:cNvPr id="5" name="Table Placeholder 4">
            <a:extLst>
              <a:ext uri="{FF2B5EF4-FFF2-40B4-BE49-F238E27FC236}">
                <a16:creationId xmlns:a16="http://schemas.microsoft.com/office/drawing/2014/main" id="{99BCB0D4-B7C9-498E-AF53-DCB7D41CB1DB}"/>
              </a:ext>
            </a:extLst>
          </p:cNvPr>
          <p:cNvGraphicFramePr>
            <a:graphicFrameLocks noGrp="1"/>
          </p:cNvGraphicFramePr>
          <p:nvPr>
            <p:ph type="tbl" sz="quarter" idx="13"/>
            <p:extLst>
              <p:ext uri="{D42A27DB-BD31-4B8C-83A1-F6EECF244321}">
                <p14:modId xmlns:p14="http://schemas.microsoft.com/office/powerpoint/2010/main" val="366223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28924630"/>
                    </a:ext>
                  </a:extLst>
                </a:gridCol>
                <a:gridCol w="1810512">
                  <a:extLst>
                    <a:ext uri="{9D8B030D-6E8A-4147-A177-3AD203B41FA5}">
                      <a16:colId xmlns:a16="http://schemas.microsoft.com/office/drawing/2014/main" val="2182529669"/>
                    </a:ext>
                  </a:extLst>
                </a:gridCol>
                <a:gridCol w="822960">
                  <a:extLst>
                    <a:ext uri="{9D8B030D-6E8A-4147-A177-3AD203B41FA5}">
                      <a16:colId xmlns:a16="http://schemas.microsoft.com/office/drawing/2014/main" val="1217057223"/>
                    </a:ext>
                  </a:extLst>
                </a:gridCol>
                <a:gridCol w="822960">
                  <a:extLst>
                    <a:ext uri="{9D8B030D-6E8A-4147-A177-3AD203B41FA5}">
                      <a16:colId xmlns:a16="http://schemas.microsoft.com/office/drawing/2014/main" val="3041654901"/>
                    </a:ext>
                  </a:extLst>
                </a:gridCol>
                <a:gridCol w="822960">
                  <a:extLst>
                    <a:ext uri="{9D8B030D-6E8A-4147-A177-3AD203B41FA5}">
                      <a16:colId xmlns:a16="http://schemas.microsoft.com/office/drawing/2014/main" val="1771115344"/>
                    </a:ext>
                  </a:extLst>
                </a:gridCol>
                <a:gridCol w="822960">
                  <a:extLst>
                    <a:ext uri="{9D8B030D-6E8A-4147-A177-3AD203B41FA5}">
                      <a16:colId xmlns:a16="http://schemas.microsoft.com/office/drawing/2014/main" val="4136298318"/>
                    </a:ext>
                  </a:extLst>
                </a:gridCol>
                <a:gridCol w="822960">
                  <a:extLst>
                    <a:ext uri="{9D8B030D-6E8A-4147-A177-3AD203B41FA5}">
                      <a16:colId xmlns:a16="http://schemas.microsoft.com/office/drawing/2014/main" val="3775504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712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- 2021-03-22 19:05:11</a:t>
                      </a:r>
                      <a:r>
                        <a:rPr kumimoji="0" lang="en-US" sz="1000" b="0" i="0" u="none" strike="noStrike" kern="1200" cap="none" spc="0" normalizeH="0" baseline="0" noProof="0">
                          <a:ln>
                            <a:noFill/>
                          </a:ln>
                          <a:solidFill>
                            <a:prstClr val="black"/>
                          </a:solidFill>
                          <a:effectLst/>
                          <a:uLnTx/>
                          <a:uFillTx/>
                          <a:latin typeface="+mn-lt"/>
                          <a:ea typeface="+mn-ea"/>
                          <a:cs typeface="+mn-cs"/>
                        </a:rPr>
                        <a:t>
 Recruiting more women can help trucking firms reduce risks and increase safety. A few steps they can take to hire more women: 
✔️ Make compensation commensurate with skill and experience
✔️ Train employees to Identify and stop sexual harassment and discrimination
✔️ Offer flexible work schedules to allow more time at home between hauls
Find more on our blog at bit.ly/TMARecruitWomen
#womentruckers #womentruckdrivers #truckdrivers #truckdriving #nationalwomensmonth #womenintrucking #truckingindustry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163282528_552800089033795_7190112416511152955_n.jpg?_nc_cat=104&amp;ccb=1-3&amp;_nc_sid=8ae9d6&amp;_nc_ohc=tMVFIQxEQOAAX87yGNg&amp;_nc_ht=scontent-atl3-1.cdninstagram.com&amp;oh=e7adf43fe078591cc989743b4bedc9b5&amp;oe=609A78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6170748"/>
                  </a:ext>
                </a:extLst>
              </a:tr>
            </a:tbl>
          </a:graphicData>
        </a:graphic>
      </p:graphicFrame>
      <p:sp>
        <p:nvSpPr>
          <p:cNvPr id="4" name="Text Placeholder 3">
            <a:extLst>
              <a:ext uri="{FF2B5EF4-FFF2-40B4-BE49-F238E27FC236}">
                <a16:creationId xmlns:a16="http://schemas.microsoft.com/office/drawing/2014/main" id="{82A8A693-04C3-4065-A72B-14A5D6886706}"/>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77507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F816-682C-4327-87ED-B22C46E267F8}"/>
              </a:ext>
            </a:extLst>
          </p:cNvPr>
          <p:cNvSpPr>
            <a:spLocks noGrp="1"/>
          </p:cNvSpPr>
          <p:nvPr>
            <p:ph type="title"/>
          </p:nvPr>
        </p:nvSpPr>
        <p:spPr/>
        <p:txBody>
          <a:bodyPr/>
          <a:lstStyle/>
          <a:p>
            <a:r>
              <a:rPr lang="en-US"/>
              <a:t>Instagram Instagram Top Posts | Tokio Marine America - 5 of 5</a:t>
            </a:r>
          </a:p>
        </p:txBody>
      </p:sp>
      <p:graphicFrame>
        <p:nvGraphicFramePr>
          <p:cNvPr id="5" name="Table Placeholder 4">
            <a:extLst>
              <a:ext uri="{FF2B5EF4-FFF2-40B4-BE49-F238E27FC236}">
                <a16:creationId xmlns:a16="http://schemas.microsoft.com/office/drawing/2014/main" id="{F492D468-A0B5-403A-A873-BDD09C71196A}"/>
              </a:ext>
            </a:extLst>
          </p:cNvPr>
          <p:cNvGraphicFramePr>
            <a:graphicFrameLocks noGrp="1"/>
          </p:cNvGraphicFramePr>
          <p:nvPr>
            <p:ph type="tbl" sz="quarter" idx="13"/>
            <p:extLst>
              <p:ext uri="{D42A27DB-BD31-4B8C-83A1-F6EECF244321}">
                <p14:modId xmlns:p14="http://schemas.microsoft.com/office/powerpoint/2010/main" val="3597751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6623205"/>
                    </a:ext>
                  </a:extLst>
                </a:gridCol>
                <a:gridCol w="1810512">
                  <a:extLst>
                    <a:ext uri="{9D8B030D-6E8A-4147-A177-3AD203B41FA5}">
                      <a16:colId xmlns:a16="http://schemas.microsoft.com/office/drawing/2014/main" val="713148320"/>
                    </a:ext>
                  </a:extLst>
                </a:gridCol>
                <a:gridCol w="822960">
                  <a:extLst>
                    <a:ext uri="{9D8B030D-6E8A-4147-A177-3AD203B41FA5}">
                      <a16:colId xmlns:a16="http://schemas.microsoft.com/office/drawing/2014/main" val="1278699756"/>
                    </a:ext>
                  </a:extLst>
                </a:gridCol>
                <a:gridCol w="822960">
                  <a:extLst>
                    <a:ext uri="{9D8B030D-6E8A-4147-A177-3AD203B41FA5}">
                      <a16:colId xmlns:a16="http://schemas.microsoft.com/office/drawing/2014/main" val="105886393"/>
                    </a:ext>
                  </a:extLst>
                </a:gridCol>
                <a:gridCol w="822960">
                  <a:extLst>
                    <a:ext uri="{9D8B030D-6E8A-4147-A177-3AD203B41FA5}">
                      <a16:colId xmlns:a16="http://schemas.microsoft.com/office/drawing/2014/main" val="1821610301"/>
                    </a:ext>
                  </a:extLst>
                </a:gridCol>
                <a:gridCol w="822960">
                  <a:extLst>
                    <a:ext uri="{9D8B030D-6E8A-4147-A177-3AD203B41FA5}">
                      <a16:colId xmlns:a16="http://schemas.microsoft.com/office/drawing/2014/main" val="2914701663"/>
                    </a:ext>
                  </a:extLst>
                </a:gridCol>
                <a:gridCol w="822960">
                  <a:extLst>
                    <a:ext uri="{9D8B030D-6E8A-4147-A177-3AD203B41FA5}">
                      <a16:colId xmlns:a16="http://schemas.microsoft.com/office/drawing/2014/main" val="67796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04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- 2021-03-19 18:50:24</a:t>
                      </a:r>
                      <a:r>
                        <a:rPr kumimoji="0" lang="en-US" sz="1000" b="0" i="0" u="none" strike="noStrike" kern="1200" cap="none" spc="0" normalizeH="0" baseline="0" noProof="0">
                          <a:ln>
                            <a:noFill/>
                          </a:ln>
                          <a:solidFill>
                            <a:prstClr val="black"/>
                          </a:solidFill>
                          <a:effectLst/>
                          <a:uLnTx/>
                          <a:uFillTx/>
                          <a:latin typeface="+mn-lt"/>
                          <a:ea typeface="+mn-ea"/>
                          <a:cs typeface="+mn-cs"/>
                        </a:rPr>
                        <a:t>
 The garysinisefoundation serves our nation's heroes - from our current defenders and first responders to our veterans. To do our part, our New York/New Jersey office will be supporting this vital charity throughout the month of March. 
#supportingourveterans #veteransupport #supportourveterans #supportingourcommunity #firstresponders #veterans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162656001_152196150103225_6426365113580763868_n.jpg?_nc_cat=108&amp;ccb=1-3&amp;_nc_sid=8ae9d6&amp;_nc_ohc=UFwX_nVkrWcAX8MvsW7&amp;_nc_ht=scontent-atl3-1.cdninstagram.com&amp;oh=d3011571fb1c9aef5a613f402443f28c&amp;oe=609A4722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04/12/2021 18:07:39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3115805"/>
                  </a:ext>
                </a:extLst>
              </a:tr>
            </a:tbl>
          </a:graphicData>
        </a:graphic>
      </p:graphicFrame>
      <p:sp>
        <p:nvSpPr>
          <p:cNvPr id="4" name="Text Placeholder 3">
            <a:extLst>
              <a:ext uri="{FF2B5EF4-FFF2-40B4-BE49-F238E27FC236}">
                <a16:creationId xmlns:a16="http://schemas.microsoft.com/office/drawing/2014/main" id="{3E4AFDE1-A65E-4D76-AF6D-EDCAF08E3107}"/>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2579779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9A99B-11B1-4CA7-B5B1-C25FBEE606AB}"/>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B82F2780-2791-4DA2-9572-964BA463B23D}"/>
              </a:ext>
            </a:extLst>
          </p:cNvPr>
          <p:cNvGraphicFramePr>
            <a:graphicFrameLocks noGrp="1"/>
          </p:cNvGraphicFramePr>
          <p:nvPr>
            <p:ph type="chart" sz="quarter" idx="13"/>
            <p:extLst>
              <p:ext uri="{D42A27DB-BD31-4B8C-83A1-F6EECF244321}">
                <p14:modId xmlns:p14="http://schemas.microsoft.com/office/powerpoint/2010/main" val="1694208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154730-A6E8-4F47-86F2-692809515DBA}"/>
              </a:ext>
            </a:extLst>
          </p:cNvPr>
          <p:cNvSpPr>
            <a:spLocks noGrp="1"/>
          </p:cNvSpPr>
          <p:nvPr>
            <p:ph type="body" sz="quarter" idx="14"/>
          </p:nvPr>
        </p:nvSpPr>
        <p:spPr/>
        <p:txBody>
          <a:bodyPr/>
          <a:lstStyle/>
          <a:p>
            <a:r>
              <a:rPr lang="en-US"/>
              <a:t>01/01/2021 - 03/31/2021</a:t>
            </a:r>
          </a:p>
        </p:txBody>
      </p:sp>
      <p:sp>
        <p:nvSpPr>
          <p:cNvPr id="5" name="Footer Placeholder 4">
            <a:extLst>
              <a:ext uri="{FF2B5EF4-FFF2-40B4-BE49-F238E27FC236}">
                <a16:creationId xmlns:a16="http://schemas.microsoft.com/office/drawing/2014/main" id="{DE3BE8F9-9CCC-4507-A95B-1EF9E370EA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4550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41CD3-75A7-410B-B79B-6F64326AF8F4}"/>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31B68535-B16A-49E6-8BD4-DF6D48B114A2}"/>
              </a:ext>
            </a:extLst>
          </p:cNvPr>
          <p:cNvGraphicFramePr>
            <a:graphicFrameLocks noGrp="1"/>
          </p:cNvGraphicFramePr>
          <p:nvPr>
            <p:ph type="tbl" sz="quarter" idx="13"/>
            <p:extLst>
              <p:ext uri="{D42A27DB-BD31-4B8C-83A1-F6EECF244321}">
                <p14:modId xmlns:p14="http://schemas.microsoft.com/office/powerpoint/2010/main" val="407905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303872387"/>
                    </a:ext>
                  </a:extLst>
                </a:gridCol>
                <a:gridCol w="411480">
                  <a:extLst>
                    <a:ext uri="{9D8B030D-6E8A-4147-A177-3AD203B41FA5}">
                      <a16:colId xmlns:a16="http://schemas.microsoft.com/office/drawing/2014/main" val="3144507977"/>
                    </a:ext>
                  </a:extLst>
                </a:gridCol>
                <a:gridCol w="411480">
                  <a:extLst>
                    <a:ext uri="{9D8B030D-6E8A-4147-A177-3AD203B41FA5}">
                      <a16:colId xmlns:a16="http://schemas.microsoft.com/office/drawing/2014/main" val="2974799463"/>
                    </a:ext>
                  </a:extLst>
                </a:gridCol>
                <a:gridCol w="411480">
                  <a:extLst>
                    <a:ext uri="{9D8B030D-6E8A-4147-A177-3AD203B41FA5}">
                      <a16:colId xmlns:a16="http://schemas.microsoft.com/office/drawing/2014/main" val="1319634787"/>
                    </a:ext>
                  </a:extLst>
                </a:gridCol>
                <a:gridCol w="411480">
                  <a:extLst>
                    <a:ext uri="{9D8B030D-6E8A-4147-A177-3AD203B41FA5}">
                      <a16:colId xmlns:a16="http://schemas.microsoft.com/office/drawing/2014/main" val="3791209119"/>
                    </a:ext>
                  </a:extLst>
                </a:gridCol>
                <a:gridCol w="411480">
                  <a:extLst>
                    <a:ext uri="{9D8B030D-6E8A-4147-A177-3AD203B41FA5}">
                      <a16:colId xmlns:a16="http://schemas.microsoft.com/office/drawing/2014/main" val="2990062590"/>
                    </a:ext>
                  </a:extLst>
                </a:gridCol>
                <a:gridCol w="411480">
                  <a:extLst>
                    <a:ext uri="{9D8B030D-6E8A-4147-A177-3AD203B41FA5}">
                      <a16:colId xmlns:a16="http://schemas.microsoft.com/office/drawing/2014/main" val="3772504681"/>
                    </a:ext>
                  </a:extLst>
                </a:gridCol>
                <a:gridCol w="411480">
                  <a:extLst>
                    <a:ext uri="{9D8B030D-6E8A-4147-A177-3AD203B41FA5}">
                      <a16:colId xmlns:a16="http://schemas.microsoft.com/office/drawing/2014/main" val="3388796851"/>
                    </a:ext>
                  </a:extLst>
                </a:gridCol>
                <a:gridCol w="411480">
                  <a:extLst>
                    <a:ext uri="{9D8B030D-6E8A-4147-A177-3AD203B41FA5}">
                      <a16:colId xmlns:a16="http://schemas.microsoft.com/office/drawing/2014/main" val="3887395495"/>
                    </a:ext>
                  </a:extLst>
                </a:gridCol>
                <a:gridCol w="411480">
                  <a:extLst>
                    <a:ext uri="{9D8B030D-6E8A-4147-A177-3AD203B41FA5}">
                      <a16:colId xmlns:a16="http://schemas.microsoft.com/office/drawing/2014/main" val="2987548450"/>
                    </a:ext>
                  </a:extLst>
                </a:gridCol>
                <a:gridCol w="411480">
                  <a:extLst>
                    <a:ext uri="{9D8B030D-6E8A-4147-A177-3AD203B41FA5}">
                      <a16:colId xmlns:a16="http://schemas.microsoft.com/office/drawing/2014/main" val="583688641"/>
                    </a:ext>
                  </a:extLst>
                </a:gridCol>
                <a:gridCol w="411480">
                  <a:extLst>
                    <a:ext uri="{9D8B030D-6E8A-4147-A177-3AD203B41FA5}">
                      <a16:colId xmlns:a16="http://schemas.microsoft.com/office/drawing/2014/main" val="3563563142"/>
                    </a:ext>
                  </a:extLst>
                </a:gridCol>
                <a:gridCol w="411480">
                  <a:extLst>
                    <a:ext uri="{9D8B030D-6E8A-4147-A177-3AD203B41FA5}">
                      <a16:colId xmlns:a16="http://schemas.microsoft.com/office/drawing/2014/main" val="902592879"/>
                    </a:ext>
                  </a:extLst>
                </a:gridCol>
                <a:gridCol w="411480">
                  <a:extLst>
                    <a:ext uri="{9D8B030D-6E8A-4147-A177-3AD203B41FA5}">
                      <a16:colId xmlns:a16="http://schemas.microsoft.com/office/drawing/2014/main" val="3532565082"/>
                    </a:ext>
                  </a:extLst>
                </a:gridCol>
                <a:gridCol w="411480">
                  <a:extLst>
                    <a:ext uri="{9D8B030D-6E8A-4147-A177-3AD203B41FA5}">
                      <a16:colId xmlns:a16="http://schemas.microsoft.com/office/drawing/2014/main" val="3643664378"/>
                    </a:ext>
                  </a:extLst>
                </a:gridCol>
                <a:gridCol w="411480">
                  <a:extLst>
                    <a:ext uri="{9D8B030D-6E8A-4147-A177-3AD203B41FA5}">
                      <a16:colId xmlns:a16="http://schemas.microsoft.com/office/drawing/2014/main" val="1134647370"/>
                    </a:ext>
                  </a:extLst>
                </a:gridCol>
                <a:gridCol w="411480">
                  <a:extLst>
                    <a:ext uri="{9D8B030D-6E8A-4147-A177-3AD203B41FA5}">
                      <a16:colId xmlns:a16="http://schemas.microsoft.com/office/drawing/2014/main" val="22158771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2291098466"/>
                  </a:ext>
                </a:extLst>
              </a:tr>
              <a:tr h="370840">
                <a:tc>
                  <a:txBody>
                    <a:bodyPr/>
                    <a:lstStyle/>
                    <a:p>
                      <a:r>
                        <a:rPr lang="en-US" sz="1000"/>
                        <a:t>TMNA Services</a:t>
                      </a:r>
                    </a:p>
                  </a:txBody>
                  <a:tcPr/>
                </a:tc>
                <a:tc>
                  <a:txBody>
                    <a:bodyPr/>
                    <a:lstStyle/>
                    <a:p>
                      <a:r>
                        <a:rPr lang="en-US" sz="1000"/>
                        <a:t>5892</a:t>
                      </a:r>
                    </a:p>
                  </a:txBody>
                  <a:tcPr/>
                </a:tc>
                <a:tc>
                  <a:txBody>
                    <a:bodyPr/>
                    <a:lstStyle/>
                    <a:p>
                      <a:r>
                        <a:rPr lang="en-US" sz="1000"/>
                        <a:t>299</a:t>
                      </a:r>
                    </a:p>
                  </a:txBody>
                  <a:tcPr/>
                </a:tc>
                <a:tc>
                  <a:txBody>
                    <a:bodyPr/>
                    <a:lstStyle/>
                    <a:p>
                      <a:r>
                        <a:rPr lang="en-US" sz="1000"/>
                        <a:t>20</a:t>
                      </a:r>
                    </a:p>
                  </a:txBody>
                  <a:tcPr/>
                </a:tc>
                <a:tc>
                  <a:txBody>
                    <a:bodyPr/>
                    <a:lstStyle/>
                    <a:p>
                      <a:r>
                        <a:rPr lang="en-US" sz="1000"/>
                        <a:t>871</a:t>
                      </a:r>
                    </a:p>
                  </a:txBody>
                  <a:tcPr/>
                </a:tc>
                <a:tc>
                  <a:txBody>
                    <a:bodyPr/>
                    <a:lstStyle/>
                    <a:p>
                      <a:r>
                        <a:rPr lang="en-US" sz="1000"/>
                        <a:t>43.55</a:t>
                      </a:r>
                    </a:p>
                  </a:txBody>
                  <a:tcPr/>
                </a:tc>
                <a:tc>
                  <a:txBody>
                    <a:bodyPr/>
                    <a:lstStyle/>
                    <a:p>
                      <a:r>
                        <a:rPr lang="en-US" sz="1000"/>
                        <a:t>28</a:t>
                      </a:r>
                    </a:p>
                  </a:txBody>
                  <a:tcPr/>
                </a:tc>
                <a:tc>
                  <a:txBody>
                    <a:bodyPr/>
                    <a:lstStyle/>
                    <a:p>
                      <a:r>
                        <a:rPr lang="en-US" sz="1000"/>
                        <a:t>1.4</a:t>
                      </a:r>
                    </a:p>
                  </a:txBody>
                  <a:tcPr/>
                </a:tc>
                <a:tc>
                  <a:txBody>
                    <a:bodyPr/>
                    <a:lstStyle/>
                    <a:p>
                      <a:r>
                        <a:rPr lang="en-US" sz="1000"/>
                        <a:t>11</a:t>
                      </a:r>
                    </a:p>
                  </a:txBody>
                  <a:tcPr/>
                </a:tc>
                <a:tc>
                  <a:txBody>
                    <a:bodyPr/>
                    <a:lstStyle/>
                    <a:p>
                      <a:r>
                        <a:rPr lang="en-US" sz="1000"/>
                        <a:t>0.55</a:t>
                      </a:r>
                    </a:p>
                  </a:txBody>
                  <a:tcPr/>
                </a:tc>
                <a:tc>
                  <a:txBody>
                    <a:bodyPr/>
                    <a:lstStyle/>
                    <a:p>
                      <a:r>
                        <a:rPr lang="en-US" sz="1000"/>
                        <a:t>1210</a:t>
                      </a:r>
                    </a:p>
                  </a:txBody>
                  <a:tcPr/>
                </a:tc>
                <a:tc>
                  <a:txBody>
                    <a:bodyPr/>
                    <a:lstStyle/>
                    <a:p>
                      <a:r>
                        <a:rPr lang="en-US" sz="1000"/>
                        <a:t>60.5</a:t>
                      </a:r>
                    </a:p>
                  </a:txBody>
                  <a:tcPr/>
                </a:tc>
                <a:tc>
                  <a:txBody>
                    <a:bodyPr/>
                    <a:lstStyle/>
                    <a:p>
                      <a:r>
                        <a:rPr lang="en-US" sz="1000"/>
                        <a:t>35868</a:t>
                      </a:r>
                    </a:p>
                  </a:txBody>
                  <a:tcPr/>
                </a:tc>
                <a:tc>
                  <a:txBody>
                    <a:bodyPr/>
                    <a:lstStyle/>
                    <a:p>
                      <a:r>
                        <a:rPr lang="en-US" sz="1000"/>
                        <a:t>1793.4</a:t>
                      </a:r>
                    </a:p>
                  </a:txBody>
                  <a:tcPr/>
                </a:tc>
                <a:tc>
                  <a:txBody>
                    <a:bodyPr/>
                    <a:lstStyle/>
                    <a:p>
                      <a:r>
                        <a:rPr lang="en-US" sz="1000"/>
                        <a:t>0.056378223291181 %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508111416"/>
                  </a:ext>
                </a:extLst>
              </a:tr>
            </a:tbl>
          </a:graphicData>
        </a:graphic>
      </p:graphicFrame>
      <p:sp>
        <p:nvSpPr>
          <p:cNvPr id="4" name="Text Placeholder 3">
            <a:extLst>
              <a:ext uri="{FF2B5EF4-FFF2-40B4-BE49-F238E27FC236}">
                <a16:creationId xmlns:a16="http://schemas.microsoft.com/office/drawing/2014/main" id="{D9166F12-6DF5-4467-BC5F-873EE34F009A}"/>
              </a:ext>
            </a:extLst>
          </p:cNvPr>
          <p:cNvSpPr>
            <a:spLocks noGrp="1"/>
          </p:cNvSpPr>
          <p:nvPr>
            <p:ph type="body" sz="quarter" idx="14"/>
          </p:nvPr>
        </p:nvSpPr>
        <p:spPr/>
        <p:txBody>
          <a:bodyPr/>
          <a:lstStyle/>
          <a:p>
            <a:r>
              <a:rPr lang="en-US"/>
              <a:t>01/01/2021 - 03/31/2021</a:t>
            </a:r>
          </a:p>
        </p:txBody>
      </p:sp>
    </p:spTree>
    <p:extLst>
      <p:ext uri="{BB962C8B-B14F-4D97-AF65-F5344CB8AC3E}">
        <p14:creationId xmlns:p14="http://schemas.microsoft.com/office/powerpoint/2010/main" val="3791144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982</Words>
  <Application>Microsoft Office PowerPoint</Application>
  <PresentationFormat>On-screen Show (4:3)</PresentationFormat>
  <Paragraphs>290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Quarterly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Facebook Total Interactions | TMNAS</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Twitter Total Interactions | TMNAS</vt:lpstr>
      <vt:lpstr>LinkedIn Followers Table | Tokio Marine America</vt:lpstr>
      <vt:lpstr>LinkedIn LinkedIn Followers Change | Tokio Marine America</vt:lpstr>
      <vt:lpstr>Instagram Key Metrics Table | Tokio Marine America</vt:lpstr>
      <vt:lpstr>Instagram Followers Change | Tokio Marine America</vt:lpstr>
      <vt:lpstr>Instagram Average Interactions Per Post | Tokio Marine America</vt:lpstr>
      <vt:lpstr>Instagram Instagram Top Posts | Tokio Marine America - 1 of 5</vt:lpstr>
      <vt:lpstr>Instagram Instagram Top Posts | Tokio Marine America - 2 of 5</vt:lpstr>
      <vt:lpstr>Instagram Instagram Top Posts | Tokio Marine America - 3 of 5</vt:lpstr>
      <vt:lpstr>Instagram Instagram Top Posts | Tokio Marine America - 4 of 5</vt:lpstr>
      <vt:lpstr>Instagram Instagram Top Posts | Tokio Marine America - 5 of 5</vt:lpstr>
      <vt:lpstr>Instagram Total Interactions | TMNAS</vt:lpstr>
      <vt:lpstr>LinkedIn Key Metrics Table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Quarterly Social Media</dc:title>
  <dc:creator>Frederik Peiniger</dc:creator>
  <cp:lastModifiedBy>Frederik Peiniger</cp:lastModifiedBy>
  <cp:revision>1</cp:revision>
  <dcterms:created xsi:type="dcterms:W3CDTF">2021-04-12T19:15:52Z</dcterms:created>
  <dcterms:modified xsi:type="dcterms:W3CDTF">2021-04-12T19:16:30Z</dcterms:modified>
</cp:coreProperties>
</file>