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44256</c:v>
                </c:pt>
              </c:numCache>
            </c:numRef>
          </c:cat>
          <c:val>
            <c:numRef>
              <c:f>Sheet1!$B$2</c:f>
              <c:numCache>
                <c:formatCode>General</c:formatCode>
                <c:ptCount val="1"/>
                <c:pt idx="0">
                  <c:v>402</c:v>
                </c:pt>
              </c:numCache>
            </c:numRef>
          </c:val>
          <c:extLst>
            <c:ext xmlns:c16="http://schemas.microsoft.com/office/drawing/2014/chart" uri="{C3380CC4-5D6E-409C-BE32-E72D297353CC}">
              <c16:uniqueId val="{00000000-860D-4815-9396-1A2F8D721B1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44256</c:v>
                </c:pt>
              </c:numCache>
            </c:numRef>
          </c:cat>
          <c:val>
            <c:numRef>
              <c:f>Sheet1!$C$2</c:f>
              <c:numCache>
                <c:formatCode>General</c:formatCode>
                <c:ptCount val="1"/>
                <c:pt idx="0">
                  <c:v>405</c:v>
                </c:pt>
              </c:numCache>
            </c:numRef>
          </c:val>
          <c:extLst>
            <c:ext xmlns:c16="http://schemas.microsoft.com/office/drawing/2014/chart" uri="{C3380CC4-5D6E-409C-BE32-E72D297353CC}">
              <c16:uniqueId val="{00000001-860D-4815-9396-1A2F8D721B1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44256</c:v>
                </c:pt>
              </c:numCache>
            </c:numRef>
          </c:cat>
          <c:val>
            <c:numRef>
              <c:f>Sheet1!$D$2</c:f>
              <c:numCache>
                <c:formatCode>General</c:formatCode>
                <c:ptCount val="1"/>
                <c:pt idx="0">
                  <c:v>17805</c:v>
                </c:pt>
              </c:numCache>
            </c:numRef>
          </c:val>
          <c:extLst>
            <c:ext xmlns:c16="http://schemas.microsoft.com/office/drawing/2014/chart" uri="{C3380CC4-5D6E-409C-BE32-E72D297353CC}">
              <c16:uniqueId val="{00000002-860D-4815-9396-1A2F8D721B1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44256</c:v>
                </c:pt>
              </c:numCache>
            </c:numRef>
          </c:cat>
          <c:val>
            <c:numRef>
              <c:f>Sheet1!$E$2</c:f>
              <c:numCache>
                <c:formatCode>General</c:formatCode>
                <c:ptCount val="1"/>
                <c:pt idx="0">
                  <c:v>222</c:v>
                </c:pt>
              </c:numCache>
            </c:numRef>
          </c:val>
          <c:extLst>
            <c:ext xmlns:c16="http://schemas.microsoft.com/office/drawing/2014/chart" uri="{C3380CC4-5D6E-409C-BE32-E72D297353CC}">
              <c16:uniqueId val="{00000003-860D-4815-9396-1A2F8D721B1E}"/>
            </c:ext>
          </c:extLst>
        </c:ser>
        <c:dLbls>
          <c:showLegendKey val="0"/>
          <c:showVal val="0"/>
          <c:showCatName val="0"/>
          <c:showSerName val="0"/>
          <c:showPercent val="0"/>
          <c:showBubbleSize val="0"/>
        </c:dLbls>
        <c:gapWidth val="219"/>
        <c:overlap val="-27"/>
        <c:axId val="272765344"/>
        <c:axId val="274530008"/>
      </c:barChart>
      <c:dateAx>
        <c:axId val="27276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530008"/>
        <c:crosses val="autoZero"/>
        <c:auto val="1"/>
        <c:lblOffset val="100"/>
        <c:baseTimeUnit val="days"/>
      </c:dateAx>
      <c:valAx>
        <c:axId val="27453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76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1</c:v>
                </c:pt>
              </c:numCache>
            </c:numRef>
          </c:val>
          <c:extLst>
            <c:ext xmlns:c16="http://schemas.microsoft.com/office/drawing/2014/chart" uri="{C3380CC4-5D6E-409C-BE32-E72D297353CC}">
              <c16:uniqueId val="{00000000-B470-4FBD-BF1C-CC9AEF85640A}"/>
            </c:ext>
          </c:extLst>
        </c:ser>
        <c:dLbls>
          <c:showLegendKey val="0"/>
          <c:showVal val="0"/>
          <c:showCatName val="0"/>
          <c:showSerName val="0"/>
          <c:showPercent val="0"/>
          <c:showBubbleSize val="0"/>
        </c:dLbls>
        <c:gapWidth val="219"/>
        <c:overlap val="-27"/>
        <c:axId val="271055456"/>
        <c:axId val="271055784"/>
      </c:barChart>
      <c:dateAx>
        <c:axId val="271055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55784"/>
        <c:crosses val="autoZero"/>
        <c:auto val="1"/>
        <c:lblOffset val="100"/>
        <c:baseTimeUnit val="months"/>
      </c:dateAx>
      <c:valAx>
        <c:axId val="27105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5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881-4DB0-A7CC-933D8BEC6E58}"/>
            </c:ext>
          </c:extLst>
        </c:ser>
        <c:dLbls>
          <c:showLegendKey val="0"/>
          <c:showVal val="0"/>
          <c:showCatName val="0"/>
          <c:showSerName val="0"/>
          <c:showPercent val="0"/>
          <c:showBubbleSize val="0"/>
        </c:dLbls>
        <c:gapWidth val="219"/>
        <c:overlap val="-27"/>
        <c:axId val="330259272"/>
        <c:axId val="330259600"/>
      </c:barChart>
      <c:dateAx>
        <c:axId val="330259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59600"/>
        <c:crosses val="autoZero"/>
        <c:auto val="1"/>
        <c:lblOffset val="100"/>
        <c:baseTimeUnit val="months"/>
      </c:dateAx>
      <c:valAx>
        <c:axId val="33025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5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231</c:v>
                </c:pt>
                <c:pt idx="2">
                  <c:v>82</c:v>
                </c:pt>
                <c:pt idx="3">
                  <c:v>19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7D9-4FDD-970A-ED671002BD99}"/>
            </c:ext>
          </c:extLst>
        </c:ser>
        <c:dLbls>
          <c:showLegendKey val="0"/>
          <c:showVal val="0"/>
          <c:showCatName val="0"/>
          <c:showSerName val="0"/>
          <c:showPercent val="0"/>
          <c:showBubbleSize val="0"/>
        </c:dLbls>
        <c:gapWidth val="219"/>
        <c:overlap val="-27"/>
        <c:axId val="271056112"/>
        <c:axId val="274527384"/>
      </c:barChart>
      <c:catAx>
        <c:axId val="27105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527384"/>
        <c:crosses val="autoZero"/>
        <c:auto val="1"/>
        <c:lblAlgn val="ctr"/>
        <c:lblOffset val="100"/>
        <c:noMultiLvlLbl val="0"/>
      </c:catAx>
      <c:valAx>
        <c:axId val="27452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05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471</c:v>
                </c:pt>
              </c:numCache>
            </c:numRef>
          </c:val>
          <c:extLst>
            <c:ext xmlns:c16="http://schemas.microsoft.com/office/drawing/2014/chart" uri="{C3380CC4-5D6E-409C-BE32-E72D297353CC}">
              <c16:uniqueId val="{00000000-EDBC-4FDA-B8D6-5B4EB91C3831}"/>
            </c:ext>
          </c:extLst>
        </c:ser>
        <c:dLbls>
          <c:showLegendKey val="0"/>
          <c:showVal val="0"/>
          <c:showCatName val="0"/>
          <c:showSerName val="0"/>
          <c:showPercent val="0"/>
          <c:showBubbleSize val="0"/>
        </c:dLbls>
        <c:gapWidth val="219"/>
        <c:overlap val="-27"/>
        <c:axId val="330210928"/>
        <c:axId val="330211584"/>
      </c:barChart>
      <c:dateAx>
        <c:axId val="33021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11584"/>
        <c:crosses val="autoZero"/>
        <c:auto val="1"/>
        <c:lblOffset val="100"/>
        <c:baseTimeUnit val="months"/>
      </c:dateAx>
      <c:valAx>
        <c:axId val="33021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1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0</c:v>
                </c:pt>
              </c:numCache>
            </c:numRef>
          </c:val>
          <c:extLst>
            <c:ext xmlns:c16="http://schemas.microsoft.com/office/drawing/2014/chart" uri="{C3380CC4-5D6E-409C-BE32-E72D297353CC}">
              <c16:uniqueId val="{00000000-FEB9-40F9-812E-BF6A700A844A}"/>
            </c:ext>
          </c:extLst>
        </c:ser>
        <c:dLbls>
          <c:showLegendKey val="0"/>
          <c:showVal val="0"/>
          <c:showCatName val="0"/>
          <c:showSerName val="0"/>
          <c:showPercent val="0"/>
          <c:showBubbleSize val="0"/>
        </c:dLbls>
        <c:gapWidth val="219"/>
        <c:overlap val="-27"/>
        <c:axId val="333773920"/>
        <c:axId val="333776216"/>
      </c:barChart>
      <c:dateAx>
        <c:axId val="333773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6216"/>
        <c:crosses val="autoZero"/>
        <c:auto val="1"/>
        <c:lblOffset val="100"/>
        <c:baseTimeUnit val="months"/>
      </c:dateAx>
      <c:valAx>
        <c:axId val="33377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2</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E45-4092-A097-83419A4645C7}"/>
            </c:ext>
          </c:extLst>
        </c:ser>
        <c:dLbls>
          <c:showLegendKey val="0"/>
          <c:showVal val="0"/>
          <c:showCatName val="0"/>
          <c:showSerName val="0"/>
          <c:showPercent val="0"/>
          <c:showBubbleSize val="0"/>
        </c:dLbls>
        <c:gapWidth val="219"/>
        <c:overlap val="-27"/>
        <c:axId val="333778512"/>
        <c:axId val="333778840"/>
      </c:barChart>
      <c:dateAx>
        <c:axId val="333778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8840"/>
        <c:crosses val="autoZero"/>
        <c:auto val="1"/>
        <c:lblOffset val="100"/>
        <c:baseTimeUnit val="months"/>
      </c:dateAx>
      <c:valAx>
        <c:axId val="33377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8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30</c:v>
                </c:pt>
                <c:pt idx="3">
                  <c:v>11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CF5-40A4-B135-522B948594AA}"/>
            </c:ext>
          </c:extLst>
        </c:ser>
        <c:dLbls>
          <c:showLegendKey val="0"/>
          <c:showVal val="0"/>
          <c:showCatName val="0"/>
          <c:showSerName val="0"/>
          <c:showPercent val="0"/>
          <c:showBubbleSize val="0"/>
        </c:dLbls>
        <c:gapWidth val="219"/>
        <c:overlap val="-27"/>
        <c:axId val="333788680"/>
        <c:axId val="333786056"/>
      </c:barChart>
      <c:catAx>
        <c:axId val="33378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6056"/>
        <c:crosses val="autoZero"/>
        <c:auto val="1"/>
        <c:lblAlgn val="ctr"/>
        <c:lblOffset val="100"/>
        <c:noMultiLvlLbl val="0"/>
      </c:catAx>
      <c:valAx>
        <c:axId val="33378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8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43</c:v>
                </c:pt>
                <c:pt idx="1">
                  <c:v>51</c:v>
                </c:pt>
                <c:pt idx="2">
                  <c:v>71</c:v>
                </c:pt>
                <c:pt idx="3">
                  <c:v>27</c:v>
                </c:pt>
              </c:numCache>
            </c:numRef>
          </c:val>
          <c:extLst>
            <c:ext xmlns:c16="http://schemas.microsoft.com/office/drawing/2014/chart" uri="{C3380CC4-5D6E-409C-BE32-E72D297353CC}">
              <c16:uniqueId val="{00000000-AB8B-436A-AD40-09FA4B9263AD}"/>
            </c:ext>
          </c:extLst>
        </c:ser>
        <c:dLbls>
          <c:showLegendKey val="0"/>
          <c:showVal val="0"/>
          <c:showCatName val="0"/>
          <c:showSerName val="0"/>
          <c:showPercent val="0"/>
          <c:showBubbleSize val="0"/>
        </c:dLbls>
        <c:gapWidth val="219"/>
        <c:overlap val="-27"/>
        <c:axId val="340985008"/>
        <c:axId val="340982384"/>
      </c:barChart>
      <c:dateAx>
        <c:axId val="34098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82384"/>
        <c:crosses val="autoZero"/>
        <c:auto val="1"/>
        <c:lblOffset val="100"/>
        <c:baseTimeUnit val="months"/>
      </c:dateAx>
      <c:valAx>
        <c:axId val="340982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8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2021-01</c:v>
                </c:pt>
                <c:pt idx="1">
                  <c:v>2021-02</c:v>
                </c:pt>
                <c:pt idx="2">
                  <c:v>2021-03</c:v>
                </c:pt>
                <c:pt idx="3">
                  <c:v>2021-04</c:v>
                </c:pt>
              </c:strCache>
            </c:strRef>
          </c:cat>
          <c:val>
            <c:numRef>
              <c:f>Sheet1!$B$2:$B$5</c:f>
              <c:numCache>
                <c:formatCode>General</c:formatCode>
                <c:ptCount val="4"/>
                <c:pt idx="0">
                  <c:v>23</c:v>
                </c:pt>
                <c:pt idx="1">
                  <c:v>31</c:v>
                </c:pt>
                <c:pt idx="2">
                  <c:v>31</c:v>
                </c:pt>
                <c:pt idx="3">
                  <c:v>35</c:v>
                </c:pt>
              </c:numCache>
            </c:numRef>
          </c:val>
          <c:extLst>
            <c:ext xmlns:c16="http://schemas.microsoft.com/office/drawing/2014/chart" uri="{C3380CC4-5D6E-409C-BE32-E72D297353CC}">
              <c16:uniqueId val="{00000000-9FA5-4CBB-950C-8BBB2A70B8A4}"/>
            </c:ext>
          </c:extLst>
        </c:ser>
        <c:dLbls>
          <c:showLegendKey val="0"/>
          <c:showVal val="0"/>
          <c:showCatName val="0"/>
          <c:showSerName val="0"/>
          <c:showPercent val="0"/>
          <c:showBubbleSize val="0"/>
        </c:dLbls>
        <c:gapWidth val="219"/>
        <c:overlap val="-27"/>
        <c:axId val="340973856"/>
        <c:axId val="340980088"/>
      </c:barChart>
      <c:catAx>
        <c:axId val="34097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80088"/>
        <c:crosses val="autoZero"/>
        <c:auto val="1"/>
        <c:lblAlgn val="ctr"/>
        <c:lblOffset val="100"/>
        <c:noMultiLvlLbl val="0"/>
      </c:catAx>
      <c:valAx>
        <c:axId val="34098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7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2021-01</c:v>
                </c:pt>
                <c:pt idx="1">
                  <c:v>2021-02</c:v>
                </c:pt>
                <c:pt idx="2">
                  <c:v>2021-03</c:v>
                </c:pt>
                <c:pt idx="3">
                  <c:v>2021-04</c:v>
                </c:pt>
              </c:strCache>
            </c:strRef>
          </c:cat>
          <c:val>
            <c:numRef>
              <c:f>Sheet1!$B$2:$B$5</c:f>
              <c:numCache>
                <c:formatCode>General</c:formatCode>
                <c:ptCount val="4"/>
                <c:pt idx="0">
                  <c:v>258</c:v>
                </c:pt>
                <c:pt idx="1">
                  <c:v>381</c:v>
                </c:pt>
                <c:pt idx="2">
                  <c:v>411</c:v>
                </c:pt>
                <c:pt idx="3">
                  <c:v>140</c:v>
                </c:pt>
              </c:numCache>
            </c:numRef>
          </c:val>
          <c:extLst>
            <c:ext xmlns:c16="http://schemas.microsoft.com/office/drawing/2014/chart" uri="{C3380CC4-5D6E-409C-BE32-E72D297353CC}">
              <c16:uniqueId val="{00000000-C9BA-4FE6-9D8F-6EC633AA89A3}"/>
            </c:ext>
          </c:extLst>
        </c:ser>
        <c:dLbls>
          <c:showLegendKey val="0"/>
          <c:showVal val="0"/>
          <c:showCatName val="0"/>
          <c:showSerName val="0"/>
          <c:showPercent val="0"/>
          <c:showBubbleSize val="0"/>
        </c:dLbls>
        <c:gapWidth val="219"/>
        <c:overlap val="-27"/>
        <c:axId val="340976808"/>
        <c:axId val="340977136"/>
      </c:barChart>
      <c:catAx>
        <c:axId val="340976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77136"/>
        <c:crosses val="autoZero"/>
        <c:auto val="1"/>
        <c:lblAlgn val="ctr"/>
        <c:lblOffset val="100"/>
        <c:noMultiLvlLbl val="0"/>
      </c:catAx>
      <c:valAx>
        <c:axId val="34097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7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24717</c:v>
                </c:pt>
                <c:pt idx="1">
                  <c:v>18812</c:v>
                </c:pt>
                <c:pt idx="2">
                  <c:v>22089</c:v>
                </c:pt>
                <c:pt idx="3">
                  <c:v>8149</c:v>
                </c:pt>
              </c:numCache>
            </c:numRef>
          </c:val>
          <c:extLst>
            <c:ext xmlns:c16="http://schemas.microsoft.com/office/drawing/2014/chart" uri="{C3380CC4-5D6E-409C-BE32-E72D297353CC}">
              <c16:uniqueId val="{00000000-583C-4EEF-B0E1-CD4528CA0BF8}"/>
            </c:ext>
          </c:extLst>
        </c:ser>
        <c:dLbls>
          <c:showLegendKey val="0"/>
          <c:showVal val="0"/>
          <c:showCatName val="0"/>
          <c:showSerName val="0"/>
          <c:showPercent val="0"/>
          <c:showBubbleSize val="0"/>
        </c:dLbls>
        <c:gapWidth val="219"/>
        <c:overlap val="-27"/>
        <c:axId val="340981072"/>
        <c:axId val="340976152"/>
      </c:barChart>
      <c:catAx>
        <c:axId val="34098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76152"/>
        <c:crosses val="autoZero"/>
        <c:auto val="1"/>
        <c:lblAlgn val="ctr"/>
        <c:lblOffset val="100"/>
        <c:noMultiLvlLbl val="0"/>
      </c:catAx>
      <c:valAx>
        <c:axId val="34097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98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14</c:v>
                </c:pt>
                <c:pt idx="2">
                  <c:v>26</c:v>
                </c:pt>
                <c:pt idx="3">
                  <c:v>9</c:v>
                </c:pt>
              </c:numCache>
            </c:numRef>
          </c:val>
          <c:extLst>
            <c:ext xmlns:c16="http://schemas.microsoft.com/office/drawing/2014/chart" uri="{C3380CC4-5D6E-409C-BE32-E72D297353CC}">
              <c16:uniqueId val="{00000000-5553-49A4-9D8C-303B05A54B1D}"/>
            </c:ext>
          </c:extLst>
        </c:ser>
        <c:dLbls>
          <c:showLegendKey val="0"/>
          <c:showVal val="0"/>
          <c:showCatName val="0"/>
          <c:showSerName val="0"/>
          <c:showPercent val="0"/>
          <c:showBubbleSize val="0"/>
        </c:dLbls>
        <c:gapWidth val="219"/>
        <c:overlap val="-27"/>
        <c:axId val="332786264"/>
        <c:axId val="332786592"/>
      </c:barChart>
      <c:dateAx>
        <c:axId val="33278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86592"/>
        <c:crosses val="autoZero"/>
        <c:auto val="1"/>
        <c:lblOffset val="100"/>
        <c:baseTimeUnit val="months"/>
      </c:dateAx>
      <c:valAx>
        <c:axId val="33278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8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C16-4535-9B0C-43A16BCF4C83}"/>
            </c:ext>
          </c:extLst>
        </c:ser>
        <c:dLbls>
          <c:showLegendKey val="0"/>
          <c:showVal val="0"/>
          <c:showCatName val="0"/>
          <c:showSerName val="0"/>
          <c:showPercent val="0"/>
          <c:showBubbleSize val="0"/>
        </c:dLbls>
        <c:gapWidth val="219"/>
        <c:overlap val="-27"/>
        <c:axId val="332792824"/>
        <c:axId val="332793808"/>
      </c:barChart>
      <c:dateAx>
        <c:axId val="332792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93808"/>
        <c:crosses val="autoZero"/>
        <c:auto val="1"/>
        <c:lblOffset val="100"/>
        <c:baseTimeUnit val="months"/>
      </c:dateAx>
      <c:valAx>
        <c:axId val="33279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9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36</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837-4FA9-BCEB-9C721ECE718C}"/>
            </c:ext>
          </c:extLst>
        </c:ser>
        <c:dLbls>
          <c:showLegendKey val="0"/>
          <c:showVal val="0"/>
          <c:showCatName val="0"/>
          <c:showSerName val="0"/>
          <c:showPercent val="0"/>
          <c:showBubbleSize val="0"/>
        </c:dLbls>
        <c:gapWidth val="219"/>
        <c:overlap val="-27"/>
        <c:axId val="332795120"/>
        <c:axId val="332788560"/>
      </c:barChart>
      <c:catAx>
        <c:axId val="33279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88560"/>
        <c:crosses val="autoZero"/>
        <c:auto val="1"/>
        <c:lblAlgn val="ctr"/>
        <c:lblOffset val="100"/>
        <c:noMultiLvlLbl val="0"/>
      </c:catAx>
      <c:valAx>
        <c:axId val="33278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9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CC8DF-3757-447F-B8B6-EE913A42DE5E}"/>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DF401D9B-4D32-4108-A2BF-7ECC66A7DAF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93874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70A55-7834-43C4-85B5-3A5688CE5C2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F4A81CA-6CC8-4279-895A-EFE370F2449D}"/>
              </a:ext>
            </a:extLst>
          </p:cNvPr>
          <p:cNvGraphicFramePr>
            <a:graphicFrameLocks noGrp="1"/>
          </p:cNvGraphicFramePr>
          <p:nvPr>
            <p:ph type="chart" sz="quarter" idx="13"/>
            <p:extLst>
              <p:ext uri="{D42A27DB-BD31-4B8C-83A1-F6EECF244321}">
                <p14:modId xmlns:p14="http://schemas.microsoft.com/office/powerpoint/2010/main" val="1479320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42DFD-07FA-49D0-BCB4-42174B8A8B5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DFF9B99-8CC2-4892-801C-E9ED7FE13B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734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A2F9D-67B1-4345-9CB5-74E54B423D5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2A79C07-5A91-45B9-842B-33E2B2DC2936}"/>
              </a:ext>
            </a:extLst>
          </p:cNvPr>
          <p:cNvGraphicFramePr>
            <a:graphicFrameLocks noGrp="1"/>
          </p:cNvGraphicFramePr>
          <p:nvPr>
            <p:ph type="tbl" sz="quarter" idx="13"/>
            <p:extLst>
              <p:ext uri="{D42A27DB-BD31-4B8C-83A1-F6EECF244321}">
                <p14:modId xmlns:p14="http://schemas.microsoft.com/office/powerpoint/2010/main" val="312299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78677688"/>
                    </a:ext>
                  </a:extLst>
                </a:gridCol>
                <a:gridCol w="905256">
                  <a:extLst>
                    <a:ext uri="{9D8B030D-6E8A-4147-A177-3AD203B41FA5}">
                      <a16:colId xmlns:a16="http://schemas.microsoft.com/office/drawing/2014/main" val="2197557304"/>
                    </a:ext>
                  </a:extLst>
                </a:gridCol>
                <a:gridCol w="905256">
                  <a:extLst>
                    <a:ext uri="{9D8B030D-6E8A-4147-A177-3AD203B41FA5}">
                      <a16:colId xmlns:a16="http://schemas.microsoft.com/office/drawing/2014/main" val="341310589"/>
                    </a:ext>
                  </a:extLst>
                </a:gridCol>
                <a:gridCol w="905256">
                  <a:extLst>
                    <a:ext uri="{9D8B030D-6E8A-4147-A177-3AD203B41FA5}">
                      <a16:colId xmlns:a16="http://schemas.microsoft.com/office/drawing/2014/main" val="3565174796"/>
                    </a:ext>
                  </a:extLst>
                </a:gridCol>
                <a:gridCol w="905256">
                  <a:extLst>
                    <a:ext uri="{9D8B030D-6E8A-4147-A177-3AD203B41FA5}">
                      <a16:colId xmlns:a16="http://schemas.microsoft.com/office/drawing/2014/main" val="3575114464"/>
                    </a:ext>
                  </a:extLst>
                </a:gridCol>
                <a:gridCol w="905256">
                  <a:extLst>
                    <a:ext uri="{9D8B030D-6E8A-4147-A177-3AD203B41FA5}">
                      <a16:colId xmlns:a16="http://schemas.microsoft.com/office/drawing/2014/main" val="2022031690"/>
                    </a:ext>
                  </a:extLst>
                </a:gridCol>
                <a:gridCol w="905256">
                  <a:extLst>
                    <a:ext uri="{9D8B030D-6E8A-4147-A177-3AD203B41FA5}">
                      <a16:colId xmlns:a16="http://schemas.microsoft.com/office/drawing/2014/main" val="2976185365"/>
                    </a:ext>
                  </a:extLst>
                </a:gridCol>
                <a:gridCol w="905256">
                  <a:extLst>
                    <a:ext uri="{9D8B030D-6E8A-4147-A177-3AD203B41FA5}">
                      <a16:colId xmlns:a16="http://schemas.microsoft.com/office/drawing/2014/main" val="1873109399"/>
                    </a:ext>
                  </a:extLst>
                </a:gridCol>
                <a:gridCol w="905256">
                  <a:extLst>
                    <a:ext uri="{9D8B030D-6E8A-4147-A177-3AD203B41FA5}">
                      <a16:colId xmlns:a16="http://schemas.microsoft.com/office/drawing/2014/main" val="64234322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63103786"/>
                  </a:ext>
                </a:extLst>
              </a:tr>
              <a:tr h="370840">
                <a:tc>
                  <a:txBody>
                    <a:bodyPr/>
                    <a:lstStyle/>
                    <a:p>
                      <a:r>
                        <a:rPr lang="en-US" sz="1000"/>
                        <a:t>402</a:t>
                      </a:r>
                    </a:p>
                  </a:txBody>
                  <a:tcPr/>
                </a:tc>
                <a:tc>
                  <a:txBody>
                    <a:bodyPr/>
                    <a:lstStyle/>
                    <a:p>
                      <a:r>
                        <a:rPr lang="en-US" sz="1000"/>
                        <a:t>3</a:t>
                      </a:r>
                    </a:p>
                  </a:txBody>
                  <a:tcPr/>
                </a:tc>
                <a:tc>
                  <a:txBody>
                    <a:bodyPr/>
                    <a:lstStyle/>
                    <a:p>
                      <a:r>
                        <a:rPr lang="en-US" sz="1000"/>
                        <a:t>13</a:t>
                      </a:r>
                    </a:p>
                  </a:txBody>
                  <a:tcPr/>
                </a:tc>
                <a:tc>
                  <a:txBody>
                    <a:bodyPr/>
                    <a:lstStyle/>
                    <a:p>
                      <a:r>
                        <a:rPr lang="en-US" sz="1000"/>
                        <a:t>59</a:t>
                      </a:r>
                    </a:p>
                  </a:txBody>
                  <a:tcPr/>
                </a:tc>
                <a:tc>
                  <a:txBody>
                    <a:bodyPr/>
                    <a:lstStyle/>
                    <a:p>
                      <a:r>
                        <a:rPr lang="en-US" sz="1000"/>
                        <a:t>5</a:t>
                      </a:r>
                    </a:p>
                  </a:txBody>
                  <a:tcPr/>
                </a:tc>
                <a:tc>
                  <a:txBody>
                    <a:bodyPr/>
                    <a:lstStyle/>
                    <a:p>
                      <a:r>
                        <a:rPr lang="en-US" sz="1000"/>
                        <a:t>18</a:t>
                      </a:r>
                    </a:p>
                  </a:txBody>
                  <a:tcPr/>
                </a:tc>
                <a:tc>
                  <a:txBody>
                    <a:bodyPr/>
                    <a:lstStyle/>
                    <a:p>
                      <a:r>
                        <a:rPr lang="en-US" sz="1000"/>
                        <a:t>0</a:t>
                      </a:r>
                    </a:p>
                  </a:txBody>
                  <a:tcPr/>
                </a:tc>
                <a:tc>
                  <a:txBody>
                    <a:bodyPr/>
                    <a:lstStyle/>
                    <a:p>
                      <a:r>
                        <a:rPr lang="en-US" sz="1000"/>
                        <a:t>1.5769 %</a:t>
                      </a:r>
                    </a:p>
                  </a:txBody>
                  <a:tcPr/>
                </a:tc>
                <a:tc>
                  <a:txBody>
                    <a:bodyPr/>
                    <a:lstStyle/>
                    <a:p>
                      <a:r>
                        <a:rPr lang="en-US" sz="1000"/>
                        <a:t>0.0 %</a:t>
                      </a:r>
                    </a:p>
                  </a:txBody>
                  <a:tcPr/>
                </a:tc>
                <a:extLst>
                  <a:ext uri="{0D108BD9-81ED-4DB2-BD59-A6C34878D82A}">
                    <a16:rowId xmlns:a16="http://schemas.microsoft.com/office/drawing/2014/main" val="1705246879"/>
                  </a:ext>
                </a:extLst>
              </a:tr>
            </a:tbl>
          </a:graphicData>
        </a:graphic>
      </p:graphicFrame>
      <p:sp>
        <p:nvSpPr>
          <p:cNvPr id="4" name="Text Placeholder 3">
            <a:extLst>
              <a:ext uri="{FF2B5EF4-FFF2-40B4-BE49-F238E27FC236}">
                <a16:creationId xmlns:a16="http://schemas.microsoft.com/office/drawing/2014/main" id="{DEE3329C-7ACA-453F-9CDE-9AAE2CDABBC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593507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96CE8-4603-4FDC-BDB5-05E3AB15C0FD}"/>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09A7C352-79A9-45AF-9F18-BAA00DABC5F0}"/>
              </a:ext>
            </a:extLst>
          </p:cNvPr>
          <p:cNvGraphicFramePr>
            <a:graphicFrameLocks noGrp="1"/>
          </p:cNvGraphicFramePr>
          <p:nvPr>
            <p:ph type="chart" sz="quarter" idx="13"/>
            <p:extLst>
              <p:ext uri="{D42A27DB-BD31-4B8C-83A1-F6EECF244321}">
                <p14:modId xmlns:p14="http://schemas.microsoft.com/office/powerpoint/2010/main" val="2828007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26F82E-3FA1-4041-83A6-76C31208316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E91D43B-FB4E-4858-B684-1A12FBA61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304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6F83A-B939-4D0D-ABAC-863FC760C00B}"/>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181FBF45-1192-4736-9490-C3E4097F2B00}"/>
              </a:ext>
            </a:extLst>
          </p:cNvPr>
          <p:cNvGraphicFramePr>
            <a:graphicFrameLocks noGrp="1"/>
          </p:cNvGraphicFramePr>
          <p:nvPr>
            <p:ph type="chart" sz="quarter" idx="13"/>
            <p:extLst>
              <p:ext uri="{D42A27DB-BD31-4B8C-83A1-F6EECF244321}">
                <p14:modId xmlns:p14="http://schemas.microsoft.com/office/powerpoint/2010/main" val="3204561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EA8E60-A9D8-41E8-BDA3-5849D36F861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F12AFB0-3046-4435-BCE0-9397CCD8D6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0029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19C10-E6FC-4C95-B394-E5203266E759}"/>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73057456-631C-4CC4-AE7B-110971AC0FAB}"/>
              </a:ext>
            </a:extLst>
          </p:cNvPr>
          <p:cNvGraphicFramePr>
            <a:graphicFrameLocks noGrp="1"/>
          </p:cNvGraphicFramePr>
          <p:nvPr>
            <p:ph type="chart" sz="quarter" idx="13"/>
            <p:extLst>
              <p:ext uri="{D42A27DB-BD31-4B8C-83A1-F6EECF244321}">
                <p14:modId xmlns:p14="http://schemas.microsoft.com/office/powerpoint/2010/main" val="3386838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BF3D21-3330-4316-85F3-725ECE51C9F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964A534-CF1E-492B-A80F-EBEF70603D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607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BE1C8-EBE8-4B49-B6BD-895DCCDD670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86C555D5-3EDF-4F80-9DC4-3B4A5AC2EFF1}"/>
              </a:ext>
            </a:extLst>
          </p:cNvPr>
          <p:cNvGraphicFramePr>
            <a:graphicFrameLocks noGrp="1"/>
          </p:cNvGraphicFramePr>
          <p:nvPr>
            <p:ph type="chart" sz="quarter" idx="13"/>
            <p:extLst>
              <p:ext uri="{D42A27DB-BD31-4B8C-83A1-F6EECF244321}">
                <p14:modId xmlns:p14="http://schemas.microsoft.com/office/powerpoint/2010/main" val="3237591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2190F1-2FED-4AD2-90E5-D4B289FFD35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7A7215D-E649-4D44-984B-ADA0784178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309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8568C-1637-48DA-B0EF-13E34EFC011E}"/>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50F6D0C2-EE3E-438A-BAF6-C406462E4E5E}"/>
              </a:ext>
            </a:extLst>
          </p:cNvPr>
          <p:cNvGraphicFramePr>
            <a:graphicFrameLocks noGrp="1"/>
          </p:cNvGraphicFramePr>
          <p:nvPr>
            <p:ph type="tbl" sz="quarter" idx="13"/>
            <p:extLst>
              <p:ext uri="{D42A27DB-BD31-4B8C-83A1-F6EECF244321}">
                <p14:modId xmlns:p14="http://schemas.microsoft.com/office/powerpoint/2010/main" val="2987290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97441142"/>
                    </a:ext>
                  </a:extLst>
                </a:gridCol>
                <a:gridCol w="822960">
                  <a:extLst>
                    <a:ext uri="{9D8B030D-6E8A-4147-A177-3AD203B41FA5}">
                      <a16:colId xmlns:a16="http://schemas.microsoft.com/office/drawing/2014/main" val="2521814802"/>
                    </a:ext>
                  </a:extLst>
                </a:gridCol>
                <a:gridCol w="822960">
                  <a:extLst>
                    <a:ext uri="{9D8B030D-6E8A-4147-A177-3AD203B41FA5}">
                      <a16:colId xmlns:a16="http://schemas.microsoft.com/office/drawing/2014/main" val="3259088684"/>
                    </a:ext>
                  </a:extLst>
                </a:gridCol>
                <a:gridCol w="822960">
                  <a:extLst>
                    <a:ext uri="{9D8B030D-6E8A-4147-A177-3AD203B41FA5}">
                      <a16:colId xmlns:a16="http://schemas.microsoft.com/office/drawing/2014/main" val="2531103514"/>
                    </a:ext>
                  </a:extLst>
                </a:gridCol>
                <a:gridCol w="822960">
                  <a:extLst>
                    <a:ext uri="{9D8B030D-6E8A-4147-A177-3AD203B41FA5}">
                      <a16:colId xmlns:a16="http://schemas.microsoft.com/office/drawing/2014/main" val="3221073014"/>
                    </a:ext>
                  </a:extLst>
                </a:gridCol>
                <a:gridCol w="822960">
                  <a:extLst>
                    <a:ext uri="{9D8B030D-6E8A-4147-A177-3AD203B41FA5}">
                      <a16:colId xmlns:a16="http://schemas.microsoft.com/office/drawing/2014/main" val="1415584260"/>
                    </a:ext>
                  </a:extLst>
                </a:gridCol>
                <a:gridCol w="822960">
                  <a:extLst>
                    <a:ext uri="{9D8B030D-6E8A-4147-A177-3AD203B41FA5}">
                      <a16:colId xmlns:a16="http://schemas.microsoft.com/office/drawing/2014/main" val="283232942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698522214"/>
                  </a:ext>
                </a:extLst>
              </a:tr>
              <a:tr h="370840">
                <a:tc>
                  <a:txBody>
                    <a:bodyPr/>
                    <a:lstStyle/>
                    <a:p>
                      <a:r>
                        <a:rPr lang="en-US" sz="1000" b="1"/>
                        <a:t>Tokio Marine America - 2021-03-12 18:32:07</a:t>
                      </a:r>
                      <a:r>
                        <a:rPr lang="en-US" sz="1000"/>
                        <a:t>
 It's no secret that TMA loves animals (especially Laurie's cute rescue cats, Miss Polly and Macaroni ❤️ ). We're happy to share that for the month of March, our Chicago office will be supporting Cat Nap From the Heart! Cat Nap shelters abandoned and mistreated cats and small mammals until they find their forever home, even into old age.</a:t>
                      </a:r>
                    </a:p>
                  </a:txBody>
                  <a:tcPr/>
                </a:tc>
                <a:tc>
                  <a:txBody>
                    <a:bodyPr/>
                    <a:lstStyle/>
                    <a:p>
                      <a:r>
                        <a:rPr lang="en-US" sz="1000"/>
                        <a:t>10</a:t>
                      </a:r>
                    </a:p>
                  </a:txBody>
                  <a:tcPr/>
                </a:tc>
                <a:tc>
                  <a:txBody>
                    <a:bodyPr/>
                    <a:lstStyle/>
                    <a:p>
                      <a:r>
                        <a:rPr lang="en-US" sz="1000"/>
                        <a:t>6</a:t>
                      </a:r>
                    </a:p>
                  </a:txBody>
                  <a:tcPr/>
                </a:tc>
                <a:tc>
                  <a:txBody>
                    <a:bodyPr/>
                    <a:lstStyle/>
                    <a:p>
                      <a:r>
                        <a:rPr lang="en-US" sz="1000"/>
                        <a:t>1</a:t>
                      </a:r>
                    </a:p>
                  </a:txBody>
                  <a:tcPr/>
                </a:tc>
                <a:tc>
                  <a:txBody>
                    <a:bodyPr/>
                    <a:lstStyle/>
                    <a:p>
                      <a:r>
                        <a:rPr lang="en-US" sz="1000"/>
                        <a:t>3</a:t>
                      </a:r>
                    </a:p>
                  </a:txBody>
                  <a:tcPr/>
                </a:tc>
                <a:tc>
                  <a:txBody>
                    <a:bodyPr/>
                    <a:lstStyle/>
                    <a:p>
                      <a:r>
                        <a:rPr lang="en-US" sz="1000"/>
                        <a:t>2.5126 %</a:t>
                      </a:r>
                    </a:p>
                  </a:txBody>
                  <a:tcPr/>
                </a:tc>
                <a:tc>
                  <a:txBody>
                    <a:bodyPr/>
                    <a:lstStyle/>
                    <a:p>
                      <a:r>
                        <a:rPr lang="en-US" sz="1000"/>
                        <a:t>Album</a:t>
                      </a:r>
                    </a:p>
                  </a:txBody>
                  <a:tcPr/>
                </a:tc>
                <a:extLst>
                  <a:ext uri="{0D108BD9-81ED-4DB2-BD59-A6C34878D82A}">
                    <a16:rowId xmlns:a16="http://schemas.microsoft.com/office/drawing/2014/main" val="68496166"/>
                  </a:ext>
                </a:extLst>
              </a:tr>
              <a:tr h="370840">
                <a:tc>
                  <a:txBody>
                    <a:bodyPr/>
                    <a:lstStyle/>
                    <a:p>
                      <a:r>
                        <a:rPr lang="en-US" sz="1000" b="1"/>
                        <a:t>Tokio Marine America - 2021-03-08 20:29:55</a:t>
                      </a:r>
                      <a:r>
                        <a:rPr lang="en-US" sz="1000"/>
                        <a:t>
 ⏰ Don't miss our pop-up fundraising event! ⏰ For International Women's Day, TMA is celebrating and supporting the Girl Scouts. Check out the Girl Scout's website to find a troop you'd like to support, just in time for cookie season! https://www.girlscouts.org/  
Thanks to Kaori C. for sharing a picture of her daughter Sophie!</a:t>
                      </a:r>
                    </a:p>
                  </a:txBody>
                  <a:tcPr/>
                </a:tc>
                <a:tc>
                  <a:txBody>
                    <a:bodyPr/>
                    <a:lstStyle/>
                    <a:p>
                      <a:r>
                        <a:rPr lang="en-US" sz="1000"/>
                        <a:t>10</a:t>
                      </a:r>
                    </a:p>
                  </a:txBody>
                  <a:tcPr/>
                </a:tc>
                <a:tc>
                  <a:txBody>
                    <a:bodyPr/>
                    <a:lstStyle/>
                    <a:p>
                      <a:r>
                        <a:rPr lang="en-US" sz="1000"/>
                        <a:t>6</a:t>
                      </a:r>
                    </a:p>
                  </a:txBody>
                  <a:tcPr/>
                </a:tc>
                <a:tc>
                  <a:txBody>
                    <a:bodyPr/>
                    <a:lstStyle/>
                    <a:p>
                      <a:r>
                        <a:rPr lang="en-US" sz="1000"/>
                        <a:t>1</a:t>
                      </a:r>
                    </a:p>
                  </a:txBody>
                  <a:tcPr/>
                </a:tc>
                <a:tc>
                  <a:txBody>
                    <a:bodyPr/>
                    <a:lstStyle/>
                    <a:p>
                      <a:r>
                        <a:rPr lang="en-US" sz="1000"/>
                        <a:t>3</a:t>
                      </a:r>
                    </a:p>
                  </a:txBody>
                  <a:tcPr/>
                </a:tc>
                <a:tc>
                  <a:txBody>
                    <a:bodyPr/>
                    <a:lstStyle/>
                    <a:p>
                      <a:r>
                        <a:rPr lang="en-US" sz="1000"/>
                        <a:t>2.5063 %</a:t>
                      </a:r>
                    </a:p>
                  </a:txBody>
                  <a:tcPr/>
                </a:tc>
                <a:tc>
                  <a:txBody>
                    <a:bodyPr/>
                    <a:lstStyle/>
                    <a:p>
                      <a:r>
                        <a:rPr lang="en-US" sz="1000"/>
                        <a:t>Photo</a:t>
                      </a:r>
                    </a:p>
                  </a:txBody>
                  <a:tcPr/>
                </a:tc>
                <a:extLst>
                  <a:ext uri="{0D108BD9-81ED-4DB2-BD59-A6C34878D82A}">
                    <a16:rowId xmlns:a16="http://schemas.microsoft.com/office/drawing/2014/main" val="2203660380"/>
                  </a:ext>
                </a:extLst>
              </a:tr>
              <a:tr h="370840">
                <a:tc>
                  <a:txBody>
                    <a:bodyPr/>
                    <a:lstStyle/>
                    <a:p>
                      <a:r>
                        <a:rPr lang="en-US" sz="1000" b="1"/>
                        <a:t>Tokio Marine America - 2021-03-17 18:27:27</a:t>
                      </a:r>
                      <a:r>
                        <a:rPr lang="en-US" sz="1000"/>
                        <a:t>
 Get a jumpstart on your insurance career. TMA is hiring four rotational paid interns this summer. Spend five weeks gaining exposure across multiple departments in the Company. Apply now: http://bit.ly/TMASummerInterns</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2.0000 %</a:t>
                      </a:r>
                    </a:p>
                  </a:txBody>
                  <a:tcPr/>
                </a:tc>
                <a:tc>
                  <a:txBody>
                    <a:bodyPr/>
                    <a:lstStyle/>
                    <a:p>
                      <a:r>
                        <a:rPr lang="en-US" sz="1000"/>
                        <a:t>Photo</a:t>
                      </a:r>
                    </a:p>
                  </a:txBody>
                  <a:tcPr/>
                </a:tc>
                <a:extLst>
                  <a:ext uri="{0D108BD9-81ED-4DB2-BD59-A6C34878D82A}">
                    <a16:rowId xmlns:a16="http://schemas.microsoft.com/office/drawing/2014/main" val="1658884734"/>
                  </a:ext>
                </a:extLst>
              </a:tr>
            </a:tbl>
          </a:graphicData>
        </a:graphic>
      </p:graphicFrame>
      <p:sp>
        <p:nvSpPr>
          <p:cNvPr id="4" name="Text Placeholder 3">
            <a:extLst>
              <a:ext uri="{FF2B5EF4-FFF2-40B4-BE49-F238E27FC236}">
                <a16:creationId xmlns:a16="http://schemas.microsoft.com/office/drawing/2014/main" id="{7B41B685-1197-4E84-A115-2DB2C36F217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361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8C6D-9E54-4BCB-B7DB-5035AEE3E489}"/>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F842241A-D5C3-456A-8FD9-C21F65797906}"/>
              </a:ext>
            </a:extLst>
          </p:cNvPr>
          <p:cNvGraphicFramePr>
            <a:graphicFrameLocks noGrp="1"/>
          </p:cNvGraphicFramePr>
          <p:nvPr>
            <p:ph type="tbl" sz="quarter" idx="13"/>
            <p:extLst>
              <p:ext uri="{D42A27DB-BD31-4B8C-83A1-F6EECF244321}">
                <p14:modId xmlns:p14="http://schemas.microsoft.com/office/powerpoint/2010/main" val="3951438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23683215"/>
                    </a:ext>
                  </a:extLst>
                </a:gridCol>
                <a:gridCol w="576072">
                  <a:extLst>
                    <a:ext uri="{9D8B030D-6E8A-4147-A177-3AD203B41FA5}">
                      <a16:colId xmlns:a16="http://schemas.microsoft.com/office/drawing/2014/main" val="761692244"/>
                    </a:ext>
                  </a:extLst>
                </a:gridCol>
                <a:gridCol w="576072">
                  <a:extLst>
                    <a:ext uri="{9D8B030D-6E8A-4147-A177-3AD203B41FA5}">
                      <a16:colId xmlns:a16="http://schemas.microsoft.com/office/drawing/2014/main" val="952060669"/>
                    </a:ext>
                  </a:extLst>
                </a:gridCol>
                <a:gridCol w="576072">
                  <a:extLst>
                    <a:ext uri="{9D8B030D-6E8A-4147-A177-3AD203B41FA5}">
                      <a16:colId xmlns:a16="http://schemas.microsoft.com/office/drawing/2014/main" val="3390118519"/>
                    </a:ext>
                  </a:extLst>
                </a:gridCol>
                <a:gridCol w="576072">
                  <a:extLst>
                    <a:ext uri="{9D8B030D-6E8A-4147-A177-3AD203B41FA5}">
                      <a16:colId xmlns:a16="http://schemas.microsoft.com/office/drawing/2014/main" val="1129404542"/>
                    </a:ext>
                  </a:extLst>
                </a:gridCol>
                <a:gridCol w="576072">
                  <a:extLst>
                    <a:ext uri="{9D8B030D-6E8A-4147-A177-3AD203B41FA5}">
                      <a16:colId xmlns:a16="http://schemas.microsoft.com/office/drawing/2014/main" val="2775958692"/>
                    </a:ext>
                  </a:extLst>
                </a:gridCol>
                <a:gridCol w="576072">
                  <a:extLst>
                    <a:ext uri="{9D8B030D-6E8A-4147-A177-3AD203B41FA5}">
                      <a16:colId xmlns:a16="http://schemas.microsoft.com/office/drawing/2014/main" val="2716671096"/>
                    </a:ext>
                  </a:extLst>
                </a:gridCol>
                <a:gridCol w="576072">
                  <a:extLst>
                    <a:ext uri="{9D8B030D-6E8A-4147-A177-3AD203B41FA5}">
                      <a16:colId xmlns:a16="http://schemas.microsoft.com/office/drawing/2014/main" val="1729758691"/>
                    </a:ext>
                  </a:extLst>
                </a:gridCol>
                <a:gridCol w="576072">
                  <a:extLst>
                    <a:ext uri="{9D8B030D-6E8A-4147-A177-3AD203B41FA5}">
                      <a16:colId xmlns:a16="http://schemas.microsoft.com/office/drawing/2014/main" val="2932322994"/>
                    </a:ext>
                  </a:extLst>
                </a:gridCol>
                <a:gridCol w="576072">
                  <a:extLst>
                    <a:ext uri="{9D8B030D-6E8A-4147-A177-3AD203B41FA5}">
                      <a16:colId xmlns:a16="http://schemas.microsoft.com/office/drawing/2014/main" val="2383417017"/>
                    </a:ext>
                  </a:extLst>
                </a:gridCol>
                <a:gridCol w="576072">
                  <a:extLst>
                    <a:ext uri="{9D8B030D-6E8A-4147-A177-3AD203B41FA5}">
                      <a16:colId xmlns:a16="http://schemas.microsoft.com/office/drawing/2014/main" val="125953485"/>
                    </a:ext>
                  </a:extLst>
                </a:gridCol>
                <a:gridCol w="576072">
                  <a:extLst>
                    <a:ext uri="{9D8B030D-6E8A-4147-A177-3AD203B41FA5}">
                      <a16:colId xmlns:a16="http://schemas.microsoft.com/office/drawing/2014/main" val="3084926214"/>
                    </a:ext>
                  </a:extLst>
                </a:gridCol>
                <a:gridCol w="576072">
                  <a:extLst>
                    <a:ext uri="{9D8B030D-6E8A-4147-A177-3AD203B41FA5}">
                      <a16:colId xmlns:a16="http://schemas.microsoft.com/office/drawing/2014/main" val="237854839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00455229"/>
                  </a:ext>
                </a:extLst>
              </a:tr>
              <a:tr h="370840">
                <a:tc>
                  <a:txBody>
                    <a:bodyPr/>
                    <a:lstStyle/>
                    <a:p>
                      <a:r>
                        <a:rPr lang="en-US" sz="1000"/>
                        <a:t>222</a:t>
                      </a:r>
                    </a:p>
                  </a:txBody>
                  <a:tcPr/>
                </a:tc>
                <a:tc>
                  <a:txBody>
                    <a:bodyPr/>
                    <a:lstStyle/>
                    <a:p>
                      <a:r>
                        <a:rPr lang="en-US" sz="1000"/>
                        <a:t>8</a:t>
                      </a:r>
                    </a:p>
                  </a:txBody>
                  <a:tcPr/>
                </a:tc>
                <a:tc>
                  <a:txBody>
                    <a:bodyPr/>
                    <a:lstStyle/>
                    <a:p>
                      <a:r>
                        <a:rPr lang="en-US" sz="1000"/>
                        <a:t>13</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13</a:t>
                      </a:r>
                    </a:p>
                  </a:txBody>
                  <a:tcPr/>
                </a:tc>
                <a:tc>
                  <a:txBody>
                    <a:bodyPr/>
                    <a:lstStyle/>
                    <a:p>
                      <a:r>
                        <a:rPr lang="en-US" sz="1000"/>
                        <a:t>11</a:t>
                      </a:r>
                    </a:p>
                  </a:txBody>
                  <a:tcPr/>
                </a:tc>
                <a:tc>
                  <a:txBody>
                    <a:bodyPr/>
                    <a:lstStyle/>
                    <a:p>
                      <a:r>
                        <a:rPr lang="en-US" sz="1000"/>
                        <a:t>18</a:t>
                      </a:r>
                    </a:p>
                  </a:txBody>
                  <a:tcPr/>
                </a:tc>
                <a:tc>
                  <a:txBody>
                    <a:bodyPr/>
                    <a:lstStyle/>
                    <a:p>
                      <a:r>
                        <a:rPr lang="en-US" sz="1000"/>
                        <a:t>1</a:t>
                      </a:r>
                    </a:p>
                  </a:txBody>
                  <a:tcPr/>
                </a:tc>
                <a:tc>
                  <a:txBody>
                    <a:bodyPr/>
                    <a:lstStyle/>
                    <a:p>
                      <a:r>
                        <a:rPr lang="en-US" sz="1000"/>
                        <a:t>1</a:t>
                      </a:r>
                    </a:p>
                  </a:txBody>
                  <a:tcPr/>
                </a:tc>
                <a:tc>
                  <a:txBody>
                    <a:bodyPr/>
                    <a:lstStyle/>
                    <a:p>
                      <a:r>
                        <a:rPr lang="en-US" sz="1000"/>
                        <a:t>1.2510 %</a:t>
                      </a:r>
                    </a:p>
                  </a:txBody>
                  <a:tcPr/>
                </a:tc>
                <a:tc>
                  <a:txBody>
                    <a:bodyPr/>
                    <a:lstStyle/>
                    <a:p>
                      <a:r>
                        <a:rPr lang="en-US" sz="1000"/>
                        <a:t>0.0 %</a:t>
                      </a:r>
                    </a:p>
                  </a:txBody>
                  <a:tcPr/>
                </a:tc>
                <a:extLst>
                  <a:ext uri="{0D108BD9-81ED-4DB2-BD59-A6C34878D82A}">
                    <a16:rowId xmlns:a16="http://schemas.microsoft.com/office/drawing/2014/main" val="2361973085"/>
                  </a:ext>
                </a:extLst>
              </a:tr>
            </a:tbl>
          </a:graphicData>
        </a:graphic>
      </p:graphicFrame>
      <p:sp>
        <p:nvSpPr>
          <p:cNvPr id="4" name="Text Placeholder 3">
            <a:extLst>
              <a:ext uri="{FF2B5EF4-FFF2-40B4-BE49-F238E27FC236}">
                <a16:creationId xmlns:a16="http://schemas.microsoft.com/office/drawing/2014/main" id="{C5C50D5C-0693-42FA-BA00-F8B8167FEC23}"/>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92935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CCAD-C264-44D1-B2CF-06DA0FA94051}"/>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21EC9CEB-6A79-41E8-8BFC-7706CF40C356}"/>
              </a:ext>
            </a:extLst>
          </p:cNvPr>
          <p:cNvGraphicFramePr>
            <a:graphicFrameLocks noGrp="1"/>
          </p:cNvGraphicFramePr>
          <p:nvPr>
            <p:ph type="chart" sz="quarter" idx="13"/>
            <p:extLst>
              <p:ext uri="{D42A27DB-BD31-4B8C-83A1-F6EECF244321}">
                <p14:modId xmlns:p14="http://schemas.microsoft.com/office/powerpoint/2010/main" val="2070268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676A17-486B-4B35-BBB7-CB54DE6B223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6191D9A-FE44-4A32-B3F1-0ECAEA74CB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3674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1985-78FE-404C-9EC6-A22EB1E3423A}"/>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80990563-818B-42C0-977C-3CB8CE209645}"/>
              </a:ext>
            </a:extLst>
          </p:cNvPr>
          <p:cNvGraphicFramePr>
            <a:graphicFrameLocks noGrp="1"/>
          </p:cNvGraphicFramePr>
          <p:nvPr>
            <p:ph type="chart" sz="quarter" idx="13"/>
            <p:extLst>
              <p:ext uri="{D42A27DB-BD31-4B8C-83A1-F6EECF244321}">
                <p14:modId xmlns:p14="http://schemas.microsoft.com/office/powerpoint/2010/main" val="1477121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498815-B9E7-499C-ADD8-E918AD22315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DF07725-0799-479A-8D25-0EE9ADD6A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4465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4FBD5-A4F1-480D-A041-D5B92B80C5C3}"/>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95A1797-8A15-48AB-A65D-5C545F2FFD8A}"/>
              </a:ext>
            </a:extLst>
          </p:cNvPr>
          <p:cNvGraphicFramePr>
            <a:graphicFrameLocks noGrp="1"/>
          </p:cNvGraphicFramePr>
          <p:nvPr>
            <p:ph type="chart" sz="quarter" idx="13"/>
            <p:extLst>
              <p:ext uri="{D42A27DB-BD31-4B8C-83A1-F6EECF244321}">
                <p14:modId xmlns:p14="http://schemas.microsoft.com/office/powerpoint/2010/main" val="2446404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C0EF3B-10F7-4F68-809C-D1EFC9FC439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E9324C8-1D13-45BA-8A32-BA432222E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6219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65EA3-0008-44C2-9553-275090C77CF1}"/>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BA04E7D-C05B-4659-B176-515752CAABA1}"/>
              </a:ext>
            </a:extLst>
          </p:cNvPr>
          <p:cNvGraphicFramePr>
            <a:graphicFrameLocks noGrp="1"/>
          </p:cNvGraphicFramePr>
          <p:nvPr>
            <p:ph type="tbl" sz="quarter" idx="13"/>
            <p:extLst>
              <p:ext uri="{D42A27DB-BD31-4B8C-83A1-F6EECF244321}">
                <p14:modId xmlns:p14="http://schemas.microsoft.com/office/powerpoint/2010/main" val="76287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0894739"/>
                    </a:ext>
                  </a:extLst>
                </a:gridCol>
                <a:gridCol w="493776">
                  <a:extLst>
                    <a:ext uri="{9D8B030D-6E8A-4147-A177-3AD203B41FA5}">
                      <a16:colId xmlns:a16="http://schemas.microsoft.com/office/drawing/2014/main" val="496464202"/>
                    </a:ext>
                  </a:extLst>
                </a:gridCol>
                <a:gridCol w="1069848">
                  <a:extLst>
                    <a:ext uri="{9D8B030D-6E8A-4147-A177-3AD203B41FA5}">
                      <a16:colId xmlns:a16="http://schemas.microsoft.com/office/drawing/2014/main" val="1923635550"/>
                    </a:ext>
                  </a:extLst>
                </a:gridCol>
                <a:gridCol w="1069848">
                  <a:extLst>
                    <a:ext uri="{9D8B030D-6E8A-4147-A177-3AD203B41FA5}">
                      <a16:colId xmlns:a16="http://schemas.microsoft.com/office/drawing/2014/main" val="3224682836"/>
                    </a:ext>
                  </a:extLst>
                </a:gridCol>
                <a:gridCol w="1069848">
                  <a:extLst>
                    <a:ext uri="{9D8B030D-6E8A-4147-A177-3AD203B41FA5}">
                      <a16:colId xmlns:a16="http://schemas.microsoft.com/office/drawing/2014/main" val="1482877339"/>
                    </a:ext>
                  </a:extLst>
                </a:gridCol>
                <a:gridCol w="1069848">
                  <a:extLst>
                    <a:ext uri="{9D8B030D-6E8A-4147-A177-3AD203B41FA5}">
                      <a16:colId xmlns:a16="http://schemas.microsoft.com/office/drawing/2014/main" val="3249162477"/>
                    </a:ext>
                  </a:extLst>
                </a:gridCol>
                <a:gridCol w="1069848">
                  <a:extLst>
                    <a:ext uri="{9D8B030D-6E8A-4147-A177-3AD203B41FA5}">
                      <a16:colId xmlns:a16="http://schemas.microsoft.com/office/drawing/2014/main" val="40023045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296158471"/>
                  </a:ext>
                </a:extLst>
              </a:tr>
              <a:tr h="370840">
                <a:tc>
                  <a:txBody>
                    <a:bodyPr/>
                    <a:lstStyle/>
                    <a:p>
                      <a:r>
                        <a:rPr lang="en-US" sz="1000" b="1"/>
                        <a:t>@TokioMAmerica - 2021-03-10 19:35:35</a:t>
                      </a:r>
                      <a:r>
                        <a:rPr lang="en-US" sz="1000"/>
                        <a:t>
 The numbers are in! We're pleased to share some exciting results from a challenging year. Thank you to the TMA team who made this possible. #AnshinInAction https://t.co/pwxM4KmiaJ</a:t>
                      </a:r>
                    </a:p>
                  </a:txBody>
                  <a:tcPr/>
                </a:tc>
                <a:tc>
                  <a:txBody>
                    <a:bodyPr/>
                    <a:lstStyle/>
                    <a:p>
                      <a:r>
                        <a:rPr lang="en-US" sz="1000"/>
                        <a:t>03/11/2021 06:11:16</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2.3041 %</a:t>
                      </a:r>
                    </a:p>
                  </a:txBody>
                  <a:tcPr/>
                </a:tc>
                <a:extLst>
                  <a:ext uri="{0D108BD9-81ED-4DB2-BD59-A6C34878D82A}">
                    <a16:rowId xmlns:a16="http://schemas.microsoft.com/office/drawing/2014/main" val="3668674032"/>
                  </a:ext>
                </a:extLst>
              </a:tr>
              <a:tr h="370840">
                <a:tc>
                  <a:txBody>
                    <a:bodyPr/>
                    <a:lstStyle/>
                    <a:p>
                      <a:r>
                        <a:rPr lang="en-US" sz="1000" b="1"/>
                        <a:t>@TokioMAmerica - 2021-03-22 19:05:07</a:t>
                      </a:r>
                      <a:r>
                        <a:rPr lang="en-US" sz="1000"/>
                        <a:t>
 Despite being generally safer drivers than men, women only make up 10.2% of over-the-road truck drivers. This #WomensHistoryMonth, check out these steps #trucking firms can take to hire more women: https://t.co/BHxHwCLBq2 #WomenInTrucking https://t.co/Kr8b8tGvGY</a:t>
                      </a:r>
                    </a:p>
                  </a:txBody>
                  <a:tcPr/>
                </a:tc>
                <a:tc>
                  <a:txBody>
                    <a:bodyPr/>
                    <a:lstStyle/>
                    <a:p>
                      <a:r>
                        <a:rPr lang="en-US" sz="1000"/>
                        <a:t>03/23/2021 06:13:04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1.8182 %</a:t>
                      </a:r>
                    </a:p>
                  </a:txBody>
                  <a:tcPr/>
                </a:tc>
                <a:extLst>
                  <a:ext uri="{0D108BD9-81ED-4DB2-BD59-A6C34878D82A}">
                    <a16:rowId xmlns:a16="http://schemas.microsoft.com/office/drawing/2014/main" val="553533478"/>
                  </a:ext>
                </a:extLst>
              </a:tr>
              <a:tr h="370840">
                <a:tc>
                  <a:txBody>
                    <a:bodyPr/>
                    <a:lstStyle/>
                    <a:p>
                      <a:r>
                        <a:rPr lang="en-US" sz="1000" b="1"/>
                        <a:t>@TokioMAmerica - 2021-03-03 20:39:26</a:t>
                      </a:r>
                      <a:r>
                        <a:rPr lang="en-US" sz="1000"/>
                        <a:t>
 The @Guggenheim is offering virtual tours! 🖼️ Last week, our Chicago office was able to observe Frank Lloyd Wright's famous architecture as well as some of the museum's most famous pieces of art. #employeeengagement https://t.co/gjXY9vPefN</a:t>
                      </a:r>
                    </a:p>
                  </a:txBody>
                  <a:tcPr/>
                </a:tc>
                <a:tc>
                  <a:txBody>
                    <a:bodyPr/>
                    <a:lstStyle/>
                    <a:p>
                      <a:r>
                        <a:rPr lang="en-US" sz="1000"/>
                        <a:t>03/09/2021 00:08:13</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1.4085 %</a:t>
                      </a:r>
                    </a:p>
                  </a:txBody>
                  <a:tcPr/>
                </a:tc>
                <a:extLst>
                  <a:ext uri="{0D108BD9-81ED-4DB2-BD59-A6C34878D82A}">
                    <a16:rowId xmlns:a16="http://schemas.microsoft.com/office/drawing/2014/main" val="2376437883"/>
                  </a:ext>
                </a:extLst>
              </a:tr>
            </a:tbl>
          </a:graphicData>
        </a:graphic>
      </p:graphicFrame>
      <p:sp>
        <p:nvSpPr>
          <p:cNvPr id="4" name="Text Placeholder 3">
            <a:extLst>
              <a:ext uri="{FF2B5EF4-FFF2-40B4-BE49-F238E27FC236}">
                <a16:creationId xmlns:a16="http://schemas.microsoft.com/office/drawing/2014/main" id="{D4D36D72-A928-415A-B986-54578B8BF05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169269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C1BD9-A155-40BB-A2F7-C193EF23D9A0}"/>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15073D41-F6CD-409F-8B9D-3CE58934672A}"/>
              </a:ext>
            </a:extLst>
          </p:cNvPr>
          <p:cNvGraphicFramePr>
            <a:graphicFrameLocks noGrp="1"/>
          </p:cNvGraphicFramePr>
          <p:nvPr>
            <p:ph type="tbl" sz="quarter" idx="13"/>
            <p:extLst>
              <p:ext uri="{D42A27DB-BD31-4B8C-83A1-F6EECF244321}">
                <p14:modId xmlns:p14="http://schemas.microsoft.com/office/powerpoint/2010/main" val="127230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93748328"/>
                    </a:ext>
                  </a:extLst>
                </a:gridCol>
                <a:gridCol w="658368">
                  <a:extLst>
                    <a:ext uri="{9D8B030D-6E8A-4147-A177-3AD203B41FA5}">
                      <a16:colId xmlns:a16="http://schemas.microsoft.com/office/drawing/2014/main" val="1280218331"/>
                    </a:ext>
                  </a:extLst>
                </a:gridCol>
                <a:gridCol w="658368">
                  <a:extLst>
                    <a:ext uri="{9D8B030D-6E8A-4147-A177-3AD203B41FA5}">
                      <a16:colId xmlns:a16="http://schemas.microsoft.com/office/drawing/2014/main" val="1243866684"/>
                    </a:ext>
                  </a:extLst>
                </a:gridCol>
                <a:gridCol w="658368">
                  <a:extLst>
                    <a:ext uri="{9D8B030D-6E8A-4147-A177-3AD203B41FA5}">
                      <a16:colId xmlns:a16="http://schemas.microsoft.com/office/drawing/2014/main" val="1747959902"/>
                    </a:ext>
                  </a:extLst>
                </a:gridCol>
                <a:gridCol w="658368">
                  <a:extLst>
                    <a:ext uri="{9D8B030D-6E8A-4147-A177-3AD203B41FA5}">
                      <a16:colId xmlns:a16="http://schemas.microsoft.com/office/drawing/2014/main" val="3266355656"/>
                    </a:ext>
                  </a:extLst>
                </a:gridCol>
                <a:gridCol w="658368">
                  <a:extLst>
                    <a:ext uri="{9D8B030D-6E8A-4147-A177-3AD203B41FA5}">
                      <a16:colId xmlns:a16="http://schemas.microsoft.com/office/drawing/2014/main" val="1856050447"/>
                    </a:ext>
                  </a:extLst>
                </a:gridCol>
                <a:gridCol w="658368">
                  <a:extLst>
                    <a:ext uri="{9D8B030D-6E8A-4147-A177-3AD203B41FA5}">
                      <a16:colId xmlns:a16="http://schemas.microsoft.com/office/drawing/2014/main" val="3627202643"/>
                    </a:ext>
                  </a:extLst>
                </a:gridCol>
                <a:gridCol w="658368">
                  <a:extLst>
                    <a:ext uri="{9D8B030D-6E8A-4147-A177-3AD203B41FA5}">
                      <a16:colId xmlns:a16="http://schemas.microsoft.com/office/drawing/2014/main" val="3154905577"/>
                    </a:ext>
                  </a:extLst>
                </a:gridCol>
                <a:gridCol w="658368">
                  <a:extLst>
                    <a:ext uri="{9D8B030D-6E8A-4147-A177-3AD203B41FA5}">
                      <a16:colId xmlns:a16="http://schemas.microsoft.com/office/drawing/2014/main" val="3837671015"/>
                    </a:ext>
                  </a:extLst>
                </a:gridCol>
                <a:gridCol w="658368">
                  <a:extLst>
                    <a:ext uri="{9D8B030D-6E8A-4147-A177-3AD203B41FA5}">
                      <a16:colId xmlns:a16="http://schemas.microsoft.com/office/drawing/2014/main" val="2665531401"/>
                    </a:ext>
                  </a:extLst>
                </a:gridCol>
                <a:gridCol w="658368">
                  <a:extLst>
                    <a:ext uri="{9D8B030D-6E8A-4147-A177-3AD203B41FA5}">
                      <a16:colId xmlns:a16="http://schemas.microsoft.com/office/drawing/2014/main" val="1011694114"/>
                    </a:ext>
                  </a:extLst>
                </a:gridCol>
                <a:gridCol w="658368">
                  <a:extLst>
                    <a:ext uri="{9D8B030D-6E8A-4147-A177-3AD203B41FA5}">
                      <a16:colId xmlns:a16="http://schemas.microsoft.com/office/drawing/2014/main" val="387776172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210795403"/>
                  </a:ext>
                </a:extLst>
              </a:tr>
              <a:tr h="370840">
                <a:tc>
                  <a:txBody>
                    <a:bodyPr/>
                    <a:lstStyle/>
                    <a:p>
                      <a:r>
                        <a:rPr lang="en-US" sz="1000"/>
                        <a:t>17805</a:t>
                      </a:r>
                    </a:p>
                  </a:txBody>
                  <a:tcPr/>
                </a:tc>
                <a:tc>
                  <a:txBody>
                    <a:bodyPr/>
                    <a:lstStyle/>
                    <a:p>
                      <a:r>
                        <a:rPr lang="en-US" sz="1000"/>
                        <a:t>71</a:t>
                      </a:r>
                    </a:p>
                  </a:txBody>
                  <a:tcPr/>
                </a:tc>
                <a:tc>
                  <a:txBody>
                    <a:bodyPr/>
                    <a:lstStyle/>
                    <a:p>
                      <a:r>
                        <a:rPr lang="en-US" sz="1000"/>
                        <a:t>13</a:t>
                      </a:r>
                    </a:p>
                  </a:txBody>
                  <a:tcPr/>
                </a:tc>
                <a:tc>
                  <a:txBody>
                    <a:bodyPr/>
                    <a:lstStyle/>
                    <a:p>
                      <a:r>
                        <a:rPr lang="en-US" sz="1000"/>
                        <a:t>390</a:t>
                      </a:r>
                    </a:p>
                  </a:txBody>
                  <a:tcPr/>
                </a:tc>
                <a:tc>
                  <a:txBody>
                    <a:bodyPr/>
                    <a:lstStyle/>
                    <a:p>
                      <a:r>
                        <a:rPr lang="en-US" sz="1000"/>
                        <a:t>30</a:t>
                      </a:r>
                    </a:p>
                  </a:txBody>
                  <a:tcPr/>
                </a:tc>
                <a:tc>
                  <a:txBody>
                    <a:bodyPr/>
                    <a:lstStyle/>
                    <a:p>
                      <a:r>
                        <a:rPr lang="en-US" sz="1000"/>
                        <a:t>4</a:t>
                      </a:r>
                    </a:p>
                  </a:txBody>
                  <a:tcPr/>
                </a:tc>
                <a:tc>
                  <a:txBody>
                    <a:bodyPr/>
                    <a:lstStyle/>
                    <a:p>
                      <a:r>
                        <a:rPr lang="en-US" sz="1000"/>
                        <a:t>17</a:t>
                      </a:r>
                    </a:p>
                  </a:txBody>
                  <a:tcPr/>
                </a:tc>
                <a:tc>
                  <a:txBody>
                    <a:bodyPr/>
                    <a:lstStyle/>
                    <a:p>
                      <a:r>
                        <a:rPr lang="en-US" sz="1000"/>
                        <a:t>281</a:t>
                      </a:r>
                    </a:p>
                  </a:txBody>
                  <a:tcPr/>
                </a:tc>
                <a:tc>
                  <a:txBody>
                    <a:bodyPr/>
                    <a:lstStyle/>
                    <a:p>
                      <a:r>
                        <a:rPr lang="en-US" sz="1000"/>
                        <a:t>19642</a:t>
                      </a:r>
                    </a:p>
                  </a:txBody>
                  <a:tcPr/>
                </a:tc>
                <a:tc>
                  <a:txBody>
                    <a:bodyPr/>
                    <a:lstStyle/>
                    <a:p>
                      <a:r>
                        <a:rPr lang="en-US" sz="1000"/>
                        <a:t>1510.9230769231</a:t>
                      </a:r>
                    </a:p>
                  </a:txBody>
                  <a:tcPr/>
                </a:tc>
                <a:tc>
                  <a:txBody>
                    <a:bodyPr/>
                    <a:lstStyle/>
                    <a:p>
                      <a:r>
                        <a:rPr lang="en-US" sz="1000"/>
                        <a:t>0.035493039785512 %</a:t>
                      </a:r>
                    </a:p>
                  </a:txBody>
                  <a:tcPr/>
                </a:tc>
                <a:tc>
                  <a:txBody>
                    <a:bodyPr/>
                    <a:lstStyle/>
                    <a:p>
                      <a:r>
                        <a:rPr lang="en-US" sz="1000"/>
                        <a:t>987</a:t>
                      </a:r>
                    </a:p>
                  </a:txBody>
                  <a:tcPr/>
                </a:tc>
                <a:extLst>
                  <a:ext uri="{0D108BD9-81ED-4DB2-BD59-A6C34878D82A}">
                    <a16:rowId xmlns:a16="http://schemas.microsoft.com/office/drawing/2014/main" val="2836688976"/>
                  </a:ext>
                </a:extLst>
              </a:tr>
            </a:tbl>
          </a:graphicData>
        </a:graphic>
      </p:graphicFrame>
      <p:sp>
        <p:nvSpPr>
          <p:cNvPr id="4" name="Text Placeholder 3">
            <a:extLst>
              <a:ext uri="{FF2B5EF4-FFF2-40B4-BE49-F238E27FC236}">
                <a16:creationId xmlns:a16="http://schemas.microsoft.com/office/drawing/2014/main" id="{8639E898-D8B1-4965-85F0-A82E3D59DDC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040705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179DE-42C0-4806-B97B-29E3FE4E6D74}"/>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3712A15-7B3A-44C9-90FB-76833923DA99}"/>
              </a:ext>
            </a:extLst>
          </p:cNvPr>
          <p:cNvGraphicFramePr>
            <a:graphicFrameLocks noGrp="1"/>
          </p:cNvGraphicFramePr>
          <p:nvPr>
            <p:ph type="chart" sz="quarter" idx="13"/>
            <p:extLst>
              <p:ext uri="{D42A27DB-BD31-4B8C-83A1-F6EECF244321}">
                <p14:modId xmlns:p14="http://schemas.microsoft.com/office/powerpoint/2010/main" val="4082553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B9278-D18B-4351-916E-7EF2E1B8501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49BBA6E-0480-471D-B499-A4DCA16A33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193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9D49A-84B4-4148-BE3E-24D0BC081206}"/>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6910DA63-BD3E-42AF-BCE3-782F0F02F6DA}"/>
              </a:ext>
            </a:extLst>
          </p:cNvPr>
          <p:cNvGraphicFramePr>
            <a:graphicFrameLocks noGrp="1"/>
          </p:cNvGraphicFramePr>
          <p:nvPr>
            <p:ph type="chart" sz="quarter" idx="13"/>
            <p:extLst>
              <p:ext uri="{D42A27DB-BD31-4B8C-83A1-F6EECF244321}">
                <p14:modId xmlns:p14="http://schemas.microsoft.com/office/powerpoint/2010/main" val="1860547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7FE4C0-7927-42E8-BF95-76356822DC6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DD38DD6-2C6C-4A0C-B70E-7D94F0692E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0237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DFBF0-33A0-4DED-84E1-491957953346}"/>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975FFB3A-ED58-40CF-A545-B95BEBA03CFD}"/>
              </a:ext>
            </a:extLst>
          </p:cNvPr>
          <p:cNvGraphicFramePr>
            <a:graphicFrameLocks noGrp="1"/>
          </p:cNvGraphicFramePr>
          <p:nvPr>
            <p:ph type="chart" sz="quarter" idx="13"/>
            <p:extLst>
              <p:ext uri="{D42A27DB-BD31-4B8C-83A1-F6EECF244321}">
                <p14:modId xmlns:p14="http://schemas.microsoft.com/office/powerpoint/2010/main" val="841241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BECA63-9184-4EDF-BE89-FF69FA86301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D0E5651-96FC-43FC-B916-FB2078C7DB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7337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0C850-4644-4E7A-BDF6-98D2030DD558}"/>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866107CC-BA32-4796-8EA8-F052A381E81A}"/>
              </a:ext>
            </a:extLst>
          </p:cNvPr>
          <p:cNvGraphicFramePr>
            <a:graphicFrameLocks noGrp="1"/>
          </p:cNvGraphicFramePr>
          <p:nvPr>
            <p:ph type="chart" sz="quarter" idx="13"/>
            <p:extLst>
              <p:ext uri="{D42A27DB-BD31-4B8C-83A1-F6EECF244321}">
                <p14:modId xmlns:p14="http://schemas.microsoft.com/office/powerpoint/2010/main" val="1829229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A721B0-A5E7-40EE-AE92-EEA63DB0674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0E73116-D621-4F61-AC63-DF71A75B60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1018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5D60-17F5-4DA1-92C1-3A921D2ACDA1}"/>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0FDCE64B-6AE7-4675-99C1-B928D2064F23}"/>
              </a:ext>
            </a:extLst>
          </p:cNvPr>
          <p:cNvGraphicFramePr>
            <a:graphicFrameLocks noGrp="1"/>
          </p:cNvGraphicFramePr>
          <p:nvPr>
            <p:ph type="tbl" sz="quarter" idx="13"/>
            <p:extLst>
              <p:ext uri="{D42A27DB-BD31-4B8C-83A1-F6EECF244321}">
                <p14:modId xmlns:p14="http://schemas.microsoft.com/office/powerpoint/2010/main" val="2999457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52009193"/>
                    </a:ext>
                  </a:extLst>
                </a:gridCol>
                <a:gridCol w="740664">
                  <a:extLst>
                    <a:ext uri="{9D8B030D-6E8A-4147-A177-3AD203B41FA5}">
                      <a16:colId xmlns:a16="http://schemas.microsoft.com/office/drawing/2014/main" val="471640632"/>
                    </a:ext>
                  </a:extLst>
                </a:gridCol>
                <a:gridCol w="740664">
                  <a:extLst>
                    <a:ext uri="{9D8B030D-6E8A-4147-A177-3AD203B41FA5}">
                      <a16:colId xmlns:a16="http://schemas.microsoft.com/office/drawing/2014/main" val="2447726405"/>
                    </a:ext>
                  </a:extLst>
                </a:gridCol>
                <a:gridCol w="740664">
                  <a:extLst>
                    <a:ext uri="{9D8B030D-6E8A-4147-A177-3AD203B41FA5}">
                      <a16:colId xmlns:a16="http://schemas.microsoft.com/office/drawing/2014/main" val="20878536"/>
                    </a:ext>
                  </a:extLst>
                </a:gridCol>
                <a:gridCol w="740664">
                  <a:extLst>
                    <a:ext uri="{9D8B030D-6E8A-4147-A177-3AD203B41FA5}">
                      <a16:colId xmlns:a16="http://schemas.microsoft.com/office/drawing/2014/main" val="3288490539"/>
                    </a:ext>
                  </a:extLst>
                </a:gridCol>
                <a:gridCol w="740664">
                  <a:extLst>
                    <a:ext uri="{9D8B030D-6E8A-4147-A177-3AD203B41FA5}">
                      <a16:colId xmlns:a16="http://schemas.microsoft.com/office/drawing/2014/main" val="4040500904"/>
                    </a:ext>
                  </a:extLst>
                </a:gridCol>
                <a:gridCol w="740664">
                  <a:extLst>
                    <a:ext uri="{9D8B030D-6E8A-4147-A177-3AD203B41FA5}">
                      <a16:colId xmlns:a16="http://schemas.microsoft.com/office/drawing/2014/main" val="1036460506"/>
                    </a:ext>
                  </a:extLst>
                </a:gridCol>
                <a:gridCol w="740664">
                  <a:extLst>
                    <a:ext uri="{9D8B030D-6E8A-4147-A177-3AD203B41FA5}">
                      <a16:colId xmlns:a16="http://schemas.microsoft.com/office/drawing/2014/main" val="1108989158"/>
                    </a:ext>
                  </a:extLst>
                </a:gridCol>
                <a:gridCol w="740664">
                  <a:extLst>
                    <a:ext uri="{9D8B030D-6E8A-4147-A177-3AD203B41FA5}">
                      <a16:colId xmlns:a16="http://schemas.microsoft.com/office/drawing/2014/main" val="290485803"/>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219618363"/>
                  </a:ext>
                </a:extLst>
              </a:tr>
              <a:tr h="370840">
                <a:tc>
                  <a:txBody>
                    <a:bodyPr/>
                    <a:lstStyle/>
                    <a:p>
                      <a:r>
                        <a:rPr lang="en-US" sz="1000" b="1"/>
                        <a:t>Tokio Marine America - 2021-03-10 19:19:18</a:t>
                      </a:r>
                      <a:r>
                        <a:rPr lang="en-US" sz="1000"/>
                        <a:t>
 The numbers are in! We're pleased to share some exciting results from a challenging year. Thank you to the TMA team who made this possible. #AnshinInAction</a:t>
                      </a:r>
                    </a:p>
                  </a:txBody>
                  <a:tcPr/>
                </a:tc>
                <a:tc>
                  <a:txBody>
                    <a:bodyPr/>
                    <a:lstStyle/>
                    <a:p>
                      <a:r>
                        <a:rPr lang="en-US" sz="1000"/>
                        <a:t>Video</a:t>
                      </a:r>
                    </a:p>
                  </a:txBody>
                  <a:tcPr/>
                </a:tc>
                <a:tc>
                  <a:txBody>
                    <a:bodyPr/>
                    <a:lstStyle/>
                    <a:p>
                      <a:r>
                        <a:rPr lang="en-US" sz="1000"/>
                        <a:t>81</a:t>
                      </a:r>
                    </a:p>
                  </a:txBody>
                  <a:tcPr/>
                </a:tc>
                <a:tc>
                  <a:txBody>
                    <a:bodyPr/>
                    <a:lstStyle/>
                    <a:p>
                      <a:r>
                        <a:rPr lang="en-US" sz="1000"/>
                        <a:t>3</a:t>
                      </a:r>
                    </a:p>
                  </a:txBody>
                  <a:tcPr/>
                </a:tc>
                <a:tc>
                  <a:txBody>
                    <a:bodyPr/>
                    <a:lstStyle/>
                    <a:p>
                      <a:r>
                        <a:rPr lang="en-US" sz="1000"/>
                        <a:t>2</a:t>
                      </a:r>
                    </a:p>
                  </a:txBody>
                  <a:tcPr/>
                </a:tc>
                <a:tc>
                  <a:txBody>
                    <a:bodyPr/>
                    <a:lstStyle/>
                    <a:p>
                      <a:r>
                        <a:rPr lang="en-US" sz="1000"/>
                        <a:t>49</a:t>
                      </a:r>
                    </a:p>
                  </a:txBody>
                  <a:tcPr/>
                </a:tc>
                <a:tc>
                  <a:txBody>
                    <a:bodyPr/>
                    <a:lstStyle/>
                    <a:p>
                      <a:r>
                        <a:rPr lang="en-US" sz="1000"/>
                        <a:t>0.033809166040571</a:t>
                      </a:r>
                    </a:p>
                  </a:txBody>
                  <a:tcPr/>
                </a:tc>
                <a:tc>
                  <a:txBody>
                    <a:bodyPr/>
                    <a:lstStyle/>
                    <a:p>
                      <a:r>
                        <a:rPr lang="en-US" sz="1000"/>
                        <a:t>3993</a:t>
                      </a:r>
                    </a:p>
                  </a:txBody>
                  <a:tcPr/>
                </a:tc>
                <a:tc>
                  <a:txBody>
                    <a:bodyPr/>
                    <a:lstStyle/>
                    <a:p>
                      <a:r>
                        <a:rPr lang="en-US" sz="1000"/>
                        <a:t>987</a:t>
                      </a:r>
                    </a:p>
                  </a:txBody>
                  <a:tcPr/>
                </a:tc>
                <a:extLst>
                  <a:ext uri="{0D108BD9-81ED-4DB2-BD59-A6C34878D82A}">
                    <a16:rowId xmlns:a16="http://schemas.microsoft.com/office/drawing/2014/main" val="1275248513"/>
                  </a:ext>
                </a:extLst>
              </a:tr>
              <a:tr h="370840">
                <a:tc>
                  <a:txBody>
                    <a:bodyPr/>
                    <a:lstStyle/>
                    <a:p>
                      <a:r>
                        <a:rPr lang="en-US" sz="1000" b="1"/>
                        <a:t>Tokio Marine America - 2021-03-05 19:23:20</a:t>
                      </a:r>
                      <a:r>
                        <a:rPr lang="en-US" sz="1000"/>
                        <a:t>
  In part due to corporate donors, no family has ever been turned away from a Ronald McDonald House. TMA's Plano office is proud to do their part by supporting the Ronald McDonald House of Dallas for the month of March.</a:t>
                      </a:r>
                    </a:p>
                  </a:txBody>
                  <a:tcPr/>
                </a:tc>
                <a:tc>
                  <a:txBody>
                    <a:bodyPr/>
                    <a:lstStyle/>
                    <a:p>
                      <a:r>
                        <a:rPr lang="en-US" sz="1000"/>
                        <a:t>Image</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0.037365421152628</a:t>
                      </a:r>
                    </a:p>
                  </a:txBody>
                  <a:tcPr/>
                </a:tc>
                <a:tc>
                  <a:txBody>
                    <a:bodyPr/>
                    <a:lstStyle/>
                    <a:p>
                      <a:r>
                        <a:rPr lang="en-US" sz="1000"/>
                        <a:t>1579</a:t>
                      </a:r>
                    </a:p>
                  </a:txBody>
                  <a:tcPr/>
                </a:tc>
                <a:tc>
                  <a:txBody>
                    <a:bodyPr/>
                    <a:lstStyle/>
                    <a:p>
                      <a:r>
                        <a:rPr lang="en-US" sz="1000"/>
                        <a:t>n/a</a:t>
                      </a:r>
                    </a:p>
                  </a:txBody>
                  <a:tcPr/>
                </a:tc>
                <a:extLst>
                  <a:ext uri="{0D108BD9-81ED-4DB2-BD59-A6C34878D82A}">
                    <a16:rowId xmlns:a16="http://schemas.microsoft.com/office/drawing/2014/main" val="2519773367"/>
                  </a:ext>
                </a:extLst>
              </a:tr>
              <a:tr h="370840">
                <a:tc>
                  <a:txBody>
                    <a:bodyPr/>
                    <a:lstStyle/>
                    <a:p>
                      <a:r>
                        <a:rPr lang="en-US" sz="1000" b="1"/>
                        <a:t>Tokio Marine America - 2021-03-08 20:31:25</a:t>
                      </a:r>
                      <a:r>
                        <a:rPr lang="en-US" sz="1000"/>
                        <a:t>
 ⏰ Don't miss our pop-up fundraising event! ⏰ For International Women's Day, TMA is celebrating and supporting the Girl Scouts. Check out the Girl Scout's website to find a troop you'd like to support, just in time for cookie season! https://lnkd.in/epW-aKx
  Thanks to Kaori C. for sharing a picture of her daughter Sophie! </a:t>
                      </a:r>
                    </a:p>
                  </a:txBody>
                  <a:tcPr/>
                </a:tc>
                <a:tc>
                  <a:txBody>
                    <a:bodyPr/>
                    <a:lstStyle/>
                    <a:p>
                      <a:r>
                        <a:rPr lang="en-US" sz="1000"/>
                        <a:t>Image</a:t>
                      </a:r>
                    </a:p>
                  </a:txBody>
                  <a:tcPr/>
                </a:tc>
                <a:tc>
                  <a:txBody>
                    <a:bodyPr/>
                    <a:lstStyle/>
                    <a:p>
                      <a:r>
                        <a:rPr lang="en-US" sz="1000"/>
                        <a:t>37</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0.034504792332268</a:t>
                      </a:r>
                    </a:p>
                  </a:txBody>
                  <a:tcPr/>
                </a:tc>
                <a:tc>
                  <a:txBody>
                    <a:bodyPr/>
                    <a:lstStyle/>
                    <a:p>
                      <a:r>
                        <a:rPr lang="en-US" sz="1000"/>
                        <a:t>1565</a:t>
                      </a:r>
                    </a:p>
                  </a:txBody>
                  <a:tcPr/>
                </a:tc>
                <a:tc>
                  <a:txBody>
                    <a:bodyPr/>
                    <a:lstStyle/>
                    <a:p>
                      <a:r>
                        <a:rPr lang="en-US" sz="1000"/>
                        <a:t>n/a</a:t>
                      </a:r>
                    </a:p>
                  </a:txBody>
                  <a:tcPr/>
                </a:tc>
                <a:extLst>
                  <a:ext uri="{0D108BD9-81ED-4DB2-BD59-A6C34878D82A}">
                    <a16:rowId xmlns:a16="http://schemas.microsoft.com/office/drawing/2014/main" val="2437172920"/>
                  </a:ext>
                </a:extLst>
              </a:tr>
            </a:tbl>
          </a:graphicData>
        </a:graphic>
      </p:graphicFrame>
      <p:sp>
        <p:nvSpPr>
          <p:cNvPr id="4" name="Text Placeholder 3">
            <a:extLst>
              <a:ext uri="{FF2B5EF4-FFF2-40B4-BE49-F238E27FC236}">
                <a16:creationId xmlns:a16="http://schemas.microsoft.com/office/drawing/2014/main" id="{DCC1FB66-2238-4D91-A4F5-5B37FAEFE1B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72729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8A536-633E-422E-9A39-7571225DF694}"/>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EF453456-2722-4372-9BF1-F665DEF4CE03}"/>
              </a:ext>
            </a:extLst>
          </p:cNvPr>
          <p:cNvGraphicFramePr>
            <a:graphicFrameLocks noGrp="1"/>
          </p:cNvGraphicFramePr>
          <p:nvPr>
            <p:ph type="tbl" sz="quarter" idx="13"/>
            <p:extLst>
              <p:ext uri="{D42A27DB-BD31-4B8C-83A1-F6EECF244321}">
                <p14:modId xmlns:p14="http://schemas.microsoft.com/office/powerpoint/2010/main" val="337933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7583797"/>
                    </a:ext>
                  </a:extLst>
                </a:gridCol>
                <a:gridCol w="658368">
                  <a:extLst>
                    <a:ext uri="{9D8B030D-6E8A-4147-A177-3AD203B41FA5}">
                      <a16:colId xmlns:a16="http://schemas.microsoft.com/office/drawing/2014/main" val="3892291249"/>
                    </a:ext>
                  </a:extLst>
                </a:gridCol>
                <a:gridCol w="658368">
                  <a:extLst>
                    <a:ext uri="{9D8B030D-6E8A-4147-A177-3AD203B41FA5}">
                      <a16:colId xmlns:a16="http://schemas.microsoft.com/office/drawing/2014/main" val="1549188006"/>
                    </a:ext>
                  </a:extLst>
                </a:gridCol>
                <a:gridCol w="658368">
                  <a:extLst>
                    <a:ext uri="{9D8B030D-6E8A-4147-A177-3AD203B41FA5}">
                      <a16:colId xmlns:a16="http://schemas.microsoft.com/office/drawing/2014/main" val="3355551444"/>
                    </a:ext>
                  </a:extLst>
                </a:gridCol>
                <a:gridCol w="658368">
                  <a:extLst>
                    <a:ext uri="{9D8B030D-6E8A-4147-A177-3AD203B41FA5}">
                      <a16:colId xmlns:a16="http://schemas.microsoft.com/office/drawing/2014/main" val="898785461"/>
                    </a:ext>
                  </a:extLst>
                </a:gridCol>
                <a:gridCol w="658368">
                  <a:extLst>
                    <a:ext uri="{9D8B030D-6E8A-4147-A177-3AD203B41FA5}">
                      <a16:colId xmlns:a16="http://schemas.microsoft.com/office/drawing/2014/main" val="1396133482"/>
                    </a:ext>
                  </a:extLst>
                </a:gridCol>
                <a:gridCol w="658368">
                  <a:extLst>
                    <a:ext uri="{9D8B030D-6E8A-4147-A177-3AD203B41FA5}">
                      <a16:colId xmlns:a16="http://schemas.microsoft.com/office/drawing/2014/main" val="794406763"/>
                    </a:ext>
                  </a:extLst>
                </a:gridCol>
                <a:gridCol w="658368">
                  <a:extLst>
                    <a:ext uri="{9D8B030D-6E8A-4147-A177-3AD203B41FA5}">
                      <a16:colId xmlns:a16="http://schemas.microsoft.com/office/drawing/2014/main" val="3142508606"/>
                    </a:ext>
                  </a:extLst>
                </a:gridCol>
                <a:gridCol w="658368">
                  <a:extLst>
                    <a:ext uri="{9D8B030D-6E8A-4147-A177-3AD203B41FA5}">
                      <a16:colId xmlns:a16="http://schemas.microsoft.com/office/drawing/2014/main" val="3533457505"/>
                    </a:ext>
                  </a:extLst>
                </a:gridCol>
                <a:gridCol w="658368">
                  <a:extLst>
                    <a:ext uri="{9D8B030D-6E8A-4147-A177-3AD203B41FA5}">
                      <a16:colId xmlns:a16="http://schemas.microsoft.com/office/drawing/2014/main" val="175137356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145947471"/>
                  </a:ext>
                </a:extLst>
              </a:tr>
              <a:tr h="370840">
                <a:tc>
                  <a:txBody>
                    <a:bodyPr/>
                    <a:lstStyle/>
                    <a:p>
                      <a:r>
                        <a:rPr lang="en-US" sz="1000"/>
                        <a:t>tmamerica</a:t>
                      </a:r>
                    </a:p>
                  </a:txBody>
                  <a:tcPr/>
                </a:tc>
                <a:tc>
                  <a:txBody>
                    <a:bodyPr/>
                    <a:lstStyle/>
                    <a:p>
                      <a:r>
                        <a:rPr lang="en-US" sz="1000"/>
                        <a:t>405</a:t>
                      </a:r>
                    </a:p>
                  </a:txBody>
                  <a:tcPr/>
                </a:tc>
                <a:tc>
                  <a:txBody>
                    <a:bodyPr/>
                    <a:lstStyle/>
                    <a:p>
                      <a:r>
                        <a:rPr lang="en-US" sz="1000"/>
                        <a:t>26</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110</a:t>
                      </a:r>
                    </a:p>
                  </a:txBody>
                  <a:tcPr/>
                </a:tc>
                <a:tc>
                  <a:txBody>
                    <a:bodyPr/>
                    <a:lstStyle/>
                    <a:p>
                      <a:r>
                        <a:rPr lang="en-US" sz="1000"/>
                        <a:t>2</a:t>
                      </a:r>
                    </a:p>
                  </a:txBody>
                  <a:tcPr/>
                </a:tc>
                <a:tc>
                  <a:txBody>
                    <a:bodyPr/>
                    <a:lstStyle/>
                    <a:p>
                      <a:r>
                        <a:rPr lang="en-US" sz="1000"/>
                        <a:t>2.1978 %</a:t>
                      </a:r>
                    </a:p>
                  </a:txBody>
                  <a:tcPr/>
                </a:tc>
                <a:extLst>
                  <a:ext uri="{0D108BD9-81ED-4DB2-BD59-A6C34878D82A}">
                    <a16:rowId xmlns:a16="http://schemas.microsoft.com/office/drawing/2014/main" val="3972487325"/>
                  </a:ext>
                </a:extLst>
              </a:tr>
            </a:tbl>
          </a:graphicData>
        </a:graphic>
      </p:graphicFrame>
      <p:sp>
        <p:nvSpPr>
          <p:cNvPr id="4" name="Text Placeholder 3">
            <a:extLst>
              <a:ext uri="{FF2B5EF4-FFF2-40B4-BE49-F238E27FC236}">
                <a16:creationId xmlns:a16="http://schemas.microsoft.com/office/drawing/2014/main" id="{A153D50E-D0D3-48C6-B9C4-E87AC7DEB5C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8412120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8C1F8-65D6-4739-9E3A-A0403E73F633}"/>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E6C17C9C-3DE7-4DFD-9B77-54E2BE69E77D}"/>
              </a:ext>
            </a:extLst>
          </p:cNvPr>
          <p:cNvGraphicFramePr>
            <a:graphicFrameLocks noGrp="1"/>
          </p:cNvGraphicFramePr>
          <p:nvPr>
            <p:ph type="chart" sz="quarter" idx="13"/>
            <p:extLst>
              <p:ext uri="{D42A27DB-BD31-4B8C-83A1-F6EECF244321}">
                <p14:modId xmlns:p14="http://schemas.microsoft.com/office/powerpoint/2010/main" val="1828456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63A941-9A3D-45C8-9FFA-9BEED01D562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89263ED-51A5-4E7F-AF4B-09AA699147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1858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6A12-7EF1-4D59-A26F-9111EA0EA475}"/>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712F16C-407C-498A-823E-A3374FC793F7}"/>
              </a:ext>
            </a:extLst>
          </p:cNvPr>
          <p:cNvGraphicFramePr>
            <a:graphicFrameLocks noGrp="1"/>
          </p:cNvGraphicFramePr>
          <p:nvPr>
            <p:ph type="chart" sz="quarter" idx="13"/>
            <p:extLst>
              <p:ext uri="{D42A27DB-BD31-4B8C-83A1-F6EECF244321}">
                <p14:modId xmlns:p14="http://schemas.microsoft.com/office/powerpoint/2010/main" val="2555549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1061D8-39DA-4D1A-A4B9-0C48633239B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4FE3615-2B1E-46DB-9139-E808188561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65233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D14EA-9B3E-438E-ACD5-8DA69F9FC241}"/>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16E0B64C-BA36-4667-A4F1-D153281C8E3E}"/>
              </a:ext>
            </a:extLst>
          </p:cNvPr>
          <p:cNvGraphicFramePr>
            <a:graphicFrameLocks noGrp="1"/>
          </p:cNvGraphicFramePr>
          <p:nvPr>
            <p:ph type="chart" sz="quarter" idx="13"/>
            <p:extLst>
              <p:ext uri="{D42A27DB-BD31-4B8C-83A1-F6EECF244321}">
                <p14:modId xmlns:p14="http://schemas.microsoft.com/office/powerpoint/2010/main" val="2893458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EA564B-BE4E-42A4-8FC9-0358335ED67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4E07BEA-66E1-4776-B853-5B3EBCB3E1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6674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F264-57C8-4981-B095-34D523EEFEC6}"/>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4D597B33-A061-45F6-9A90-F602ABEAC319}"/>
              </a:ext>
            </a:extLst>
          </p:cNvPr>
          <p:cNvGraphicFramePr>
            <a:graphicFrameLocks noGrp="1"/>
          </p:cNvGraphicFramePr>
          <p:nvPr>
            <p:ph type="tbl" sz="quarter" idx="13"/>
            <p:extLst>
              <p:ext uri="{D42A27DB-BD31-4B8C-83A1-F6EECF244321}">
                <p14:modId xmlns:p14="http://schemas.microsoft.com/office/powerpoint/2010/main" val="1074516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0770070"/>
                    </a:ext>
                  </a:extLst>
                </a:gridCol>
                <a:gridCol w="1810512">
                  <a:extLst>
                    <a:ext uri="{9D8B030D-6E8A-4147-A177-3AD203B41FA5}">
                      <a16:colId xmlns:a16="http://schemas.microsoft.com/office/drawing/2014/main" val="4004414317"/>
                    </a:ext>
                  </a:extLst>
                </a:gridCol>
                <a:gridCol w="822960">
                  <a:extLst>
                    <a:ext uri="{9D8B030D-6E8A-4147-A177-3AD203B41FA5}">
                      <a16:colId xmlns:a16="http://schemas.microsoft.com/office/drawing/2014/main" val="1914757185"/>
                    </a:ext>
                  </a:extLst>
                </a:gridCol>
                <a:gridCol w="822960">
                  <a:extLst>
                    <a:ext uri="{9D8B030D-6E8A-4147-A177-3AD203B41FA5}">
                      <a16:colId xmlns:a16="http://schemas.microsoft.com/office/drawing/2014/main" val="2899167688"/>
                    </a:ext>
                  </a:extLst>
                </a:gridCol>
                <a:gridCol w="822960">
                  <a:extLst>
                    <a:ext uri="{9D8B030D-6E8A-4147-A177-3AD203B41FA5}">
                      <a16:colId xmlns:a16="http://schemas.microsoft.com/office/drawing/2014/main" val="3650148077"/>
                    </a:ext>
                  </a:extLst>
                </a:gridCol>
                <a:gridCol w="822960">
                  <a:extLst>
                    <a:ext uri="{9D8B030D-6E8A-4147-A177-3AD203B41FA5}">
                      <a16:colId xmlns:a16="http://schemas.microsoft.com/office/drawing/2014/main" val="3238075207"/>
                    </a:ext>
                  </a:extLst>
                </a:gridCol>
                <a:gridCol w="822960">
                  <a:extLst>
                    <a:ext uri="{9D8B030D-6E8A-4147-A177-3AD203B41FA5}">
                      <a16:colId xmlns:a16="http://schemas.microsoft.com/office/drawing/2014/main" val="3505084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632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- 2021-03-10 19:49:59</a:t>
                      </a:r>
                      <a:r>
                        <a:rPr kumimoji="0" lang="en-US" sz="1000" b="0" i="0" u="none" strike="noStrike" kern="1200" cap="none" spc="0" normalizeH="0" baseline="0" noProof="0">
                          <a:ln>
                            <a:noFill/>
                          </a:ln>
                          <a:solidFill>
                            <a:prstClr val="black"/>
                          </a:solidFill>
                          <a:effectLst/>
                          <a:uLnTx/>
                          <a:uFillTx/>
                          <a:latin typeface="+mn-lt"/>
                          <a:ea typeface="+mn-ea"/>
                          <a:cs typeface="+mn-cs"/>
                        </a:rPr>
                        <a:t>
 The numbers are in! We’re pleased to share some exciting results from a challenging year. Thank you to the TMA team who made this possible #AnshinInAction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159167157_452749219390725_4500332424612353600_n.jpg?tp=1&amp;_nc_ht=scontent.cdninstagram.com&amp;_nc_cat=109&amp;_nc_ohc=344jg8erFaEAX--2BWA&amp;edm=AMO9-JQAAAAA&amp;ccb=7-4&amp;oh=df4db92a5124cd88933c1175f71146a2&amp;oe=60771E11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18:07:39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9520057"/>
                  </a:ext>
                </a:extLst>
              </a:tr>
            </a:tbl>
          </a:graphicData>
        </a:graphic>
      </p:graphicFrame>
      <p:sp>
        <p:nvSpPr>
          <p:cNvPr id="4" name="Text Placeholder 3">
            <a:extLst>
              <a:ext uri="{FF2B5EF4-FFF2-40B4-BE49-F238E27FC236}">
                <a16:creationId xmlns:a16="http://schemas.microsoft.com/office/drawing/2014/main" id="{BABF97DC-C7DD-4975-A921-EB7254E2C32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55787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96F4E-63E0-4A18-B03C-3EB5CCC40BD6}"/>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F4485194-C65A-4D30-B9FE-CC404A7354D0}"/>
              </a:ext>
            </a:extLst>
          </p:cNvPr>
          <p:cNvGraphicFramePr>
            <a:graphicFrameLocks noGrp="1"/>
          </p:cNvGraphicFramePr>
          <p:nvPr>
            <p:ph type="tbl" sz="quarter" idx="13"/>
            <p:extLst>
              <p:ext uri="{D42A27DB-BD31-4B8C-83A1-F6EECF244321}">
                <p14:modId xmlns:p14="http://schemas.microsoft.com/office/powerpoint/2010/main" val="946424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68525687"/>
                    </a:ext>
                  </a:extLst>
                </a:gridCol>
                <a:gridCol w="1810512">
                  <a:extLst>
                    <a:ext uri="{9D8B030D-6E8A-4147-A177-3AD203B41FA5}">
                      <a16:colId xmlns:a16="http://schemas.microsoft.com/office/drawing/2014/main" val="1906747859"/>
                    </a:ext>
                  </a:extLst>
                </a:gridCol>
                <a:gridCol w="822960">
                  <a:extLst>
                    <a:ext uri="{9D8B030D-6E8A-4147-A177-3AD203B41FA5}">
                      <a16:colId xmlns:a16="http://schemas.microsoft.com/office/drawing/2014/main" val="1785601471"/>
                    </a:ext>
                  </a:extLst>
                </a:gridCol>
                <a:gridCol w="822960">
                  <a:extLst>
                    <a:ext uri="{9D8B030D-6E8A-4147-A177-3AD203B41FA5}">
                      <a16:colId xmlns:a16="http://schemas.microsoft.com/office/drawing/2014/main" val="4214859402"/>
                    </a:ext>
                  </a:extLst>
                </a:gridCol>
                <a:gridCol w="822960">
                  <a:extLst>
                    <a:ext uri="{9D8B030D-6E8A-4147-A177-3AD203B41FA5}">
                      <a16:colId xmlns:a16="http://schemas.microsoft.com/office/drawing/2014/main" val="1738028427"/>
                    </a:ext>
                  </a:extLst>
                </a:gridCol>
                <a:gridCol w="822960">
                  <a:extLst>
                    <a:ext uri="{9D8B030D-6E8A-4147-A177-3AD203B41FA5}">
                      <a16:colId xmlns:a16="http://schemas.microsoft.com/office/drawing/2014/main" val="560631915"/>
                    </a:ext>
                  </a:extLst>
                </a:gridCol>
                <a:gridCol w="822960">
                  <a:extLst>
                    <a:ext uri="{9D8B030D-6E8A-4147-A177-3AD203B41FA5}">
                      <a16:colId xmlns:a16="http://schemas.microsoft.com/office/drawing/2014/main" val="2569694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548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- 2021-03-12 18:56:40</a:t>
                      </a:r>
                      <a:r>
                        <a:rPr kumimoji="0" lang="en-US" sz="1000" b="0" i="0" u="none" strike="noStrike" kern="1200" cap="none" spc="0" normalizeH="0" baseline="0" noProof="0">
                          <a:ln>
                            <a:noFill/>
                          </a:ln>
                          <a:solidFill>
                            <a:prstClr val="black"/>
                          </a:solidFill>
                          <a:effectLst/>
                          <a:uLnTx/>
                          <a:uFillTx/>
                          <a:latin typeface="+mn-lt"/>
                          <a:ea typeface="+mn-ea"/>
                          <a:cs typeface="+mn-cs"/>
                        </a:rPr>
                        <a:t>
 Looking to adopt a kitty as cute as this one? If you live in the Chicago area, we recommend Cat Nap From the Heart! This local charity provides for abused and abandoned cats and small mammals until they're adopted - with no time limit. Our Chicago office is proud to support this rescue organization for the month of March. ❤️
#catnapfromtheheart #catnap #catnaps #catnapping #rescueanimal #rescueanimals #rescuecat #rescuecatsofinstagram #rescuecatsrock #rescuecatsrule #catadoption #catadoptions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159161856_490571772111443_3712436809220069062_n.jpg?_nc_cat=100&amp;ccb=1-3&amp;_nc_sid=8ae9d6&amp;_nc_ohc=ZVsWC1Dh6TkAX_mZG5E&amp;_nc_ht=scontent-atl3-1.cdninstagram.com&amp;oh=0cb124300865d767ba093edb32bce968&amp;oe=6099E88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18:07:39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8323787"/>
                  </a:ext>
                </a:extLst>
              </a:tr>
            </a:tbl>
          </a:graphicData>
        </a:graphic>
      </p:graphicFrame>
      <p:sp>
        <p:nvSpPr>
          <p:cNvPr id="4" name="Text Placeholder 3">
            <a:extLst>
              <a:ext uri="{FF2B5EF4-FFF2-40B4-BE49-F238E27FC236}">
                <a16:creationId xmlns:a16="http://schemas.microsoft.com/office/drawing/2014/main" id="{D3A3078B-1F08-48B2-810A-0009C445021E}"/>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772352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E85B-4BB0-4FB0-BEA3-FF122AF34F49}"/>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13EB1C4C-1F86-49B5-B8D7-E1190E69405A}"/>
              </a:ext>
            </a:extLst>
          </p:cNvPr>
          <p:cNvGraphicFramePr>
            <a:graphicFrameLocks noGrp="1"/>
          </p:cNvGraphicFramePr>
          <p:nvPr>
            <p:ph type="tbl" sz="quarter" idx="13"/>
            <p:extLst>
              <p:ext uri="{D42A27DB-BD31-4B8C-83A1-F6EECF244321}">
                <p14:modId xmlns:p14="http://schemas.microsoft.com/office/powerpoint/2010/main" val="582356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962398"/>
                    </a:ext>
                  </a:extLst>
                </a:gridCol>
                <a:gridCol w="1810512">
                  <a:extLst>
                    <a:ext uri="{9D8B030D-6E8A-4147-A177-3AD203B41FA5}">
                      <a16:colId xmlns:a16="http://schemas.microsoft.com/office/drawing/2014/main" val="1714601883"/>
                    </a:ext>
                  </a:extLst>
                </a:gridCol>
                <a:gridCol w="822960">
                  <a:extLst>
                    <a:ext uri="{9D8B030D-6E8A-4147-A177-3AD203B41FA5}">
                      <a16:colId xmlns:a16="http://schemas.microsoft.com/office/drawing/2014/main" val="3216782246"/>
                    </a:ext>
                  </a:extLst>
                </a:gridCol>
                <a:gridCol w="822960">
                  <a:extLst>
                    <a:ext uri="{9D8B030D-6E8A-4147-A177-3AD203B41FA5}">
                      <a16:colId xmlns:a16="http://schemas.microsoft.com/office/drawing/2014/main" val="159391427"/>
                    </a:ext>
                  </a:extLst>
                </a:gridCol>
                <a:gridCol w="822960">
                  <a:extLst>
                    <a:ext uri="{9D8B030D-6E8A-4147-A177-3AD203B41FA5}">
                      <a16:colId xmlns:a16="http://schemas.microsoft.com/office/drawing/2014/main" val="3804694233"/>
                    </a:ext>
                  </a:extLst>
                </a:gridCol>
                <a:gridCol w="822960">
                  <a:extLst>
                    <a:ext uri="{9D8B030D-6E8A-4147-A177-3AD203B41FA5}">
                      <a16:colId xmlns:a16="http://schemas.microsoft.com/office/drawing/2014/main" val="2962388313"/>
                    </a:ext>
                  </a:extLst>
                </a:gridCol>
                <a:gridCol w="822960">
                  <a:extLst>
                    <a:ext uri="{9D8B030D-6E8A-4147-A177-3AD203B41FA5}">
                      <a16:colId xmlns:a16="http://schemas.microsoft.com/office/drawing/2014/main" val="3000488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76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- 2021-03-26 18:40:28</a:t>
                      </a:r>
                      <a:r>
                        <a:rPr kumimoji="0" lang="en-US" sz="1000" b="0" i="0" u="none" strike="noStrike" kern="1200" cap="none" spc="0" normalizeH="0" baseline="0" noProof="0">
                          <a:ln>
                            <a:noFill/>
                          </a:ln>
                          <a:solidFill>
                            <a:prstClr val="black"/>
                          </a:solidFill>
                          <a:effectLst/>
                          <a:uLnTx/>
                          <a:uFillTx/>
                          <a:latin typeface="+mn-lt"/>
                          <a:ea typeface="+mn-ea"/>
                          <a:cs typeface="+mn-cs"/>
                        </a:rPr>
                        <a:t>
 Trauma, domestic violence, and physical and mental health concerns all threaten housing stability. ushsnews works with individuals in need to provide housing and support for those in need. For the month of March, our Pasadena office will be supporting this California-based charity. 
#homeless #homelessness #homelessoutreach #homelessnessawareness #homelessawareness #endhomelessness #CSR #CorporateSocialResponsibility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165613757_129619922440405_5143319893999308290_n.jpg?_nc_cat=106&amp;ccb=1-3&amp;_nc_sid=8ae9d6&amp;_nc_ohc=Y6fcLGYiuccAX_5ytdD&amp;_nc_oc=AQmKD89LFMoG-6y97Gkfkv7fCC4mnrju3bmm80UJ3qdMmkUdqvg7QeyWDJa7-jN0nLA&amp;_nc_ht=scontent-atl3-1.cdninstagram.com&amp;oh=39b9cd4d941672069df3e8169f9595dc&amp;oe=609B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18:07:39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9924942"/>
                  </a:ext>
                </a:extLst>
              </a:tr>
            </a:tbl>
          </a:graphicData>
        </a:graphic>
      </p:graphicFrame>
      <p:sp>
        <p:nvSpPr>
          <p:cNvPr id="4" name="Text Placeholder 3">
            <a:extLst>
              <a:ext uri="{FF2B5EF4-FFF2-40B4-BE49-F238E27FC236}">
                <a16:creationId xmlns:a16="http://schemas.microsoft.com/office/drawing/2014/main" id="{F6B043E1-2BA6-4F54-80A1-F5E31F0BCF1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6037281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889</Words>
  <Application>Microsoft Office PowerPoint</Application>
  <PresentationFormat>On-screen Show (4:3)</PresentationFormat>
  <Paragraphs>289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2021-04-12T18:58:20Z</dcterms:created>
  <dcterms:modified xsi:type="dcterms:W3CDTF">2021-04-12T18:58:55Z</dcterms:modified>
</cp:coreProperties>
</file>