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44256</c:v>
                </c:pt>
              </c:numCache>
            </c:numRef>
          </c:cat>
          <c:val>
            <c:numRef>
              <c:f>Sheet1!$B$2</c:f>
              <c:numCache>
                <c:formatCode>General</c:formatCode>
                <c:ptCount val="1"/>
                <c:pt idx="0">
                  <c:v>123</c:v>
                </c:pt>
              </c:numCache>
            </c:numRef>
          </c:val>
          <c:extLst>
            <c:ext xmlns:c16="http://schemas.microsoft.com/office/drawing/2014/chart" uri="{C3380CC4-5D6E-409C-BE32-E72D297353CC}">
              <c16:uniqueId val="{00000000-1450-40A1-A8BF-0C005B5D86A4}"/>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44256</c:v>
                </c:pt>
              </c:numCache>
            </c:numRef>
          </c:cat>
          <c:val>
            <c:numRef>
              <c:f>Sheet1!$C$2</c:f>
              <c:numCache>
                <c:formatCode>General</c:formatCode>
                <c:ptCount val="1"/>
                <c:pt idx="0">
                  <c:v>472</c:v>
                </c:pt>
              </c:numCache>
            </c:numRef>
          </c:val>
          <c:extLst>
            <c:ext xmlns:c16="http://schemas.microsoft.com/office/drawing/2014/chart" uri="{C3380CC4-5D6E-409C-BE32-E72D297353CC}">
              <c16:uniqueId val="{00000001-1450-40A1-A8BF-0C005B5D86A4}"/>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44256</c:v>
                </c:pt>
              </c:numCache>
            </c:numRef>
          </c:cat>
          <c:val>
            <c:numRef>
              <c:f>Sheet1!$D$2</c:f>
              <c:numCache>
                <c:formatCode>General</c:formatCode>
                <c:ptCount val="1"/>
                <c:pt idx="0">
                  <c:v>5892</c:v>
                </c:pt>
              </c:numCache>
            </c:numRef>
          </c:val>
          <c:extLst>
            <c:ext xmlns:c16="http://schemas.microsoft.com/office/drawing/2014/chart" uri="{C3380CC4-5D6E-409C-BE32-E72D297353CC}">
              <c16:uniqueId val="{00000002-1450-40A1-A8BF-0C005B5D86A4}"/>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44256</c:v>
                </c:pt>
              </c:numCache>
            </c:numRef>
          </c:cat>
          <c:val>
            <c:numRef>
              <c:f>Sheet1!$E$2</c:f>
              <c:numCache>
                <c:formatCode>General</c:formatCode>
                <c:ptCount val="1"/>
                <c:pt idx="0">
                  <c:v>185</c:v>
                </c:pt>
              </c:numCache>
            </c:numRef>
          </c:val>
          <c:extLst>
            <c:ext xmlns:c16="http://schemas.microsoft.com/office/drawing/2014/chart" uri="{C3380CC4-5D6E-409C-BE32-E72D297353CC}">
              <c16:uniqueId val="{00000003-1450-40A1-A8BF-0C005B5D86A4}"/>
            </c:ext>
          </c:extLst>
        </c:ser>
        <c:dLbls>
          <c:showLegendKey val="0"/>
          <c:showVal val="0"/>
          <c:showCatName val="0"/>
          <c:showSerName val="0"/>
          <c:showPercent val="0"/>
          <c:showBubbleSize val="0"/>
        </c:dLbls>
        <c:gapWidth val="219"/>
        <c:overlap val="-27"/>
        <c:axId val="331080144"/>
        <c:axId val="277498016"/>
      </c:barChart>
      <c:dateAx>
        <c:axId val="331080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498016"/>
        <c:crosses val="autoZero"/>
        <c:auto val="1"/>
        <c:lblOffset val="100"/>
        <c:baseTimeUnit val="days"/>
      </c:dateAx>
      <c:valAx>
        <c:axId val="277498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080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c:v>
                </c:pt>
                <c:pt idx="1">
                  <c:v>0</c:v>
                </c:pt>
                <c:pt idx="2">
                  <c:v>1</c:v>
                </c:pt>
                <c:pt idx="3">
                  <c:v>0</c:v>
                </c:pt>
              </c:numCache>
            </c:numRef>
          </c:val>
          <c:extLst>
            <c:ext xmlns:c16="http://schemas.microsoft.com/office/drawing/2014/chart" uri="{C3380CC4-5D6E-409C-BE32-E72D297353CC}">
              <c16:uniqueId val="{00000000-4511-4837-8FC1-1F6459FA07FD}"/>
            </c:ext>
          </c:extLst>
        </c:ser>
        <c:dLbls>
          <c:showLegendKey val="0"/>
          <c:showVal val="0"/>
          <c:showCatName val="0"/>
          <c:showSerName val="0"/>
          <c:showPercent val="0"/>
          <c:showBubbleSize val="0"/>
        </c:dLbls>
        <c:gapWidth val="219"/>
        <c:overlap val="-27"/>
        <c:axId val="70454992"/>
        <c:axId val="70453024"/>
      </c:barChart>
      <c:dateAx>
        <c:axId val="70454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453024"/>
        <c:crosses val="autoZero"/>
        <c:auto val="1"/>
        <c:lblOffset val="100"/>
        <c:baseTimeUnit val="months"/>
      </c:dateAx>
      <c:valAx>
        <c:axId val="70453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454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c:v>
                </c:pt>
                <c:pt idx="1">
                  <c:v>1</c:v>
                </c:pt>
                <c:pt idx="2">
                  <c:v>2</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67CD-47D1-98C5-115B5087282A}"/>
            </c:ext>
          </c:extLst>
        </c:ser>
        <c:dLbls>
          <c:showLegendKey val="0"/>
          <c:showVal val="0"/>
          <c:showCatName val="0"/>
          <c:showSerName val="0"/>
          <c:showPercent val="0"/>
          <c:showBubbleSize val="0"/>
        </c:dLbls>
        <c:gapWidth val="219"/>
        <c:overlap val="-27"/>
        <c:axId val="70454008"/>
        <c:axId val="333207552"/>
      </c:barChart>
      <c:dateAx>
        <c:axId val="70454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207552"/>
        <c:crosses val="autoZero"/>
        <c:auto val="1"/>
        <c:lblOffset val="100"/>
        <c:baseTimeUnit val="months"/>
      </c:dateAx>
      <c:valAx>
        <c:axId val="333207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454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2</c:v>
                </c:pt>
                <c:pt idx="1">
                  <c:v>3</c:v>
                </c:pt>
                <c:pt idx="2">
                  <c:v>12</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E912-4A52-8C0D-D6B577464F75}"/>
            </c:ext>
          </c:extLst>
        </c:ser>
        <c:dLbls>
          <c:showLegendKey val="0"/>
          <c:showVal val="0"/>
          <c:showCatName val="0"/>
          <c:showSerName val="0"/>
          <c:showPercent val="0"/>
          <c:showBubbleSize val="0"/>
        </c:dLbls>
        <c:gapWidth val="219"/>
        <c:overlap val="-27"/>
        <c:axId val="336891896"/>
        <c:axId val="336895832"/>
      </c:barChart>
      <c:catAx>
        <c:axId val="336891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895832"/>
        <c:crosses val="autoZero"/>
        <c:auto val="1"/>
        <c:lblAlgn val="ctr"/>
        <c:lblOffset val="100"/>
        <c:noMultiLvlLbl val="0"/>
      </c:catAx>
      <c:valAx>
        <c:axId val="336895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891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84</c:v>
                </c:pt>
                <c:pt idx="1">
                  <c:v>107</c:v>
                </c:pt>
                <c:pt idx="2">
                  <c:v>108</c:v>
                </c:pt>
                <c:pt idx="3">
                  <c:v>59</c:v>
                </c:pt>
              </c:numCache>
            </c:numRef>
          </c:val>
          <c:extLst>
            <c:ext xmlns:c16="http://schemas.microsoft.com/office/drawing/2014/chart" uri="{C3380CC4-5D6E-409C-BE32-E72D297353CC}">
              <c16:uniqueId val="{00000000-E8A3-4D36-B451-C65025673E08}"/>
            </c:ext>
          </c:extLst>
        </c:ser>
        <c:dLbls>
          <c:showLegendKey val="0"/>
          <c:showVal val="0"/>
          <c:showCatName val="0"/>
          <c:showSerName val="0"/>
          <c:showPercent val="0"/>
          <c:showBubbleSize val="0"/>
        </c:dLbls>
        <c:gapWidth val="219"/>
        <c:overlap val="-27"/>
        <c:axId val="391825784"/>
        <c:axId val="391828080"/>
      </c:barChart>
      <c:dateAx>
        <c:axId val="391825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828080"/>
        <c:crosses val="autoZero"/>
        <c:auto val="1"/>
        <c:lblOffset val="100"/>
        <c:baseTimeUnit val="months"/>
      </c:dateAx>
      <c:valAx>
        <c:axId val="391828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825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strRef>
              <c:f>Sheet1!$A$2:$A$4</c:f>
              <c:strCache>
                <c:ptCount val="3"/>
                <c:pt idx="0">
                  <c:v>2021-01</c:v>
                </c:pt>
                <c:pt idx="1">
                  <c:v>2021-02</c:v>
                </c:pt>
                <c:pt idx="2">
                  <c:v>2021-03</c:v>
                </c:pt>
              </c:strCache>
            </c:strRef>
          </c:cat>
          <c:val>
            <c:numRef>
              <c:f>Sheet1!$B$2:$B$4</c:f>
              <c:numCache>
                <c:formatCode>General</c:formatCode>
                <c:ptCount val="3"/>
                <c:pt idx="0">
                  <c:v>39</c:v>
                </c:pt>
                <c:pt idx="1">
                  <c:v>29</c:v>
                </c:pt>
                <c:pt idx="2">
                  <c:v>58</c:v>
                </c:pt>
              </c:numCache>
            </c:numRef>
          </c:val>
          <c:extLst>
            <c:ext xmlns:c16="http://schemas.microsoft.com/office/drawing/2014/chart" uri="{C3380CC4-5D6E-409C-BE32-E72D297353CC}">
              <c16:uniqueId val="{00000000-814E-4C2C-83EB-DCDBD9E7EA5B}"/>
            </c:ext>
          </c:extLst>
        </c:ser>
        <c:dLbls>
          <c:showLegendKey val="0"/>
          <c:showVal val="0"/>
          <c:showCatName val="0"/>
          <c:showSerName val="0"/>
          <c:showPercent val="0"/>
          <c:showBubbleSize val="0"/>
        </c:dLbls>
        <c:gapWidth val="219"/>
        <c:overlap val="-27"/>
        <c:axId val="391826440"/>
        <c:axId val="391827096"/>
      </c:barChart>
      <c:catAx>
        <c:axId val="391826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827096"/>
        <c:crosses val="autoZero"/>
        <c:auto val="1"/>
        <c:lblAlgn val="ctr"/>
        <c:lblOffset val="100"/>
        <c:noMultiLvlLbl val="0"/>
      </c:catAx>
      <c:valAx>
        <c:axId val="391827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826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strRef>
              <c:f>Sheet1!$A$2:$A$4</c:f>
              <c:strCache>
                <c:ptCount val="3"/>
                <c:pt idx="0">
                  <c:v>2021-01</c:v>
                </c:pt>
                <c:pt idx="1">
                  <c:v>2021-02</c:v>
                </c:pt>
                <c:pt idx="2">
                  <c:v>2021-03</c:v>
                </c:pt>
              </c:strCache>
            </c:strRef>
          </c:cat>
          <c:val>
            <c:numRef>
              <c:f>Sheet1!$B$2:$B$4</c:f>
              <c:numCache>
                <c:formatCode>General</c:formatCode>
                <c:ptCount val="3"/>
                <c:pt idx="0">
                  <c:v>236</c:v>
                </c:pt>
                <c:pt idx="1">
                  <c:v>148</c:v>
                </c:pt>
                <c:pt idx="2">
                  <c:v>526</c:v>
                </c:pt>
              </c:numCache>
            </c:numRef>
          </c:val>
          <c:extLst>
            <c:ext xmlns:c16="http://schemas.microsoft.com/office/drawing/2014/chart" uri="{C3380CC4-5D6E-409C-BE32-E72D297353CC}">
              <c16:uniqueId val="{00000000-BE5E-40E6-8D50-4F85442E1816}"/>
            </c:ext>
          </c:extLst>
        </c:ser>
        <c:dLbls>
          <c:showLegendKey val="0"/>
          <c:showVal val="0"/>
          <c:showCatName val="0"/>
          <c:showSerName val="0"/>
          <c:showPercent val="0"/>
          <c:showBubbleSize val="0"/>
        </c:dLbls>
        <c:gapWidth val="219"/>
        <c:overlap val="-27"/>
        <c:axId val="393759680"/>
        <c:axId val="393760008"/>
      </c:barChart>
      <c:catAx>
        <c:axId val="393759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760008"/>
        <c:crosses val="autoZero"/>
        <c:auto val="1"/>
        <c:lblAlgn val="ctr"/>
        <c:lblOffset val="100"/>
        <c:noMultiLvlLbl val="0"/>
      </c:catAx>
      <c:valAx>
        <c:axId val="393760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759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strRef>
              <c:f>Sheet1!$A$2:$A$14</c:f>
              <c:strCache>
                <c:ptCount val="13"/>
                <c:pt idx="0">
                  <c:v>2020-12</c:v>
                </c:pt>
                <c:pt idx="1">
                  <c:v>2021-01</c:v>
                </c:pt>
                <c:pt idx="2">
                  <c:v>2021-02</c:v>
                </c:pt>
                <c:pt idx="3">
                  <c:v>2021-03</c:v>
                </c:pt>
                <c:pt idx="4">
                  <c:v>2021-04</c:v>
                </c:pt>
                <c:pt idx="5">
                  <c:v>2021-05</c:v>
                </c:pt>
                <c:pt idx="6">
                  <c:v>2021-06</c:v>
                </c:pt>
                <c:pt idx="7">
                  <c:v>2021-07</c:v>
                </c:pt>
                <c:pt idx="8">
                  <c:v>2021-08</c:v>
                </c:pt>
                <c:pt idx="9">
                  <c:v>2021-09</c:v>
                </c:pt>
                <c:pt idx="10">
                  <c:v>2021-10</c:v>
                </c:pt>
                <c:pt idx="11">
                  <c:v>2021-11</c:v>
                </c:pt>
                <c:pt idx="12">
                  <c:v>2021-12</c:v>
                </c:pt>
              </c:strCache>
            </c:strRef>
          </c:cat>
          <c:val>
            <c:numRef>
              <c:f>Sheet1!$B$2:$B$14</c:f>
              <c:numCache>
                <c:formatCode>General</c:formatCode>
                <c:ptCount val="13"/>
                <c:pt idx="0">
                  <c:v>637</c:v>
                </c:pt>
                <c:pt idx="1">
                  <c:v>14237</c:v>
                </c:pt>
                <c:pt idx="2">
                  <c:v>8052</c:v>
                </c:pt>
                <c:pt idx="3">
                  <c:v>17358</c:v>
                </c:pt>
                <c:pt idx="4">
                  <c:v>2213</c:v>
                </c:pt>
              </c:numCache>
            </c:numRef>
          </c:val>
          <c:extLst>
            <c:ext xmlns:c16="http://schemas.microsoft.com/office/drawing/2014/chart" uri="{C3380CC4-5D6E-409C-BE32-E72D297353CC}">
              <c16:uniqueId val="{00000000-D12C-4B1E-A98D-B720E418890F}"/>
            </c:ext>
          </c:extLst>
        </c:ser>
        <c:dLbls>
          <c:showLegendKey val="0"/>
          <c:showVal val="0"/>
          <c:showCatName val="0"/>
          <c:showSerName val="0"/>
          <c:showPercent val="0"/>
          <c:showBubbleSize val="0"/>
        </c:dLbls>
        <c:gapWidth val="219"/>
        <c:overlap val="-27"/>
        <c:axId val="393749184"/>
        <c:axId val="393745576"/>
      </c:barChart>
      <c:catAx>
        <c:axId val="393749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745576"/>
        <c:crosses val="autoZero"/>
        <c:auto val="1"/>
        <c:lblAlgn val="ctr"/>
        <c:lblOffset val="100"/>
        <c:noMultiLvlLbl val="0"/>
      </c:catAx>
      <c:valAx>
        <c:axId val="393745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749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-6</c:v>
                </c:pt>
                <c:pt idx="1">
                  <c:v>-2</c:v>
                </c:pt>
                <c:pt idx="2">
                  <c:v>5</c:v>
                </c:pt>
                <c:pt idx="3">
                  <c:v>-1</c:v>
                </c:pt>
              </c:numCache>
            </c:numRef>
          </c:val>
          <c:extLst>
            <c:ext xmlns:c16="http://schemas.microsoft.com/office/drawing/2014/chart" uri="{C3380CC4-5D6E-409C-BE32-E72D297353CC}">
              <c16:uniqueId val="{00000000-A17F-4BB9-8059-4D0BCBF5EB8C}"/>
            </c:ext>
          </c:extLst>
        </c:ser>
        <c:dLbls>
          <c:showLegendKey val="0"/>
          <c:showVal val="0"/>
          <c:showCatName val="0"/>
          <c:showSerName val="0"/>
          <c:showPercent val="0"/>
          <c:showBubbleSize val="0"/>
        </c:dLbls>
        <c:gapWidth val="219"/>
        <c:overlap val="-27"/>
        <c:axId val="337007080"/>
        <c:axId val="337000520"/>
      </c:barChart>
      <c:dateAx>
        <c:axId val="337007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000520"/>
        <c:crosses val="autoZero"/>
        <c:auto val="1"/>
        <c:lblOffset val="100"/>
        <c:baseTimeUnit val="months"/>
      </c:dateAx>
      <c:valAx>
        <c:axId val="337000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007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19</c:v>
                </c:pt>
                <c:pt idx="1">
                  <c:v>20</c:v>
                </c:pt>
                <c:pt idx="2">
                  <c:v>27</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CAF4-4E12-8504-B1AA84059385}"/>
            </c:ext>
          </c:extLst>
        </c:ser>
        <c:dLbls>
          <c:showLegendKey val="0"/>
          <c:showVal val="0"/>
          <c:showCatName val="0"/>
          <c:showSerName val="0"/>
          <c:showPercent val="0"/>
          <c:showBubbleSize val="0"/>
        </c:dLbls>
        <c:gapWidth val="219"/>
        <c:overlap val="-27"/>
        <c:axId val="337000848"/>
        <c:axId val="337004784"/>
      </c:barChart>
      <c:dateAx>
        <c:axId val="337000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004784"/>
        <c:crosses val="autoZero"/>
        <c:auto val="1"/>
        <c:lblOffset val="100"/>
        <c:baseTimeUnit val="months"/>
      </c:dateAx>
      <c:valAx>
        <c:axId val="337004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000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57</c:v>
                </c:pt>
                <c:pt idx="1">
                  <c:v>102</c:v>
                </c:pt>
                <c:pt idx="2">
                  <c:v>219</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B48E-4E19-9667-B9D27B367604}"/>
            </c:ext>
          </c:extLst>
        </c:ser>
        <c:dLbls>
          <c:showLegendKey val="0"/>
          <c:showVal val="0"/>
          <c:showCatName val="0"/>
          <c:showSerName val="0"/>
          <c:showPercent val="0"/>
          <c:showBubbleSize val="0"/>
        </c:dLbls>
        <c:gapWidth val="219"/>
        <c:overlap val="-27"/>
        <c:axId val="336999536"/>
        <c:axId val="337009376"/>
      </c:barChart>
      <c:catAx>
        <c:axId val="336999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009376"/>
        <c:crosses val="autoZero"/>
        <c:auto val="1"/>
        <c:lblAlgn val="ctr"/>
        <c:lblOffset val="100"/>
        <c:noMultiLvlLbl val="0"/>
      </c:catAx>
      <c:valAx>
        <c:axId val="337009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999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7</c:v>
                </c:pt>
                <c:pt idx="1">
                  <c:v>5</c:v>
                </c:pt>
                <c:pt idx="2">
                  <c:v>6</c:v>
                </c:pt>
                <c:pt idx="3">
                  <c:v>0</c:v>
                </c:pt>
              </c:numCache>
            </c:numRef>
          </c:val>
          <c:extLst>
            <c:ext xmlns:c16="http://schemas.microsoft.com/office/drawing/2014/chart" uri="{C3380CC4-5D6E-409C-BE32-E72D297353CC}">
              <c16:uniqueId val="{00000000-095A-473B-9677-46BCFD235FA0}"/>
            </c:ext>
          </c:extLst>
        </c:ser>
        <c:dLbls>
          <c:showLegendKey val="0"/>
          <c:showVal val="0"/>
          <c:showCatName val="0"/>
          <c:showSerName val="0"/>
          <c:showPercent val="0"/>
          <c:showBubbleSize val="0"/>
        </c:dLbls>
        <c:gapWidth val="219"/>
        <c:overlap val="-27"/>
        <c:axId val="439560904"/>
        <c:axId val="439566808"/>
      </c:barChart>
      <c:dateAx>
        <c:axId val="439560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566808"/>
        <c:crosses val="autoZero"/>
        <c:auto val="1"/>
        <c:lblOffset val="100"/>
        <c:baseTimeUnit val="months"/>
      </c:dateAx>
      <c:valAx>
        <c:axId val="439566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560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6</c:v>
                </c:pt>
                <c:pt idx="1">
                  <c:v>5</c:v>
                </c:pt>
                <c:pt idx="2">
                  <c:v>9</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7E68-4E46-8860-5C9133F9410E}"/>
            </c:ext>
          </c:extLst>
        </c:ser>
        <c:dLbls>
          <c:showLegendKey val="0"/>
          <c:showVal val="0"/>
          <c:showCatName val="0"/>
          <c:showSerName val="0"/>
          <c:showPercent val="0"/>
          <c:showBubbleSize val="0"/>
        </c:dLbls>
        <c:gapWidth val="219"/>
        <c:overlap val="-27"/>
        <c:axId val="439568120"/>
        <c:axId val="439570416"/>
      </c:barChart>
      <c:dateAx>
        <c:axId val="439568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570416"/>
        <c:crosses val="autoZero"/>
        <c:auto val="1"/>
        <c:lblOffset val="100"/>
        <c:baseTimeUnit val="months"/>
      </c:dateAx>
      <c:valAx>
        <c:axId val="439570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568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26</c:v>
                </c:pt>
                <c:pt idx="1">
                  <c:v>20</c:v>
                </c:pt>
                <c:pt idx="2">
                  <c:v>65</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5BB6-457D-88D7-DE7155111F20}"/>
            </c:ext>
          </c:extLst>
        </c:ser>
        <c:dLbls>
          <c:showLegendKey val="0"/>
          <c:showVal val="0"/>
          <c:showCatName val="0"/>
          <c:showSerName val="0"/>
          <c:showPercent val="0"/>
          <c:showBubbleSize val="0"/>
        </c:dLbls>
        <c:gapWidth val="219"/>
        <c:overlap val="-27"/>
        <c:axId val="439581240"/>
        <c:axId val="439580584"/>
      </c:barChart>
      <c:catAx>
        <c:axId val="439581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580584"/>
        <c:crosses val="autoZero"/>
        <c:auto val="1"/>
        <c:lblAlgn val="ctr"/>
        <c:lblOffset val="100"/>
        <c:noMultiLvlLbl val="0"/>
      </c:catAx>
      <c:valAx>
        <c:axId val="439580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581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F871F-CA96-44FB-8550-1812CA6BF25C}"/>
              </a:ext>
            </a:extLst>
          </p:cNvPr>
          <p:cNvSpPr>
            <a:spLocks noGrp="1"/>
          </p:cNvSpPr>
          <p:nvPr>
            <p:ph type="ctrTitle"/>
          </p:nvPr>
        </p:nvSpPr>
        <p:spPr/>
        <p:txBody>
          <a:bodyPr/>
          <a:lstStyle/>
          <a:p>
            <a:r>
              <a:rPr lang="en-US"/>
              <a:t>TMNAS Social Media</a:t>
            </a:r>
          </a:p>
        </p:txBody>
      </p:sp>
      <p:sp>
        <p:nvSpPr>
          <p:cNvPr id="3" name="Subtitle 2">
            <a:extLst>
              <a:ext uri="{FF2B5EF4-FFF2-40B4-BE49-F238E27FC236}">
                <a16:creationId xmlns:a16="http://schemas.microsoft.com/office/drawing/2014/main" id="{89F27B01-A0B7-4F4D-8B91-7CF3E964E924}"/>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3007072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C5364-26EC-4E90-A41F-061348544143}"/>
              </a:ext>
            </a:extLst>
          </p:cNvPr>
          <p:cNvSpPr>
            <a:spLocks noGrp="1"/>
          </p:cNvSpPr>
          <p:nvPr>
            <p:ph type="title"/>
          </p:nvPr>
        </p:nvSpPr>
        <p:spPr/>
        <p:txBody>
          <a:bodyPr/>
          <a:lstStyle/>
          <a:p>
            <a:r>
              <a:rPr lang="en-US"/>
              <a:t>Overall Overall Audience | TMNAS</a:t>
            </a:r>
          </a:p>
        </p:txBody>
      </p:sp>
      <p:graphicFrame>
        <p:nvGraphicFramePr>
          <p:cNvPr id="6" name="Chart Placeholder 5">
            <a:extLst>
              <a:ext uri="{FF2B5EF4-FFF2-40B4-BE49-F238E27FC236}">
                <a16:creationId xmlns:a16="http://schemas.microsoft.com/office/drawing/2014/main" id="{4576BEFA-9058-410B-A07E-AE2038F9B2AF}"/>
              </a:ext>
            </a:extLst>
          </p:cNvPr>
          <p:cNvGraphicFramePr>
            <a:graphicFrameLocks noGrp="1"/>
          </p:cNvGraphicFramePr>
          <p:nvPr>
            <p:ph type="chart" sz="quarter" idx="13"/>
            <p:extLst>
              <p:ext uri="{D42A27DB-BD31-4B8C-83A1-F6EECF244321}">
                <p14:modId xmlns:p14="http://schemas.microsoft.com/office/powerpoint/2010/main" val="17727010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11CBB5-ECC8-4B4D-871E-6F7039B77ACE}"/>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0AB02F76-D6C2-4A6D-A713-C0BCDCD35A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94417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D4FCF-ED38-4144-86E1-778120B275ED}"/>
              </a:ext>
            </a:extLst>
          </p:cNvPr>
          <p:cNvSpPr>
            <a:spLocks noGrp="1"/>
          </p:cNvSpPr>
          <p:nvPr>
            <p:ph type="title"/>
          </p:nvPr>
        </p:nvSpPr>
        <p:spPr/>
        <p:txBody>
          <a:bodyPr/>
          <a:lstStyle/>
          <a:p>
            <a:r>
              <a:rPr lang="en-US"/>
              <a:t>Twitter Key Metrics Table | TMNAS</a:t>
            </a:r>
          </a:p>
        </p:txBody>
      </p:sp>
      <p:graphicFrame>
        <p:nvGraphicFramePr>
          <p:cNvPr id="5" name="Table Placeholder 4">
            <a:extLst>
              <a:ext uri="{FF2B5EF4-FFF2-40B4-BE49-F238E27FC236}">
                <a16:creationId xmlns:a16="http://schemas.microsoft.com/office/drawing/2014/main" id="{783A32B9-F411-43C9-9934-447CCE2CE99C}"/>
              </a:ext>
            </a:extLst>
          </p:cNvPr>
          <p:cNvGraphicFramePr>
            <a:graphicFrameLocks noGrp="1"/>
          </p:cNvGraphicFramePr>
          <p:nvPr>
            <p:ph type="tbl" sz="quarter" idx="13"/>
            <p:extLst>
              <p:ext uri="{D42A27DB-BD31-4B8C-83A1-F6EECF244321}">
                <p14:modId xmlns:p14="http://schemas.microsoft.com/office/powerpoint/2010/main" val="28268170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18135271"/>
                    </a:ext>
                  </a:extLst>
                </a:gridCol>
                <a:gridCol w="576072">
                  <a:extLst>
                    <a:ext uri="{9D8B030D-6E8A-4147-A177-3AD203B41FA5}">
                      <a16:colId xmlns:a16="http://schemas.microsoft.com/office/drawing/2014/main" val="142869804"/>
                    </a:ext>
                  </a:extLst>
                </a:gridCol>
                <a:gridCol w="576072">
                  <a:extLst>
                    <a:ext uri="{9D8B030D-6E8A-4147-A177-3AD203B41FA5}">
                      <a16:colId xmlns:a16="http://schemas.microsoft.com/office/drawing/2014/main" val="4240096547"/>
                    </a:ext>
                  </a:extLst>
                </a:gridCol>
                <a:gridCol w="576072">
                  <a:extLst>
                    <a:ext uri="{9D8B030D-6E8A-4147-A177-3AD203B41FA5}">
                      <a16:colId xmlns:a16="http://schemas.microsoft.com/office/drawing/2014/main" val="2523866955"/>
                    </a:ext>
                  </a:extLst>
                </a:gridCol>
                <a:gridCol w="576072">
                  <a:extLst>
                    <a:ext uri="{9D8B030D-6E8A-4147-A177-3AD203B41FA5}">
                      <a16:colId xmlns:a16="http://schemas.microsoft.com/office/drawing/2014/main" val="2593976126"/>
                    </a:ext>
                  </a:extLst>
                </a:gridCol>
                <a:gridCol w="576072">
                  <a:extLst>
                    <a:ext uri="{9D8B030D-6E8A-4147-A177-3AD203B41FA5}">
                      <a16:colId xmlns:a16="http://schemas.microsoft.com/office/drawing/2014/main" val="1833217729"/>
                    </a:ext>
                  </a:extLst>
                </a:gridCol>
                <a:gridCol w="576072">
                  <a:extLst>
                    <a:ext uri="{9D8B030D-6E8A-4147-A177-3AD203B41FA5}">
                      <a16:colId xmlns:a16="http://schemas.microsoft.com/office/drawing/2014/main" val="130333580"/>
                    </a:ext>
                  </a:extLst>
                </a:gridCol>
                <a:gridCol w="576072">
                  <a:extLst>
                    <a:ext uri="{9D8B030D-6E8A-4147-A177-3AD203B41FA5}">
                      <a16:colId xmlns:a16="http://schemas.microsoft.com/office/drawing/2014/main" val="3780788903"/>
                    </a:ext>
                  </a:extLst>
                </a:gridCol>
                <a:gridCol w="576072">
                  <a:extLst>
                    <a:ext uri="{9D8B030D-6E8A-4147-A177-3AD203B41FA5}">
                      <a16:colId xmlns:a16="http://schemas.microsoft.com/office/drawing/2014/main" val="4206939176"/>
                    </a:ext>
                  </a:extLst>
                </a:gridCol>
                <a:gridCol w="576072">
                  <a:extLst>
                    <a:ext uri="{9D8B030D-6E8A-4147-A177-3AD203B41FA5}">
                      <a16:colId xmlns:a16="http://schemas.microsoft.com/office/drawing/2014/main" val="507950366"/>
                    </a:ext>
                  </a:extLst>
                </a:gridCol>
                <a:gridCol w="576072">
                  <a:extLst>
                    <a:ext uri="{9D8B030D-6E8A-4147-A177-3AD203B41FA5}">
                      <a16:colId xmlns:a16="http://schemas.microsoft.com/office/drawing/2014/main" val="1836863643"/>
                    </a:ext>
                  </a:extLst>
                </a:gridCol>
                <a:gridCol w="576072">
                  <a:extLst>
                    <a:ext uri="{9D8B030D-6E8A-4147-A177-3AD203B41FA5}">
                      <a16:colId xmlns:a16="http://schemas.microsoft.com/office/drawing/2014/main" val="570912620"/>
                    </a:ext>
                  </a:extLst>
                </a:gridCol>
                <a:gridCol w="576072">
                  <a:extLst>
                    <a:ext uri="{9D8B030D-6E8A-4147-A177-3AD203B41FA5}">
                      <a16:colId xmlns:a16="http://schemas.microsoft.com/office/drawing/2014/main" val="3077358836"/>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231783009"/>
                  </a:ext>
                </a:extLst>
              </a:tr>
              <a:tr h="370840">
                <a:tc>
                  <a:txBody>
                    <a:bodyPr/>
                    <a:lstStyle/>
                    <a:p>
                      <a:r>
                        <a:rPr lang="en-US" sz="1000"/>
                        <a:t>185</a:t>
                      </a:r>
                    </a:p>
                  </a:txBody>
                  <a:tcPr/>
                </a:tc>
                <a:tc>
                  <a:txBody>
                    <a:bodyPr/>
                    <a:lstStyle/>
                    <a:p>
                      <a:r>
                        <a:rPr lang="en-US" sz="1000"/>
                        <a:t>1</a:t>
                      </a:r>
                    </a:p>
                  </a:txBody>
                  <a:tcPr/>
                </a:tc>
                <a:tc>
                  <a:txBody>
                    <a:bodyPr/>
                    <a:lstStyle/>
                    <a:p>
                      <a:r>
                        <a:rPr lang="en-US" sz="1000"/>
                        <a:t>6</a:t>
                      </a:r>
                    </a:p>
                  </a:txBody>
                  <a:tcPr/>
                </a:tc>
                <a:tc>
                  <a:txBody>
                    <a:bodyPr/>
                    <a:lstStyle/>
                    <a:p>
                      <a:r>
                        <a:rPr lang="en-US" sz="1000"/>
                        <a:t>6</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12</a:t>
                      </a:r>
                    </a:p>
                  </a:txBody>
                  <a:tcPr/>
                </a:tc>
                <a:tc>
                  <a:txBody>
                    <a:bodyPr/>
                    <a:lstStyle/>
                    <a:p>
                      <a:r>
                        <a:rPr lang="en-US" sz="1000"/>
                        <a:t>0</a:t>
                      </a:r>
                    </a:p>
                  </a:txBody>
                  <a:tcPr/>
                </a:tc>
                <a:tc>
                  <a:txBody>
                    <a:bodyPr/>
                    <a:lstStyle/>
                    <a:p>
                      <a:r>
                        <a:rPr lang="en-US" sz="1000"/>
                        <a:t>0</a:t>
                      </a:r>
                    </a:p>
                  </a:txBody>
                  <a:tcPr/>
                </a:tc>
                <a:tc>
                  <a:txBody>
                    <a:bodyPr/>
                    <a:lstStyle/>
                    <a:p>
                      <a:r>
                        <a:rPr lang="en-US" sz="1000"/>
                        <a:t>1.0870 %</a:t>
                      </a:r>
                    </a:p>
                  </a:txBody>
                  <a:tcPr/>
                </a:tc>
                <a:tc>
                  <a:txBody>
                    <a:bodyPr/>
                    <a:lstStyle/>
                    <a:p>
                      <a:r>
                        <a:rPr lang="en-US" sz="1000"/>
                        <a:t>0.0 %</a:t>
                      </a:r>
                    </a:p>
                  </a:txBody>
                  <a:tcPr/>
                </a:tc>
                <a:extLst>
                  <a:ext uri="{0D108BD9-81ED-4DB2-BD59-A6C34878D82A}">
                    <a16:rowId xmlns:a16="http://schemas.microsoft.com/office/drawing/2014/main" val="4068605342"/>
                  </a:ext>
                </a:extLst>
              </a:tr>
            </a:tbl>
          </a:graphicData>
        </a:graphic>
      </p:graphicFrame>
      <p:sp>
        <p:nvSpPr>
          <p:cNvPr id="4" name="Text Placeholder 3">
            <a:extLst>
              <a:ext uri="{FF2B5EF4-FFF2-40B4-BE49-F238E27FC236}">
                <a16:creationId xmlns:a16="http://schemas.microsoft.com/office/drawing/2014/main" id="{C02F26C9-F061-4420-8CD1-6C22D3F66EDE}"/>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8117132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E2319-AEEB-48E0-99DC-CC7179A7B2C3}"/>
              </a:ext>
            </a:extLst>
          </p:cNvPr>
          <p:cNvSpPr>
            <a:spLocks noGrp="1"/>
          </p:cNvSpPr>
          <p:nvPr>
            <p:ph type="title"/>
          </p:nvPr>
        </p:nvSpPr>
        <p:spPr/>
        <p:txBody>
          <a:bodyPr/>
          <a:lstStyle/>
          <a:p>
            <a:r>
              <a:rPr lang="en-US"/>
              <a:t>Twitter Twitter Followers Change | TMNAS</a:t>
            </a:r>
          </a:p>
        </p:txBody>
      </p:sp>
      <p:graphicFrame>
        <p:nvGraphicFramePr>
          <p:cNvPr id="6" name="Chart Placeholder 5">
            <a:extLst>
              <a:ext uri="{FF2B5EF4-FFF2-40B4-BE49-F238E27FC236}">
                <a16:creationId xmlns:a16="http://schemas.microsoft.com/office/drawing/2014/main" id="{5E871C6F-F490-4D63-BCD7-BAC3A240E80A}"/>
              </a:ext>
            </a:extLst>
          </p:cNvPr>
          <p:cNvGraphicFramePr>
            <a:graphicFrameLocks noGrp="1"/>
          </p:cNvGraphicFramePr>
          <p:nvPr>
            <p:ph type="chart" sz="quarter" idx="13"/>
            <p:extLst>
              <p:ext uri="{D42A27DB-BD31-4B8C-83A1-F6EECF244321}">
                <p14:modId xmlns:p14="http://schemas.microsoft.com/office/powerpoint/2010/main" val="23640063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E1D884-6CDC-45F8-AE6E-1DB8CA98472E}"/>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2A2B4D36-FF0A-441A-98B7-03F5F9BF60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50694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66BC7-6D1C-43AF-9268-2AA43C8C8F90}"/>
              </a:ext>
            </a:extLst>
          </p:cNvPr>
          <p:cNvSpPr>
            <a:spLocks noGrp="1"/>
          </p:cNvSpPr>
          <p:nvPr>
            <p:ph type="title"/>
          </p:nvPr>
        </p:nvSpPr>
        <p:spPr/>
        <p:txBody>
          <a:bodyPr/>
          <a:lstStyle/>
          <a:p>
            <a:r>
              <a:rPr lang="en-US"/>
              <a:t>Twitter Average Interactions Per Tweet | TMNAS</a:t>
            </a:r>
          </a:p>
        </p:txBody>
      </p:sp>
      <p:graphicFrame>
        <p:nvGraphicFramePr>
          <p:cNvPr id="6" name="Chart Placeholder 5">
            <a:extLst>
              <a:ext uri="{FF2B5EF4-FFF2-40B4-BE49-F238E27FC236}">
                <a16:creationId xmlns:a16="http://schemas.microsoft.com/office/drawing/2014/main" id="{61B64123-6920-433A-BB64-237522A10D58}"/>
              </a:ext>
            </a:extLst>
          </p:cNvPr>
          <p:cNvGraphicFramePr>
            <a:graphicFrameLocks noGrp="1"/>
          </p:cNvGraphicFramePr>
          <p:nvPr>
            <p:ph type="chart" sz="quarter" idx="13"/>
            <p:extLst>
              <p:ext uri="{D42A27DB-BD31-4B8C-83A1-F6EECF244321}">
                <p14:modId xmlns:p14="http://schemas.microsoft.com/office/powerpoint/2010/main" val="4044308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FC5026-BBCE-4DAE-8D3A-A4903B01AEED}"/>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3CE0CB06-7297-4D57-BB63-84BD7A6FB8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68037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9D01B-A7A4-448C-B6E2-4EB78C7E5AA9}"/>
              </a:ext>
            </a:extLst>
          </p:cNvPr>
          <p:cNvSpPr>
            <a:spLocks noGrp="1"/>
          </p:cNvSpPr>
          <p:nvPr>
            <p:ph type="title"/>
          </p:nvPr>
        </p:nvSpPr>
        <p:spPr/>
        <p:txBody>
          <a:bodyPr/>
          <a:lstStyle/>
          <a:p>
            <a:r>
              <a:rPr lang="en-US"/>
              <a:t>Twitter Total Interactions Per Month | TMNAS</a:t>
            </a:r>
          </a:p>
        </p:txBody>
      </p:sp>
      <p:graphicFrame>
        <p:nvGraphicFramePr>
          <p:cNvPr id="6" name="Chart Placeholder 5">
            <a:extLst>
              <a:ext uri="{FF2B5EF4-FFF2-40B4-BE49-F238E27FC236}">
                <a16:creationId xmlns:a16="http://schemas.microsoft.com/office/drawing/2014/main" id="{223789A1-5795-4961-A2EC-CE6D8DB62DF9}"/>
              </a:ext>
            </a:extLst>
          </p:cNvPr>
          <p:cNvGraphicFramePr>
            <a:graphicFrameLocks noGrp="1"/>
          </p:cNvGraphicFramePr>
          <p:nvPr>
            <p:ph type="chart" sz="quarter" idx="13"/>
            <p:extLst>
              <p:ext uri="{D42A27DB-BD31-4B8C-83A1-F6EECF244321}">
                <p14:modId xmlns:p14="http://schemas.microsoft.com/office/powerpoint/2010/main" val="36358982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2E471A-378A-49F2-B940-A62DB0C5CEAC}"/>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2EC2CDAD-F5FB-49FF-B945-996A97A105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69569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55D59-360A-42D9-A13D-BFFAEB1D4E0F}"/>
              </a:ext>
            </a:extLst>
          </p:cNvPr>
          <p:cNvSpPr>
            <a:spLocks noGrp="1"/>
          </p:cNvSpPr>
          <p:nvPr>
            <p:ph type="title"/>
          </p:nvPr>
        </p:nvSpPr>
        <p:spPr/>
        <p:txBody>
          <a:bodyPr/>
          <a:lstStyle/>
          <a:p>
            <a:r>
              <a:rPr lang="en-US"/>
              <a:t>Twitter Own and Retweeted Tweets Table | TMNAS - 1 of 3</a:t>
            </a:r>
          </a:p>
        </p:txBody>
      </p:sp>
      <p:graphicFrame>
        <p:nvGraphicFramePr>
          <p:cNvPr id="5" name="Table Placeholder 4">
            <a:extLst>
              <a:ext uri="{FF2B5EF4-FFF2-40B4-BE49-F238E27FC236}">
                <a16:creationId xmlns:a16="http://schemas.microsoft.com/office/drawing/2014/main" id="{12ABB762-E105-4CAC-9696-2E4249B1D51F}"/>
              </a:ext>
            </a:extLst>
          </p:cNvPr>
          <p:cNvGraphicFramePr>
            <a:graphicFrameLocks noGrp="1"/>
          </p:cNvGraphicFramePr>
          <p:nvPr>
            <p:ph type="tbl" sz="quarter" idx="13"/>
            <p:extLst>
              <p:ext uri="{D42A27DB-BD31-4B8C-83A1-F6EECF244321}">
                <p14:modId xmlns:p14="http://schemas.microsoft.com/office/powerpoint/2010/main" val="2483799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014936503"/>
                    </a:ext>
                  </a:extLst>
                </a:gridCol>
                <a:gridCol w="493776">
                  <a:extLst>
                    <a:ext uri="{9D8B030D-6E8A-4147-A177-3AD203B41FA5}">
                      <a16:colId xmlns:a16="http://schemas.microsoft.com/office/drawing/2014/main" val="1213076812"/>
                    </a:ext>
                  </a:extLst>
                </a:gridCol>
                <a:gridCol w="1069848">
                  <a:extLst>
                    <a:ext uri="{9D8B030D-6E8A-4147-A177-3AD203B41FA5}">
                      <a16:colId xmlns:a16="http://schemas.microsoft.com/office/drawing/2014/main" val="2194784037"/>
                    </a:ext>
                  </a:extLst>
                </a:gridCol>
                <a:gridCol w="1069848">
                  <a:extLst>
                    <a:ext uri="{9D8B030D-6E8A-4147-A177-3AD203B41FA5}">
                      <a16:colId xmlns:a16="http://schemas.microsoft.com/office/drawing/2014/main" val="2028409070"/>
                    </a:ext>
                  </a:extLst>
                </a:gridCol>
                <a:gridCol w="1069848">
                  <a:extLst>
                    <a:ext uri="{9D8B030D-6E8A-4147-A177-3AD203B41FA5}">
                      <a16:colId xmlns:a16="http://schemas.microsoft.com/office/drawing/2014/main" val="3615144607"/>
                    </a:ext>
                  </a:extLst>
                </a:gridCol>
                <a:gridCol w="1069848">
                  <a:extLst>
                    <a:ext uri="{9D8B030D-6E8A-4147-A177-3AD203B41FA5}">
                      <a16:colId xmlns:a16="http://schemas.microsoft.com/office/drawing/2014/main" val="1982287057"/>
                    </a:ext>
                  </a:extLst>
                </a:gridCol>
                <a:gridCol w="1069848">
                  <a:extLst>
                    <a:ext uri="{9D8B030D-6E8A-4147-A177-3AD203B41FA5}">
                      <a16:colId xmlns:a16="http://schemas.microsoft.com/office/drawing/2014/main" val="32766686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104776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- 2021-03-19 17:07:54</a:t>
                      </a:r>
                      <a:r>
                        <a:rPr kumimoji="0" lang="en-US" sz="1000" b="0" i="0" u="none" strike="noStrike" kern="1200" cap="none" spc="0" normalizeH="0" baseline="0" noProof="0">
                          <a:ln>
                            <a:noFill/>
                          </a:ln>
                          <a:solidFill>
                            <a:prstClr val="black"/>
                          </a:solidFill>
                          <a:effectLst/>
                          <a:uLnTx/>
                          <a:uFillTx/>
                          <a:latin typeface="+mn-lt"/>
                          <a:ea typeface="+mn-ea"/>
                          <a:cs typeface="+mn-cs"/>
                        </a:rPr>
                        <a:t>
 Today, TMNAS attended a virtual celebration of the 2020 Top 101 Best and Brightest Companies to Work For in the Nation!  We are so proud to be on the Best and Brightest list and earning a spot in the top 101 companies is truly an honor! #THEBB https://t.co/J5u5uI7HmR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03/20/2021 02:10:06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1.6216 %</a:t>
                      </a:r>
                    </a:p>
                  </a:txBody>
                  <a:tcPr/>
                </a:tc>
                <a:extLst>
                  <a:ext uri="{0D108BD9-81ED-4DB2-BD59-A6C34878D82A}">
                    <a16:rowId xmlns:a16="http://schemas.microsoft.com/office/drawing/2014/main" val="2458178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- 2021-03-12 15:08:12</a:t>
                      </a:r>
                      <a:r>
                        <a:rPr kumimoji="0" lang="en-US" sz="1000" b="0" i="0" u="none" strike="noStrike" kern="1200" cap="none" spc="0" normalizeH="0" baseline="0" noProof="0">
                          <a:ln>
                            <a:noFill/>
                          </a:ln>
                          <a:solidFill>
                            <a:prstClr val="black"/>
                          </a:solidFill>
                          <a:effectLst/>
                          <a:uLnTx/>
                          <a:uFillTx/>
                          <a:latin typeface="+mn-lt"/>
                          <a:ea typeface="+mn-ea"/>
                          <a:cs typeface="+mn-cs"/>
                        </a:rPr>
                        <a:t>
 To celebrate Women's History Month, we’re talking with some of our women leaders and highlighting their stories. Caryn N., Vice President of Benefits, shared her best career highlight. #womenleaders https://t.co/W9eVLcTBRj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03/13/2021 13:10:17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1.0811 %</a:t>
                      </a:r>
                    </a:p>
                  </a:txBody>
                  <a:tcPr/>
                </a:tc>
                <a:extLst>
                  <a:ext uri="{0D108BD9-81ED-4DB2-BD59-A6C34878D82A}">
                    <a16:rowId xmlns:a16="http://schemas.microsoft.com/office/drawing/2014/main" val="3456328849"/>
                  </a:ext>
                </a:extLst>
              </a:tr>
            </a:tbl>
          </a:graphicData>
        </a:graphic>
      </p:graphicFrame>
      <p:sp>
        <p:nvSpPr>
          <p:cNvPr id="4" name="Text Placeholder 3">
            <a:extLst>
              <a:ext uri="{FF2B5EF4-FFF2-40B4-BE49-F238E27FC236}">
                <a16:creationId xmlns:a16="http://schemas.microsoft.com/office/drawing/2014/main" id="{941AD600-9D09-4934-928D-D416A87B8EE4}"/>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6600099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F1BA6-74E0-481E-9916-09E10B2C187A}"/>
              </a:ext>
            </a:extLst>
          </p:cNvPr>
          <p:cNvSpPr>
            <a:spLocks noGrp="1"/>
          </p:cNvSpPr>
          <p:nvPr>
            <p:ph type="title"/>
          </p:nvPr>
        </p:nvSpPr>
        <p:spPr/>
        <p:txBody>
          <a:bodyPr/>
          <a:lstStyle/>
          <a:p>
            <a:r>
              <a:rPr lang="en-US"/>
              <a:t>Twitter Own and Retweeted Tweets Table | TMNAS - 2 of 3</a:t>
            </a:r>
          </a:p>
        </p:txBody>
      </p:sp>
      <p:graphicFrame>
        <p:nvGraphicFramePr>
          <p:cNvPr id="5" name="Table Placeholder 4">
            <a:extLst>
              <a:ext uri="{FF2B5EF4-FFF2-40B4-BE49-F238E27FC236}">
                <a16:creationId xmlns:a16="http://schemas.microsoft.com/office/drawing/2014/main" id="{F2549E3B-F80B-455E-ADCD-BBC4F4F97040}"/>
              </a:ext>
            </a:extLst>
          </p:cNvPr>
          <p:cNvGraphicFramePr>
            <a:graphicFrameLocks noGrp="1"/>
          </p:cNvGraphicFramePr>
          <p:nvPr>
            <p:ph type="tbl" sz="quarter" idx="13"/>
            <p:extLst>
              <p:ext uri="{D42A27DB-BD31-4B8C-83A1-F6EECF244321}">
                <p14:modId xmlns:p14="http://schemas.microsoft.com/office/powerpoint/2010/main" val="2093785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915956844"/>
                    </a:ext>
                  </a:extLst>
                </a:gridCol>
                <a:gridCol w="493776">
                  <a:extLst>
                    <a:ext uri="{9D8B030D-6E8A-4147-A177-3AD203B41FA5}">
                      <a16:colId xmlns:a16="http://schemas.microsoft.com/office/drawing/2014/main" val="2226496663"/>
                    </a:ext>
                  </a:extLst>
                </a:gridCol>
                <a:gridCol w="1069848">
                  <a:extLst>
                    <a:ext uri="{9D8B030D-6E8A-4147-A177-3AD203B41FA5}">
                      <a16:colId xmlns:a16="http://schemas.microsoft.com/office/drawing/2014/main" val="1717361784"/>
                    </a:ext>
                  </a:extLst>
                </a:gridCol>
                <a:gridCol w="1069848">
                  <a:extLst>
                    <a:ext uri="{9D8B030D-6E8A-4147-A177-3AD203B41FA5}">
                      <a16:colId xmlns:a16="http://schemas.microsoft.com/office/drawing/2014/main" val="302030890"/>
                    </a:ext>
                  </a:extLst>
                </a:gridCol>
                <a:gridCol w="1069848">
                  <a:extLst>
                    <a:ext uri="{9D8B030D-6E8A-4147-A177-3AD203B41FA5}">
                      <a16:colId xmlns:a16="http://schemas.microsoft.com/office/drawing/2014/main" val="1354355717"/>
                    </a:ext>
                  </a:extLst>
                </a:gridCol>
                <a:gridCol w="1069848">
                  <a:extLst>
                    <a:ext uri="{9D8B030D-6E8A-4147-A177-3AD203B41FA5}">
                      <a16:colId xmlns:a16="http://schemas.microsoft.com/office/drawing/2014/main" val="3140129279"/>
                    </a:ext>
                  </a:extLst>
                </a:gridCol>
                <a:gridCol w="1069848">
                  <a:extLst>
                    <a:ext uri="{9D8B030D-6E8A-4147-A177-3AD203B41FA5}">
                      <a16:colId xmlns:a16="http://schemas.microsoft.com/office/drawing/2014/main" val="8175730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335175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- 2021-03-15 18:02:26</a:t>
                      </a:r>
                      <a:r>
                        <a:rPr kumimoji="0" lang="en-US" sz="1000" b="0" i="0" u="none" strike="noStrike" kern="1200" cap="none" spc="0" normalizeH="0" baseline="0" noProof="0">
                          <a:ln>
                            <a:noFill/>
                          </a:ln>
                          <a:solidFill>
                            <a:prstClr val="black"/>
                          </a:solidFill>
                          <a:effectLst/>
                          <a:uLnTx/>
                          <a:uFillTx/>
                          <a:latin typeface="+mn-lt"/>
                          <a:ea typeface="+mn-ea"/>
                          <a:cs typeface="+mn-cs"/>
                        </a:rPr>
                        <a:t>
 To celebrate Women's History Month, we’re talking with some of our women leaders and highlighting their stories. Maria T., Assistant Vice President of Financial Systems, shared her best career highlight at TMNAS. https://t.co/jHEXkOulCh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03/16/2021 02:11:16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1.0811 %</a:t>
                      </a:r>
                    </a:p>
                  </a:txBody>
                  <a:tcPr/>
                </a:tc>
                <a:extLst>
                  <a:ext uri="{0D108BD9-81ED-4DB2-BD59-A6C34878D82A}">
                    <a16:rowId xmlns:a16="http://schemas.microsoft.com/office/drawing/2014/main" val="155037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- 2021-03-17 16:49:10</a:t>
                      </a:r>
                      <a:r>
                        <a:rPr kumimoji="0" lang="en-US" sz="1000" b="0" i="0" u="none" strike="noStrike" kern="1200" cap="none" spc="0" normalizeH="0" baseline="0" noProof="0">
                          <a:ln>
                            <a:noFill/>
                          </a:ln>
                          <a:solidFill>
                            <a:prstClr val="black"/>
                          </a:solidFill>
                          <a:effectLst/>
                          <a:uLnTx/>
                          <a:uFillTx/>
                          <a:latin typeface="+mn-lt"/>
                          <a:ea typeface="+mn-ea"/>
                          <a:cs typeface="+mn-cs"/>
                        </a:rPr>
                        <a:t>
 TMNAS supports @SOPAPhilly by participating in the Leprechaun Run annually! Employees had 1 week to virtually take part in the Lucky 7- Mile Race, Classic 5-Mile Race, or 2-Mile Fun Run/Walk. Thanks to all that participated and helped support this worthy cause! https://t.co/oqPprDagqo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03/17/2021 20:10:04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1.0811 %</a:t>
                      </a:r>
                    </a:p>
                  </a:txBody>
                  <a:tcPr/>
                </a:tc>
                <a:extLst>
                  <a:ext uri="{0D108BD9-81ED-4DB2-BD59-A6C34878D82A}">
                    <a16:rowId xmlns:a16="http://schemas.microsoft.com/office/drawing/2014/main" val="2535465699"/>
                  </a:ext>
                </a:extLst>
              </a:tr>
            </a:tbl>
          </a:graphicData>
        </a:graphic>
      </p:graphicFrame>
      <p:sp>
        <p:nvSpPr>
          <p:cNvPr id="4" name="Text Placeholder 3">
            <a:extLst>
              <a:ext uri="{FF2B5EF4-FFF2-40B4-BE49-F238E27FC236}">
                <a16:creationId xmlns:a16="http://schemas.microsoft.com/office/drawing/2014/main" id="{5028D02D-65F3-4B51-B885-F6B299611D9B}"/>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1362770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E8CE4-D3B6-447A-B387-B80D6F4A2AFA}"/>
              </a:ext>
            </a:extLst>
          </p:cNvPr>
          <p:cNvSpPr>
            <a:spLocks noGrp="1"/>
          </p:cNvSpPr>
          <p:nvPr>
            <p:ph type="title"/>
          </p:nvPr>
        </p:nvSpPr>
        <p:spPr/>
        <p:txBody>
          <a:bodyPr/>
          <a:lstStyle/>
          <a:p>
            <a:r>
              <a:rPr lang="en-US"/>
              <a:t>Twitter Own and Retweeted Tweets Table | TMNAS - 3 of 3</a:t>
            </a:r>
          </a:p>
        </p:txBody>
      </p:sp>
      <p:graphicFrame>
        <p:nvGraphicFramePr>
          <p:cNvPr id="5" name="Table Placeholder 4">
            <a:extLst>
              <a:ext uri="{FF2B5EF4-FFF2-40B4-BE49-F238E27FC236}">
                <a16:creationId xmlns:a16="http://schemas.microsoft.com/office/drawing/2014/main" id="{B36D4C69-6AA9-4A50-80A1-686948F96534}"/>
              </a:ext>
            </a:extLst>
          </p:cNvPr>
          <p:cNvGraphicFramePr>
            <a:graphicFrameLocks noGrp="1"/>
          </p:cNvGraphicFramePr>
          <p:nvPr>
            <p:ph type="tbl" sz="quarter" idx="13"/>
            <p:extLst>
              <p:ext uri="{D42A27DB-BD31-4B8C-83A1-F6EECF244321}">
                <p14:modId xmlns:p14="http://schemas.microsoft.com/office/powerpoint/2010/main" val="35115678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019917345"/>
                    </a:ext>
                  </a:extLst>
                </a:gridCol>
                <a:gridCol w="493776">
                  <a:extLst>
                    <a:ext uri="{9D8B030D-6E8A-4147-A177-3AD203B41FA5}">
                      <a16:colId xmlns:a16="http://schemas.microsoft.com/office/drawing/2014/main" val="752817674"/>
                    </a:ext>
                  </a:extLst>
                </a:gridCol>
                <a:gridCol w="1069848">
                  <a:extLst>
                    <a:ext uri="{9D8B030D-6E8A-4147-A177-3AD203B41FA5}">
                      <a16:colId xmlns:a16="http://schemas.microsoft.com/office/drawing/2014/main" val="1919763854"/>
                    </a:ext>
                  </a:extLst>
                </a:gridCol>
                <a:gridCol w="1069848">
                  <a:extLst>
                    <a:ext uri="{9D8B030D-6E8A-4147-A177-3AD203B41FA5}">
                      <a16:colId xmlns:a16="http://schemas.microsoft.com/office/drawing/2014/main" val="924462266"/>
                    </a:ext>
                  </a:extLst>
                </a:gridCol>
                <a:gridCol w="1069848">
                  <a:extLst>
                    <a:ext uri="{9D8B030D-6E8A-4147-A177-3AD203B41FA5}">
                      <a16:colId xmlns:a16="http://schemas.microsoft.com/office/drawing/2014/main" val="1627911104"/>
                    </a:ext>
                  </a:extLst>
                </a:gridCol>
                <a:gridCol w="1069848">
                  <a:extLst>
                    <a:ext uri="{9D8B030D-6E8A-4147-A177-3AD203B41FA5}">
                      <a16:colId xmlns:a16="http://schemas.microsoft.com/office/drawing/2014/main" val="2643080448"/>
                    </a:ext>
                  </a:extLst>
                </a:gridCol>
                <a:gridCol w="1069848">
                  <a:extLst>
                    <a:ext uri="{9D8B030D-6E8A-4147-A177-3AD203B41FA5}">
                      <a16:colId xmlns:a16="http://schemas.microsoft.com/office/drawing/2014/main" val="31498691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439722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- 2021-03-23 14:26:08</a:t>
                      </a:r>
                      <a:r>
                        <a:rPr kumimoji="0" lang="en-US" sz="1000" b="0" i="0" u="none" strike="noStrike" kern="1200" cap="none" spc="0" normalizeH="0" baseline="0" noProof="0">
                          <a:ln>
                            <a:noFill/>
                          </a:ln>
                          <a:solidFill>
                            <a:prstClr val="black"/>
                          </a:solidFill>
                          <a:effectLst/>
                          <a:uLnTx/>
                          <a:uFillTx/>
                          <a:latin typeface="+mn-lt"/>
                          <a:ea typeface="+mn-ea"/>
                          <a:cs typeface="+mn-cs"/>
                        </a:rPr>
                        <a:t>
 #womenleaders To celebrate Women's History Month, we’re talking with some of our women leaders and highlighting their stories. Christi Finnegan, Assistant Vice President and Pricing Actuary, shared her favorite piece of advice: https://t.co/2mqv7qpdHI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03/23/2021 20:10:02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1.0811 %</a:t>
                      </a:r>
                    </a:p>
                  </a:txBody>
                  <a:tcPr/>
                </a:tc>
                <a:extLst>
                  <a:ext uri="{0D108BD9-81ED-4DB2-BD59-A6C34878D82A}">
                    <a16:rowId xmlns:a16="http://schemas.microsoft.com/office/drawing/2014/main" val="940710430"/>
                  </a:ext>
                </a:extLst>
              </a:tr>
            </a:tbl>
          </a:graphicData>
        </a:graphic>
      </p:graphicFrame>
      <p:sp>
        <p:nvSpPr>
          <p:cNvPr id="4" name="Text Placeholder 3">
            <a:extLst>
              <a:ext uri="{FF2B5EF4-FFF2-40B4-BE49-F238E27FC236}">
                <a16:creationId xmlns:a16="http://schemas.microsoft.com/office/drawing/2014/main" id="{B688D512-F299-4684-B49A-2620CFD419B1}"/>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2311983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8A891-4C55-4F15-B34E-D5F1BB96EC8F}"/>
              </a:ext>
            </a:extLst>
          </p:cNvPr>
          <p:cNvSpPr>
            <a:spLocks noGrp="1"/>
          </p:cNvSpPr>
          <p:nvPr>
            <p:ph type="title"/>
          </p:nvPr>
        </p:nvSpPr>
        <p:spPr/>
        <p:txBody>
          <a:bodyPr/>
          <a:lstStyle/>
          <a:p>
            <a:r>
              <a:rPr lang="en-US"/>
              <a:t>LinkedIn Key Metrics Table | TMNAS</a:t>
            </a:r>
          </a:p>
        </p:txBody>
      </p:sp>
      <p:graphicFrame>
        <p:nvGraphicFramePr>
          <p:cNvPr id="5" name="Table Placeholder 4">
            <a:extLst>
              <a:ext uri="{FF2B5EF4-FFF2-40B4-BE49-F238E27FC236}">
                <a16:creationId xmlns:a16="http://schemas.microsoft.com/office/drawing/2014/main" id="{F98D4384-7F93-42F2-BE00-AA72070DDA3C}"/>
              </a:ext>
            </a:extLst>
          </p:cNvPr>
          <p:cNvGraphicFramePr>
            <a:graphicFrameLocks noGrp="1"/>
          </p:cNvGraphicFramePr>
          <p:nvPr>
            <p:ph type="tbl" sz="quarter" idx="13"/>
            <p:extLst>
              <p:ext uri="{D42A27DB-BD31-4B8C-83A1-F6EECF244321}">
                <p14:modId xmlns:p14="http://schemas.microsoft.com/office/powerpoint/2010/main" val="34203063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938199659"/>
                    </a:ext>
                  </a:extLst>
                </a:gridCol>
                <a:gridCol w="658368">
                  <a:extLst>
                    <a:ext uri="{9D8B030D-6E8A-4147-A177-3AD203B41FA5}">
                      <a16:colId xmlns:a16="http://schemas.microsoft.com/office/drawing/2014/main" val="1526036345"/>
                    </a:ext>
                  </a:extLst>
                </a:gridCol>
                <a:gridCol w="658368">
                  <a:extLst>
                    <a:ext uri="{9D8B030D-6E8A-4147-A177-3AD203B41FA5}">
                      <a16:colId xmlns:a16="http://schemas.microsoft.com/office/drawing/2014/main" val="3338685933"/>
                    </a:ext>
                  </a:extLst>
                </a:gridCol>
                <a:gridCol w="658368">
                  <a:extLst>
                    <a:ext uri="{9D8B030D-6E8A-4147-A177-3AD203B41FA5}">
                      <a16:colId xmlns:a16="http://schemas.microsoft.com/office/drawing/2014/main" val="2383134400"/>
                    </a:ext>
                  </a:extLst>
                </a:gridCol>
                <a:gridCol w="658368">
                  <a:extLst>
                    <a:ext uri="{9D8B030D-6E8A-4147-A177-3AD203B41FA5}">
                      <a16:colId xmlns:a16="http://schemas.microsoft.com/office/drawing/2014/main" val="3046888384"/>
                    </a:ext>
                  </a:extLst>
                </a:gridCol>
                <a:gridCol w="658368">
                  <a:extLst>
                    <a:ext uri="{9D8B030D-6E8A-4147-A177-3AD203B41FA5}">
                      <a16:colId xmlns:a16="http://schemas.microsoft.com/office/drawing/2014/main" val="2295219762"/>
                    </a:ext>
                  </a:extLst>
                </a:gridCol>
                <a:gridCol w="658368">
                  <a:extLst>
                    <a:ext uri="{9D8B030D-6E8A-4147-A177-3AD203B41FA5}">
                      <a16:colId xmlns:a16="http://schemas.microsoft.com/office/drawing/2014/main" val="2545807002"/>
                    </a:ext>
                  </a:extLst>
                </a:gridCol>
                <a:gridCol w="658368">
                  <a:extLst>
                    <a:ext uri="{9D8B030D-6E8A-4147-A177-3AD203B41FA5}">
                      <a16:colId xmlns:a16="http://schemas.microsoft.com/office/drawing/2014/main" val="2236774037"/>
                    </a:ext>
                  </a:extLst>
                </a:gridCol>
                <a:gridCol w="658368">
                  <a:extLst>
                    <a:ext uri="{9D8B030D-6E8A-4147-A177-3AD203B41FA5}">
                      <a16:colId xmlns:a16="http://schemas.microsoft.com/office/drawing/2014/main" val="1343299137"/>
                    </a:ext>
                  </a:extLst>
                </a:gridCol>
                <a:gridCol w="658368">
                  <a:extLst>
                    <a:ext uri="{9D8B030D-6E8A-4147-A177-3AD203B41FA5}">
                      <a16:colId xmlns:a16="http://schemas.microsoft.com/office/drawing/2014/main" val="2254744206"/>
                    </a:ext>
                  </a:extLst>
                </a:gridCol>
                <a:gridCol w="658368">
                  <a:extLst>
                    <a:ext uri="{9D8B030D-6E8A-4147-A177-3AD203B41FA5}">
                      <a16:colId xmlns:a16="http://schemas.microsoft.com/office/drawing/2014/main" val="1161083426"/>
                    </a:ext>
                  </a:extLst>
                </a:gridCol>
                <a:gridCol w="658368">
                  <a:extLst>
                    <a:ext uri="{9D8B030D-6E8A-4147-A177-3AD203B41FA5}">
                      <a16:colId xmlns:a16="http://schemas.microsoft.com/office/drawing/2014/main" val="4006738158"/>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2353915197"/>
                  </a:ext>
                </a:extLst>
              </a:tr>
              <a:tr h="370840">
                <a:tc>
                  <a:txBody>
                    <a:bodyPr/>
                    <a:lstStyle/>
                    <a:p>
                      <a:r>
                        <a:rPr lang="en-US" sz="1000"/>
                        <a:t>5892</a:t>
                      </a:r>
                    </a:p>
                  </a:txBody>
                  <a:tcPr/>
                </a:tc>
                <a:tc>
                  <a:txBody>
                    <a:bodyPr/>
                    <a:lstStyle/>
                    <a:p>
                      <a:r>
                        <a:rPr lang="en-US" sz="1000"/>
                        <a:t>108</a:t>
                      </a:r>
                    </a:p>
                  </a:txBody>
                  <a:tcPr/>
                </a:tc>
                <a:tc>
                  <a:txBody>
                    <a:bodyPr/>
                    <a:lstStyle/>
                    <a:p>
                      <a:r>
                        <a:rPr lang="en-US" sz="1000"/>
                        <a:t>9</a:t>
                      </a:r>
                    </a:p>
                  </a:txBody>
                  <a:tcPr/>
                </a:tc>
                <a:tc>
                  <a:txBody>
                    <a:bodyPr/>
                    <a:lstStyle/>
                    <a:p>
                      <a:r>
                        <a:rPr lang="en-US" sz="1000"/>
                        <a:t>504</a:t>
                      </a:r>
                    </a:p>
                  </a:txBody>
                  <a:tcPr/>
                </a:tc>
                <a:tc>
                  <a:txBody>
                    <a:bodyPr/>
                    <a:lstStyle/>
                    <a:p>
                      <a:r>
                        <a:rPr lang="en-US" sz="1000"/>
                        <a:t>56</a:t>
                      </a:r>
                    </a:p>
                  </a:txBody>
                  <a:tcPr/>
                </a:tc>
                <a:tc>
                  <a:txBody>
                    <a:bodyPr/>
                    <a:lstStyle/>
                    <a:p>
                      <a:r>
                        <a:rPr lang="en-US" sz="1000"/>
                        <a:t>17</a:t>
                      </a:r>
                    </a:p>
                  </a:txBody>
                  <a:tcPr/>
                </a:tc>
                <a:tc>
                  <a:txBody>
                    <a:bodyPr/>
                    <a:lstStyle/>
                    <a:p>
                      <a:r>
                        <a:rPr lang="en-US" sz="1000"/>
                        <a:t>5</a:t>
                      </a:r>
                    </a:p>
                  </a:txBody>
                  <a:tcPr/>
                </a:tc>
                <a:tc>
                  <a:txBody>
                    <a:bodyPr/>
                    <a:lstStyle/>
                    <a:p>
                      <a:r>
                        <a:rPr lang="en-US" sz="1000"/>
                        <a:t>0.55555555555556</a:t>
                      </a:r>
                    </a:p>
                  </a:txBody>
                  <a:tcPr/>
                </a:tc>
                <a:tc>
                  <a:txBody>
                    <a:bodyPr/>
                    <a:lstStyle/>
                    <a:p>
                      <a:r>
                        <a:rPr lang="en-US" sz="1000"/>
                        <a:t>757</a:t>
                      </a:r>
                    </a:p>
                  </a:txBody>
                  <a:tcPr/>
                </a:tc>
                <a:tc>
                  <a:txBody>
                    <a:bodyPr/>
                    <a:lstStyle/>
                    <a:p>
                      <a:r>
                        <a:rPr lang="en-US" sz="1000"/>
                        <a:t>18059</a:t>
                      </a:r>
                    </a:p>
                  </a:txBody>
                  <a:tcPr/>
                </a:tc>
                <a:tc>
                  <a:txBody>
                    <a:bodyPr/>
                    <a:lstStyle/>
                    <a:p>
                      <a:r>
                        <a:rPr lang="en-US" sz="1000"/>
                        <a:t>2006.5555555556</a:t>
                      </a:r>
                    </a:p>
                  </a:txBody>
                  <a:tcPr/>
                </a:tc>
                <a:tc>
                  <a:txBody>
                    <a:bodyPr/>
                    <a:lstStyle/>
                    <a:p>
                      <a:r>
                        <a:rPr lang="en-US" sz="1000"/>
                        <a:t>0.070818045528286 %</a:t>
                      </a:r>
                    </a:p>
                  </a:txBody>
                  <a:tcPr/>
                </a:tc>
                <a:extLst>
                  <a:ext uri="{0D108BD9-81ED-4DB2-BD59-A6C34878D82A}">
                    <a16:rowId xmlns:a16="http://schemas.microsoft.com/office/drawing/2014/main" val="2512703226"/>
                  </a:ext>
                </a:extLst>
              </a:tr>
            </a:tbl>
          </a:graphicData>
        </a:graphic>
      </p:graphicFrame>
      <p:sp>
        <p:nvSpPr>
          <p:cNvPr id="4" name="Text Placeholder 3">
            <a:extLst>
              <a:ext uri="{FF2B5EF4-FFF2-40B4-BE49-F238E27FC236}">
                <a16:creationId xmlns:a16="http://schemas.microsoft.com/office/drawing/2014/main" id="{4ACD4623-0048-458D-A42E-0BE08CD359F9}"/>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9895572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B1D85-A8CD-4C51-B945-8A7C289EC74D}"/>
              </a:ext>
            </a:extLst>
          </p:cNvPr>
          <p:cNvSpPr>
            <a:spLocks noGrp="1"/>
          </p:cNvSpPr>
          <p:nvPr>
            <p:ph type="title"/>
          </p:nvPr>
        </p:nvSpPr>
        <p:spPr/>
        <p:txBody>
          <a:bodyPr/>
          <a:lstStyle/>
          <a:p>
            <a:r>
              <a:rPr lang="en-US"/>
              <a:t>LinkedIn LinkedIn Followers Change | TMNAS</a:t>
            </a:r>
          </a:p>
        </p:txBody>
      </p:sp>
      <p:graphicFrame>
        <p:nvGraphicFramePr>
          <p:cNvPr id="6" name="Chart Placeholder 5">
            <a:extLst>
              <a:ext uri="{FF2B5EF4-FFF2-40B4-BE49-F238E27FC236}">
                <a16:creationId xmlns:a16="http://schemas.microsoft.com/office/drawing/2014/main" id="{C2D761B7-5D1F-493D-88D5-162940D5958E}"/>
              </a:ext>
            </a:extLst>
          </p:cNvPr>
          <p:cNvGraphicFramePr>
            <a:graphicFrameLocks noGrp="1"/>
          </p:cNvGraphicFramePr>
          <p:nvPr>
            <p:ph type="chart" sz="quarter" idx="13"/>
            <p:extLst>
              <p:ext uri="{D42A27DB-BD31-4B8C-83A1-F6EECF244321}">
                <p14:modId xmlns:p14="http://schemas.microsoft.com/office/powerpoint/2010/main" val="21743382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2A4208-7CB6-4A87-BFF5-8D004C1CC658}"/>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2153FA64-654E-442A-BF3D-2C6838BA37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212311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4EB50-D945-4655-86A2-1321C93F7239}"/>
              </a:ext>
            </a:extLst>
          </p:cNvPr>
          <p:cNvSpPr>
            <a:spLocks noGrp="1"/>
          </p:cNvSpPr>
          <p:nvPr>
            <p:ph type="title"/>
          </p:nvPr>
        </p:nvSpPr>
        <p:spPr/>
        <p:txBody>
          <a:bodyPr/>
          <a:lstStyle/>
          <a:p>
            <a:r>
              <a:rPr lang="en-US"/>
              <a:t>LinkedIn Average Interactions Per LinkedIn Update | TMNAS</a:t>
            </a:r>
          </a:p>
        </p:txBody>
      </p:sp>
      <p:graphicFrame>
        <p:nvGraphicFramePr>
          <p:cNvPr id="6" name="Chart Placeholder 5">
            <a:extLst>
              <a:ext uri="{FF2B5EF4-FFF2-40B4-BE49-F238E27FC236}">
                <a16:creationId xmlns:a16="http://schemas.microsoft.com/office/drawing/2014/main" id="{36653643-F21A-479C-9E65-DC8F6E92AA5F}"/>
              </a:ext>
            </a:extLst>
          </p:cNvPr>
          <p:cNvGraphicFramePr>
            <a:graphicFrameLocks noGrp="1"/>
          </p:cNvGraphicFramePr>
          <p:nvPr>
            <p:ph type="chart" sz="quarter" idx="13"/>
            <p:extLst>
              <p:ext uri="{D42A27DB-BD31-4B8C-83A1-F6EECF244321}">
                <p14:modId xmlns:p14="http://schemas.microsoft.com/office/powerpoint/2010/main" val="22991190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BE7029-89DE-4159-8FCD-424D944FB555}"/>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1E4FCE1D-48B7-4F20-810D-A8A18641EA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188709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A11B4-C03A-4B25-B10A-AF5C5975173F}"/>
              </a:ext>
            </a:extLst>
          </p:cNvPr>
          <p:cNvSpPr>
            <a:spLocks noGrp="1"/>
          </p:cNvSpPr>
          <p:nvPr>
            <p:ph type="title"/>
          </p:nvPr>
        </p:nvSpPr>
        <p:spPr/>
        <p:txBody>
          <a:bodyPr/>
          <a:lstStyle/>
          <a:p>
            <a:r>
              <a:rPr lang="en-US"/>
              <a:t>LinkedIn Total Interactions Per Month | TMNAS</a:t>
            </a:r>
          </a:p>
        </p:txBody>
      </p:sp>
      <p:graphicFrame>
        <p:nvGraphicFramePr>
          <p:cNvPr id="6" name="Chart Placeholder 5">
            <a:extLst>
              <a:ext uri="{FF2B5EF4-FFF2-40B4-BE49-F238E27FC236}">
                <a16:creationId xmlns:a16="http://schemas.microsoft.com/office/drawing/2014/main" id="{E9F3F056-71CF-4455-A8CC-C7F4AA90D188}"/>
              </a:ext>
            </a:extLst>
          </p:cNvPr>
          <p:cNvGraphicFramePr>
            <a:graphicFrameLocks noGrp="1"/>
          </p:cNvGraphicFramePr>
          <p:nvPr>
            <p:ph type="chart" sz="quarter" idx="13"/>
            <p:extLst>
              <p:ext uri="{D42A27DB-BD31-4B8C-83A1-F6EECF244321}">
                <p14:modId xmlns:p14="http://schemas.microsoft.com/office/powerpoint/2010/main" val="14258311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E06FC6-BF1B-46D3-A0B7-ABDF1A956AA1}"/>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2F2BFE0F-C774-40D4-85B2-A4784751BF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71558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8013A-D8AE-490E-A4D1-EBCCB71AE53B}"/>
              </a:ext>
            </a:extLst>
          </p:cNvPr>
          <p:cNvSpPr>
            <a:spLocks noGrp="1"/>
          </p:cNvSpPr>
          <p:nvPr>
            <p:ph type="title"/>
          </p:nvPr>
        </p:nvSpPr>
        <p:spPr/>
        <p:txBody>
          <a:bodyPr/>
          <a:lstStyle/>
          <a:p>
            <a:r>
              <a:rPr lang="en-US"/>
              <a:t>LinkedIn Post Impressions | TMNAS</a:t>
            </a:r>
          </a:p>
        </p:txBody>
      </p:sp>
      <p:graphicFrame>
        <p:nvGraphicFramePr>
          <p:cNvPr id="6" name="Chart Placeholder 5">
            <a:extLst>
              <a:ext uri="{FF2B5EF4-FFF2-40B4-BE49-F238E27FC236}">
                <a16:creationId xmlns:a16="http://schemas.microsoft.com/office/drawing/2014/main" id="{5BFEA8B5-E3EE-4F9C-845D-FF5D8B0A36B4}"/>
              </a:ext>
            </a:extLst>
          </p:cNvPr>
          <p:cNvGraphicFramePr>
            <a:graphicFrameLocks noGrp="1"/>
          </p:cNvGraphicFramePr>
          <p:nvPr>
            <p:ph type="chart" sz="quarter" idx="13"/>
            <p:extLst>
              <p:ext uri="{D42A27DB-BD31-4B8C-83A1-F6EECF244321}">
                <p14:modId xmlns:p14="http://schemas.microsoft.com/office/powerpoint/2010/main" val="24161179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22C74A-CDD9-42E3-A8D1-5221D0CEF044}"/>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3664A525-7085-4FF4-A8D1-6612A31AD0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45750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93C1C-0972-4E62-B53A-BAA53571F609}"/>
              </a:ext>
            </a:extLst>
          </p:cNvPr>
          <p:cNvSpPr>
            <a:spLocks noGrp="1"/>
          </p:cNvSpPr>
          <p:nvPr>
            <p:ph type="title"/>
          </p:nvPr>
        </p:nvSpPr>
        <p:spPr/>
        <p:txBody>
          <a:bodyPr/>
          <a:lstStyle/>
          <a:p>
            <a:r>
              <a:rPr lang="en-US"/>
              <a:t>LinkedIn Posts Table | TMNAS</a:t>
            </a:r>
          </a:p>
        </p:txBody>
      </p:sp>
      <p:graphicFrame>
        <p:nvGraphicFramePr>
          <p:cNvPr id="5" name="Table Placeholder 4">
            <a:extLst>
              <a:ext uri="{FF2B5EF4-FFF2-40B4-BE49-F238E27FC236}">
                <a16:creationId xmlns:a16="http://schemas.microsoft.com/office/drawing/2014/main" id="{38C61491-F04F-4EF9-81F5-920046543AB6}"/>
              </a:ext>
            </a:extLst>
          </p:cNvPr>
          <p:cNvGraphicFramePr>
            <a:graphicFrameLocks noGrp="1"/>
          </p:cNvGraphicFramePr>
          <p:nvPr>
            <p:ph type="tbl" sz="quarter" idx="13"/>
            <p:extLst>
              <p:ext uri="{D42A27DB-BD31-4B8C-83A1-F6EECF244321}">
                <p14:modId xmlns:p14="http://schemas.microsoft.com/office/powerpoint/2010/main" val="20808100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341363785"/>
                    </a:ext>
                  </a:extLst>
                </a:gridCol>
                <a:gridCol w="740664">
                  <a:extLst>
                    <a:ext uri="{9D8B030D-6E8A-4147-A177-3AD203B41FA5}">
                      <a16:colId xmlns:a16="http://schemas.microsoft.com/office/drawing/2014/main" val="3426254767"/>
                    </a:ext>
                  </a:extLst>
                </a:gridCol>
                <a:gridCol w="740664">
                  <a:extLst>
                    <a:ext uri="{9D8B030D-6E8A-4147-A177-3AD203B41FA5}">
                      <a16:colId xmlns:a16="http://schemas.microsoft.com/office/drawing/2014/main" val="3713335"/>
                    </a:ext>
                  </a:extLst>
                </a:gridCol>
                <a:gridCol w="740664">
                  <a:extLst>
                    <a:ext uri="{9D8B030D-6E8A-4147-A177-3AD203B41FA5}">
                      <a16:colId xmlns:a16="http://schemas.microsoft.com/office/drawing/2014/main" val="1129134348"/>
                    </a:ext>
                  </a:extLst>
                </a:gridCol>
                <a:gridCol w="740664">
                  <a:extLst>
                    <a:ext uri="{9D8B030D-6E8A-4147-A177-3AD203B41FA5}">
                      <a16:colId xmlns:a16="http://schemas.microsoft.com/office/drawing/2014/main" val="3108349122"/>
                    </a:ext>
                  </a:extLst>
                </a:gridCol>
                <a:gridCol w="740664">
                  <a:extLst>
                    <a:ext uri="{9D8B030D-6E8A-4147-A177-3AD203B41FA5}">
                      <a16:colId xmlns:a16="http://schemas.microsoft.com/office/drawing/2014/main" val="2384946704"/>
                    </a:ext>
                  </a:extLst>
                </a:gridCol>
                <a:gridCol w="740664">
                  <a:extLst>
                    <a:ext uri="{9D8B030D-6E8A-4147-A177-3AD203B41FA5}">
                      <a16:colId xmlns:a16="http://schemas.microsoft.com/office/drawing/2014/main" val="1383592685"/>
                    </a:ext>
                  </a:extLst>
                </a:gridCol>
                <a:gridCol w="740664">
                  <a:extLst>
                    <a:ext uri="{9D8B030D-6E8A-4147-A177-3AD203B41FA5}">
                      <a16:colId xmlns:a16="http://schemas.microsoft.com/office/drawing/2014/main" val="3691700190"/>
                    </a:ext>
                  </a:extLst>
                </a:gridCol>
                <a:gridCol w="740664">
                  <a:extLst>
                    <a:ext uri="{9D8B030D-6E8A-4147-A177-3AD203B41FA5}">
                      <a16:colId xmlns:a16="http://schemas.microsoft.com/office/drawing/2014/main" val="3807312260"/>
                    </a:ext>
                  </a:extLst>
                </a:gridCol>
              </a:tblGrid>
              <a:tr h="370840">
                <a:tc>
                  <a:txBody>
                    <a:bodyPr/>
                    <a:lstStyle/>
                    <a:p>
                      <a:r>
                        <a:rPr lang="en-US" sz="1000"/>
                        <a:t>Post</a:t>
                      </a:r>
                    </a:p>
                  </a:txBody>
                  <a:tcPr/>
                </a:tc>
                <a:tc>
                  <a:txBody>
                    <a:bodyPr/>
                    <a:lstStyle/>
                    <a:p>
                      <a:r>
                        <a:rPr lang="en-US" sz="1000"/>
                        <a:t>Type</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Video Views</a:t>
                      </a:r>
                    </a:p>
                  </a:txBody>
                  <a:tcPr/>
                </a:tc>
                <a:extLst>
                  <a:ext uri="{0D108BD9-81ED-4DB2-BD59-A6C34878D82A}">
                    <a16:rowId xmlns:a16="http://schemas.microsoft.com/office/drawing/2014/main" val="1747933092"/>
                  </a:ext>
                </a:extLst>
              </a:tr>
              <a:tr h="370840">
                <a:tc>
                  <a:txBody>
                    <a:bodyPr/>
                    <a:lstStyle/>
                    <a:p>
                      <a:r>
                        <a:rPr lang="en-US" sz="1000" b="1"/>
                        <a:t>TMNA Services - 2021-03-12 15:03:25</a:t>
                      </a:r>
                      <a:r>
                        <a:rPr lang="en-US" sz="1000"/>
                        <a:t>
 To celebrate Women's History Month, we’re talking with some of our women leaders and highlighting their stories. Caryn Noble, Vice President of Benefits, shared her best career highlight. #womenleaders</a:t>
                      </a:r>
                    </a:p>
                  </a:txBody>
                  <a:tcPr/>
                </a:tc>
                <a:tc>
                  <a:txBody>
                    <a:bodyPr/>
                    <a:lstStyle/>
                    <a:p>
                      <a:r>
                        <a:rPr lang="en-US" sz="1000"/>
                        <a:t>Image</a:t>
                      </a:r>
                    </a:p>
                  </a:txBody>
                  <a:tcPr/>
                </a:tc>
                <a:tc>
                  <a:txBody>
                    <a:bodyPr/>
                    <a:lstStyle/>
                    <a:p>
                      <a:r>
                        <a:rPr lang="en-US" sz="1000"/>
                        <a:t>111</a:t>
                      </a:r>
                    </a:p>
                  </a:txBody>
                  <a:tcPr/>
                </a:tc>
                <a:tc>
                  <a:txBody>
                    <a:bodyPr/>
                    <a:lstStyle/>
                    <a:p>
                      <a:r>
                        <a:rPr lang="en-US" sz="1000"/>
                        <a:t>5</a:t>
                      </a:r>
                    </a:p>
                  </a:txBody>
                  <a:tcPr/>
                </a:tc>
                <a:tc>
                  <a:txBody>
                    <a:bodyPr/>
                    <a:lstStyle/>
                    <a:p>
                      <a:r>
                        <a:rPr lang="en-US" sz="1000"/>
                        <a:t>0</a:t>
                      </a:r>
                    </a:p>
                  </a:txBody>
                  <a:tcPr/>
                </a:tc>
                <a:tc>
                  <a:txBody>
                    <a:bodyPr/>
                    <a:lstStyle/>
                    <a:p>
                      <a:r>
                        <a:rPr lang="en-US" sz="1000"/>
                        <a:t>136</a:t>
                      </a:r>
                    </a:p>
                  </a:txBody>
                  <a:tcPr/>
                </a:tc>
                <a:tc>
                  <a:txBody>
                    <a:bodyPr/>
                    <a:lstStyle/>
                    <a:p>
                      <a:r>
                        <a:rPr lang="en-US" sz="1000"/>
                        <a:t>0.068255687973998</a:t>
                      </a:r>
                    </a:p>
                  </a:txBody>
                  <a:tcPr/>
                </a:tc>
                <a:tc>
                  <a:txBody>
                    <a:bodyPr/>
                    <a:lstStyle/>
                    <a:p>
                      <a:r>
                        <a:rPr lang="en-US" sz="1000"/>
                        <a:t>3692</a:t>
                      </a:r>
                    </a:p>
                  </a:txBody>
                  <a:tcPr/>
                </a:tc>
                <a:tc>
                  <a:txBody>
                    <a:bodyPr/>
                    <a:lstStyle/>
                    <a:p>
                      <a:r>
                        <a:rPr lang="en-US" sz="1000"/>
                        <a:t>n/a</a:t>
                      </a:r>
                    </a:p>
                  </a:txBody>
                  <a:tcPr/>
                </a:tc>
                <a:extLst>
                  <a:ext uri="{0D108BD9-81ED-4DB2-BD59-A6C34878D82A}">
                    <a16:rowId xmlns:a16="http://schemas.microsoft.com/office/drawing/2014/main" val="1560835297"/>
                  </a:ext>
                </a:extLst>
              </a:tr>
              <a:tr h="370840">
                <a:tc>
                  <a:txBody>
                    <a:bodyPr/>
                    <a:lstStyle/>
                    <a:p>
                      <a:r>
                        <a:rPr lang="en-US" sz="1000" b="1"/>
                        <a:t>TMNA Services - 2021-03-05 16:06:16</a:t>
                      </a:r>
                      <a:r>
                        <a:rPr lang="en-US" sz="1000"/>
                        <a:t>
 TMNAS employees came out over their lunch time to socialize and have fun with the Escape Game! We celebrated #employeeappreciationday by playing Unlocked for Teams!  #experiencetmnas</a:t>
                      </a:r>
                    </a:p>
                  </a:txBody>
                  <a:tcPr/>
                </a:tc>
                <a:tc>
                  <a:txBody>
                    <a:bodyPr/>
                    <a:lstStyle/>
                    <a:p>
                      <a:r>
                        <a:rPr lang="en-US" sz="1000"/>
                        <a:t>Image</a:t>
                      </a:r>
                    </a:p>
                  </a:txBody>
                  <a:tcPr/>
                </a:tc>
                <a:tc>
                  <a:txBody>
                    <a:bodyPr/>
                    <a:lstStyle/>
                    <a:p>
                      <a:r>
                        <a:rPr lang="en-US" sz="1000"/>
                        <a:t>61</a:t>
                      </a:r>
                    </a:p>
                  </a:txBody>
                  <a:tcPr/>
                </a:tc>
                <a:tc>
                  <a:txBody>
                    <a:bodyPr/>
                    <a:lstStyle/>
                    <a:p>
                      <a:r>
                        <a:rPr lang="en-US" sz="1000"/>
                        <a:t>1</a:t>
                      </a:r>
                    </a:p>
                  </a:txBody>
                  <a:tcPr/>
                </a:tc>
                <a:tc>
                  <a:txBody>
                    <a:bodyPr/>
                    <a:lstStyle/>
                    <a:p>
                      <a:r>
                        <a:rPr lang="en-US" sz="1000"/>
                        <a:t>1</a:t>
                      </a:r>
                    </a:p>
                  </a:txBody>
                  <a:tcPr/>
                </a:tc>
                <a:tc>
                  <a:txBody>
                    <a:bodyPr/>
                    <a:lstStyle/>
                    <a:p>
                      <a:r>
                        <a:rPr lang="en-US" sz="1000"/>
                        <a:t>190</a:t>
                      </a:r>
                    </a:p>
                  </a:txBody>
                  <a:tcPr/>
                </a:tc>
                <a:tc>
                  <a:txBody>
                    <a:bodyPr/>
                    <a:lstStyle/>
                    <a:p>
                      <a:r>
                        <a:rPr lang="en-US" sz="1000"/>
                        <a:t>0.1012</a:t>
                      </a:r>
                    </a:p>
                  </a:txBody>
                  <a:tcPr/>
                </a:tc>
                <a:tc>
                  <a:txBody>
                    <a:bodyPr/>
                    <a:lstStyle/>
                    <a:p>
                      <a:r>
                        <a:rPr lang="en-US" sz="1000"/>
                        <a:t>2500</a:t>
                      </a:r>
                    </a:p>
                  </a:txBody>
                  <a:tcPr/>
                </a:tc>
                <a:tc>
                  <a:txBody>
                    <a:bodyPr/>
                    <a:lstStyle/>
                    <a:p>
                      <a:r>
                        <a:rPr lang="en-US" sz="1000"/>
                        <a:t>n/a</a:t>
                      </a:r>
                    </a:p>
                  </a:txBody>
                  <a:tcPr/>
                </a:tc>
                <a:extLst>
                  <a:ext uri="{0D108BD9-81ED-4DB2-BD59-A6C34878D82A}">
                    <a16:rowId xmlns:a16="http://schemas.microsoft.com/office/drawing/2014/main" val="3068941729"/>
                  </a:ext>
                </a:extLst>
              </a:tr>
              <a:tr h="370840">
                <a:tc>
                  <a:txBody>
                    <a:bodyPr/>
                    <a:lstStyle/>
                    <a:p>
                      <a:r>
                        <a:rPr lang="en-US" sz="1000" b="1"/>
                        <a:t>TMNA Services - 2021-03-15 16:47:43</a:t>
                      </a:r>
                      <a:r>
                        <a:rPr lang="en-US" sz="1000"/>
                        <a:t>
 To celebrate Women's History Month, we’re talking with some of our women leaders and highlighting their stories. Maria Corazon Timoteo., Assistant Vice President of Financial Systems, shared her best career highlight at TMNAS.</a:t>
                      </a:r>
                    </a:p>
                  </a:txBody>
                  <a:tcPr/>
                </a:tc>
                <a:tc>
                  <a:txBody>
                    <a:bodyPr/>
                    <a:lstStyle/>
                    <a:p>
                      <a:r>
                        <a:rPr lang="en-US" sz="1000"/>
                        <a:t>Image</a:t>
                      </a:r>
                    </a:p>
                  </a:txBody>
                  <a:tcPr/>
                </a:tc>
                <a:tc>
                  <a:txBody>
                    <a:bodyPr/>
                    <a:lstStyle/>
                    <a:p>
                      <a:r>
                        <a:rPr lang="en-US" sz="1000"/>
                        <a:t>58</a:t>
                      </a:r>
                    </a:p>
                  </a:txBody>
                  <a:tcPr/>
                </a:tc>
                <a:tc>
                  <a:txBody>
                    <a:bodyPr/>
                    <a:lstStyle/>
                    <a:p>
                      <a:r>
                        <a:rPr lang="en-US" sz="1000"/>
                        <a:t>4</a:t>
                      </a:r>
                    </a:p>
                  </a:txBody>
                  <a:tcPr/>
                </a:tc>
                <a:tc>
                  <a:txBody>
                    <a:bodyPr/>
                    <a:lstStyle/>
                    <a:p>
                      <a:r>
                        <a:rPr lang="en-US" sz="1000"/>
                        <a:t>0</a:t>
                      </a:r>
                    </a:p>
                  </a:txBody>
                  <a:tcPr/>
                </a:tc>
                <a:tc>
                  <a:txBody>
                    <a:bodyPr/>
                    <a:lstStyle/>
                    <a:p>
                      <a:r>
                        <a:rPr lang="en-US" sz="1000"/>
                        <a:t>104</a:t>
                      </a:r>
                    </a:p>
                  </a:txBody>
                  <a:tcPr/>
                </a:tc>
                <a:tc>
                  <a:txBody>
                    <a:bodyPr/>
                    <a:lstStyle/>
                    <a:p>
                      <a:r>
                        <a:rPr lang="en-US" sz="1000"/>
                        <a:t>0.083965604451189</a:t>
                      </a:r>
                    </a:p>
                  </a:txBody>
                  <a:tcPr/>
                </a:tc>
                <a:tc>
                  <a:txBody>
                    <a:bodyPr/>
                    <a:lstStyle/>
                    <a:p>
                      <a:r>
                        <a:rPr lang="en-US" sz="1000"/>
                        <a:t>1977</a:t>
                      </a:r>
                    </a:p>
                  </a:txBody>
                  <a:tcPr/>
                </a:tc>
                <a:tc>
                  <a:txBody>
                    <a:bodyPr/>
                    <a:lstStyle/>
                    <a:p>
                      <a:r>
                        <a:rPr lang="en-US" sz="1000"/>
                        <a:t>n/a</a:t>
                      </a:r>
                    </a:p>
                  </a:txBody>
                  <a:tcPr/>
                </a:tc>
                <a:extLst>
                  <a:ext uri="{0D108BD9-81ED-4DB2-BD59-A6C34878D82A}">
                    <a16:rowId xmlns:a16="http://schemas.microsoft.com/office/drawing/2014/main" val="214762447"/>
                  </a:ext>
                </a:extLst>
              </a:tr>
            </a:tbl>
          </a:graphicData>
        </a:graphic>
      </p:graphicFrame>
      <p:sp>
        <p:nvSpPr>
          <p:cNvPr id="4" name="Text Placeholder 3">
            <a:extLst>
              <a:ext uri="{FF2B5EF4-FFF2-40B4-BE49-F238E27FC236}">
                <a16:creationId xmlns:a16="http://schemas.microsoft.com/office/drawing/2014/main" id="{16AE81AF-91FF-4D41-90DD-BE5A526E2DBA}"/>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2922588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AAC7F-9027-4977-9C18-E8CBA18083CB}"/>
              </a:ext>
            </a:extLst>
          </p:cNvPr>
          <p:cNvSpPr>
            <a:spLocks noGrp="1"/>
          </p:cNvSpPr>
          <p:nvPr>
            <p:ph type="title"/>
          </p:nvPr>
        </p:nvSpPr>
        <p:spPr/>
        <p:txBody>
          <a:bodyPr/>
          <a:lstStyle/>
          <a:p>
            <a:r>
              <a:rPr lang="en-US"/>
              <a:t>Instagram Key Metrics Table | TMNAS</a:t>
            </a:r>
          </a:p>
        </p:txBody>
      </p:sp>
      <p:graphicFrame>
        <p:nvGraphicFramePr>
          <p:cNvPr id="5" name="Table Placeholder 4">
            <a:extLst>
              <a:ext uri="{FF2B5EF4-FFF2-40B4-BE49-F238E27FC236}">
                <a16:creationId xmlns:a16="http://schemas.microsoft.com/office/drawing/2014/main" id="{853FC508-7D4C-4E14-B3DB-C388BC83F1E9}"/>
              </a:ext>
            </a:extLst>
          </p:cNvPr>
          <p:cNvGraphicFramePr>
            <a:graphicFrameLocks noGrp="1"/>
          </p:cNvGraphicFramePr>
          <p:nvPr>
            <p:ph type="tbl" sz="quarter" idx="13"/>
            <p:extLst>
              <p:ext uri="{D42A27DB-BD31-4B8C-83A1-F6EECF244321}">
                <p14:modId xmlns:p14="http://schemas.microsoft.com/office/powerpoint/2010/main" val="2079827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99516135"/>
                    </a:ext>
                  </a:extLst>
                </a:gridCol>
                <a:gridCol w="740664">
                  <a:extLst>
                    <a:ext uri="{9D8B030D-6E8A-4147-A177-3AD203B41FA5}">
                      <a16:colId xmlns:a16="http://schemas.microsoft.com/office/drawing/2014/main" val="1469215127"/>
                    </a:ext>
                  </a:extLst>
                </a:gridCol>
                <a:gridCol w="740664">
                  <a:extLst>
                    <a:ext uri="{9D8B030D-6E8A-4147-A177-3AD203B41FA5}">
                      <a16:colId xmlns:a16="http://schemas.microsoft.com/office/drawing/2014/main" val="4294468263"/>
                    </a:ext>
                  </a:extLst>
                </a:gridCol>
                <a:gridCol w="740664">
                  <a:extLst>
                    <a:ext uri="{9D8B030D-6E8A-4147-A177-3AD203B41FA5}">
                      <a16:colId xmlns:a16="http://schemas.microsoft.com/office/drawing/2014/main" val="3437108315"/>
                    </a:ext>
                  </a:extLst>
                </a:gridCol>
                <a:gridCol w="740664">
                  <a:extLst>
                    <a:ext uri="{9D8B030D-6E8A-4147-A177-3AD203B41FA5}">
                      <a16:colId xmlns:a16="http://schemas.microsoft.com/office/drawing/2014/main" val="1180154196"/>
                    </a:ext>
                  </a:extLst>
                </a:gridCol>
                <a:gridCol w="740664">
                  <a:extLst>
                    <a:ext uri="{9D8B030D-6E8A-4147-A177-3AD203B41FA5}">
                      <a16:colId xmlns:a16="http://schemas.microsoft.com/office/drawing/2014/main" val="542415582"/>
                    </a:ext>
                  </a:extLst>
                </a:gridCol>
                <a:gridCol w="740664">
                  <a:extLst>
                    <a:ext uri="{9D8B030D-6E8A-4147-A177-3AD203B41FA5}">
                      <a16:colId xmlns:a16="http://schemas.microsoft.com/office/drawing/2014/main" val="4103685469"/>
                    </a:ext>
                  </a:extLst>
                </a:gridCol>
                <a:gridCol w="740664">
                  <a:extLst>
                    <a:ext uri="{9D8B030D-6E8A-4147-A177-3AD203B41FA5}">
                      <a16:colId xmlns:a16="http://schemas.microsoft.com/office/drawing/2014/main" val="3370231488"/>
                    </a:ext>
                  </a:extLst>
                </a:gridCol>
                <a:gridCol w="740664">
                  <a:extLst>
                    <a:ext uri="{9D8B030D-6E8A-4147-A177-3AD203B41FA5}">
                      <a16:colId xmlns:a16="http://schemas.microsoft.com/office/drawing/2014/main" val="176389917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extLst>
                  <a:ext uri="{0D108BD9-81ED-4DB2-BD59-A6C34878D82A}">
                    <a16:rowId xmlns:a16="http://schemas.microsoft.com/office/drawing/2014/main" val="3161042094"/>
                  </a:ext>
                </a:extLst>
              </a:tr>
              <a:tr h="370840">
                <a:tc>
                  <a:txBody>
                    <a:bodyPr/>
                    <a:lstStyle/>
                    <a:p>
                      <a:r>
                        <a:rPr lang="en-US" sz="1000"/>
                        <a:t>tmna_services</a:t>
                      </a:r>
                    </a:p>
                  </a:txBody>
                  <a:tcPr/>
                </a:tc>
                <a:tc>
                  <a:txBody>
                    <a:bodyPr/>
                    <a:lstStyle/>
                    <a:p>
                      <a:r>
                        <a:rPr lang="en-US" sz="1000"/>
                        <a:t>472</a:t>
                      </a:r>
                    </a:p>
                  </a:txBody>
                  <a:tcPr/>
                </a:tc>
                <a:tc>
                  <a:txBody>
                    <a:bodyPr/>
                    <a:lstStyle/>
                    <a:p>
                      <a:r>
                        <a:rPr lang="en-US" sz="1000"/>
                        <a:t>5</a:t>
                      </a:r>
                    </a:p>
                  </a:txBody>
                  <a:tcPr/>
                </a:tc>
                <a:tc>
                  <a:txBody>
                    <a:bodyPr/>
                    <a:lstStyle/>
                    <a:p>
                      <a:r>
                        <a:rPr lang="en-US" sz="1000"/>
                        <a:t>6</a:t>
                      </a:r>
                    </a:p>
                  </a:txBody>
                  <a:tcPr/>
                </a:tc>
                <a:tc>
                  <a:txBody>
                    <a:bodyPr/>
                    <a:lstStyle/>
                    <a:p>
                      <a:r>
                        <a:rPr lang="en-US" sz="1000"/>
                        <a:t>2</a:t>
                      </a:r>
                    </a:p>
                  </a:txBody>
                  <a:tcPr/>
                </a:tc>
                <a:tc>
                  <a:txBody>
                    <a:bodyPr/>
                    <a:lstStyle/>
                    <a:p>
                      <a:r>
                        <a:rPr lang="en-US" sz="1000"/>
                        <a:t>0</a:t>
                      </a:r>
                    </a:p>
                  </a:txBody>
                  <a:tcPr/>
                </a:tc>
                <a:tc>
                  <a:txBody>
                    <a:bodyPr/>
                    <a:lstStyle/>
                    <a:p>
                      <a:r>
                        <a:rPr lang="en-US" sz="1000"/>
                        <a:t>8</a:t>
                      </a:r>
                    </a:p>
                  </a:txBody>
                  <a:tcPr/>
                </a:tc>
                <a:tc>
                  <a:txBody>
                    <a:bodyPr/>
                    <a:lstStyle/>
                    <a:p>
                      <a:r>
                        <a:rPr lang="en-US" sz="1000"/>
                        <a:t>217</a:t>
                      </a:r>
                    </a:p>
                  </a:txBody>
                  <a:tcPr/>
                </a:tc>
                <a:tc>
                  <a:txBody>
                    <a:bodyPr/>
                    <a:lstStyle/>
                    <a:p>
                      <a:r>
                        <a:rPr lang="en-US" sz="1000"/>
                        <a:t>2</a:t>
                      </a:r>
                    </a:p>
                  </a:txBody>
                  <a:tcPr/>
                </a:tc>
                <a:extLst>
                  <a:ext uri="{0D108BD9-81ED-4DB2-BD59-A6C34878D82A}">
                    <a16:rowId xmlns:a16="http://schemas.microsoft.com/office/drawing/2014/main" val="2356521687"/>
                  </a:ext>
                </a:extLst>
              </a:tr>
            </a:tbl>
          </a:graphicData>
        </a:graphic>
      </p:graphicFrame>
      <p:sp>
        <p:nvSpPr>
          <p:cNvPr id="4" name="Text Placeholder 3">
            <a:extLst>
              <a:ext uri="{FF2B5EF4-FFF2-40B4-BE49-F238E27FC236}">
                <a16:creationId xmlns:a16="http://schemas.microsoft.com/office/drawing/2014/main" id="{14D0DA99-D8A7-4CA7-B7DA-FE46E236B119}"/>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9805684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A1DFB-D6AB-4480-817F-7BC3F8C851F6}"/>
              </a:ext>
            </a:extLst>
          </p:cNvPr>
          <p:cNvSpPr>
            <a:spLocks noGrp="1"/>
          </p:cNvSpPr>
          <p:nvPr>
            <p:ph type="title"/>
          </p:nvPr>
        </p:nvSpPr>
        <p:spPr/>
        <p:txBody>
          <a:bodyPr/>
          <a:lstStyle/>
          <a:p>
            <a:r>
              <a:rPr lang="en-US"/>
              <a:t>Instagram Instagram Followers Change | TMNAS</a:t>
            </a:r>
          </a:p>
        </p:txBody>
      </p:sp>
      <p:graphicFrame>
        <p:nvGraphicFramePr>
          <p:cNvPr id="6" name="Chart Placeholder 5">
            <a:extLst>
              <a:ext uri="{FF2B5EF4-FFF2-40B4-BE49-F238E27FC236}">
                <a16:creationId xmlns:a16="http://schemas.microsoft.com/office/drawing/2014/main" id="{133D78B7-D509-4118-9C39-9F20CA69393D}"/>
              </a:ext>
            </a:extLst>
          </p:cNvPr>
          <p:cNvGraphicFramePr>
            <a:graphicFrameLocks noGrp="1"/>
          </p:cNvGraphicFramePr>
          <p:nvPr>
            <p:ph type="chart" sz="quarter" idx="13"/>
            <p:extLst>
              <p:ext uri="{D42A27DB-BD31-4B8C-83A1-F6EECF244321}">
                <p14:modId xmlns:p14="http://schemas.microsoft.com/office/powerpoint/2010/main" val="2411440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302551-C26C-454D-9B0B-49B08E8DDEDF}"/>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BE94D7E6-FEF3-4E6E-8B19-28EBA1408E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76099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4264B-4FF0-4B3B-B7F5-A3C94F6C77A2}"/>
              </a:ext>
            </a:extLst>
          </p:cNvPr>
          <p:cNvSpPr>
            <a:spLocks noGrp="1"/>
          </p:cNvSpPr>
          <p:nvPr>
            <p:ph type="title"/>
          </p:nvPr>
        </p:nvSpPr>
        <p:spPr/>
        <p:txBody>
          <a:bodyPr/>
          <a:lstStyle/>
          <a:p>
            <a:r>
              <a:rPr lang="en-US"/>
              <a:t>Instagram Average Interactions Per Instagram Post | TMNAS</a:t>
            </a:r>
          </a:p>
        </p:txBody>
      </p:sp>
      <p:graphicFrame>
        <p:nvGraphicFramePr>
          <p:cNvPr id="6" name="Chart Placeholder 5">
            <a:extLst>
              <a:ext uri="{FF2B5EF4-FFF2-40B4-BE49-F238E27FC236}">
                <a16:creationId xmlns:a16="http://schemas.microsoft.com/office/drawing/2014/main" id="{66CEA0A6-0568-4BD3-861D-47628924CCBA}"/>
              </a:ext>
            </a:extLst>
          </p:cNvPr>
          <p:cNvGraphicFramePr>
            <a:graphicFrameLocks noGrp="1"/>
          </p:cNvGraphicFramePr>
          <p:nvPr>
            <p:ph type="chart" sz="quarter" idx="13"/>
            <p:extLst>
              <p:ext uri="{D42A27DB-BD31-4B8C-83A1-F6EECF244321}">
                <p14:modId xmlns:p14="http://schemas.microsoft.com/office/powerpoint/2010/main" val="27902685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703D3F-1C7E-4779-9B55-05FD1B0E1698}"/>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CED4A5C7-57F9-4F72-BCCC-FAEEABC32B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80731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50A82-D804-46CB-8FF2-7F78E7DFD636}"/>
              </a:ext>
            </a:extLst>
          </p:cNvPr>
          <p:cNvSpPr>
            <a:spLocks noGrp="1"/>
          </p:cNvSpPr>
          <p:nvPr>
            <p:ph type="title"/>
          </p:nvPr>
        </p:nvSpPr>
        <p:spPr/>
        <p:txBody>
          <a:bodyPr/>
          <a:lstStyle/>
          <a:p>
            <a:r>
              <a:rPr lang="en-US"/>
              <a:t>Instagram Total Interactions Per Month | TMNAS</a:t>
            </a:r>
          </a:p>
        </p:txBody>
      </p:sp>
      <p:graphicFrame>
        <p:nvGraphicFramePr>
          <p:cNvPr id="6" name="Chart Placeholder 5">
            <a:extLst>
              <a:ext uri="{FF2B5EF4-FFF2-40B4-BE49-F238E27FC236}">
                <a16:creationId xmlns:a16="http://schemas.microsoft.com/office/drawing/2014/main" id="{E7A174B0-8D2E-4B5D-9B2C-F4E36B02CEF5}"/>
              </a:ext>
            </a:extLst>
          </p:cNvPr>
          <p:cNvGraphicFramePr>
            <a:graphicFrameLocks noGrp="1"/>
          </p:cNvGraphicFramePr>
          <p:nvPr>
            <p:ph type="chart" sz="quarter" idx="13"/>
            <p:extLst>
              <p:ext uri="{D42A27DB-BD31-4B8C-83A1-F6EECF244321}">
                <p14:modId xmlns:p14="http://schemas.microsoft.com/office/powerpoint/2010/main" val="3764825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5AD504-7C92-4DA4-8DDE-8C4B4208728B}"/>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B9B51330-ED75-4CA0-828F-791B2BE0C1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48828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567C2-9282-4D58-BE4B-72BADBFA8201}"/>
              </a:ext>
            </a:extLst>
          </p:cNvPr>
          <p:cNvSpPr>
            <a:spLocks noGrp="1"/>
          </p:cNvSpPr>
          <p:nvPr>
            <p:ph type="title"/>
          </p:nvPr>
        </p:nvSpPr>
        <p:spPr/>
        <p:txBody>
          <a:bodyPr/>
          <a:lstStyle/>
          <a:p>
            <a:r>
              <a:rPr lang="en-US"/>
              <a:t>Instagram Top Instagram Posts Table | TMNAS</a:t>
            </a:r>
          </a:p>
        </p:txBody>
      </p:sp>
      <p:graphicFrame>
        <p:nvGraphicFramePr>
          <p:cNvPr id="5" name="Table Placeholder 4">
            <a:extLst>
              <a:ext uri="{FF2B5EF4-FFF2-40B4-BE49-F238E27FC236}">
                <a16:creationId xmlns:a16="http://schemas.microsoft.com/office/drawing/2014/main" id="{9245DDF6-45F9-4C5D-876F-0AF941037D40}"/>
              </a:ext>
            </a:extLst>
          </p:cNvPr>
          <p:cNvGraphicFramePr>
            <a:graphicFrameLocks noGrp="1"/>
          </p:cNvGraphicFramePr>
          <p:nvPr>
            <p:ph type="tbl" sz="quarter" idx="13"/>
            <p:extLst>
              <p:ext uri="{D42A27DB-BD31-4B8C-83A1-F6EECF244321}">
                <p14:modId xmlns:p14="http://schemas.microsoft.com/office/powerpoint/2010/main" val="13562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080903556"/>
                    </a:ext>
                  </a:extLst>
                </a:gridCol>
                <a:gridCol w="987552">
                  <a:extLst>
                    <a:ext uri="{9D8B030D-6E8A-4147-A177-3AD203B41FA5}">
                      <a16:colId xmlns:a16="http://schemas.microsoft.com/office/drawing/2014/main" val="316999544"/>
                    </a:ext>
                  </a:extLst>
                </a:gridCol>
                <a:gridCol w="987552">
                  <a:extLst>
                    <a:ext uri="{9D8B030D-6E8A-4147-A177-3AD203B41FA5}">
                      <a16:colId xmlns:a16="http://schemas.microsoft.com/office/drawing/2014/main" val="4128933968"/>
                    </a:ext>
                  </a:extLst>
                </a:gridCol>
                <a:gridCol w="987552">
                  <a:extLst>
                    <a:ext uri="{9D8B030D-6E8A-4147-A177-3AD203B41FA5}">
                      <a16:colId xmlns:a16="http://schemas.microsoft.com/office/drawing/2014/main" val="74182243"/>
                    </a:ext>
                  </a:extLst>
                </a:gridCol>
                <a:gridCol w="987552">
                  <a:extLst>
                    <a:ext uri="{9D8B030D-6E8A-4147-A177-3AD203B41FA5}">
                      <a16:colId xmlns:a16="http://schemas.microsoft.com/office/drawing/2014/main" val="142719911"/>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979994520"/>
                  </a:ext>
                </a:extLst>
              </a:tr>
              <a:tr h="370840">
                <a:tc>
                  <a:txBody>
                    <a:bodyPr/>
                    <a:lstStyle/>
                    <a:p>
                      <a:r>
                        <a:rPr lang="en-US" sz="1000" b="1"/>
                        <a:t>tmna_services - 2021-03-17 16:45:12</a:t>
                      </a:r>
                      <a:r>
                        <a:rPr lang="en-US" sz="1000"/>
                        <a:t>
 TMNAS supports specialolympicspennsylvania by participating in the Leprechaun Run! Employees had 1 week to virtually take part in the Lucky 7- Mile Race, Classic 5-Mile Race, or 2-Mile Fun Run/Walk. TMNAS and their employees raised almost K! Thanks to all that participated and helped support this worthy cause!</a:t>
                      </a:r>
                    </a:p>
                  </a:txBody>
                  <a:tcPr/>
                </a:tc>
                <a:tc>
                  <a:txBody>
                    <a:bodyPr/>
                    <a:lstStyle/>
                    <a:p>
                      <a:r>
                        <a:rPr lang="en-US" sz="1000"/>
                        <a:t>36</a:t>
                      </a:r>
                    </a:p>
                  </a:txBody>
                  <a:tcPr/>
                </a:tc>
                <a:tc>
                  <a:txBody>
                    <a:bodyPr/>
                    <a:lstStyle/>
                    <a:p>
                      <a:r>
                        <a:rPr lang="en-US" sz="1000"/>
                        <a:t>1</a:t>
                      </a:r>
                    </a:p>
                  </a:txBody>
                  <a:tcPr/>
                </a:tc>
                <a:tc>
                  <a:txBody>
                    <a:bodyPr/>
                    <a:lstStyle/>
                    <a:p>
                      <a:r>
                        <a:rPr lang="en-US" sz="1000"/>
                        <a:t>7.9229 %</a:t>
                      </a:r>
                    </a:p>
                  </a:txBody>
                  <a:tcPr/>
                </a:tc>
                <a:tc>
                  <a:txBody>
                    <a:bodyPr/>
                    <a:lstStyle/>
                    <a:p>
                      <a:r>
                        <a:rPr lang="en-US" sz="1000"/>
                        <a:t>Carousel</a:t>
                      </a:r>
                    </a:p>
                  </a:txBody>
                  <a:tcPr/>
                </a:tc>
                <a:extLst>
                  <a:ext uri="{0D108BD9-81ED-4DB2-BD59-A6C34878D82A}">
                    <a16:rowId xmlns:a16="http://schemas.microsoft.com/office/drawing/2014/main" val="1635794986"/>
                  </a:ext>
                </a:extLst>
              </a:tr>
              <a:tr h="370840">
                <a:tc>
                  <a:txBody>
                    <a:bodyPr/>
                    <a:lstStyle/>
                    <a:p>
                      <a:r>
                        <a:rPr lang="en-US" sz="1000" b="1"/>
                        <a:t>tmna_services - 2021-03-16 13:15:17</a:t>
                      </a:r>
                      <a:r>
                        <a:rPr lang="en-US" sz="1000"/>
                        <a:t>
 Today marks one year since most TMNAS employees began working from home due to the COVID-19 pandemic. We’re proud of how our team adjusted to a remote working environment and our “new normal.” Although this year has been full of ups and downs, TMNAS employees and their families have tried to make the most of the situation. We’ve gotten to know our coworkers’ families and pets, learned how to do origami, created terrariums, and virtually fed a giraffe at a local zoo! Many lessons learned, especially that we can do more with less. We’re looking forward to good days ahead.</a:t>
                      </a:r>
                    </a:p>
                  </a:txBody>
                  <a:tcPr/>
                </a:tc>
                <a:tc>
                  <a:txBody>
                    <a:bodyPr/>
                    <a:lstStyle/>
                    <a:p>
                      <a:r>
                        <a:rPr lang="en-US" sz="1000"/>
                        <a:t>31</a:t>
                      </a:r>
                    </a:p>
                  </a:txBody>
                  <a:tcPr/>
                </a:tc>
                <a:tc>
                  <a:txBody>
                    <a:bodyPr/>
                    <a:lstStyle/>
                    <a:p>
                      <a:r>
                        <a:rPr lang="en-US" sz="1000"/>
                        <a:t>0</a:t>
                      </a:r>
                    </a:p>
                  </a:txBody>
                  <a:tcPr/>
                </a:tc>
                <a:tc>
                  <a:txBody>
                    <a:bodyPr/>
                    <a:lstStyle/>
                    <a:p>
                      <a:r>
                        <a:rPr lang="en-US" sz="1000"/>
                        <a:t>6.6381 %</a:t>
                      </a:r>
                    </a:p>
                  </a:txBody>
                  <a:tcPr/>
                </a:tc>
                <a:tc>
                  <a:txBody>
                    <a:bodyPr/>
                    <a:lstStyle/>
                    <a:p>
                      <a:r>
                        <a:rPr lang="en-US" sz="1000"/>
                        <a:t>Image</a:t>
                      </a:r>
                    </a:p>
                  </a:txBody>
                  <a:tcPr/>
                </a:tc>
                <a:extLst>
                  <a:ext uri="{0D108BD9-81ED-4DB2-BD59-A6C34878D82A}">
                    <a16:rowId xmlns:a16="http://schemas.microsoft.com/office/drawing/2014/main" val="2626976333"/>
                  </a:ext>
                </a:extLst>
              </a:tr>
              <a:tr h="370840">
                <a:tc>
                  <a:txBody>
                    <a:bodyPr/>
                    <a:lstStyle/>
                    <a:p>
                      <a:r>
                        <a:rPr lang="en-US" sz="1000" b="1"/>
                        <a:t>tmna_services - 2021-03-05 17:23:57</a:t>
                      </a:r>
                      <a:r>
                        <a:rPr lang="en-US" sz="1000"/>
                        <a:t>
 TMNAS employees came out over their lunch time to socialize and have fun with the theescapegame Game! We celebrated #employeeappreciationday by playing Unlocked for Teams! #experiencetmnas</a:t>
                      </a:r>
                    </a:p>
                  </a:txBody>
                  <a:tcPr/>
                </a:tc>
                <a:tc>
                  <a:txBody>
                    <a:bodyPr/>
                    <a:lstStyle/>
                    <a:p>
                      <a:r>
                        <a:rPr lang="en-US" sz="1000"/>
                        <a:t>31</a:t>
                      </a:r>
                    </a:p>
                  </a:txBody>
                  <a:tcPr/>
                </a:tc>
                <a:tc>
                  <a:txBody>
                    <a:bodyPr/>
                    <a:lstStyle/>
                    <a:p>
                      <a:r>
                        <a:rPr lang="en-US" sz="1000"/>
                        <a:t>0</a:t>
                      </a:r>
                    </a:p>
                  </a:txBody>
                  <a:tcPr/>
                </a:tc>
                <a:tc>
                  <a:txBody>
                    <a:bodyPr/>
                    <a:lstStyle/>
                    <a:p>
                      <a:r>
                        <a:rPr lang="en-US" sz="1000"/>
                        <a:t>6.6239 %</a:t>
                      </a:r>
                    </a:p>
                  </a:txBody>
                  <a:tcPr/>
                </a:tc>
                <a:tc>
                  <a:txBody>
                    <a:bodyPr/>
                    <a:lstStyle/>
                    <a:p>
                      <a:r>
                        <a:rPr lang="en-US" sz="1000"/>
                        <a:t>Carousel</a:t>
                      </a:r>
                    </a:p>
                  </a:txBody>
                  <a:tcPr/>
                </a:tc>
                <a:extLst>
                  <a:ext uri="{0D108BD9-81ED-4DB2-BD59-A6C34878D82A}">
                    <a16:rowId xmlns:a16="http://schemas.microsoft.com/office/drawing/2014/main" val="1795279976"/>
                  </a:ext>
                </a:extLst>
              </a:tr>
              <a:tr h="370840">
                <a:tc>
                  <a:txBody>
                    <a:bodyPr/>
                    <a:lstStyle/>
                    <a:p>
                      <a:r>
                        <a:rPr lang="en-US" sz="1000" b="1"/>
                        <a:t>tmna_services - 2021-03-15 17:59:41</a:t>
                      </a:r>
                      <a:r>
                        <a:rPr lang="en-US" sz="1000"/>
                        <a:t>
 To celebrate Women's History Month, we’re talking with some of our women leaders and highlighting their stories. Maria T., Assistant Vice President of Financial Systems, shared her best career highlight at TMNAS.</a:t>
                      </a:r>
                    </a:p>
                  </a:txBody>
                  <a:tcPr/>
                </a:tc>
                <a:tc>
                  <a:txBody>
                    <a:bodyPr/>
                    <a:lstStyle/>
                    <a:p>
                      <a:r>
                        <a:rPr lang="en-US" sz="1000"/>
                        <a:t>31</a:t>
                      </a:r>
                    </a:p>
                  </a:txBody>
                  <a:tcPr/>
                </a:tc>
                <a:tc>
                  <a:txBody>
                    <a:bodyPr/>
                    <a:lstStyle/>
                    <a:p>
                      <a:r>
                        <a:rPr lang="en-US" sz="1000"/>
                        <a:t>0</a:t>
                      </a:r>
                    </a:p>
                  </a:txBody>
                  <a:tcPr/>
                </a:tc>
                <a:tc>
                  <a:txBody>
                    <a:bodyPr/>
                    <a:lstStyle/>
                    <a:p>
                      <a:r>
                        <a:rPr lang="en-US" sz="1000"/>
                        <a:t>6.6239 %</a:t>
                      </a:r>
                    </a:p>
                  </a:txBody>
                  <a:tcPr/>
                </a:tc>
                <a:tc>
                  <a:txBody>
                    <a:bodyPr/>
                    <a:lstStyle/>
                    <a:p>
                      <a:r>
                        <a:rPr lang="en-US" sz="1000"/>
                        <a:t>Image</a:t>
                      </a:r>
                    </a:p>
                  </a:txBody>
                  <a:tcPr/>
                </a:tc>
                <a:extLst>
                  <a:ext uri="{0D108BD9-81ED-4DB2-BD59-A6C34878D82A}">
                    <a16:rowId xmlns:a16="http://schemas.microsoft.com/office/drawing/2014/main" val="434845872"/>
                  </a:ext>
                </a:extLst>
              </a:tr>
              <a:tr h="370840">
                <a:tc>
                  <a:txBody>
                    <a:bodyPr/>
                    <a:lstStyle/>
                    <a:p>
                      <a:r>
                        <a:rPr lang="en-US" sz="1000" b="1"/>
                        <a:t>tmna_services - 2021-03-26 13:15:51</a:t>
                      </a:r>
                      <a:r>
                        <a:rPr lang="en-US" sz="1000"/>
                        <a:t>
 To celebrate Women's History Month, we’re talking with some of our women leaders and highlighting their stories, Katherine Furman Bair, AVP Internal Audit, shares her biggest inspiration:</a:t>
                      </a:r>
                    </a:p>
                  </a:txBody>
                  <a:tcPr/>
                </a:tc>
                <a:tc>
                  <a:txBody>
                    <a:bodyPr/>
                    <a:lstStyle/>
                    <a:p>
                      <a:r>
                        <a:rPr lang="en-US" sz="1000"/>
                        <a:t>26</a:t>
                      </a:r>
                    </a:p>
                  </a:txBody>
                  <a:tcPr/>
                </a:tc>
                <a:tc>
                  <a:txBody>
                    <a:bodyPr/>
                    <a:lstStyle/>
                    <a:p>
                      <a:r>
                        <a:rPr lang="en-US" sz="1000"/>
                        <a:t>0</a:t>
                      </a:r>
                    </a:p>
                  </a:txBody>
                  <a:tcPr/>
                </a:tc>
                <a:tc>
                  <a:txBody>
                    <a:bodyPr/>
                    <a:lstStyle/>
                    <a:p>
                      <a:r>
                        <a:rPr lang="en-US" sz="1000"/>
                        <a:t>5.5675 %</a:t>
                      </a:r>
                    </a:p>
                  </a:txBody>
                  <a:tcPr/>
                </a:tc>
                <a:tc>
                  <a:txBody>
                    <a:bodyPr/>
                    <a:lstStyle/>
                    <a:p>
                      <a:r>
                        <a:rPr lang="en-US" sz="1000"/>
                        <a:t>Image</a:t>
                      </a:r>
                    </a:p>
                  </a:txBody>
                  <a:tcPr/>
                </a:tc>
                <a:extLst>
                  <a:ext uri="{0D108BD9-81ED-4DB2-BD59-A6C34878D82A}">
                    <a16:rowId xmlns:a16="http://schemas.microsoft.com/office/drawing/2014/main" val="4281183710"/>
                  </a:ext>
                </a:extLst>
              </a:tr>
            </a:tbl>
          </a:graphicData>
        </a:graphic>
      </p:graphicFrame>
      <p:sp>
        <p:nvSpPr>
          <p:cNvPr id="4" name="Text Placeholder 3">
            <a:extLst>
              <a:ext uri="{FF2B5EF4-FFF2-40B4-BE49-F238E27FC236}">
                <a16:creationId xmlns:a16="http://schemas.microsoft.com/office/drawing/2014/main" id="{B9B64713-2283-4B92-96A3-587600E50B43}"/>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7811926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EC349-17E3-483F-983F-3295242467C0}"/>
              </a:ext>
            </a:extLst>
          </p:cNvPr>
          <p:cNvSpPr>
            <a:spLocks noGrp="1"/>
          </p:cNvSpPr>
          <p:nvPr>
            <p:ph type="title"/>
          </p:nvPr>
        </p:nvSpPr>
        <p:spPr/>
        <p:txBody>
          <a:bodyPr/>
          <a:lstStyle/>
          <a:p>
            <a:r>
              <a:rPr lang="en-US"/>
              <a:t>Facebook Key Metrics Table | TMNAS</a:t>
            </a:r>
          </a:p>
        </p:txBody>
      </p:sp>
      <p:graphicFrame>
        <p:nvGraphicFramePr>
          <p:cNvPr id="5" name="Table Placeholder 4">
            <a:extLst>
              <a:ext uri="{FF2B5EF4-FFF2-40B4-BE49-F238E27FC236}">
                <a16:creationId xmlns:a16="http://schemas.microsoft.com/office/drawing/2014/main" id="{7E389A9C-03A4-4EDF-97DD-5194BD45B9FC}"/>
              </a:ext>
            </a:extLst>
          </p:cNvPr>
          <p:cNvGraphicFramePr>
            <a:graphicFrameLocks noGrp="1"/>
          </p:cNvGraphicFramePr>
          <p:nvPr>
            <p:ph type="tbl" sz="quarter" idx="13"/>
            <p:extLst>
              <p:ext uri="{D42A27DB-BD31-4B8C-83A1-F6EECF244321}">
                <p14:modId xmlns:p14="http://schemas.microsoft.com/office/powerpoint/2010/main" val="2183757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05037352"/>
                    </a:ext>
                  </a:extLst>
                </a:gridCol>
                <a:gridCol w="822960">
                  <a:extLst>
                    <a:ext uri="{9D8B030D-6E8A-4147-A177-3AD203B41FA5}">
                      <a16:colId xmlns:a16="http://schemas.microsoft.com/office/drawing/2014/main" val="1494573592"/>
                    </a:ext>
                  </a:extLst>
                </a:gridCol>
                <a:gridCol w="493776">
                  <a:extLst>
                    <a:ext uri="{9D8B030D-6E8A-4147-A177-3AD203B41FA5}">
                      <a16:colId xmlns:a16="http://schemas.microsoft.com/office/drawing/2014/main" val="2075440816"/>
                    </a:ext>
                  </a:extLst>
                </a:gridCol>
                <a:gridCol w="493776">
                  <a:extLst>
                    <a:ext uri="{9D8B030D-6E8A-4147-A177-3AD203B41FA5}">
                      <a16:colId xmlns:a16="http://schemas.microsoft.com/office/drawing/2014/main" val="2393927425"/>
                    </a:ext>
                  </a:extLst>
                </a:gridCol>
                <a:gridCol w="493776">
                  <a:extLst>
                    <a:ext uri="{9D8B030D-6E8A-4147-A177-3AD203B41FA5}">
                      <a16:colId xmlns:a16="http://schemas.microsoft.com/office/drawing/2014/main" val="4111711521"/>
                    </a:ext>
                  </a:extLst>
                </a:gridCol>
                <a:gridCol w="493776">
                  <a:extLst>
                    <a:ext uri="{9D8B030D-6E8A-4147-A177-3AD203B41FA5}">
                      <a16:colId xmlns:a16="http://schemas.microsoft.com/office/drawing/2014/main" val="3656089997"/>
                    </a:ext>
                  </a:extLst>
                </a:gridCol>
                <a:gridCol w="493776">
                  <a:extLst>
                    <a:ext uri="{9D8B030D-6E8A-4147-A177-3AD203B41FA5}">
                      <a16:colId xmlns:a16="http://schemas.microsoft.com/office/drawing/2014/main" val="3061625217"/>
                    </a:ext>
                  </a:extLst>
                </a:gridCol>
                <a:gridCol w="493776">
                  <a:extLst>
                    <a:ext uri="{9D8B030D-6E8A-4147-A177-3AD203B41FA5}">
                      <a16:colId xmlns:a16="http://schemas.microsoft.com/office/drawing/2014/main" val="894723240"/>
                    </a:ext>
                  </a:extLst>
                </a:gridCol>
                <a:gridCol w="493776">
                  <a:extLst>
                    <a:ext uri="{9D8B030D-6E8A-4147-A177-3AD203B41FA5}">
                      <a16:colId xmlns:a16="http://schemas.microsoft.com/office/drawing/2014/main" val="3761062964"/>
                    </a:ext>
                  </a:extLst>
                </a:gridCol>
                <a:gridCol w="493776">
                  <a:extLst>
                    <a:ext uri="{9D8B030D-6E8A-4147-A177-3AD203B41FA5}">
                      <a16:colId xmlns:a16="http://schemas.microsoft.com/office/drawing/2014/main" val="4024255898"/>
                    </a:ext>
                  </a:extLst>
                </a:gridCol>
                <a:gridCol w="493776">
                  <a:extLst>
                    <a:ext uri="{9D8B030D-6E8A-4147-A177-3AD203B41FA5}">
                      <a16:colId xmlns:a16="http://schemas.microsoft.com/office/drawing/2014/main" val="2041989474"/>
                    </a:ext>
                  </a:extLst>
                </a:gridCol>
                <a:gridCol w="493776">
                  <a:extLst>
                    <a:ext uri="{9D8B030D-6E8A-4147-A177-3AD203B41FA5}">
                      <a16:colId xmlns:a16="http://schemas.microsoft.com/office/drawing/2014/main" val="8616872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212651364"/>
                  </a:ext>
                </a:extLst>
              </a:tr>
              <a:tr h="370840">
                <a:tc>
                  <a:txBody>
                    <a:bodyPr/>
                    <a:lstStyle/>
                    <a:p>
                      <a:r>
                        <a:rPr lang="en-US" sz="1000"/>
                        <a:t>TMNAS</a:t>
                      </a:r>
                    </a:p>
                  </a:txBody>
                  <a:tcPr/>
                </a:tc>
                <a:tc>
                  <a:txBody>
                    <a:bodyPr/>
                    <a:lstStyle/>
                    <a:p>
                      <a:r>
                        <a:rPr lang="en-US" sz="1000"/>
                        <a:t>123</a:t>
                      </a:r>
                    </a:p>
                  </a:txBody>
                  <a:tcPr/>
                </a:tc>
                <a:tc>
                  <a:txBody>
                    <a:bodyPr/>
                    <a:lstStyle/>
                    <a:p>
                      <a:r>
                        <a:rPr lang="en-US" sz="1000"/>
                        <a:t>6</a:t>
                      </a:r>
                    </a:p>
                  </a:txBody>
                  <a:tcPr/>
                </a:tc>
                <a:tc>
                  <a:txBody>
                    <a:bodyPr/>
                    <a:lstStyle/>
                    <a:p>
                      <a:r>
                        <a:rPr lang="en-US" sz="1000"/>
                        <a:t>7</a:t>
                      </a:r>
                    </a:p>
                  </a:txBody>
                  <a:tcPr/>
                </a:tc>
                <a:tc>
                  <a:txBody>
                    <a:bodyPr/>
                    <a:lstStyle/>
                    <a:p>
                      <a:r>
                        <a:rPr lang="en-US" sz="1000"/>
                        <a:t>63</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7.7381 %</a:t>
                      </a:r>
                    </a:p>
                  </a:txBody>
                  <a:tcPr/>
                </a:tc>
                <a:tc>
                  <a:txBody>
                    <a:bodyPr/>
                    <a:lstStyle/>
                    <a:p>
                      <a:r>
                        <a:rPr lang="en-US" sz="1000"/>
                        <a:t>0.0 %</a:t>
                      </a:r>
                    </a:p>
                  </a:txBody>
                  <a:tcPr/>
                </a:tc>
                <a:extLst>
                  <a:ext uri="{0D108BD9-81ED-4DB2-BD59-A6C34878D82A}">
                    <a16:rowId xmlns:a16="http://schemas.microsoft.com/office/drawing/2014/main" val="3632983960"/>
                  </a:ext>
                </a:extLst>
              </a:tr>
            </a:tbl>
          </a:graphicData>
        </a:graphic>
      </p:graphicFrame>
      <p:sp>
        <p:nvSpPr>
          <p:cNvPr id="4" name="Text Placeholder 3">
            <a:extLst>
              <a:ext uri="{FF2B5EF4-FFF2-40B4-BE49-F238E27FC236}">
                <a16:creationId xmlns:a16="http://schemas.microsoft.com/office/drawing/2014/main" id="{557B3430-4456-4F34-853A-2A7CC1A2DDCF}"/>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9855210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627B7-8572-4DF1-9D45-D3C34C106EFC}"/>
              </a:ext>
            </a:extLst>
          </p:cNvPr>
          <p:cNvSpPr>
            <a:spLocks noGrp="1"/>
          </p:cNvSpPr>
          <p:nvPr>
            <p:ph type="title"/>
          </p:nvPr>
        </p:nvSpPr>
        <p:spPr/>
        <p:txBody>
          <a:bodyPr/>
          <a:lstStyle/>
          <a:p>
            <a:r>
              <a:rPr lang="en-US"/>
              <a:t>Facebook Own Posts Table | TMNAS - 1 of 4</a:t>
            </a:r>
          </a:p>
        </p:txBody>
      </p:sp>
      <p:graphicFrame>
        <p:nvGraphicFramePr>
          <p:cNvPr id="5" name="Table Placeholder 4">
            <a:extLst>
              <a:ext uri="{FF2B5EF4-FFF2-40B4-BE49-F238E27FC236}">
                <a16:creationId xmlns:a16="http://schemas.microsoft.com/office/drawing/2014/main" id="{5BA79DC1-588E-4935-B784-8A226AFF1037}"/>
              </a:ext>
            </a:extLst>
          </p:cNvPr>
          <p:cNvGraphicFramePr>
            <a:graphicFrameLocks noGrp="1"/>
          </p:cNvGraphicFramePr>
          <p:nvPr>
            <p:ph type="tbl" sz="quarter" idx="13"/>
            <p:extLst>
              <p:ext uri="{D42A27DB-BD31-4B8C-83A1-F6EECF244321}">
                <p14:modId xmlns:p14="http://schemas.microsoft.com/office/powerpoint/2010/main" val="2403692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28433323"/>
                    </a:ext>
                  </a:extLst>
                </a:gridCol>
                <a:gridCol w="1234440">
                  <a:extLst>
                    <a:ext uri="{9D8B030D-6E8A-4147-A177-3AD203B41FA5}">
                      <a16:colId xmlns:a16="http://schemas.microsoft.com/office/drawing/2014/main" val="1309721606"/>
                    </a:ext>
                  </a:extLst>
                </a:gridCol>
                <a:gridCol w="905256">
                  <a:extLst>
                    <a:ext uri="{9D8B030D-6E8A-4147-A177-3AD203B41FA5}">
                      <a16:colId xmlns:a16="http://schemas.microsoft.com/office/drawing/2014/main" val="1931105853"/>
                    </a:ext>
                  </a:extLst>
                </a:gridCol>
                <a:gridCol w="411480">
                  <a:extLst>
                    <a:ext uri="{9D8B030D-6E8A-4147-A177-3AD203B41FA5}">
                      <a16:colId xmlns:a16="http://schemas.microsoft.com/office/drawing/2014/main" val="2782856137"/>
                    </a:ext>
                  </a:extLst>
                </a:gridCol>
                <a:gridCol w="411480">
                  <a:extLst>
                    <a:ext uri="{9D8B030D-6E8A-4147-A177-3AD203B41FA5}">
                      <a16:colId xmlns:a16="http://schemas.microsoft.com/office/drawing/2014/main" val="992890852"/>
                    </a:ext>
                  </a:extLst>
                </a:gridCol>
                <a:gridCol w="411480">
                  <a:extLst>
                    <a:ext uri="{9D8B030D-6E8A-4147-A177-3AD203B41FA5}">
                      <a16:colId xmlns:a16="http://schemas.microsoft.com/office/drawing/2014/main" val="437017919"/>
                    </a:ext>
                  </a:extLst>
                </a:gridCol>
                <a:gridCol w="411480">
                  <a:extLst>
                    <a:ext uri="{9D8B030D-6E8A-4147-A177-3AD203B41FA5}">
                      <a16:colId xmlns:a16="http://schemas.microsoft.com/office/drawing/2014/main" val="3522501039"/>
                    </a:ext>
                  </a:extLst>
                </a:gridCol>
                <a:gridCol w="411480">
                  <a:extLst>
                    <a:ext uri="{9D8B030D-6E8A-4147-A177-3AD203B41FA5}">
                      <a16:colId xmlns:a16="http://schemas.microsoft.com/office/drawing/2014/main" val="1176038766"/>
                    </a:ext>
                  </a:extLst>
                </a:gridCol>
                <a:gridCol w="411480">
                  <a:extLst>
                    <a:ext uri="{9D8B030D-6E8A-4147-A177-3AD203B41FA5}">
                      <a16:colId xmlns:a16="http://schemas.microsoft.com/office/drawing/2014/main" val="110358071"/>
                    </a:ext>
                  </a:extLst>
                </a:gridCol>
                <a:gridCol w="411480">
                  <a:extLst>
                    <a:ext uri="{9D8B030D-6E8A-4147-A177-3AD203B41FA5}">
                      <a16:colId xmlns:a16="http://schemas.microsoft.com/office/drawing/2014/main" val="1556966406"/>
                    </a:ext>
                  </a:extLst>
                </a:gridCol>
                <a:gridCol w="411480">
                  <a:extLst>
                    <a:ext uri="{9D8B030D-6E8A-4147-A177-3AD203B41FA5}">
                      <a16:colId xmlns:a16="http://schemas.microsoft.com/office/drawing/2014/main" val="118359726"/>
                    </a:ext>
                  </a:extLst>
                </a:gridCol>
                <a:gridCol w="411480">
                  <a:extLst>
                    <a:ext uri="{9D8B030D-6E8A-4147-A177-3AD203B41FA5}">
                      <a16:colId xmlns:a16="http://schemas.microsoft.com/office/drawing/2014/main" val="26893374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2521784"/>
                  </a:ext>
                </a:extLst>
              </a:tr>
            </a:tbl>
          </a:graphicData>
        </a:graphic>
      </p:graphicFrame>
      <p:sp>
        <p:nvSpPr>
          <p:cNvPr id="4" name="Text Placeholder 3">
            <a:extLst>
              <a:ext uri="{FF2B5EF4-FFF2-40B4-BE49-F238E27FC236}">
                <a16:creationId xmlns:a16="http://schemas.microsoft.com/office/drawing/2014/main" id="{F2FF3798-0455-4720-B0BF-0C5BF09EA65E}"/>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0804782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F97CF-4B5A-4C9A-8074-267FCE5E6BC7}"/>
              </a:ext>
            </a:extLst>
          </p:cNvPr>
          <p:cNvSpPr>
            <a:spLocks noGrp="1"/>
          </p:cNvSpPr>
          <p:nvPr>
            <p:ph type="title"/>
          </p:nvPr>
        </p:nvSpPr>
        <p:spPr/>
        <p:txBody>
          <a:bodyPr/>
          <a:lstStyle/>
          <a:p>
            <a:r>
              <a:rPr lang="en-US"/>
              <a:t>Facebook Own Posts Table | TMNAS - 2 of 4</a:t>
            </a:r>
          </a:p>
        </p:txBody>
      </p:sp>
      <p:graphicFrame>
        <p:nvGraphicFramePr>
          <p:cNvPr id="5" name="Table Placeholder 4">
            <a:extLst>
              <a:ext uri="{FF2B5EF4-FFF2-40B4-BE49-F238E27FC236}">
                <a16:creationId xmlns:a16="http://schemas.microsoft.com/office/drawing/2014/main" id="{B0BE9E8A-6549-40D7-98D7-B0E6A5F5CBE6}"/>
              </a:ext>
            </a:extLst>
          </p:cNvPr>
          <p:cNvGraphicFramePr>
            <a:graphicFrameLocks noGrp="1"/>
          </p:cNvGraphicFramePr>
          <p:nvPr>
            <p:ph type="tbl" sz="quarter" idx="13"/>
            <p:extLst>
              <p:ext uri="{D42A27DB-BD31-4B8C-83A1-F6EECF244321}">
                <p14:modId xmlns:p14="http://schemas.microsoft.com/office/powerpoint/2010/main" val="807094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19836427"/>
                    </a:ext>
                  </a:extLst>
                </a:gridCol>
                <a:gridCol w="1234440">
                  <a:extLst>
                    <a:ext uri="{9D8B030D-6E8A-4147-A177-3AD203B41FA5}">
                      <a16:colId xmlns:a16="http://schemas.microsoft.com/office/drawing/2014/main" val="4072474585"/>
                    </a:ext>
                  </a:extLst>
                </a:gridCol>
                <a:gridCol w="905256">
                  <a:extLst>
                    <a:ext uri="{9D8B030D-6E8A-4147-A177-3AD203B41FA5}">
                      <a16:colId xmlns:a16="http://schemas.microsoft.com/office/drawing/2014/main" val="295193699"/>
                    </a:ext>
                  </a:extLst>
                </a:gridCol>
                <a:gridCol w="411480">
                  <a:extLst>
                    <a:ext uri="{9D8B030D-6E8A-4147-A177-3AD203B41FA5}">
                      <a16:colId xmlns:a16="http://schemas.microsoft.com/office/drawing/2014/main" val="3196706230"/>
                    </a:ext>
                  </a:extLst>
                </a:gridCol>
                <a:gridCol w="411480">
                  <a:extLst>
                    <a:ext uri="{9D8B030D-6E8A-4147-A177-3AD203B41FA5}">
                      <a16:colId xmlns:a16="http://schemas.microsoft.com/office/drawing/2014/main" val="2872965319"/>
                    </a:ext>
                  </a:extLst>
                </a:gridCol>
                <a:gridCol w="411480">
                  <a:extLst>
                    <a:ext uri="{9D8B030D-6E8A-4147-A177-3AD203B41FA5}">
                      <a16:colId xmlns:a16="http://schemas.microsoft.com/office/drawing/2014/main" val="1767456097"/>
                    </a:ext>
                  </a:extLst>
                </a:gridCol>
                <a:gridCol w="411480">
                  <a:extLst>
                    <a:ext uri="{9D8B030D-6E8A-4147-A177-3AD203B41FA5}">
                      <a16:colId xmlns:a16="http://schemas.microsoft.com/office/drawing/2014/main" val="3130322997"/>
                    </a:ext>
                  </a:extLst>
                </a:gridCol>
                <a:gridCol w="411480">
                  <a:extLst>
                    <a:ext uri="{9D8B030D-6E8A-4147-A177-3AD203B41FA5}">
                      <a16:colId xmlns:a16="http://schemas.microsoft.com/office/drawing/2014/main" val="1362736824"/>
                    </a:ext>
                  </a:extLst>
                </a:gridCol>
                <a:gridCol w="411480">
                  <a:extLst>
                    <a:ext uri="{9D8B030D-6E8A-4147-A177-3AD203B41FA5}">
                      <a16:colId xmlns:a16="http://schemas.microsoft.com/office/drawing/2014/main" val="3054949595"/>
                    </a:ext>
                  </a:extLst>
                </a:gridCol>
                <a:gridCol w="411480">
                  <a:extLst>
                    <a:ext uri="{9D8B030D-6E8A-4147-A177-3AD203B41FA5}">
                      <a16:colId xmlns:a16="http://schemas.microsoft.com/office/drawing/2014/main" val="3899429312"/>
                    </a:ext>
                  </a:extLst>
                </a:gridCol>
                <a:gridCol w="411480">
                  <a:extLst>
                    <a:ext uri="{9D8B030D-6E8A-4147-A177-3AD203B41FA5}">
                      <a16:colId xmlns:a16="http://schemas.microsoft.com/office/drawing/2014/main" val="3490075974"/>
                    </a:ext>
                  </a:extLst>
                </a:gridCol>
                <a:gridCol w="411480">
                  <a:extLst>
                    <a:ext uri="{9D8B030D-6E8A-4147-A177-3AD203B41FA5}">
                      <a16:colId xmlns:a16="http://schemas.microsoft.com/office/drawing/2014/main" val="23478587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85456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- 2021-03-16 13:13:33</a:t>
                      </a:r>
                      <a:r>
                        <a:rPr kumimoji="0" lang="en-US" sz="1000" b="0" i="0" u="none" strike="noStrike" kern="1200" cap="none" spc="0" normalizeH="0" baseline="0" noProof="0">
                          <a:ln>
                            <a:noFill/>
                          </a:ln>
                          <a:solidFill>
                            <a:prstClr val="black"/>
                          </a:solidFill>
                          <a:effectLst/>
                          <a:uLnTx/>
                          <a:uFillTx/>
                          <a:latin typeface="+mn-lt"/>
                          <a:ea typeface="+mn-ea"/>
                          <a:cs typeface="+mn-cs"/>
                        </a:rPr>
                        <a:t>
 Today marks one year since most TMNAS employees began working from home due to the COVID-19 pandemic. We’re proud of how our team adjusted to a remote working environment and our “new normal.” Although this year has been full of ups and downs, TMNAS employees and their families have tried to make the most of the situation. We’ve gotten to know our coworkers’ families and pets, learned how to do origami, created terrariums, and virtually fed a giraffe at a local zoo! Many lessons learned, especially that we can do more with less. We’re looking forward to good days ahead.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1.6435-9/p720x720/159647065_1716703058534122_5320984150302260311_n.jpg?_nc_cat=104&amp;ccb=1-3&amp;_nc_sid=110474&amp;_nc_ohc=li66L-okvioAX_gBWfD&amp;_nc_ht=scontent-iad3-1.xx&amp;tp=6&amp;oh=831b5d76f8b89358b1c6fa085b4c9c83&amp;oe=609AA60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04/12/2021 09:29:51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94603941"/>
                  </a:ext>
                </a:extLst>
              </a:tr>
            </a:tbl>
          </a:graphicData>
        </a:graphic>
      </p:graphicFrame>
      <p:sp>
        <p:nvSpPr>
          <p:cNvPr id="4" name="Text Placeholder 3">
            <a:extLst>
              <a:ext uri="{FF2B5EF4-FFF2-40B4-BE49-F238E27FC236}">
                <a16:creationId xmlns:a16="http://schemas.microsoft.com/office/drawing/2014/main" id="{4088DA7C-241E-479A-80F4-6AB331C2E66B}"/>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7893780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5A400-78B8-4B77-873A-90F01AFB9683}"/>
              </a:ext>
            </a:extLst>
          </p:cNvPr>
          <p:cNvSpPr>
            <a:spLocks noGrp="1"/>
          </p:cNvSpPr>
          <p:nvPr>
            <p:ph type="title"/>
          </p:nvPr>
        </p:nvSpPr>
        <p:spPr/>
        <p:txBody>
          <a:bodyPr/>
          <a:lstStyle/>
          <a:p>
            <a:r>
              <a:rPr lang="en-US"/>
              <a:t>Facebook Own Posts Table | TMNAS - 3 of 4</a:t>
            </a:r>
          </a:p>
        </p:txBody>
      </p:sp>
      <p:graphicFrame>
        <p:nvGraphicFramePr>
          <p:cNvPr id="5" name="Table Placeholder 4">
            <a:extLst>
              <a:ext uri="{FF2B5EF4-FFF2-40B4-BE49-F238E27FC236}">
                <a16:creationId xmlns:a16="http://schemas.microsoft.com/office/drawing/2014/main" id="{E95A4B00-8A42-4A5C-A4F5-D7F2CF6C46A8}"/>
              </a:ext>
            </a:extLst>
          </p:cNvPr>
          <p:cNvGraphicFramePr>
            <a:graphicFrameLocks noGrp="1"/>
          </p:cNvGraphicFramePr>
          <p:nvPr>
            <p:ph type="tbl" sz="quarter" idx="13"/>
            <p:extLst>
              <p:ext uri="{D42A27DB-BD31-4B8C-83A1-F6EECF244321}">
                <p14:modId xmlns:p14="http://schemas.microsoft.com/office/powerpoint/2010/main" val="3718121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17769743"/>
                    </a:ext>
                  </a:extLst>
                </a:gridCol>
                <a:gridCol w="1234440">
                  <a:extLst>
                    <a:ext uri="{9D8B030D-6E8A-4147-A177-3AD203B41FA5}">
                      <a16:colId xmlns:a16="http://schemas.microsoft.com/office/drawing/2014/main" val="968974211"/>
                    </a:ext>
                  </a:extLst>
                </a:gridCol>
                <a:gridCol w="905256">
                  <a:extLst>
                    <a:ext uri="{9D8B030D-6E8A-4147-A177-3AD203B41FA5}">
                      <a16:colId xmlns:a16="http://schemas.microsoft.com/office/drawing/2014/main" val="1587389796"/>
                    </a:ext>
                  </a:extLst>
                </a:gridCol>
                <a:gridCol w="411480">
                  <a:extLst>
                    <a:ext uri="{9D8B030D-6E8A-4147-A177-3AD203B41FA5}">
                      <a16:colId xmlns:a16="http://schemas.microsoft.com/office/drawing/2014/main" val="155897871"/>
                    </a:ext>
                  </a:extLst>
                </a:gridCol>
                <a:gridCol w="411480">
                  <a:extLst>
                    <a:ext uri="{9D8B030D-6E8A-4147-A177-3AD203B41FA5}">
                      <a16:colId xmlns:a16="http://schemas.microsoft.com/office/drawing/2014/main" val="3952447087"/>
                    </a:ext>
                  </a:extLst>
                </a:gridCol>
                <a:gridCol w="411480">
                  <a:extLst>
                    <a:ext uri="{9D8B030D-6E8A-4147-A177-3AD203B41FA5}">
                      <a16:colId xmlns:a16="http://schemas.microsoft.com/office/drawing/2014/main" val="1879909547"/>
                    </a:ext>
                  </a:extLst>
                </a:gridCol>
                <a:gridCol w="411480">
                  <a:extLst>
                    <a:ext uri="{9D8B030D-6E8A-4147-A177-3AD203B41FA5}">
                      <a16:colId xmlns:a16="http://schemas.microsoft.com/office/drawing/2014/main" val="3170432774"/>
                    </a:ext>
                  </a:extLst>
                </a:gridCol>
                <a:gridCol w="411480">
                  <a:extLst>
                    <a:ext uri="{9D8B030D-6E8A-4147-A177-3AD203B41FA5}">
                      <a16:colId xmlns:a16="http://schemas.microsoft.com/office/drawing/2014/main" val="3856712912"/>
                    </a:ext>
                  </a:extLst>
                </a:gridCol>
                <a:gridCol w="411480">
                  <a:extLst>
                    <a:ext uri="{9D8B030D-6E8A-4147-A177-3AD203B41FA5}">
                      <a16:colId xmlns:a16="http://schemas.microsoft.com/office/drawing/2014/main" val="1917554275"/>
                    </a:ext>
                  </a:extLst>
                </a:gridCol>
                <a:gridCol w="411480">
                  <a:extLst>
                    <a:ext uri="{9D8B030D-6E8A-4147-A177-3AD203B41FA5}">
                      <a16:colId xmlns:a16="http://schemas.microsoft.com/office/drawing/2014/main" val="3210896831"/>
                    </a:ext>
                  </a:extLst>
                </a:gridCol>
                <a:gridCol w="411480">
                  <a:extLst>
                    <a:ext uri="{9D8B030D-6E8A-4147-A177-3AD203B41FA5}">
                      <a16:colId xmlns:a16="http://schemas.microsoft.com/office/drawing/2014/main" val="3146937648"/>
                    </a:ext>
                  </a:extLst>
                </a:gridCol>
                <a:gridCol w="411480">
                  <a:extLst>
                    <a:ext uri="{9D8B030D-6E8A-4147-A177-3AD203B41FA5}">
                      <a16:colId xmlns:a16="http://schemas.microsoft.com/office/drawing/2014/main" val="39522300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86413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- 2021-03-23 14:15:31</a:t>
                      </a:r>
                      <a:r>
                        <a:rPr kumimoji="0" lang="en-US" sz="1000" b="0" i="0" u="none" strike="noStrike" kern="1200" cap="none" spc="0" normalizeH="0" baseline="0" noProof="0">
                          <a:ln>
                            <a:noFill/>
                          </a:ln>
                          <a:solidFill>
                            <a:prstClr val="black"/>
                          </a:solidFill>
                          <a:effectLst/>
                          <a:uLnTx/>
                          <a:uFillTx/>
                          <a:latin typeface="+mn-lt"/>
                          <a:ea typeface="+mn-ea"/>
                          <a:cs typeface="+mn-cs"/>
                        </a:rPr>
                        <a:t>
 To celebrate Women's History Month, we’re talking with some of our women leaders and highlighting their stories. Christi Finnegan, Assistant Vice President and Pricing Actuary, shared her favorite piece of advice: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1.6435-9/p720x720/164311346_1722331404637954_1223562308718457754_n.jpg?_nc_cat=100&amp;ccb=1-3&amp;_nc_sid=110474&amp;_nc_ohc=o45hqc3708kAX9fraSG&amp;_nc_ht=scontent-iad3-1.xx&amp;tp=6&amp;oh=a71a3aaba538e1e70c86c75264ecfb18&amp;oe=60982499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04/12/2021 09:29:51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22834802"/>
                  </a:ext>
                </a:extLst>
              </a:tr>
            </a:tbl>
          </a:graphicData>
        </a:graphic>
      </p:graphicFrame>
      <p:sp>
        <p:nvSpPr>
          <p:cNvPr id="4" name="Text Placeholder 3">
            <a:extLst>
              <a:ext uri="{FF2B5EF4-FFF2-40B4-BE49-F238E27FC236}">
                <a16:creationId xmlns:a16="http://schemas.microsoft.com/office/drawing/2014/main" id="{3F84EE32-1682-4CD4-B948-D09B514DDE75}"/>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3448968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B29D4-C8E5-40C7-AF60-B818CD13ECEF}"/>
              </a:ext>
            </a:extLst>
          </p:cNvPr>
          <p:cNvSpPr>
            <a:spLocks noGrp="1"/>
          </p:cNvSpPr>
          <p:nvPr>
            <p:ph type="title"/>
          </p:nvPr>
        </p:nvSpPr>
        <p:spPr/>
        <p:txBody>
          <a:bodyPr/>
          <a:lstStyle/>
          <a:p>
            <a:r>
              <a:rPr lang="en-US"/>
              <a:t>Facebook Own Posts Table | TMNAS - 4 of 4</a:t>
            </a:r>
          </a:p>
        </p:txBody>
      </p:sp>
      <p:graphicFrame>
        <p:nvGraphicFramePr>
          <p:cNvPr id="5" name="Table Placeholder 4">
            <a:extLst>
              <a:ext uri="{FF2B5EF4-FFF2-40B4-BE49-F238E27FC236}">
                <a16:creationId xmlns:a16="http://schemas.microsoft.com/office/drawing/2014/main" id="{8E84ED83-6E83-4F3B-950C-7DCDC419F340}"/>
              </a:ext>
            </a:extLst>
          </p:cNvPr>
          <p:cNvGraphicFramePr>
            <a:graphicFrameLocks noGrp="1"/>
          </p:cNvGraphicFramePr>
          <p:nvPr>
            <p:ph type="tbl" sz="quarter" idx="13"/>
            <p:extLst>
              <p:ext uri="{D42A27DB-BD31-4B8C-83A1-F6EECF244321}">
                <p14:modId xmlns:p14="http://schemas.microsoft.com/office/powerpoint/2010/main" val="23145200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12603930"/>
                    </a:ext>
                  </a:extLst>
                </a:gridCol>
                <a:gridCol w="1234440">
                  <a:extLst>
                    <a:ext uri="{9D8B030D-6E8A-4147-A177-3AD203B41FA5}">
                      <a16:colId xmlns:a16="http://schemas.microsoft.com/office/drawing/2014/main" val="268958068"/>
                    </a:ext>
                  </a:extLst>
                </a:gridCol>
                <a:gridCol w="905256">
                  <a:extLst>
                    <a:ext uri="{9D8B030D-6E8A-4147-A177-3AD203B41FA5}">
                      <a16:colId xmlns:a16="http://schemas.microsoft.com/office/drawing/2014/main" val="133809309"/>
                    </a:ext>
                  </a:extLst>
                </a:gridCol>
                <a:gridCol w="411480">
                  <a:extLst>
                    <a:ext uri="{9D8B030D-6E8A-4147-A177-3AD203B41FA5}">
                      <a16:colId xmlns:a16="http://schemas.microsoft.com/office/drawing/2014/main" val="3237171428"/>
                    </a:ext>
                  </a:extLst>
                </a:gridCol>
                <a:gridCol w="411480">
                  <a:extLst>
                    <a:ext uri="{9D8B030D-6E8A-4147-A177-3AD203B41FA5}">
                      <a16:colId xmlns:a16="http://schemas.microsoft.com/office/drawing/2014/main" val="3757094239"/>
                    </a:ext>
                  </a:extLst>
                </a:gridCol>
                <a:gridCol w="411480">
                  <a:extLst>
                    <a:ext uri="{9D8B030D-6E8A-4147-A177-3AD203B41FA5}">
                      <a16:colId xmlns:a16="http://schemas.microsoft.com/office/drawing/2014/main" val="3533225380"/>
                    </a:ext>
                  </a:extLst>
                </a:gridCol>
                <a:gridCol w="411480">
                  <a:extLst>
                    <a:ext uri="{9D8B030D-6E8A-4147-A177-3AD203B41FA5}">
                      <a16:colId xmlns:a16="http://schemas.microsoft.com/office/drawing/2014/main" val="1630595061"/>
                    </a:ext>
                  </a:extLst>
                </a:gridCol>
                <a:gridCol w="411480">
                  <a:extLst>
                    <a:ext uri="{9D8B030D-6E8A-4147-A177-3AD203B41FA5}">
                      <a16:colId xmlns:a16="http://schemas.microsoft.com/office/drawing/2014/main" val="3658026967"/>
                    </a:ext>
                  </a:extLst>
                </a:gridCol>
                <a:gridCol w="411480">
                  <a:extLst>
                    <a:ext uri="{9D8B030D-6E8A-4147-A177-3AD203B41FA5}">
                      <a16:colId xmlns:a16="http://schemas.microsoft.com/office/drawing/2014/main" val="334673792"/>
                    </a:ext>
                  </a:extLst>
                </a:gridCol>
                <a:gridCol w="411480">
                  <a:extLst>
                    <a:ext uri="{9D8B030D-6E8A-4147-A177-3AD203B41FA5}">
                      <a16:colId xmlns:a16="http://schemas.microsoft.com/office/drawing/2014/main" val="385356845"/>
                    </a:ext>
                  </a:extLst>
                </a:gridCol>
                <a:gridCol w="411480">
                  <a:extLst>
                    <a:ext uri="{9D8B030D-6E8A-4147-A177-3AD203B41FA5}">
                      <a16:colId xmlns:a16="http://schemas.microsoft.com/office/drawing/2014/main" val="909907049"/>
                    </a:ext>
                  </a:extLst>
                </a:gridCol>
                <a:gridCol w="411480">
                  <a:extLst>
                    <a:ext uri="{9D8B030D-6E8A-4147-A177-3AD203B41FA5}">
                      <a16:colId xmlns:a16="http://schemas.microsoft.com/office/drawing/2014/main" val="745327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27811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- 2021-03-12 15:09:30</a:t>
                      </a:r>
                      <a:r>
                        <a:rPr kumimoji="0" lang="en-US" sz="1000" b="0" i="0" u="none" strike="noStrike" kern="1200" cap="none" spc="0" normalizeH="0" baseline="0" noProof="0">
                          <a:ln>
                            <a:noFill/>
                          </a:ln>
                          <a:solidFill>
                            <a:prstClr val="black"/>
                          </a:solidFill>
                          <a:effectLst/>
                          <a:uLnTx/>
                          <a:uFillTx/>
                          <a:latin typeface="+mn-lt"/>
                          <a:ea typeface="+mn-ea"/>
                          <a:cs typeface="+mn-cs"/>
                        </a:rPr>
                        <a:t>
 To celebrate Women's History Month, we’re talking with some of our women leaders and highlighting their stories. Caryn N., Vice President of Benefits, shared her best career highlight. #womenleaders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https://scontent-iad3-1.xx.fbcdn.net/v/t1.6435-9/p720x720/159652849_1713692612168500_233359250827033092_n.jpg?_nc_cat=109&amp;ccb=1-3&amp;_nc_sid=110474&amp;_nc_ohc=0m5dicYx36EAX9esZLF&amp;_nc_ht=scontent-iad3-1.xx&amp;tp=6&amp;oh=6592da5069e9d750921769d855ceca81&amp;oe=6098B84C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04/12/2021 09:29:51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11842604"/>
                  </a:ext>
                </a:extLst>
              </a:tr>
            </a:tbl>
          </a:graphicData>
        </a:graphic>
      </p:graphicFrame>
      <p:sp>
        <p:nvSpPr>
          <p:cNvPr id="4" name="Text Placeholder 3">
            <a:extLst>
              <a:ext uri="{FF2B5EF4-FFF2-40B4-BE49-F238E27FC236}">
                <a16:creationId xmlns:a16="http://schemas.microsoft.com/office/drawing/2014/main" id="{E2DF9EBF-C2CB-41B6-8B51-A3C56BCAA385}"/>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806497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46A1B-76BB-4E3E-ABF6-1F726CF520F5}"/>
              </a:ext>
            </a:extLst>
          </p:cNvPr>
          <p:cNvSpPr>
            <a:spLocks noGrp="1"/>
          </p:cNvSpPr>
          <p:nvPr>
            <p:ph type="title"/>
          </p:nvPr>
        </p:nvSpPr>
        <p:spPr/>
        <p:txBody>
          <a:bodyPr/>
          <a:lstStyle/>
          <a:p>
            <a:r>
              <a:rPr lang="en-US"/>
              <a:t>Facebook Facebook Fans Change | TMNAS</a:t>
            </a:r>
          </a:p>
        </p:txBody>
      </p:sp>
      <p:graphicFrame>
        <p:nvGraphicFramePr>
          <p:cNvPr id="6" name="Chart Placeholder 5">
            <a:extLst>
              <a:ext uri="{FF2B5EF4-FFF2-40B4-BE49-F238E27FC236}">
                <a16:creationId xmlns:a16="http://schemas.microsoft.com/office/drawing/2014/main" id="{7B2947A4-7D44-4129-8267-4EC1CBE388CA}"/>
              </a:ext>
            </a:extLst>
          </p:cNvPr>
          <p:cNvGraphicFramePr>
            <a:graphicFrameLocks noGrp="1"/>
          </p:cNvGraphicFramePr>
          <p:nvPr>
            <p:ph type="chart" sz="quarter" idx="13"/>
            <p:extLst>
              <p:ext uri="{D42A27DB-BD31-4B8C-83A1-F6EECF244321}">
                <p14:modId xmlns:p14="http://schemas.microsoft.com/office/powerpoint/2010/main" val="3901918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B5C35B-E841-42C6-BAFA-E6138E59C74D}"/>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0E7C017F-3871-4A62-A6CA-8103C2D44C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23608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BB2943-8C51-422F-AA88-21B8CAE782E1}"/>
              </a:ext>
            </a:extLst>
          </p:cNvPr>
          <p:cNvSpPr>
            <a:spLocks noGrp="1"/>
          </p:cNvSpPr>
          <p:nvPr>
            <p:ph type="title"/>
          </p:nvPr>
        </p:nvSpPr>
        <p:spPr/>
        <p:txBody>
          <a:bodyPr/>
          <a:lstStyle/>
          <a:p>
            <a:r>
              <a:rPr lang="en-US"/>
              <a:t>Facebook Average Interactions Per Facebook Post | TMNAS</a:t>
            </a:r>
          </a:p>
        </p:txBody>
      </p:sp>
      <p:graphicFrame>
        <p:nvGraphicFramePr>
          <p:cNvPr id="6" name="Chart Placeholder 5">
            <a:extLst>
              <a:ext uri="{FF2B5EF4-FFF2-40B4-BE49-F238E27FC236}">
                <a16:creationId xmlns:a16="http://schemas.microsoft.com/office/drawing/2014/main" id="{8F3A1CEB-5E7D-4BAB-BCFF-F52F7254D8BE}"/>
              </a:ext>
            </a:extLst>
          </p:cNvPr>
          <p:cNvGraphicFramePr>
            <a:graphicFrameLocks noGrp="1"/>
          </p:cNvGraphicFramePr>
          <p:nvPr>
            <p:ph type="chart" sz="quarter" idx="13"/>
            <p:extLst>
              <p:ext uri="{D42A27DB-BD31-4B8C-83A1-F6EECF244321}">
                <p14:modId xmlns:p14="http://schemas.microsoft.com/office/powerpoint/2010/main" val="17324935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D60EA7-4505-4535-9FFA-BFBBA1D9307D}"/>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828BA7E7-E74B-4E3E-A906-9D728FA266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14183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874FC-4060-4F43-876F-A84E2D34D976}"/>
              </a:ext>
            </a:extLst>
          </p:cNvPr>
          <p:cNvSpPr>
            <a:spLocks noGrp="1"/>
          </p:cNvSpPr>
          <p:nvPr>
            <p:ph type="title"/>
          </p:nvPr>
        </p:nvSpPr>
        <p:spPr/>
        <p:txBody>
          <a:bodyPr/>
          <a:lstStyle/>
          <a:p>
            <a:r>
              <a:rPr lang="en-US"/>
              <a:t>Facebook Total Interactions Per Month | TMNAS</a:t>
            </a:r>
          </a:p>
        </p:txBody>
      </p:sp>
      <p:graphicFrame>
        <p:nvGraphicFramePr>
          <p:cNvPr id="6" name="Chart Placeholder 5">
            <a:extLst>
              <a:ext uri="{FF2B5EF4-FFF2-40B4-BE49-F238E27FC236}">
                <a16:creationId xmlns:a16="http://schemas.microsoft.com/office/drawing/2014/main" id="{EF3A1A5A-1B40-4448-8B11-BCB2D5836980}"/>
              </a:ext>
            </a:extLst>
          </p:cNvPr>
          <p:cNvGraphicFramePr>
            <a:graphicFrameLocks noGrp="1"/>
          </p:cNvGraphicFramePr>
          <p:nvPr>
            <p:ph type="chart" sz="quarter" idx="13"/>
            <p:extLst>
              <p:ext uri="{D42A27DB-BD31-4B8C-83A1-F6EECF244321}">
                <p14:modId xmlns:p14="http://schemas.microsoft.com/office/powerpoint/2010/main" val="40238199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26858F-1234-4D90-8EF0-B70DBCB719E6}"/>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725C0E35-CCBC-4D52-9BCC-CE57027760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355832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983</Words>
  <Application>Microsoft Office PowerPoint</Application>
  <PresentationFormat>On-screen Show (4:3)</PresentationFormat>
  <Paragraphs>368</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quintly_template</vt:lpstr>
      <vt:lpstr>TMNAS Social Media</vt:lpstr>
      <vt:lpstr>Overall Overall Audience | TMNAS</vt:lpstr>
      <vt:lpstr>Twitter Key Metrics Table | TMNAS</vt:lpstr>
      <vt:lpstr>Twitter Twitter Followers Change | TMNAS</vt:lpstr>
      <vt:lpstr>Twitter Average Interactions Per Tweet | TMNAS</vt:lpstr>
      <vt:lpstr>Twitter Total Interactions Per Month | TMNAS</vt:lpstr>
      <vt:lpstr>Twitter Own and Retweeted Tweets Table | TMNAS - 1 of 3</vt:lpstr>
      <vt:lpstr>Twitter Own and Retweeted Tweets Table | TMNAS - 2 of 3</vt:lpstr>
      <vt:lpstr>Twitter Own and Retweeted Tweets Table | TMNAS - 3 of 3</vt:lpstr>
      <vt:lpstr>LinkedIn Key Metrics Table | TMNAS</vt:lpstr>
      <vt:lpstr>LinkedIn LinkedIn Followers Change | TMNAS</vt:lpstr>
      <vt:lpstr>LinkedIn Average Interactions Per LinkedIn Update | TMNAS</vt:lpstr>
      <vt:lpstr>LinkedIn Total Interactions Per Month | TMNAS</vt:lpstr>
      <vt:lpstr>LinkedIn Post Impressions | TMNAS</vt:lpstr>
      <vt:lpstr>LinkedIn Posts Table | TMNAS</vt:lpstr>
      <vt:lpstr>Instagram Key Metrics Table | TMNAS</vt:lpstr>
      <vt:lpstr>Instagram Instagram Followers Change | TMNAS</vt:lpstr>
      <vt:lpstr>Instagram Average Interactions Per Instagram Post | TMNAS</vt:lpstr>
      <vt:lpstr>Instagram Total Interactions Per Month | TMNAS</vt:lpstr>
      <vt:lpstr>Instagram Top Instagram Posts Table | TMNAS</vt:lpstr>
      <vt:lpstr>Facebook Key Metrics Table | TMNAS</vt:lpstr>
      <vt:lpstr>Facebook Own Posts Table | TMNAS - 1 of 4</vt:lpstr>
      <vt:lpstr>Facebook Own Posts Table | TMNAS - 2 of 4</vt:lpstr>
      <vt:lpstr>Facebook Own Posts Table | TMNAS - 3 of 4</vt:lpstr>
      <vt:lpstr>Facebook Own Posts Table | TMNAS - 4 of 4</vt:lpstr>
      <vt:lpstr>Facebook Facebook Fans Change | TMNAS</vt:lpstr>
      <vt:lpstr>Facebook Average Interactions Per Facebook Post | TMNAS</vt:lpstr>
      <vt:lpstr>Facebook Total Interactions Per Month | TMNAS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Social Media</dc:title>
  <dc:creator>Frederik Peiniger</dc:creator>
  <cp:lastModifiedBy>Frederik Peiniger</cp:lastModifiedBy>
  <cp:revision>1</cp:revision>
  <dcterms:created xsi:type="dcterms:W3CDTF">2021-04-12T14:06:25Z</dcterms:created>
  <dcterms:modified xsi:type="dcterms:W3CDTF">2021-04-12T14:07:03Z</dcterms:modified>
</cp:coreProperties>
</file>