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44256</c:v>
                </c:pt>
              </c:numCache>
            </c:numRef>
          </c:cat>
          <c:val>
            <c:numRef>
              <c:f>Sheet1!$B$2</c:f>
              <c:numCache>
                <c:formatCode>General</c:formatCode>
                <c:ptCount val="1"/>
                <c:pt idx="0">
                  <c:v>1743</c:v>
                </c:pt>
              </c:numCache>
            </c:numRef>
          </c:val>
          <c:extLst>
            <c:ext xmlns:c16="http://schemas.microsoft.com/office/drawing/2014/chart" uri="{C3380CC4-5D6E-409C-BE32-E72D297353CC}">
              <c16:uniqueId val="{00000000-EC4A-47B6-BFFA-BD2F5085296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44256</c:v>
                </c:pt>
              </c:numCache>
            </c:numRef>
          </c:cat>
          <c:val>
            <c:numRef>
              <c:f>Sheet1!$C$2</c:f>
              <c:numCache>
                <c:formatCode>General</c:formatCode>
                <c:ptCount val="1"/>
                <c:pt idx="0">
                  <c:v>2572</c:v>
                </c:pt>
              </c:numCache>
            </c:numRef>
          </c:val>
          <c:extLst>
            <c:ext xmlns:c16="http://schemas.microsoft.com/office/drawing/2014/chart" uri="{C3380CC4-5D6E-409C-BE32-E72D297353CC}">
              <c16:uniqueId val="{00000001-EC4A-47B6-BFFA-BD2F5085296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44256</c:v>
                </c:pt>
              </c:numCache>
            </c:numRef>
          </c:cat>
          <c:val>
            <c:numRef>
              <c:f>Sheet1!$D$2</c:f>
              <c:numCache>
                <c:formatCode>General</c:formatCode>
                <c:ptCount val="1"/>
                <c:pt idx="0">
                  <c:v>3222</c:v>
                </c:pt>
              </c:numCache>
            </c:numRef>
          </c:val>
          <c:extLst>
            <c:ext xmlns:c16="http://schemas.microsoft.com/office/drawing/2014/chart" uri="{C3380CC4-5D6E-409C-BE32-E72D297353CC}">
              <c16:uniqueId val="{00000002-EC4A-47B6-BFFA-BD2F5085296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44256</c:v>
                </c:pt>
              </c:numCache>
            </c:numRef>
          </c:cat>
          <c:val>
            <c:numRef>
              <c:f>Sheet1!$E$2</c:f>
              <c:numCache>
                <c:formatCode>General</c:formatCode>
                <c:ptCount val="1"/>
                <c:pt idx="0">
                  <c:v>1201</c:v>
                </c:pt>
              </c:numCache>
            </c:numRef>
          </c:val>
          <c:extLst>
            <c:ext xmlns:c16="http://schemas.microsoft.com/office/drawing/2014/chart" uri="{C3380CC4-5D6E-409C-BE32-E72D297353CC}">
              <c16:uniqueId val="{00000003-EC4A-47B6-BFFA-BD2F50852966}"/>
            </c:ext>
          </c:extLst>
        </c:ser>
        <c:dLbls>
          <c:showLegendKey val="0"/>
          <c:showVal val="0"/>
          <c:showCatName val="0"/>
          <c:showSerName val="0"/>
          <c:showPercent val="0"/>
          <c:showBubbleSize val="0"/>
        </c:dLbls>
        <c:gapWidth val="219"/>
        <c:overlap val="-27"/>
        <c:axId val="330846920"/>
        <c:axId val="330840688"/>
      </c:barChart>
      <c:dateAx>
        <c:axId val="33084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40688"/>
        <c:crosses val="autoZero"/>
        <c:auto val="1"/>
        <c:lblOffset val="100"/>
        <c:baseTimeUnit val="days"/>
      </c:dateAx>
      <c:valAx>
        <c:axId val="33084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4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c:v>
                </c:pt>
              </c:numCache>
            </c:numRef>
          </c:val>
          <c:extLst>
            <c:ext xmlns:c16="http://schemas.microsoft.com/office/drawing/2014/chart" uri="{C3380CC4-5D6E-409C-BE32-E72D297353CC}">
              <c16:uniqueId val="{00000000-D68A-4837-9C15-6690F270D2A1}"/>
            </c:ext>
          </c:extLst>
        </c:ser>
        <c:dLbls>
          <c:showLegendKey val="0"/>
          <c:showVal val="0"/>
          <c:showCatName val="0"/>
          <c:showSerName val="0"/>
          <c:showPercent val="0"/>
          <c:showBubbleSize val="0"/>
        </c:dLbls>
        <c:gapWidth val="219"/>
        <c:overlap val="-27"/>
        <c:axId val="334639184"/>
        <c:axId val="334645744"/>
      </c:barChart>
      <c:dateAx>
        <c:axId val="33463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45744"/>
        <c:crosses val="autoZero"/>
        <c:auto val="1"/>
        <c:lblOffset val="100"/>
        <c:baseTimeUnit val="months"/>
      </c:dateAx>
      <c:valAx>
        <c:axId val="33464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3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F09-4327-AC49-BA64ABEF4AAE}"/>
            </c:ext>
          </c:extLst>
        </c:ser>
        <c:dLbls>
          <c:showLegendKey val="0"/>
          <c:showVal val="0"/>
          <c:showCatName val="0"/>
          <c:showSerName val="0"/>
          <c:showPercent val="0"/>
          <c:showBubbleSize val="0"/>
        </c:dLbls>
        <c:gapWidth val="219"/>
        <c:overlap val="-27"/>
        <c:axId val="330103816"/>
        <c:axId val="330108408"/>
      </c:barChart>
      <c:dateAx>
        <c:axId val="33010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08408"/>
        <c:crosses val="autoZero"/>
        <c:auto val="1"/>
        <c:lblOffset val="100"/>
        <c:baseTimeUnit val="months"/>
      </c:dateAx>
      <c:valAx>
        <c:axId val="33010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0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116</c:v>
                </c:pt>
                <c:pt idx="3">
                  <c:v>109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DA6-4805-A2D4-5008018AAF00}"/>
            </c:ext>
          </c:extLst>
        </c:ser>
        <c:dLbls>
          <c:showLegendKey val="0"/>
          <c:showVal val="0"/>
          <c:showCatName val="0"/>
          <c:showSerName val="0"/>
          <c:showPercent val="0"/>
          <c:showBubbleSize val="0"/>
        </c:dLbls>
        <c:gapWidth val="219"/>
        <c:overlap val="-27"/>
        <c:axId val="336214680"/>
        <c:axId val="336213040"/>
      </c:barChart>
      <c:catAx>
        <c:axId val="33621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13040"/>
        <c:crosses val="autoZero"/>
        <c:auto val="1"/>
        <c:lblAlgn val="ctr"/>
        <c:lblOffset val="100"/>
        <c:noMultiLvlLbl val="0"/>
      </c:catAx>
      <c:valAx>
        <c:axId val="33621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1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2376</c:v>
                </c:pt>
              </c:numCache>
            </c:numRef>
          </c:val>
          <c:extLst>
            <c:ext xmlns:c16="http://schemas.microsoft.com/office/drawing/2014/chart" uri="{C3380CC4-5D6E-409C-BE32-E72D297353CC}">
              <c16:uniqueId val="{00000000-D851-4094-880C-0C7A71648873}"/>
            </c:ext>
          </c:extLst>
        </c:ser>
        <c:dLbls>
          <c:showLegendKey val="0"/>
          <c:showVal val="0"/>
          <c:showCatName val="0"/>
          <c:showSerName val="0"/>
          <c:showPercent val="0"/>
          <c:showBubbleSize val="0"/>
        </c:dLbls>
        <c:gapWidth val="219"/>
        <c:overlap val="-27"/>
        <c:axId val="336211072"/>
        <c:axId val="336209760"/>
      </c:barChart>
      <c:dateAx>
        <c:axId val="33621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09760"/>
        <c:crosses val="autoZero"/>
        <c:auto val="1"/>
        <c:lblOffset val="100"/>
        <c:baseTimeUnit val="months"/>
      </c:dateAx>
      <c:valAx>
        <c:axId val="33620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1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numCache>
            </c:numRef>
          </c:val>
          <c:extLst>
            <c:ext xmlns:c16="http://schemas.microsoft.com/office/drawing/2014/chart" uri="{C3380CC4-5D6E-409C-BE32-E72D297353CC}">
              <c16:uniqueId val="{00000000-E763-440E-A74C-179B790788AE}"/>
            </c:ext>
          </c:extLst>
        </c:ser>
        <c:dLbls>
          <c:showLegendKey val="0"/>
          <c:showVal val="0"/>
          <c:showCatName val="0"/>
          <c:showSerName val="0"/>
          <c:showPercent val="0"/>
          <c:showBubbleSize val="0"/>
        </c:dLbls>
        <c:gapWidth val="219"/>
        <c:overlap val="-27"/>
        <c:axId val="337595736"/>
        <c:axId val="337604264"/>
      </c:barChart>
      <c:dateAx>
        <c:axId val="33759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04264"/>
        <c:crosses val="autoZero"/>
        <c:auto val="1"/>
        <c:lblOffset val="100"/>
        <c:baseTimeUnit val="months"/>
      </c:dateAx>
      <c:valAx>
        <c:axId val="33760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9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FC5-4F72-BEEA-23247DD1E08E}"/>
            </c:ext>
          </c:extLst>
        </c:ser>
        <c:dLbls>
          <c:showLegendKey val="0"/>
          <c:showVal val="0"/>
          <c:showCatName val="0"/>
          <c:showSerName val="0"/>
          <c:showPercent val="0"/>
          <c:showBubbleSize val="0"/>
        </c:dLbls>
        <c:gapWidth val="219"/>
        <c:overlap val="-27"/>
        <c:axId val="337598688"/>
        <c:axId val="337608200"/>
      </c:barChart>
      <c:dateAx>
        <c:axId val="33759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08200"/>
        <c:crosses val="autoZero"/>
        <c:auto val="1"/>
        <c:lblOffset val="100"/>
        <c:baseTimeUnit val="months"/>
      </c:dateAx>
      <c:valAx>
        <c:axId val="33760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9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0B7-41A0-A301-6D97D95145A8}"/>
            </c:ext>
          </c:extLst>
        </c:ser>
        <c:dLbls>
          <c:showLegendKey val="0"/>
          <c:showVal val="0"/>
          <c:showCatName val="0"/>
          <c:showSerName val="0"/>
          <c:showPercent val="0"/>
          <c:showBubbleSize val="0"/>
        </c:dLbls>
        <c:gapWidth val="219"/>
        <c:overlap val="-27"/>
        <c:axId val="337604920"/>
        <c:axId val="337605904"/>
      </c:barChart>
      <c:catAx>
        <c:axId val="33760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05904"/>
        <c:crosses val="autoZero"/>
        <c:auto val="1"/>
        <c:lblAlgn val="ctr"/>
        <c:lblOffset val="100"/>
        <c:noMultiLvlLbl val="0"/>
      </c:catAx>
      <c:valAx>
        <c:axId val="33760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0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18</c:v>
                </c:pt>
              </c:numCache>
            </c:numRef>
          </c:val>
          <c:extLst>
            <c:ext xmlns:c16="http://schemas.microsoft.com/office/drawing/2014/chart" uri="{C3380CC4-5D6E-409C-BE32-E72D297353CC}">
              <c16:uniqueId val="{00000000-F740-4A10-9727-514245100571}"/>
            </c:ext>
          </c:extLst>
        </c:ser>
        <c:dLbls>
          <c:showLegendKey val="0"/>
          <c:showVal val="0"/>
          <c:showCatName val="0"/>
          <c:showSerName val="0"/>
          <c:showPercent val="0"/>
          <c:showBubbleSize val="0"/>
        </c:dLbls>
        <c:gapWidth val="219"/>
        <c:overlap val="-27"/>
        <c:axId val="341972536"/>
        <c:axId val="341974176"/>
      </c:barChart>
      <c:dateAx>
        <c:axId val="34197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74176"/>
        <c:crosses val="autoZero"/>
        <c:auto val="1"/>
        <c:lblOffset val="100"/>
        <c:baseTimeUnit val="months"/>
      </c:dateAx>
      <c:valAx>
        <c:axId val="34197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7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2021-01</c:v>
                </c:pt>
                <c:pt idx="1">
                  <c:v>2021-02</c:v>
                </c:pt>
                <c:pt idx="2">
                  <c:v>2021-03</c:v>
                </c:pt>
                <c:pt idx="3">
                  <c:v>2021-04</c:v>
                </c:pt>
              </c:strCache>
            </c:strRef>
          </c:cat>
          <c:val>
            <c:numRef>
              <c:f>Sheet1!$B$2:$B$5</c:f>
              <c:numCache>
                <c:formatCode>General</c:formatCode>
                <c:ptCount val="4"/>
                <c:pt idx="0">
                  <c:v>31</c:v>
                </c:pt>
                <c:pt idx="1">
                  <c:v>29</c:v>
                </c:pt>
                <c:pt idx="2">
                  <c:v>35</c:v>
                </c:pt>
                <c:pt idx="3">
                  <c:v>81</c:v>
                </c:pt>
              </c:numCache>
            </c:numRef>
          </c:val>
          <c:extLst>
            <c:ext xmlns:c16="http://schemas.microsoft.com/office/drawing/2014/chart" uri="{C3380CC4-5D6E-409C-BE32-E72D297353CC}">
              <c16:uniqueId val="{00000000-8A21-48FD-BDB9-9CE30CC2825E}"/>
            </c:ext>
          </c:extLst>
        </c:ser>
        <c:dLbls>
          <c:showLegendKey val="0"/>
          <c:showVal val="0"/>
          <c:showCatName val="0"/>
          <c:showSerName val="0"/>
          <c:showPercent val="0"/>
          <c:showBubbleSize val="0"/>
        </c:dLbls>
        <c:gapWidth val="219"/>
        <c:overlap val="-27"/>
        <c:axId val="400182328"/>
        <c:axId val="400186592"/>
      </c:barChart>
      <c:catAx>
        <c:axId val="40018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86592"/>
        <c:crosses val="autoZero"/>
        <c:auto val="1"/>
        <c:lblAlgn val="ctr"/>
        <c:lblOffset val="100"/>
        <c:noMultiLvlLbl val="0"/>
      </c:catAx>
      <c:valAx>
        <c:axId val="40018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8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2021-01</c:v>
                </c:pt>
                <c:pt idx="1">
                  <c:v>2021-02</c:v>
                </c:pt>
                <c:pt idx="2">
                  <c:v>2021-03</c:v>
                </c:pt>
                <c:pt idx="3">
                  <c:v>2021-04</c:v>
                </c:pt>
              </c:strCache>
            </c:strRef>
          </c:cat>
          <c:val>
            <c:numRef>
              <c:f>Sheet1!$B$2:$B$5</c:f>
              <c:numCache>
                <c:formatCode>General</c:formatCode>
                <c:ptCount val="4"/>
                <c:pt idx="0">
                  <c:v>279</c:v>
                </c:pt>
                <c:pt idx="1">
                  <c:v>208</c:v>
                </c:pt>
                <c:pt idx="2">
                  <c:v>320</c:v>
                </c:pt>
                <c:pt idx="3">
                  <c:v>162</c:v>
                </c:pt>
              </c:numCache>
            </c:numRef>
          </c:val>
          <c:extLst>
            <c:ext xmlns:c16="http://schemas.microsoft.com/office/drawing/2014/chart" uri="{C3380CC4-5D6E-409C-BE32-E72D297353CC}">
              <c16:uniqueId val="{00000000-E4F9-404E-B617-3386AE3D9D13}"/>
            </c:ext>
          </c:extLst>
        </c:ser>
        <c:dLbls>
          <c:showLegendKey val="0"/>
          <c:showVal val="0"/>
          <c:showCatName val="0"/>
          <c:showSerName val="0"/>
          <c:showPercent val="0"/>
          <c:showBubbleSize val="0"/>
        </c:dLbls>
        <c:gapWidth val="219"/>
        <c:overlap val="-27"/>
        <c:axId val="400183312"/>
        <c:axId val="400183640"/>
      </c:barChart>
      <c:catAx>
        <c:axId val="40018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83640"/>
        <c:crosses val="autoZero"/>
        <c:auto val="1"/>
        <c:lblAlgn val="ctr"/>
        <c:lblOffset val="100"/>
        <c:noMultiLvlLbl val="0"/>
      </c:catAx>
      <c:valAx>
        <c:axId val="40018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8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7339</c:v>
                </c:pt>
              </c:numCache>
            </c:numRef>
          </c:val>
          <c:extLst>
            <c:ext xmlns:c16="http://schemas.microsoft.com/office/drawing/2014/chart" uri="{C3380CC4-5D6E-409C-BE32-E72D297353CC}">
              <c16:uniqueId val="{00000000-3E61-43A4-B073-C853DAF64736}"/>
            </c:ext>
          </c:extLst>
        </c:ser>
        <c:dLbls>
          <c:showLegendKey val="0"/>
          <c:showVal val="0"/>
          <c:showCatName val="0"/>
          <c:showSerName val="0"/>
          <c:showPercent val="0"/>
          <c:showBubbleSize val="0"/>
        </c:dLbls>
        <c:gapWidth val="219"/>
        <c:overlap val="-27"/>
        <c:axId val="400187248"/>
        <c:axId val="400188232"/>
      </c:barChart>
      <c:catAx>
        <c:axId val="40018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88232"/>
        <c:crosses val="autoZero"/>
        <c:auto val="1"/>
        <c:lblAlgn val="ctr"/>
        <c:lblOffset val="100"/>
        <c:noMultiLvlLbl val="0"/>
      </c:catAx>
      <c:valAx>
        <c:axId val="40018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18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-4</c:v>
                </c:pt>
              </c:numCache>
            </c:numRef>
          </c:val>
          <c:extLst>
            <c:ext xmlns:c16="http://schemas.microsoft.com/office/drawing/2014/chart" uri="{C3380CC4-5D6E-409C-BE32-E72D297353CC}">
              <c16:uniqueId val="{00000000-32E1-469D-AEE9-4AB6C19CCA51}"/>
            </c:ext>
          </c:extLst>
        </c:ser>
        <c:dLbls>
          <c:showLegendKey val="0"/>
          <c:showVal val="0"/>
          <c:showCatName val="0"/>
          <c:showSerName val="0"/>
          <c:showPercent val="0"/>
          <c:showBubbleSize val="0"/>
        </c:dLbls>
        <c:gapWidth val="219"/>
        <c:overlap val="-27"/>
        <c:axId val="405891576"/>
        <c:axId val="405883704"/>
      </c:barChart>
      <c:dateAx>
        <c:axId val="40589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83704"/>
        <c:crosses val="autoZero"/>
        <c:auto val="1"/>
        <c:lblOffset val="100"/>
        <c:baseTimeUnit val="months"/>
      </c:dateAx>
      <c:valAx>
        <c:axId val="40588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9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5AD-43DA-93CD-E5AA76E299A6}"/>
            </c:ext>
          </c:extLst>
        </c:ser>
        <c:dLbls>
          <c:showLegendKey val="0"/>
          <c:showVal val="0"/>
          <c:showCatName val="0"/>
          <c:showSerName val="0"/>
          <c:showPercent val="0"/>
          <c:showBubbleSize val="0"/>
        </c:dLbls>
        <c:gapWidth val="219"/>
        <c:overlap val="-27"/>
        <c:axId val="405888624"/>
        <c:axId val="405883376"/>
      </c:barChart>
      <c:dateAx>
        <c:axId val="40588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83376"/>
        <c:crosses val="autoZero"/>
        <c:auto val="1"/>
        <c:lblOffset val="100"/>
        <c:baseTimeUnit val="months"/>
      </c:dateAx>
      <c:valAx>
        <c:axId val="40588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8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793</c:v>
                </c:pt>
                <c:pt idx="2">
                  <c:v>213</c:v>
                </c:pt>
                <c:pt idx="3">
                  <c:v>172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762-44C7-AF33-293995CD6346}"/>
            </c:ext>
          </c:extLst>
        </c:ser>
        <c:dLbls>
          <c:showLegendKey val="0"/>
          <c:showVal val="0"/>
          <c:showCatName val="0"/>
          <c:showSerName val="0"/>
          <c:showPercent val="0"/>
          <c:showBubbleSize val="0"/>
        </c:dLbls>
        <c:gapWidth val="219"/>
        <c:overlap val="-27"/>
        <c:axId val="405882720"/>
        <c:axId val="405885344"/>
      </c:barChart>
      <c:catAx>
        <c:axId val="40588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85344"/>
        <c:crosses val="autoZero"/>
        <c:auto val="1"/>
        <c:lblAlgn val="ctr"/>
        <c:lblOffset val="100"/>
        <c:noMultiLvlLbl val="0"/>
      </c:catAx>
      <c:valAx>
        <c:axId val="40588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8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8E593-344C-4CD3-97E5-9C506B9D0C2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73CADD49-63EE-46F6-A308-0BE585CAED1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445874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B5CD4-B59A-4D06-9CEC-3788A66AF187}"/>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993E027-6B25-45F2-86D8-222F4237F33E}"/>
              </a:ext>
            </a:extLst>
          </p:cNvPr>
          <p:cNvGraphicFramePr>
            <a:graphicFrameLocks noGrp="1"/>
          </p:cNvGraphicFramePr>
          <p:nvPr>
            <p:ph type="chart" sz="quarter" idx="13"/>
            <p:extLst>
              <p:ext uri="{D42A27DB-BD31-4B8C-83A1-F6EECF244321}">
                <p14:modId xmlns:p14="http://schemas.microsoft.com/office/powerpoint/2010/main" val="2797921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7A9E30-11CD-4ED7-83B0-BBDD1D86EEA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336B948-1A7B-4C21-8F86-102488EDB8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423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0A6F-105A-47B8-8E76-41493A21AE33}"/>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C9CB2F41-602E-4AAE-9053-EB2A26DE99F3}"/>
              </a:ext>
            </a:extLst>
          </p:cNvPr>
          <p:cNvGraphicFramePr>
            <a:graphicFrameLocks noGrp="1"/>
          </p:cNvGraphicFramePr>
          <p:nvPr>
            <p:ph type="tbl" sz="quarter" idx="13"/>
            <p:extLst>
              <p:ext uri="{D42A27DB-BD31-4B8C-83A1-F6EECF244321}">
                <p14:modId xmlns:p14="http://schemas.microsoft.com/office/powerpoint/2010/main" val="312325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92349708"/>
                    </a:ext>
                  </a:extLst>
                </a:gridCol>
                <a:gridCol w="905256">
                  <a:extLst>
                    <a:ext uri="{9D8B030D-6E8A-4147-A177-3AD203B41FA5}">
                      <a16:colId xmlns:a16="http://schemas.microsoft.com/office/drawing/2014/main" val="2917172260"/>
                    </a:ext>
                  </a:extLst>
                </a:gridCol>
                <a:gridCol w="905256">
                  <a:extLst>
                    <a:ext uri="{9D8B030D-6E8A-4147-A177-3AD203B41FA5}">
                      <a16:colId xmlns:a16="http://schemas.microsoft.com/office/drawing/2014/main" val="2527160999"/>
                    </a:ext>
                  </a:extLst>
                </a:gridCol>
                <a:gridCol w="905256">
                  <a:extLst>
                    <a:ext uri="{9D8B030D-6E8A-4147-A177-3AD203B41FA5}">
                      <a16:colId xmlns:a16="http://schemas.microsoft.com/office/drawing/2014/main" val="2181434755"/>
                    </a:ext>
                  </a:extLst>
                </a:gridCol>
                <a:gridCol w="905256">
                  <a:extLst>
                    <a:ext uri="{9D8B030D-6E8A-4147-A177-3AD203B41FA5}">
                      <a16:colId xmlns:a16="http://schemas.microsoft.com/office/drawing/2014/main" val="3987009665"/>
                    </a:ext>
                  </a:extLst>
                </a:gridCol>
                <a:gridCol w="905256">
                  <a:extLst>
                    <a:ext uri="{9D8B030D-6E8A-4147-A177-3AD203B41FA5}">
                      <a16:colId xmlns:a16="http://schemas.microsoft.com/office/drawing/2014/main" val="4188234045"/>
                    </a:ext>
                  </a:extLst>
                </a:gridCol>
                <a:gridCol w="905256">
                  <a:extLst>
                    <a:ext uri="{9D8B030D-6E8A-4147-A177-3AD203B41FA5}">
                      <a16:colId xmlns:a16="http://schemas.microsoft.com/office/drawing/2014/main" val="1854492171"/>
                    </a:ext>
                  </a:extLst>
                </a:gridCol>
                <a:gridCol w="905256">
                  <a:extLst>
                    <a:ext uri="{9D8B030D-6E8A-4147-A177-3AD203B41FA5}">
                      <a16:colId xmlns:a16="http://schemas.microsoft.com/office/drawing/2014/main" val="453659353"/>
                    </a:ext>
                  </a:extLst>
                </a:gridCol>
                <a:gridCol w="905256">
                  <a:extLst>
                    <a:ext uri="{9D8B030D-6E8A-4147-A177-3AD203B41FA5}">
                      <a16:colId xmlns:a16="http://schemas.microsoft.com/office/drawing/2014/main" val="150411443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6303189"/>
                  </a:ext>
                </a:extLst>
              </a:tr>
              <a:tr h="370840">
                <a:tc>
                  <a:txBody>
                    <a:bodyPr/>
                    <a:lstStyle/>
                    <a:p>
                      <a:r>
                        <a:rPr lang="en-US" sz="1000"/>
                        <a:t>1743</a:t>
                      </a:r>
                    </a:p>
                  </a:txBody>
                  <a:tcPr/>
                </a:tc>
                <a:tc>
                  <a:txBody>
                    <a:bodyPr/>
                    <a:lstStyle/>
                    <a:p>
                      <a:r>
                        <a:rPr lang="en-US" sz="1000"/>
                        <a:t>3</a:t>
                      </a:r>
                    </a:p>
                  </a:txBody>
                  <a:tcPr/>
                </a:tc>
                <a:tc>
                  <a:txBody>
                    <a:bodyPr/>
                    <a:lstStyle/>
                    <a:p>
                      <a:r>
                        <a:rPr lang="en-US" sz="1000"/>
                        <a:t>10</a:t>
                      </a:r>
                    </a:p>
                  </a:txBody>
                  <a:tcPr/>
                </a:tc>
                <a:tc>
                  <a:txBody>
                    <a:bodyPr/>
                    <a:lstStyle/>
                    <a:p>
                      <a:r>
                        <a:rPr lang="en-US" sz="1000"/>
                        <a:t>111</a:t>
                      </a:r>
                    </a:p>
                  </a:txBody>
                  <a:tcPr/>
                </a:tc>
                <a:tc>
                  <a:txBody>
                    <a:bodyPr/>
                    <a:lstStyle/>
                    <a:p>
                      <a:r>
                        <a:rPr lang="en-US" sz="1000"/>
                        <a:t>3</a:t>
                      </a:r>
                    </a:p>
                  </a:txBody>
                  <a:tcPr/>
                </a:tc>
                <a:tc>
                  <a:txBody>
                    <a:bodyPr/>
                    <a:lstStyle/>
                    <a:p>
                      <a:r>
                        <a:rPr lang="en-US" sz="1000"/>
                        <a:t>2</a:t>
                      </a:r>
                    </a:p>
                  </a:txBody>
                  <a:tcPr/>
                </a:tc>
                <a:tc>
                  <a:txBody>
                    <a:bodyPr/>
                    <a:lstStyle/>
                    <a:p>
                      <a:r>
                        <a:rPr lang="en-US" sz="1000"/>
                        <a:t>1</a:t>
                      </a:r>
                    </a:p>
                  </a:txBody>
                  <a:tcPr/>
                </a:tc>
                <a:tc>
                  <a:txBody>
                    <a:bodyPr/>
                    <a:lstStyle/>
                    <a:p>
                      <a:r>
                        <a:rPr lang="en-US" sz="1000"/>
                        <a:t>0.6663 %</a:t>
                      </a:r>
                    </a:p>
                  </a:txBody>
                  <a:tcPr/>
                </a:tc>
                <a:tc>
                  <a:txBody>
                    <a:bodyPr/>
                    <a:lstStyle/>
                    <a:p>
                      <a:r>
                        <a:rPr lang="en-US" sz="1000"/>
                        <a:t>0.0 %</a:t>
                      </a:r>
                    </a:p>
                  </a:txBody>
                  <a:tcPr/>
                </a:tc>
                <a:extLst>
                  <a:ext uri="{0D108BD9-81ED-4DB2-BD59-A6C34878D82A}">
                    <a16:rowId xmlns:a16="http://schemas.microsoft.com/office/drawing/2014/main" val="3333004792"/>
                  </a:ext>
                </a:extLst>
              </a:tr>
            </a:tbl>
          </a:graphicData>
        </a:graphic>
      </p:graphicFrame>
      <p:sp>
        <p:nvSpPr>
          <p:cNvPr id="4" name="Text Placeholder 3">
            <a:extLst>
              <a:ext uri="{FF2B5EF4-FFF2-40B4-BE49-F238E27FC236}">
                <a16:creationId xmlns:a16="http://schemas.microsoft.com/office/drawing/2014/main" id="{58948110-FF92-44DF-A6DD-A9015022C99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016286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93966-D4A2-44EA-94B2-F3295E4DA3E9}"/>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1AD7462-C952-4F80-92A1-332794EE1463}"/>
              </a:ext>
            </a:extLst>
          </p:cNvPr>
          <p:cNvGraphicFramePr>
            <a:graphicFrameLocks noGrp="1"/>
          </p:cNvGraphicFramePr>
          <p:nvPr>
            <p:ph type="chart" sz="quarter" idx="13"/>
            <p:extLst>
              <p:ext uri="{D42A27DB-BD31-4B8C-83A1-F6EECF244321}">
                <p14:modId xmlns:p14="http://schemas.microsoft.com/office/powerpoint/2010/main" val="1658179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B5984F-377A-4F97-8575-773D465DCF9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46CF8AC-0AA2-424C-A4C1-E6702BF326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982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FC6A-1FBD-44B4-98BE-C05A0E585D71}"/>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C84B70B-4715-48C0-B2EA-53197CC3B7E6}"/>
              </a:ext>
            </a:extLst>
          </p:cNvPr>
          <p:cNvGraphicFramePr>
            <a:graphicFrameLocks noGrp="1"/>
          </p:cNvGraphicFramePr>
          <p:nvPr>
            <p:ph type="chart" sz="quarter" idx="13"/>
            <p:extLst>
              <p:ext uri="{D42A27DB-BD31-4B8C-83A1-F6EECF244321}">
                <p14:modId xmlns:p14="http://schemas.microsoft.com/office/powerpoint/2010/main" val="266273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F9999A-4B3C-482E-9516-0940A1C0401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E19CEF0-ADC4-408D-A9AD-57D61CC24D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4886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EBBF2-E9C0-4A9F-853B-863C9D95D42A}"/>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6CE5B2EE-AE15-4C5E-9774-E8E691E1C7DD}"/>
              </a:ext>
            </a:extLst>
          </p:cNvPr>
          <p:cNvGraphicFramePr>
            <a:graphicFrameLocks noGrp="1"/>
          </p:cNvGraphicFramePr>
          <p:nvPr>
            <p:ph type="chart" sz="quarter" idx="13"/>
            <p:extLst>
              <p:ext uri="{D42A27DB-BD31-4B8C-83A1-F6EECF244321}">
                <p14:modId xmlns:p14="http://schemas.microsoft.com/office/powerpoint/2010/main" val="2718909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9B988D-E9AC-413A-A81D-FCD33C554AC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1E36A16-CD82-4E4E-9F74-ED8CFD5D3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326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D8038-DC09-40CF-B30A-8A38FF0556D3}"/>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BA8B0119-A788-402A-B979-F5B0304355C8}"/>
              </a:ext>
            </a:extLst>
          </p:cNvPr>
          <p:cNvGraphicFramePr>
            <a:graphicFrameLocks noGrp="1"/>
          </p:cNvGraphicFramePr>
          <p:nvPr>
            <p:ph type="chart" sz="quarter" idx="13"/>
            <p:extLst>
              <p:ext uri="{D42A27DB-BD31-4B8C-83A1-F6EECF244321}">
                <p14:modId xmlns:p14="http://schemas.microsoft.com/office/powerpoint/2010/main" val="2005490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D5BFDA-5505-4D33-809A-4689B8ECB69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4B41746-1632-4848-AE87-F3C85B1754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2887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E4F1-2427-46B0-8EB4-30102DF834C4}"/>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B2B8C76E-C409-4382-B6FF-495270813B50}"/>
              </a:ext>
            </a:extLst>
          </p:cNvPr>
          <p:cNvGraphicFramePr>
            <a:graphicFrameLocks noGrp="1"/>
          </p:cNvGraphicFramePr>
          <p:nvPr>
            <p:ph type="tbl" sz="quarter" idx="13"/>
            <p:extLst>
              <p:ext uri="{D42A27DB-BD31-4B8C-83A1-F6EECF244321}">
                <p14:modId xmlns:p14="http://schemas.microsoft.com/office/powerpoint/2010/main" val="3992296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13626752"/>
                    </a:ext>
                  </a:extLst>
                </a:gridCol>
                <a:gridCol w="822960">
                  <a:extLst>
                    <a:ext uri="{9D8B030D-6E8A-4147-A177-3AD203B41FA5}">
                      <a16:colId xmlns:a16="http://schemas.microsoft.com/office/drawing/2014/main" val="4025101565"/>
                    </a:ext>
                  </a:extLst>
                </a:gridCol>
                <a:gridCol w="822960">
                  <a:extLst>
                    <a:ext uri="{9D8B030D-6E8A-4147-A177-3AD203B41FA5}">
                      <a16:colId xmlns:a16="http://schemas.microsoft.com/office/drawing/2014/main" val="83608301"/>
                    </a:ext>
                  </a:extLst>
                </a:gridCol>
                <a:gridCol w="822960">
                  <a:extLst>
                    <a:ext uri="{9D8B030D-6E8A-4147-A177-3AD203B41FA5}">
                      <a16:colId xmlns:a16="http://schemas.microsoft.com/office/drawing/2014/main" val="166892110"/>
                    </a:ext>
                  </a:extLst>
                </a:gridCol>
                <a:gridCol w="822960">
                  <a:extLst>
                    <a:ext uri="{9D8B030D-6E8A-4147-A177-3AD203B41FA5}">
                      <a16:colId xmlns:a16="http://schemas.microsoft.com/office/drawing/2014/main" val="1605624972"/>
                    </a:ext>
                  </a:extLst>
                </a:gridCol>
                <a:gridCol w="822960">
                  <a:extLst>
                    <a:ext uri="{9D8B030D-6E8A-4147-A177-3AD203B41FA5}">
                      <a16:colId xmlns:a16="http://schemas.microsoft.com/office/drawing/2014/main" val="603236092"/>
                    </a:ext>
                  </a:extLst>
                </a:gridCol>
                <a:gridCol w="822960">
                  <a:extLst>
                    <a:ext uri="{9D8B030D-6E8A-4147-A177-3AD203B41FA5}">
                      <a16:colId xmlns:a16="http://schemas.microsoft.com/office/drawing/2014/main" val="166268185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24601639"/>
                  </a:ext>
                </a:extLst>
              </a:tr>
              <a:tr h="370840">
                <a:tc>
                  <a:txBody>
                    <a:bodyPr/>
                    <a:lstStyle/>
                    <a:p>
                      <a:r>
                        <a:rPr lang="en-US" sz="1000" b="1"/>
                        <a:t>First Insurance Company of Hawaii, LTD - 2021-03-05 20:45:56</a:t>
                      </a:r>
                      <a:r>
                        <a:rPr lang="en-US" sz="1000"/>
                        <a:t>
 Today is #EmployeeAppreciationDay and we're feeling extra grateful for our team. As a token of our appreciation, all associates received a “Friday Night In” gift pack including microwave popcorn, mochi crunch, &amp; an Amazon gift card to download the movie, TV series, or book of choice!</a:t>
                      </a:r>
                    </a:p>
                  </a:txBody>
                  <a:tcPr/>
                </a:tc>
                <a:tc>
                  <a:txBody>
                    <a:bodyPr/>
                    <a:lstStyle/>
                    <a:p>
                      <a:r>
                        <a:rPr lang="en-US" sz="1000"/>
                        <a:t>27</a:t>
                      </a:r>
                    </a:p>
                  </a:txBody>
                  <a:tcPr/>
                </a:tc>
                <a:tc>
                  <a:txBody>
                    <a:bodyPr/>
                    <a:lstStyle/>
                    <a:p>
                      <a:r>
                        <a:rPr lang="en-US" sz="1000"/>
                        <a:t>25</a:t>
                      </a:r>
                    </a:p>
                  </a:txBody>
                  <a:tcPr/>
                </a:tc>
                <a:tc>
                  <a:txBody>
                    <a:bodyPr/>
                    <a:lstStyle/>
                    <a:p>
                      <a:r>
                        <a:rPr lang="en-US" sz="1000"/>
                        <a:t>2</a:t>
                      </a:r>
                    </a:p>
                  </a:txBody>
                  <a:tcPr/>
                </a:tc>
                <a:tc>
                  <a:txBody>
                    <a:bodyPr/>
                    <a:lstStyle/>
                    <a:p>
                      <a:r>
                        <a:rPr lang="en-US" sz="1000"/>
                        <a:t>0</a:t>
                      </a:r>
                    </a:p>
                  </a:txBody>
                  <a:tcPr/>
                </a:tc>
                <a:tc>
                  <a:txBody>
                    <a:bodyPr/>
                    <a:lstStyle/>
                    <a:p>
                      <a:r>
                        <a:rPr lang="en-US" sz="1000"/>
                        <a:t>1.5508 %</a:t>
                      </a:r>
                    </a:p>
                  </a:txBody>
                  <a:tcPr/>
                </a:tc>
                <a:tc>
                  <a:txBody>
                    <a:bodyPr/>
                    <a:lstStyle/>
                    <a:p>
                      <a:r>
                        <a:rPr lang="en-US" sz="1000"/>
                        <a:t>Photo</a:t>
                      </a:r>
                    </a:p>
                  </a:txBody>
                  <a:tcPr/>
                </a:tc>
                <a:extLst>
                  <a:ext uri="{0D108BD9-81ED-4DB2-BD59-A6C34878D82A}">
                    <a16:rowId xmlns:a16="http://schemas.microsoft.com/office/drawing/2014/main" val="4098266983"/>
                  </a:ext>
                </a:extLst>
              </a:tr>
              <a:tr h="370840">
                <a:tc>
                  <a:txBody>
                    <a:bodyPr/>
                    <a:lstStyle/>
                    <a:p>
                      <a:r>
                        <a:rPr lang="en-US" sz="1000" b="1"/>
                        <a:t>First Insurance Company of Hawaii, LTD - 2021-03-02 20:51:25</a:t>
                      </a:r>
                      <a:r>
                        <a:rPr lang="en-US" sz="1000"/>
                        <a:t>
 Over the next several weeks our community action team will support families staying at Ronald McDonald House Hawaii through safe, no-contact meal drop-offs. In addition to supporting the families, we will use this opportunity to give some extra business to our valued restaurant insureds. Our most recent order was from Panya Bistro &amp; Bakery!
Learn more: http://bit.ly/3s6C1AO</a:t>
                      </a:r>
                    </a:p>
                  </a:txBody>
                  <a:tcPr/>
                </a:tc>
                <a:tc>
                  <a:txBody>
                    <a:bodyPr/>
                    <a:lstStyle/>
                    <a:p>
                      <a:r>
                        <a:rPr lang="en-US" sz="1000"/>
                        <a:t>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1.2062 %</a:t>
                      </a:r>
                    </a:p>
                  </a:txBody>
                  <a:tcPr/>
                </a:tc>
                <a:tc>
                  <a:txBody>
                    <a:bodyPr/>
                    <a:lstStyle/>
                    <a:p>
                      <a:r>
                        <a:rPr lang="en-US" sz="1000"/>
                        <a:t>Photo</a:t>
                      </a:r>
                    </a:p>
                  </a:txBody>
                  <a:tcPr/>
                </a:tc>
                <a:extLst>
                  <a:ext uri="{0D108BD9-81ED-4DB2-BD59-A6C34878D82A}">
                    <a16:rowId xmlns:a16="http://schemas.microsoft.com/office/drawing/2014/main" val="1956946207"/>
                  </a:ext>
                </a:extLst>
              </a:tr>
              <a:tr h="370840">
                <a:tc>
                  <a:txBody>
                    <a:bodyPr/>
                    <a:lstStyle/>
                    <a:p>
                      <a:r>
                        <a:rPr lang="en-US" sz="1000" b="1"/>
                        <a:t>First Insurance Company of Hawaii, LTD - 2021-03-08 21:00:20</a:t>
                      </a:r>
                      <a:r>
                        <a:rPr lang="en-US" sz="1000"/>
                        <a:t>
 Happy International Women's Day to the women of #TeamFICOH and beyond! Tag a woman who inspires you in the comments below ✨</a:t>
                      </a:r>
                    </a:p>
                  </a:txBody>
                  <a:tcPr/>
                </a:tc>
                <a:tc>
                  <a:txBody>
                    <a:bodyPr/>
                    <a:lstStyle/>
                    <a:p>
                      <a:r>
                        <a:rPr lang="en-US" sz="1000"/>
                        <a:t>18</a:t>
                      </a:r>
                    </a:p>
                  </a:txBody>
                  <a:tcPr/>
                </a:tc>
                <a:tc>
                  <a:txBody>
                    <a:bodyPr/>
                    <a:lstStyle/>
                    <a:p>
                      <a:r>
                        <a:rPr lang="en-US" sz="1000"/>
                        <a:t>17</a:t>
                      </a:r>
                    </a:p>
                  </a:txBody>
                  <a:tcPr/>
                </a:tc>
                <a:tc>
                  <a:txBody>
                    <a:bodyPr/>
                    <a:lstStyle/>
                    <a:p>
                      <a:r>
                        <a:rPr lang="en-US" sz="1000"/>
                        <a:t>0</a:t>
                      </a:r>
                    </a:p>
                  </a:txBody>
                  <a:tcPr/>
                </a:tc>
                <a:tc>
                  <a:txBody>
                    <a:bodyPr/>
                    <a:lstStyle/>
                    <a:p>
                      <a:r>
                        <a:rPr lang="en-US" sz="1000"/>
                        <a:t>1</a:t>
                      </a:r>
                    </a:p>
                  </a:txBody>
                  <a:tcPr/>
                </a:tc>
                <a:tc>
                  <a:txBody>
                    <a:bodyPr/>
                    <a:lstStyle/>
                    <a:p>
                      <a:r>
                        <a:rPr lang="en-US" sz="1000"/>
                        <a:t>1.0333 %</a:t>
                      </a:r>
                    </a:p>
                  </a:txBody>
                  <a:tcPr/>
                </a:tc>
                <a:tc>
                  <a:txBody>
                    <a:bodyPr/>
                    <a:lstStyle/>
                    <a:p>
                      <a:r>
                        <a:rPr lang="en-US" sz="1000"/>
                        <a:t>Photo</a:t>
                      </a:r>
                    </a:p>
                  </a:txBody>
                  <a:tcPr/>
                </a:tc>
                <a:extLst>
                  <a:ext uri="{0D108BD9-81ED-4DB2-BD59-A6C34878D82A}">
                    <a16:rowId xmlns:a16="http://schemas.microsoft.com/office/drawing/2014/main" val="4048679767"/>
                  </a:ext>
                </a:extLst>
              </a:tr>
            </a:tbl>
          </a:graphicData>
        </a:graphic>
      </p:graphicFrame>
      <p:sp>
        <p:nvSpPr>
          <p:cNvPr id="4" name="Text Placeholder 3">
            <a:extLst>
              <a:ext uri="{FF2B5EF4-FFF2-40B4-BE49-F238E27FC236}">
                <a16:creationId xmlns:a16="http://schemas.microsoft.com/office/drawing/2014/main" id="{908A4BF2-12BE-4C41-B281-C6CA7FC2FA4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56169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40608-FAD6-4DED-8829-CB6BE45DBBD7}"/>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CF59716-C0B8-4D46-9B98-2F736F509F32}"/>
              </a:ext>
            </a:extLst>
          </p:cNvPr>
          <p:cNvGraphicFramePr>
            <a:graphicFrameLocks noGrp="1"/>
          </p:cNvGraphicFramePr>
          <p:nvPr>
            <p:ph type="tbl" sz="quarter" idx="13"/>
            <p:extLst>
              <p:ext uri="{D42A27DB-BD31-4B8C-83A1-F6EECF244321}">
                <p14:modId xmlns:p14="http://schemas.microsoft.com/office/powerpoint/2010/main" val="248543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77768858"/>
                    </a:ext>
                  </a:extLst>
                </a:gridCol>
                <a:gridCol w="576072">
                  <a:extLst>
                    <a:ext uri="{9D8B030D-6E8A-4147-A177-3AD203B41FA5}">
                      <a16:colId xmlns:a16="http://schemas.microsoft.com/office/drawing/2014/main" val="2173968579"/>
                    </a:ext>
                  </a:extLst>
                </a:gridCol>
                <a:gridCol w="576072">
                  <a:extLst>
                    <a:ext uri="{9D8B030D-6E8A-4147-A177-3AD203B41FA5}">
                      <a16:colId xmlns:a16="http://schemas.microsoft.com/office/drawing/2014/main" val="750006878"/>
                    </a:ext>
                  </a:extLst>
                </a:gridCol>
                <a:gridCol w="576072">
                  <a:extLst>
                    <a:ext uri="{9D8B030D-6E8A-4147-A177-3AD203B41FA5}">
                      <a16:colId xmlns:a16="http://schemas.microsoft.com/office/drawing/2014/main" val="3724416520"/>
                    </a:ext>
                  </a:extLst>
                </a:gridCol>
                <a:gridCol w="576072">
                  <a:extLst>
                    <a:ext uri="{9D8B030D-6E8A-4147-A177-3AD203B41FA5}">
                      <a16:colId xmlns:a16="http://schemas.microsoft.com/office/drawing/2014/main" val="1555080212"/>
                    </a:ext>
                  </a:extLst>
                </a:gridCol>
                <a:gridCol w="576072">
                  <a:extLst>
                    <a:ext uri="{9D8B030D-6E8A-4147-A177-3AD203B41FA5}">
                      <a16:colId xmlns:a16="http://schemas.microsoft.com/office/drawing/2014/main" val="3783560722"/>
                    </a:ext>
                  </a:extLst>
                </a:gridCol>
                <a:gridCol w="576072">
                  <a:extLst>
                    <a:ext uri="{9D8B030D-6E8A-4147-A177-3AD203B41FA5}">
                      <a16:colId xmlns:a16="http://schemas.microsoft.com/office/drawing/2014/main" val="4105734230"/>
                    </a:ext>
                  </a:extLst>
                </a:gridCol>
                <a:gridCol w="576072">
                  <a:extLst>
                    <a:ext uri="{9D8B030D-6E8A-4147-A177-3AD203B41FA5}">
                      <a16:colId xmlns:a16="http://schemas.microsoft.com/office/drawing/2014/main" val="1429720290"/>
                    </a:ext>
                  </a:extLst>
                </a:gridCol>
                <a:gridCol w="576072">
                  <a:extLst>
                    <a:ext uri="{9D8B030D-6E8A-4147-A177-3AD203B41FA5}">
                      <a16:colId xmlns:a16="http://schemas.microsoft.com/office/drawing/2014/main" val="3678264138"/>
                    </a:ext>
                  </a:extLst>
                </a:gridCol>
                <a:gridCol w="576072">
                  <a:extLst>
                    <a:ext uri="{9D8B030D-6E8A-4147-A177-3AD203B41FA5}">
                      <a16:colId xmlns:a16="http://schemas.microsoft.com/office/drawing/2014/main" val="1817567452"/>
                    </a:ext>
                  </a:extLst>
                </a:gridCol>
                <a:gridCol w="576072">
                  <a:extLst>
                    <a:ext uri="{9D8B030D-6E8A-4147-A177-3AD203B41FA5}">
                      <a16:colId xmlns:a16="http://schemas.microsoft.com/office/drawing/2014/main" val="2410012209"/>
                    </a:ext>
                  </a:extLst>
                </a:gridCol>
                <a:gridCol w="576072">
                  <a:extLst>
                    <a:ext uri="{9D8B030D-6E8A-4147-A177-3AD203B41FA5}">
                      <a16:colId xmlns:a16="http://schemas.microsoft.com/office/drawing/2014/main" val="2591998373"/>
                    </a:ext>
                  </a:extLst>
                </a:gridCol>
                <a:gridCol w="576072">
                  <a:extLst>
                    <a:ext uri="{9D8B030D-6E8A-4147-A177-3AD203B41FA5}">
                      <a16:colId xmlns:a16="http://schemas.microsoft.com/office/drawing/2014/main" val="222881858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98659239"/>
                  </a:ext>
                </a:extLst>
              </a:tr>
              <a:tr h="370840">
                <a:tc>
                  <a:txBody>
                    <a:bodyPr/>
                    <a:lstStyle/>
                    <a:p>
                      <a:r>
                        <a:rPr lang="en-US" sz="1000"/>
                        <a:t>1201</a:t>
                      </a:r>
                    </a:p>
                  </a:txBody>
                  <a:tcPr/>
                </a:tc>
                <a:tc>
                  <a:txBody>
                    <a:bodyPr/>
                    <a:lstStyle/>
                    <a:p>
                      <a:r>
                        <a:rPr lang="en-US" sz="1000"/>
                        <a:t>0</a:t>
                      </a:r>
                    </a:p>
                  </a:txBody>
                  <a:tcPr/>
                </a:tc>
                <a:tc>
                  <a:txBody>
                    <a:bodyPr/>
                    <a:lstStyle/>
                    <a:p>
                      <a:r>
                        <a:rPr lang="en-US" sz="1000"/>
                        <a:t>17</a:t>
                      </a:r>
                    </a:p>
                  </a:txBody>
                  <a:tcPr/>
                </a:tc>
                <a:tc>
                  <a:txBody>
                    <a:bodyPr/>
                    <a:lstStyle/>
                    <a:p>
                      <a:r>
                        <a:rPr lang="en-US" sz="1000"/>
                        <a:t>13</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0.1217 %</a:t>
                      </a:r>
                    </a:p>
                  </a:txBody>
                  <a:tcPr/>
                </a:tc>
                <a:tc>
                  <a:txBody>
                    <a:bodyPr/>
                    <a:lstStyle/>
                    <a:p>
                      <a:r>
                        <a:rPr lang="en-US" sz="1000"/>
                        <a:t>0.0 %</a:t>
                      </a:r>
                    </a:p>
                  </a:txBody>
                  <a:tcPr/>
                </a:tc>
                <a:extLst>
                  <a:ext uri="{0D108BD9-81ED-4DB2-BD59-A6C34878D82A}">
                    <a16:rowId xmlns:a16="http://schemas.microsoft.com/office/drawing/2014/main" val="1781410287"/>
                  </a:ext>
                </a:extLst>
              </a:tr>
            </a:tbl>
          </a:graphicData>
        </a:graphic>
      </p:graphicFrame>
      <p:sp>
        <p:nvSpPr>
          <p:cNvPr id="4" name="Text Placeholder 3">
            <a:extLst>
              <a:ext uri="{FF2B5EF4-FFF2-40B4-BE49-F238E27FC236}">
                <a16:creationId xmlns:a16="http://schemas.microsoft.com/office/drawing/2014/main" id="{B9438286-EC22-4441-AFE8-FD9456858D7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974626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C3495-B205-4820-B616-B8F8566DE470}"/>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FCDF260-8ACD-44CF-B876-0A9F224303F2}"/>
              </a:ext>
            </a:extLst>
          </p:cNvPr>
          <p:cNvGraphicFramePr>
            <a:graphicFrameLocks noGrp="1"/>
          </p:cNvGraphicFramePr>
          <p:nvPr>
            <p:ph type="chart" sz="quarter" idx="13"/>
            <p:extLst>
              <p:ext uri="{D42A27DB-BD31-4B8C-83A1-F6EECF244321}">
                <p14:modId xmlns:p14="http://schemas.microsoft.com/office/powerpoint/2010/main" val="110371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663C64-6B39-4313-897D-F827136E2F8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D8B2989-A4C1-4046-A39D-9C93C40A9F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0404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F4B47-5B0E-4AC6-816D-4DE882C27826}"/>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C6927F17-C33E-4841-AC66-7EA333867E71}"/>
              </a:ext>
            </a:extLst>
          </p:cNvPr>
          <p:cNvGraphicFramePr>
            <a:graphicFrameLocks noGrp="1"/>
          </p:cNvGraphicFramePr>
          <p:nvPr>
            <p:ph type="chart" sz="quarter" idx="13"/>
            <p:extLst>
              <p:ext uri="{D42A27DB-BD31-4B8C-83A1-F6EECF244321}">
                <p14:modId xmlns:p14="http://schemas.microsoft.com/office/powerpoint/2010/main" val="1399621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4A6332-C478-4D6A-897D-46BB0E27CEF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1C76C44-12BA-497C-A502-1055D387F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7930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C6E8F-1E5C-440D-9A4C-DFA87FAE5577}"/>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3140495-35F3-4BF1-9586-6E2443C83311}"/>
              </a:ext>
            </a:extLst>
          </p:cNvPr>
          <p:cNvGraphicFramePr>
            <a:graphicFrameLocks noGrp="1"/>
          </p:cNvGraphicFramePr>
          <p:nvPr>
            <p:ph type="chart" sz="quarter" idx="13"/>
            <p:extLst>
              <p:ext uri="{D42A27DB-BD31-4B8C-83A1-F6EECF244321}">
                <p14:modId xmlns:p14="http://schemas.microsoft.com/office/powerpoint/2010/main" val="1970194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EDFA6D-4E3D-4DC3-B4C4-63DE7846820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AB1B9F9-5652-4CA9-AEA0-C708642F3C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616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D58F-20E2-41C1-964A-EC673DBB22C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7F943115-01B8-487F-8FA8-3D7B1DED6FDA}"/>
              </a:ext>
            </a:extLst>
          </p:cNvPr>
          <p:cNvGraphicFramePr>
            <a:graphicFrameLocks noGrp="1"/>
          </p:cNvGraphicFramePr>
          <p:nvPr>
            <p:ph type="tbl" sz="quarter" idx="13"/>
            <p:extLst>
              <p:ext uri="{D42A27DB-BD31-4B8C-83A1-F6EECF244321}">
                <p14:modId xmlns:p14="http://schemas.microsoft.com/office/powerpoint/2010/main" val="433211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14868457"/>
                    </a:ext>
                  </a:extLst>
                </a:gridCol>
                <a:gridCol w="493776">
                  <a:extLst>
                    <a:ext uri="{9D8B030D-6E8A-4147-A177-3AD203B41FA5}">
                      <a16:colId xmlns:a16="http://schemas.microsoft.com/office/drawing/2014/main" val="2397918931"/>
                    </a:ext>
                  </a:extLst>
                </a:gridCol>
                <a:gridCol w="1069848">
                  <a:extLst>
                    <a:ext uri="{9D8B030D-6E8A-4147-A177-3AD203B41FA5}">
                      <a16:colId xmlns:a16="http://schemas.microsoft.com/office/drawing/2014/main" val="800532198"/>
                    </a:ext>
                  </a:extLst>
                </a:gridCol>
                <a:gridCol w="1069848">
                  <a:extLst>
                    <a:ext uri="{9D8B030D-6E8A-4147-A177-3AD203B41FA5}">
                      <a16:colId xmlns:a16="http://schemas.microsoft.com/office/drawing/2014/main" val="3085671190"/>
                    </a:ext>
                  </a:extLst>
                </a:gridCol>
                <a:gridCol w="1069848">
                  <a:extLst>
                    <a:ext uri="{9D8B030D-6E8A-4147-A177-3AD203B41FA5}">
                      <a16:colId xmlns:a16="http://schemas.microsoft.com/office/drawing/2014/main" val="3017500672"/>
                    </a:ext>
                  </a:extLst>
                </a:gridCol>
                <a:gridCol w="1069848">
                  <a:extLst>
                    <a:ext uri="{9D8B030D-6E8A-4147-A177-3AD203B41FA5}">
                      <a16:colId xmlns:a16="http://schemas.microsoft.com/office/drawing/2014/main" val="3774088977"/>
                    </a:ext>
                  </a:extLst>
                </a:gridCol>
                <a:gridCol w="1069848">
                  <a:extLst>
                    <a:ext uri="{9D8B030D-6E8A-4147-A177-3AD203B41FA5}">
                      <a16:colId xmlns:a16="http://schemas.microsoft.com/office/drawing/2014/main" val="419440905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847934505"/>
                  </a:ext>
                </a:extLst>
              </a:tr>
              <a:tr h="370840">
                <a:tc>
                  <a:txBody>
                    <a:bodyPr/>
                    <a:lstStyle/>
                    <a:p>
                      <a:r>
                        <a:rPr lang="en-US" sz="1000" b="1"/>
                        <a:t>@FirstInsHI - 2021-03-01 17:10:34</a:t>
                      </a:r>
                      <a:r>
                        <a:rPr lang="en-US" sz="1000"/>
                        <a:t>
 “So many people in Hawaii are personally impacted by cancer each year. This is our way of helping find new lifesaving treatments and therapies for our families, neighbors and friends."
Read more: https://t.co/mXMGocy0rj
Mahalo @UHCancerCenter, @uhmanoa, &amp;amp; @UHawaiiFdn! https://t.co/1sJR13PxQb</a:t>
                      </a:r>
                    </a:p>
                  </a:txBody>
                  <a:tcPr/>
                </a:tc>
                <a:tc>
                  <a:txBody>
                    <a:bodyPr/>
                    <a:lstStyle/>
                    <a:p>
                      <a:r>
                        <a:rPr lang="en-US" sz="1000"/>
                        <a:t>03/02/2021 19:09:24</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7</a:t>
                      </a:r>
                    </a:p>
                  </a:txBody>
                  <a:tcPr/>
                </a:tc>
                <a:tc>
                  <a:txBody>
                    <a:bodyPr/>
                    <a:lstStyle/>
                    <a:p>
                      <a:r>
                        <a:rPr lang="en-US" sz="1000"/>
                        <a:t>0.5828 %</a:t>
                      </a:r>
                    </a:p>
                  </a:txBody>
                  <a:tcPr/>
                </a:tc>
                <a:extLst>
                  <a:ext uri="{0D108BD9-81ED-4DB2-BD59-A6C34878D82A}">
                    <a16:rowId xmlns:a16="http://schemas.microsoft.com/office/drawing/2014/main" val="2100112114"/>
                  </a:ext>
                </a:extLst>
              </a:tr>
              <a:tr h="370840">
                <a:tc>
                  <a:txBody>
                    <a:bodyPr/>
                    <a:lstStyle/>
                    <a:p>
                      <a:r>
                        <a:rPr lang="en-US" sz="1000" b="1"/>
                        <a:t>@FirstInsHI - 2021-03-15 19:51:57</a:t>
                      </a:r>
                      <a:r>
                        <a:rPr lang="en-US" sz="1000"/>
                        <a:t>
 Getting steps in is always easier with good company! In February, our wellness ambassador committee organized FICOH’s first virtual walk of 2021. The theme was “Showing Some Love.” Learn more: https://t.co/hPLpJ88jmM https://t.co/re5nbmB5Ca</a:t>
                      </a:r>
                    </a:p>
                  </a:txBody>
                  <a:tcPr/>
                </a:tc>
                <a:tc>
                  <a:txBody>
                    <a:bodyPr/>
                    <a:lstStyle/>
                    <a:p>
                      <a:r>
                        <a:rPr lang="en-US" sz="1000"/>
                        <a:t>03/17/2021 02:09:46</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0.3331 %</a:t>
                      </a:r>
                    </a:p>
                  </a:txBody>
                  <a:tcPr/>
                </a:tc>
                <a:extLst>
                  <a:ext uri="{0D108BD9-81ED-4DB2-BD59-A6C34878D82A}">
                    <a16:rowId xmlns:a16="http://schemas.microsoft.com/office/drawing/2014/main" val="2695850859"/>
                  </a:ext>
                </a:extLst>
              </a:tr>
              <a:tr h="370840">
                <a:tc>
                  <a:txBody>
                    <a:bodyPr/>
                    <a:lstStyle/>
                    <a:p>
                      <a:r>
                        <a:rPr lang="en-US" sz="1000" b="1"/>
                        <a:t>@FirstInsHI - 2021-03-04 12:19:45</a:t>
                      </a:r>
                      <a:r>
                        <a:rPr lang="en-US" sz="1000"/>
                        <a:t>
 On this #WorldBookDay, we're thinking about the time we participated in the @HSPLSHIgov Summer Reading Program. Kaela W. (Marketing) had the chance to read a book to preschoolers at the main branch.📚 We hope to join @flhhawaii for something like this soon! 
#ThrowbackThursday https://t.co/9ObYiWJwbX</a:t>
                      </a:r>
                    </a:p>
                  </a:txBody>
                  <a:tcPr/>
                </a:tc>
                <a:tc>
                  <a:txBody>
                    <a:bodyPr/>
                    <a:lstStyle/>
                    <a:p>
                      <a:r>
                        <a:rPr lang="en-US" sz="1000"/>
                        <a:t>03/06/2021 01:11:42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0.3328 %</a:t>
                      </a:r>
                    </a:p>
                  </a:txBody>
                  <a:tcPr/>
                </a:tc>
                <a:extLst>
                  <a:ext uri="{0D108BD9-81ED-4DB2-BD59-A6C34878D82A}">
                    <a16:rowId xmlns:a16="http://schemas.microsoft.com/office/drawing/2014/main" val="2003040062"/>
                  </a:ext>
                </a:extLst>
              </a:tr>
            </a:tbl>
          </a:graphicData>
        </a:graphic>
      </p:graphicFrame>
      <p:sp>
        <p:nvSpPr>
          <p:cNvPr id="4" name="Text Placeholder 3">
            <a:extLst>
              <a:ext uri="{FF2B5EF4-FFF2-40B4-BE49-F238E27FC236}">
                <a16:creationId xmlns:a16="http://schemas.microsoft.com/office/drawing/2014/main" id="{F5F958CE-46C7-4C8F-A8C2-0AA114040E7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1645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519B-1EAC-4E05-8D9A-3BD094FEFC84}"/>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5C15CC1A-4D73-430C-AE65-A1B0A2572061}"/>
              </a:ext>
            </a:extLst>
          </p:cNvPr>
          <p:cNvGraphicFramePr>
            <a:graphicFrameLocks noGrp="1"/>
          </p:cNvGraphicFramePr>
          <p:nvPr>
            <p:ph type="tbl" sz="quarter" idx="13"/>
            <p:extLst>
              <p:ext uri="{D42A27DB-BD31-4B8C-83A1-F6EECF244321}">
                <p14:modId xmlns:p14="http://schemas.microsoft.com/office/powerpoint/2010/main" val="2958688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264195767"/>
                    </a:ext>
                  </a:extLst>
                </a:gridCol>
                <a:gridCol w="576072">
                  <a:extLst>
                    <a:ext uri="{9D8B030D-6E8A-4147-A177-3AD203B41FA5}">
                      <a16:colId xmlns:a16="http://schemas.microsoft.com/office/drawing/2014/main" val="407769301"/>
                    </a:ext>
                  </a:extLst>
                </a:gridCol>
                <a:gridCol w="576072">
                  <a:extLst>
                    <a:ext uri="{9D8B030D-6E8A-4147-A177-3AD203B41FA5}">
                      <a16:colId xmlns:a16="http://schemas.microsoft.com/office/drawing/2014/main" val="489144475"/>
                    </a:ext>
                  </a:extLst>
                </a:gridCol>
                <a:gridCol w="576072">
                  <a:extLst>
                    <a:ext uri="{9D8B030D-6E8A-4147-A177-3AD203B41FA5}">
                      <a16:colId xmlns:a16="http://schemas.microsoft.com/office/drawing/2014/main" val="1208234967"/>
                    </a:ext>
                  </a:extLst>
                </a:gridCol>
                <a:gridCol w="576072">
                  <a:extLst>
                    <a:ext uri="{9D8B030D-6E8A-4147-A177-3AD203B41FA5}">
                      <a16:colId xmlns:a16="http://schemas.microsoft.com/office/drawing/2014/main" val="2358836359"/>
                    </a:ext>
                  </a:extLst>
                </a:gridCol>
                <a:gridCol w="576072">
                  <a:extLst>
                    <a:ext uri="{9D8B030D-6E8A-4147-A177-3AD203B41FA5}">
                      <a16:colId xmlns:a16="http://schemas.microsoft.com/office/drawing/2014/main" val="945010139"/>
                    </a:ext>
                  </a:extLst>
                </a:gridCol>
                <a:gridCol w="576072">
                  <a:extLst>
                    <a:ext uri="{9D8B030D-6E8A-4147-A177-3AD203B41FA5}">
                      <a16:colId xmlns:a16="http://schemas.microsoft.com/office/drawing/2014/main" val="1900050547"/>
                    </a:ext>
                  </a:extLst>
                </a:gridCol>
                <a:gridCol w="576072">
                  <a:extLst>
                    <a:ext uri="{9D8B030D-6E8A-4147-A177-3AD203B41FA5}">
                      <a16:colId xmlns:a16="http://schemas.microsoft.com/office/drawing/2014/main" val="533757666"/>
                    </a:ext>
                  </a:extLst>
                </a:gridCol>
                <a:gridCol w="576072">
                  <a:extLst>
                    <a:ext uri="{9D8B030D-6E8A-4147-A177-3AD203B41FA5}">
                      <a16:colId xmlns:a16="http://schemas.microsoft.com/office/drawing/2014/main" val="2632415698"/>
                    </a:ext>
                  </a:extLst>
                </a:gridCol>
                <a:gridCol w="576072">
                  <a:extLst>
                    <a:ext uri="{9D8B030D-6E8A-4147-A177-3AD203B41FA5}">
                      <a16:colId xmlns:a16="http://schemas.microsoft.com/office/drawing/2014/main" val="2134109699"/>
                    </a:ext>
                  </a:extLst>
                </a:gridCol>
                <a:gridCol w="576072">
                  <a:extLst>
                    <a:ext uri="{9D8B030D-6E8A-4147-A177-3AD203B41FA5}">
                      <a16:colId xmlns:a16="http://schemas.microsoft.com/office/drawing/2014/main" val="3627112946"/>
                    </a:ext>
                  </a:extLst>
                </a:gridCol>
                <a:gridCol w="576072">
                  <a:extLst>
                    <a:ext uri="{9D8B030D-6E8A-4147-A177-3AD203B41FA5}">
                      <a16:colId xmlns:a16="http://schemas.microsoft.com/office/drawing/2014/main" val="1783852434"/>
                    </a:ext>
                  </a:extLst>
                </a:gridCol>
                <a:gridCol w="576072">
                  <a:extLst>
                    <a:ext uri="{9D8B030D-6E8A-4147-A177-3AD203B41FA5}">
                      <a16:colId xmlns:a16="http://schemas.microsoft.com/office/drawing/2014/main" val="3048251986"/>
                    </a:ext>
                  </a:extLst>
                </a:gridCol>
                <a:gridCol w="576072">
                  <a:extLst>
                    <a:ext uri="{9D8B030D-6E8A-4147-A177-3AD203B41FA5}">
                      <a16:colId xmlns:a16="http://schemas.microsoft.com/office/drawing/2014/main" val="373123135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378546343"/>
                  </a:ext>
                </a:extLst>
              </a:tr>
              <a:tr h="370840">
                <a:tc>
                  <a:txBody>
                    <a:bodyPr/>
                    <a:lstStyle/>
                    <a:p>
                      <a:r>
                        <a:rPr lang="en-US" sz="1000"/>
                        <a:t>3222</a:t>
                      </a:r>
                    </a:p>
                  </a:txBody>
                  <a:tcPr/>
                </a:tc>
                <a:tc>
                  <a:txBody>
                    <a:bodyPr/>
                    <a:lstStyle/>
                    <a:p>
                      <a:r>
                        <a:rPr lang="en-US" sz="1000"/>
                        <a:t>34</a:t>
                      </a:r>
                    </a:p>
                  </a:txBody>
                  <a:tcPr/>
                </a:tc>
                <a:tc>
                  <a:txBody>
                    <a:bodyPr/>
                    <a:lstStyle/>
                    <a:p>
                      <a:r>
                        <a:rPr lang="en-US" sz="1000"/>
                        <a:t>9</a:t>
                      </a:r>
                    </a:p>
                  </a:txBody>
                  <a:tcPr/>
                </a:tc>
                <a:tc>
                  <a:txBody>
                    <a:bodyPr/>
                    <a:lstStyle/>
                    <a:p>
                      <a:r>
                        <a:rPr lang="en-US" sz="1000"/>
                        <a:t>308</a:t>
                      </a:r>
                    </a:p>
                  </a:txBody>
                  <a:tcPr/>
                </a:tc>
                <a:tc>
                  <a:txBody>
                    <a:bodyPr/>
                    <a:lstStyle/>
                    <a:p>
                      <a:r>
                        <a:rPr lang="en-US" sz="1000"/>
                        <a:t>34.222222222222</a:t>
                      </a:r>
                    </a:p>
                  </a:txBody>
                  <a:tcPr/>
                </a:tc>
                <a:tc>
                  <a:txBody>
                    <a:bodyPr/>
                    <a:lstStyle/>
                    <a:p>
                      <a:r>
                        <a:rPr lang="en-US" sz="1000"/>
                        <a:t>9</a:t>
                      </a:r>
                    </a:p>
                  </a:txBody>
                  <a:tcPr/>
                </a:tc>
                <a:tc>
                  <a:txBody>
                    <a:bodyPr/>
                    <a:lstStyle/>
                    <a:p>
                      <a:r>
                        <a:rPr lang="en-US" sz="1000"/>
                        <a:t>3</a:t>
                      </a:r>
                    </a:p>
                  </a:txBody>
                  <a:tcPr/>
                </a:tc>
                <a:tc>
                  <a:txBody>
                    <a:bodyPr/>
                    <a:lstStyle/>
                    <a:p>
                      <a:r>
                        <a:rPr lang="en-US" sz="1000"/>
                        <a:t>0.33333333333333</a:t>
                      </a:r>
                    </a:p>
                  </a:txBody>
                  <a:tcPr/>
                </a:tc>
                <a:tc>
                  <a:txBody>
                    <a:bodyPr/>
                    <a:lstStyle/>
                    <a:p>
                      <a:r>
                        <a:rPr lang="en-US" sz="1000"/>
                        <a:t>406</a:t>
                      </a:r>
                    </a:p>
                  </a:txBody>
                  <a:tcPr/>
                </a:tc>
                <a:tc>
                  <a:txBody>
                    <a:bodyPr/>
                    <a:lstStyle/>
                    <a:p>
                      <a:r>
                        <a:rPr lang="en-US" sz="1000"/>
                        <a:t>45.111111111111</a:t>
                      </a:r>
                    </a:p>
                  </a:txBody>
                  <a:tcPr/>
                </a:tc>
                <a:tc>
                  <a:txBody>
                    <a:bodyPr/>
                    <a:lstStyle/>
                    <a:p>
                      <a:r>
                        <a:rPr lang="en-US" sz="1000"/>
                        <a:t>11309</a:t>
                      </a:r>
                    </a:p>
                  </a:txBody>
                  <a:tcPr/>
                </a:tc>
                <a:tc>
                  <a:txBody>
                    <a:bodyPr/>
                    <a:lstStyle/>
                    <a:p>
                      <a:r>
                        <a:rPr lang="en-US" sz="1000"/>
                        <a:t>1256.5555555556</a:t>
                      </a:r>
                    </a:p>
                  </a:txBody>
                  <a:tcPr/>
                </a:tc>
                <a:tc>
                  <a:txBody>
                    <a:bodyPr/>
                    <a:lstStyle/>
                    <a:p>
                      <a:r>
                        <a:rPr lang="en-US" sz="1000"/>
                        <a:t>0.057439820919153 %</a:t>
                      </a:r>
                    </a:p>
                  </a:txBody>
                  <a:tcPr/>
                </a:tc>
                <a:tc>
                  <a:txBody>
                    <a:bodyPr/>
                    <a:lstStyle/>
                    <a:p>
                      <a:r>
                        <a:rPr lang="en-US" sz="1000"/>
                        <a:t>0</a:t>
                      </a:r>
                    </a:p>
                  </a:txBody>
                  <a:tcPr/>
                </a:tc>
                <a:extLst>
                  <a:ext uri="{0D108BD9-81ED-4DB2-BD59-A6C34878D82A}">
                    <a16:rowId xmlns:a16="http://schemas.microsoft.com/office/drawing/2014/main" val="494153682"/>
                  </a:ext>
                </a:extLst>
              </a:tr>
            </a:tbl>
          </a:graphicData>
        </a:graphic>
      </p:graphicFrame>
      <p:sp>
        <p:nvSpPr>
          <p:cNvPr id="4" name="Text Placeholder 3">
            <a:extLst>
              <a:ext uri="{FF2B5EF4-FFF2-40B4-BE49-F238E27FC236}">
                <a16:creationId xmlns:a16="http://schemas.microsoft.com/office/drawing/2014/main" id="{E19EC819-2EF2-4015-9865-BE3E2AA31D7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69140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07671-54BC-42DE-A180-C639D4C5479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E2C34EFF-D8D5-4E5B-869E-CBAB65E9E9F5}"/>
              </a:ext>
            </a:extLst>
          </p:cNvPr>
          <p:cNvGraphicFramePr>
            <a:graphicFrameLocks noGrp="1"/>
          </p:cNvGraphicFramePr>
          <p:nvPr>
            <p:ph type="chart" sz="quarter" idx="13"/>
            <p:extLst>
              <p:ext uri="{D42A27DB-BD31-4B8C-83A1-F6EECF244321}">
                <p14:modId xmlns:p14="http://schemas.microsoft.com/office/powerpoint/2010/main" val="2895512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7902C0-7F88-409F-BBE6-5A9EAA40277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11C37BA-394C-4A6A-AD75-E06C778F79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9261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B896-A417-4421-8A6C-3382358102F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3C91671-A4AE-4232-95F7-1B5F0C14E5E2}"/>
              </a:ext>
            </a:extLst>
          </p:cNvPr>
          <p:cNvGraphicFramePr>
            <a:graphicFrameLocks noGrp="1"/>
          </p:cNvGraphicFramePr>
          <p:nvPr>
            <p:ph type="chart" sz="quarter" idx="13"/>
            <p:extLst>
              <p:ext uri="{D42A27DB-BD31-4B8C-83A1-F6EECF244321}">
                <p14:modId xmlns:p14="http://schemas.microsoft.com/office/powerpoint/2010/main" val="550829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055CA5-2956-47CE-9D11-206051CB3A9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2701754-D60A-4C7D-8E66-52BD734FD5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0391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B991B-315A-4E0B-A7CA-DC2B8282CB92}"/>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C017F121-03AA-439A-9CF0-2CAA85D0F4B8}"/>
              </a:ext>
            </a:extLst>
          </p:cNvPr>
          <p:cNvGraphicFramePr>
            <a:graphicFrameLocks noGrp="1"/>
          </p:cNvGraphicFramePr>
          <p:nvPr>
            <p:ph type="chart" sz="quarter" idx="13"/>
            <p:extLst>
              <p:ext uri="{D42A27DB-BD31-4B8C-83A1-F6EECF244321}">
                <p14:modId xmlns:p14="http://schemas.microsoft.com/office/powerpoint/2010/main" val="3439016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99932B-6A0F-4837-B906-7DE226D09E1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6DBF12D-6C26-4466-9B1E-6545AEE47E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1226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9E560-62C4-41BE-9A41-59A9B61A43A8}"/>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19D4717A-1AF8-428A-9447-C1986B0122C0}"/>
              </a:ext>
            </a:extLst>
          </p:cNvPr>
          <p:cNvGraphicFramePr>
            <a:graphicFrameLocks noGrp="1"/>
          </p:cNvGraphicFramePr>
          <p:nvPr>
            <p:ph type="chart" sz="quarter" idx="13"/>
            <p:extLst>
              <p:ext uri="{D42A27DB-BD31-4B8C-83A1-F6EECF244321}">
                <p14:modId xmlns:p14="http://schemas.microsoft.com/office/powerpoint/2010/main" val="292724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85996F-9A81-47CC-ADCE-237FE2A54B3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5C074C1-57E5-49FD-8B60-EB05349846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8668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97127-E89B-40E1-84F8-EFCEF4E9FA3C}"/>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EAF447A5-020A-40AA-A0E3-B8C297FFFEFD}"/>
              </a:ext>
            </a:extLst>
          </p:cNvPr>
          <p:cNvGraphicFramePr>
            <a:graphicFrameLocks noGrp="1"/>
          </p:cNvGraphicFramePr>
          <p:nvPr>
            <p:ph type="tbl" sz="quarter" idx="13"/>
            <p:extLst>
              <p:ext uri="{D42A27DB-BD31-4B8C-83A1-F6EECF244321}">
                <p14:modId xmlns:p14="http://schemas.microsoft.com/office/powerpoint/2010/main" val="253393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85904052"/>
                    </a:ext>
                  </a:extLst>
                </a:gridCol>
                <a:gridCol w="740664">
                  <a:extLst>
                    <a:ext uri="{9D8B030D-6E8A-4147-A177-3AD203B41FA5}">
                      <a16:colId xmlns:a16="http://schemas.microsoft.com/office/drawing/2014/main" val="797224551"/>
                    </a:ext>
                  </a:extLst>
                </a:gridCol>
                <a:gridCol w="740664">
                  <a:extLst>
                    <a:ext uri="{9D8B030D-6E8A-4147-A177-3AD203B41FA5}">
                      <a16:colId xmlns:a16="http://schemas.microsoft.com/office/drawing/2014/main" val="3741135675"/>
                    </a:ext>
                  </a:extLst>
                </a:gridCol>
                <a:gridCol w="740664">
                  <a:extLst>
                    <a:ext uri="{9D8B030D-6E8A-4147-A177-3AD203B41FA5}">
                      <a16:colId xmlns:a16="http://schemas.microsoft.com/office/drawing/2014/main" val="2245916676"/>
                    </a:ext>
                  </a:extLst>
                </a:gridCol>
                <a:gridCol w="740664">
                  <a:extLst>
                    <a:ext uri="{9D8B030D-6E8A-4147-A177-3AD203B41FA5}">
                      <a16:colId xmlns:a16="http://schemas.microsoft.com/office/drawing/2014/main" val="3658369974"/>
                    </a:ext>
                  </a:extLst>
                </a:gridCol>
                <a:gridCol w="740664">
                  <a:extLst>
                    <a:ext uri="{9D8B030D-6E8A-4147-A177-3AD203B41FA5}">
                      <a16:colId xmlns:a16="http://schemas.microsoft.com/office/drawing/2014/main" val="424048062"/>
                    </a:ext>
                  </a:extLst>
                </a:gridCol>
                <a:gridCol w="740664">
                  <a:extLst>
                    <a:ext uri="{9D8B030D-6E8A-4147-A177-3AD203B41FA5}">
                      <a16:colId xmlns:a16="http://schemas.microsoft.com/office/drawing/2014/main" val="3855407488"/>
                    </a:ext>
                  </a:extLst>
                </a:gridCol>
                <a:gridCol w="740664">
                  <a:extLst>
                    <a:ext uri="{9D8B030D-6E8A-4147-A177-3AD203B41FA5}">
                      <a16:colId xmlns:a16="http://schemas.microsoft.com/office/drawing/2014/main" val="3460551412"/>
                    </a:ext>
                  </a:extLst>
                </a:gridCol>
                <a:gridCol w="740664">
                  <a:extLst>
                    <a:ext uri="{9D8B030D-6E8A-4147-A177-3AD203B41FA5}">
                      <a16:colId xmlns:a16="http://schemas.microsoft.com/office/drawing/2014/main" val="2612555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6925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- 2021-03-08 17:36:51</a:t>
                      </a:r>
                      <a:r>
                        <a:rPr kumimoji="0" lang="en-US" sz="1000" b="0" i="0" u="none" strike="noStrike" kern="1200" cap="none" spc="0" normalizeH="0" baseline="0" noProof="0">
                          <a:ln>
                            <a:noFill/>
                          </a:ln>
                          <a:solidFill>
                            <a:prstClr val="black"/>
                          </a:solidFill>
                          <a:effectLst/>
                          <a:uLnTx/>
                          <a:uFillTx/>
                          <a:latin typeface="+mn-lt"/>
                          <a:ea typeface="+mn-ea"/>
                          <a:cs typeface="+mn-cs"/>
                        </a:rPr>
                        <a:t>
 Women in Insurance✨ Happy #internationalwomensday2021  to the women of #TeamFICOH and beyond! 
.
.
.
.
.
.
#IWD2021 #InternationalWomensDay #WomensDay #WomenInInsurance #Insurance #InsuranceCareers #Careers #WomenInLeadership #Leadership #LeadershipTeam #SeniorLeadership
Nina Ota, Janis Kushimi, Holly Araki, Misty Wayne, O'Reilly Linda-FICOH, Yvette Barradas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0.078603555365175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0276611"/>
                  </a:ext>
                </a:extLst>
              </a:tr>
            </a:tbl>
          </a:graphicData>
        </a:graphic>
      </p:graphicFrame>
      <p:sp>
        <p:nvSpPr>
          <p:cNvPr id="4" name="Text Placeholder 3">
            <a:extLst>
              <a:ext uri="{FF2B5EF4-FFF2-40B4-BE49-F238E27FC236}">
                <a16:creationId xmlns:a16="http://schemas.microsoft.com/office/drawing/2014/main" id="{25EE20D5-4CF8-47F6-B36D-6FAA9A739EA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97838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7D0AE-8A57-476C-B979-289560F9C9F3}"/>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FACC9677-D4DB-42D4-B747-B0294E221BEF}"/>
              </a:ext>
            </a:extLst>
          </p:cNvPr>
          <p:cNvGraphicFramePr>
            <a:graphicFrameLocks noGrp="1"/>
          </p:cNvGraphicFramePr>
          <p:nvPr>
            <p:ph type="tbl" sz="quarter" idx="13"/>
            <p:extLst>
              <p:ext uri="{D42A27DB-BD31-4B8C-83A1-F6EECF244321}">
                <p14:modId xmlns:p14="http://schemas.microsoft.com/office/powerpoint/2010/main" val="4141527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38089245"/>
                    </a:ext>
                  </a:extLst>
                </a:gridCol>
                <a:gridCol w="740664">
                  <a:extLst>
                    <a:ext uri="{9D8B030D-6E8A-4147-A177-3AD203B41FA5}">
                      <a16:colId xmlns:a16="http://schemas.microsoft.com/office/drawing/2014/main" val="1981485823"/>
                    </a:ext>
                  </a:extLst>
                </a:gridCol>
                <a:gridCol w="740664">
                  <a:extLst>
                    <a:ext uri="{9D8B030D-6E8A-4147-A177-3AD203B41FA5}">
                      <a16:colId xmlns:a16="http://schemas.microsoft.com/office/drawing/2014/main" val="2888484144"/>
                    </a:ext>
                  </a:extLst>
                </a:gridCol>
                <a:gridCol w="740664">
                  <a:extLst>
                    <a:ext uri="{9D8B030D-6E8A-4147-A177-3AD203B41FA5}">
                      <a16:colId xmlns:a16="http://schemas.microsoft.com/office/drawing/2014/main" val="3714961359"/>
                    </a:ext>
                  </a:extLst>
                </a:gridCol>
                <a:gridCol w="740664">
                  <a:extLst>
                    <a:ext uri="{9D8B030D-6E8A-4147-A177-3AD203B41FA5}">
                      <a16:colId xmlns:a16="http://schemas.microsoft.com/office/drawing/2014/main" val="1502480350"/>
                    </a:ext>
                  </a:extLst>
                </a:gridCol>
                <a:gridCol w="740664">
                  <a:extLst>
                    <a:ext uri="{9D8B030D-6E8A-4147-A177-3AD203B41FA5}">
                      <a16:colId xmlns:a16="http://schemas.microsoft.com/office/drawing/2014/main" val="2632037016"/>
                    </a:ext>
                  </a:extLst>
                </a:gridCol>
                <a:gridCol w="740664">
                  <a:extLst>
                    <a:ext uri="{9D8B030D-6E8A-4147-A177-3AD203B41FA5}">
                      <a16:colId xmlns:a16="http://schemas.microsoft.com/office/drawing/2014/main" val="2563673878"/>
                    </a:ext>
                  </a:extLst>
                </a:gridCol>
                <a:gridCol w="740664">
                  <a:extLst>
                    <a:ext uri="{9D8B030D-6E8A-4147-A177-3AD203B41FA5}">
                      <a16:colId xmlns:a16="http://schemas.microsoft.com/office/drawing/2014/main" val="768605571"/>
                    </a:ext>
                  </a:extLst>
                </a:gridCol>
                <a:gridCol w="740664">
                  <a:extLst>
                    <a:ext uri="{9D8B030D-6E8A-4147-A177-3AD203B41FA5}">
                      <a16:colId xmlns:a16="http://schemas.microsoft.com/office/drawing/2014/main" val="57799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9519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- 2021-03-02 17:54:40</a:t>
                      </a:r>
                      <a:r>
                        <a:rPr kumimoji="0" lang="en-US" sz="1000" b="0" i="0" u="none" strike="noStrike" kern="1200" cap="none" spc="0" normalizeH="0" baseline="0" noProof="0">
                          <a:ln>
                            <a:noFill/>
                          </a:ln>
                          <a:solidFill>
                            <a:prstClr val="black"/>
                          </a:solidFill>
                          <a:effectLst/>
                          <a:uLnTx/>
                          <a:uFillTx/>
                          <a:latin typeface="+mn-lt"/>
                          <a:ea typeface="+mn-ea"/>
                          <a:cs typeface="+mn-cs"/>
                        </a:rPr>
                        <a:t>
 Over the next several weeks our community action team will support families staying at Ronald McDonald House Charities Hawaii through safe, no-contact meal drop-offs. In addition to supporting the families, we will use this opportunity to give some extra business to our valued restaurant insureds. Our most recent order was from Panya Bistro Hawaii. 
Learn more: http://bit.ly/3s6C1AO
#supportlocal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0.044061302681992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3102432"/>
                  </a:ext>
                </a:extLst>
              </a:tr>
            </a:tbl>
          </a:graphicData>
        </a:graphic>
      </p:graphicFrame>
      <p:sp>
        <p:nvSpPr>
          <p:cNvPr id="4" name="Text Placeholder 3">
            <a:extLst>
              <a:ext uri="{FF2B5EF4-FFF2-40B4-BE49-F238E27FC236}">
                <a16:creationId xmlns:a16="http://schemas.microsoft.com/office/drawing/2014/main" id="{C68D3BCC-EAE8-49CF-9017-9958B9874CD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447958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76C99-5FC6-455A-A81B-1CE1AB7BD8FC}"/>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CA4D9D31-2A9C-49A8-AE04-F2CEF0808611}"/>
              </a:ext>
            </a:extLst>
          </p:cNvPr>
          <p:cNvGraphicFramePr>
            <a:graphicFrameLocks noGrp="1"/>
          </p:cNvGraphicFramePr>
          <p:nvPr>
            <p:ph type="tbl" sz="quarter" idx="13"/>
            <p:extLst>
              <p:ext uri="{D42A27DB-BD31-4B8C-83A1-F6EECF244321}">
                <p14:modId xmlns:p14="http://schemas.microsoft.com/office/powerpoint/2010/main" val="2021758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44566443"/>
                    </a:ext>
                  </a:extLst>
                </a:gridCol>
                <a:gridCol w="740664">
                  <a:extLst>
                    <a:ext uri="{9D8B030D-6E8A-4147-A177-3AD203B41FA5}">
                      <a16:colId xmlns:a16="http://schemas.microsoft.com/office/drawing/2014/main" val="1688231483"/>
                    </a:ext>
                  </a:extLst>
                </a:gridCol>
                <a:gridCol w="740664">
                  <a:extLst>
                    <a:ext uri="{9D8B030D-6E8A-4147-A177-3AD203B41FA5}">
                      <a16:colId xmlns:a16="http://schemas.microsoft.com/office/drawing/2014/main" val="1298005084"/>
                    </a:ext>
                  </a:extLst>
                </a:gridCol>
                <a:gridCol w="740664">
                  <a:extLst>
                    <a:ext uri="{9D8B030D-6E8A-4147-A177-3AD203B41FA5}">
                      <a16:colId xmlns:a16="http://schemas.microsoft.com/office/drawing/2014/main" val="1699917793"/>
                    </a:ext>
                  </a:extLst>
                </a:gridCol>
                <a:gridCol w="740664">
                  <a:extLst>
                    <a:ext uri="{9D8B030D-6E8A-4147-A177-3AD203B41FA5}">
                      <a16:colId xmlns:a16="http://schemas.microsoft.com/office/drawing/2014/main" val="3193963618"/>
                    </a:ext>
                  </a:extLst>
                </a:gridCol>
                <a:gridCol w="740664">
                  <a:extLst>
                    <a:ext uri="{9D8B030D-6E8A-4147-A177-3AD203B41FA5}">
                      <a16:colId xmlns:a16="http://schemas.microsoft.com/office/drawing/2014/main" val="127259903"/>
                    </a:ext>
                  </a:extLst>
                </a:gridCol>
                <a:gridCol w="740664">
                  <a:extLst>
                    <a:ext uri="{9D8B030D-6E8A-4147-A177-3AD203B41FA5}">
                      <a16:colId xmlns:a16="http://schemas.microsoft.com/office/drawing/2014/main" val="1354849047"/>
                    </a:ext>
                  </a:extLst>
                </a:gridCol>
                <a:gridCol w="740664">
                  <a:extLst>
                    <a:ext uri="{9D8B030D-6E8A-4147-A177-3AD203B41FA5}">
                      <a16:colId xmlns:a16="http://schemas.microsoft.com/office/drawing/2014/main" val="1453737948"/>
                    </a:ext>
                  </a:extLst>
                </a:gridCol>
                <a:gridCol w="740664">
                  <a:extLst>
                    <a:ext uri="{9D8B030D-6E8A-4147-A177-3AD203B41FA5}">
                      <a16:colId xmlns:a16="http://schemas.microsoft.com/office/drawing/2014/main" val="4205243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4314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- 2021-03-19 15:02:22</a:t>
                      </a:r>
                      <a:r>
                        <a:rPr kumimoji="0" lang="en-US" sz="1000" b="0" i="0" u="none" strike="noStrike" kern="1200" cap="none" spc="0" normalizeH="0" baseline="0" noProof="0">
                          <a:ln>
                            <a:noFill/>
                          </a:ln>
                          <a:solidFill>
                            <a:prstClr val="black"/>
                          </a:solidFill>
                          <a:effectLst/>
                          <a:uLnTx/>
                          <a:uFillTx/>
                          <a:latin typeface="+mn-lt"/>
                          <a:ea typeface="+mn-ea"/>
                          <a:cs typeface="+mn-cs"/>
                        </a:rPr>
                        <a:t>
 It's #WomensHistoryMonth and #AlohaFriday, so it's only fitting that we bring back this photo from 1960! These associates are dressed in beautiful mu'um'uu in the old First Insurance lobby. 
#womenininsurance #Hawaii #historymakers #womenshistorymonth2021 #insuranceindustry #insurance #womeninhistory #womenempowerment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0.071925754060325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4927408"/>
                  </a:ext>
                </a:extLst>
              </a:tr>
            </a:tbl>
          </a:graphicData>
        </a:graphic>
      </p:graphicFrame>
      <p:sp>
        <p:nvSpPr>
          <p:cNvPr id="4" name="Text Placeholder 3">
            <a:extLst>
              <a:ext uri="{FF2B5EF4-FFF2-40B4-BE49-F238E27FC236}">
                <a16:creationId xmlns:a16="http://schemas.microsoft.com/office/drawing/2014/main" id="{1FDF1070-2B7D-4B5C-91A4-1F8675B1AB8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917812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42A1D-41EB-420C-9341-BD152662041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52E9C93-9DD6-4678-B3D2-FDB8C86A2CCC}"/>
              </a:ext>
            </a:extLst>
          </p:cNvPr>
          <p:cNvGraphicFramePr>
            <a:graphicFrameLocks noGrp="1"/>
          </p:cNvGraphicFramePr>
          <p:nvPr>
            <p:ph type="tbl" sz="quarter" idx="13"/>
            <p:extLst>
              <p:ext uri="{D42A27DB-BD31-4B8C-83A1-F6EECF244321}">
                <p14:modId xmlns:p14="http://schemas.microsoft.com/office/powerpoint/2010/main" val="418870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02616007"/>
                    </a:ext>
                  </a:extLst>
                </a:gridCol>
                <a:gridCol w="740664">
                  <a:extLst>
                    <a:ext uri="{9D8B030D-6E8A-4147-A177-3AD203B41FA5}">
                      <a16:colId xmlns:a16="http://schemas.microsoft.com/office/drawing/2014/main" val="2971653512"/>
                    </a:ext>
                  </a:extLst>
                </a:gridCol>
                <a:gridCol w="740664">
                  <a:extLst>
                    <a:ext uri="{9D8B030D-6E8A-4147-A177-3AD203B41FA5}">
                      <a16:colId xmlns:a16="http://schemas.microsoft.com/office/drawing/2014/main" val="1448915507"/>
                    </a:ext>
                  </a:extLst>
                </a:gridCol>
                <a:gridCol w="740664">
                  <a:extLst>
                    <a:ext uri="{9D8B030D-6E8A-4147-A177-3AD203B41FA5}">
                      <a16:colId xmlns:a16="http://schemas.microsoft.com/office/drawing/2014/main" val="2643764999"/>
                    </a:ext>
                  </a:extLst>
                </a:gridCol>
                <a:gridCol w="740664">
                  <a:extLst>
                    <a:ext uri="{9D8B030D-6E8A-4147-A177-3AD203B41FA5}">
                      <a16:colId xmlns:a16="http://schemas.microsoft.com/office/drawing/2014/main" val="4034141297"/>
                    </a:ext>
                  </a:extLst>
                </a:gridCol>
                <a:gridCol w="740664">
                  <a:extLst>
                    <a:ext uri="{9D8B030D-6E8A-4147-A177-3AD203B41FA5}">
                      <a16:colId xmlns:a16="http://schemas.microsoft.com/office/drawing/2014/main" val="2485045745"/>
                    </a:ext>
                  </a:extLst>
                </a:gridCol>
                <a:gridCol w="740664">
                  <a:extLst>
                    <a:ext uri="{9D8B030D-6E8A-4147-A177-3AD203B41FA5}">
                      <a16:colId xmlns:a16="http://schemas.microsoft.com/office/drawing/2014/main" val="52967207"/>
                    </a:ext>
                  </a:extLst>
                </a:gridCol>
                <a:gridCol w="740664">
                  <a:extLst>
                    <a:ext uri="{9D8B030D-6E8A-4147-A177-3AD203B41FA5}">
                      <a16:colId xmlns:a16="http://schemas.microsoft.com/office/drawing/2014/main" val="3605349674"/>
                    </a:ext>
                  </a:extLst>
                </a:gridCol>
                <a:gridCol w="740664">
                  <a:extLst>
                    <a:ext uri="{9D8B030D-6E8A-4147-A177-3AD203B41FA5}">
                      <a16:colId xmlns:a16="http://schemas.microsoft.com/office/drawing/2014/main" val="11953097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483360315"/>
                  </a:ext>
                </a:extLst>
              </a:tr>
              <a:tr h="370840">
                <a:tc>
                  <a:txBody>
                    <a:bodyPr/>
                    <a:lstStyle/>
                    <a:p>
                      <a:r>
                        <a:rPr lang="en-US" sz="1000"/>
                        <a:t>firstinshi</a:t>
                      </a:r>
                    </a:p>
                  </a:txBody>
                  <a:tcPr/>
                </a:tc>
                <a:tc>
                  <a:txBody>
                    <a:bodyPr/>
                    <a:lstStyle/>
                    <a:p>
                      <a:r>
                        <a:rPr lang="en-US" sz="1000"/>
                        <a:t>2572</a:t>
                      </a:r>
                    </a:p>
                  </a:txBody>
                  <a:tcPr/>
                </a:tc>
                <a:tc>
                  <a:txBody>
                    <a:bodyPr/>
                    <a:lstStyle/>
                    <a:p>
                      <a:r>
                        <a:rPr lang="en-US" sz="1000"/>
                        <a:t>2</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6</a:t>
                      </a:r>
                    </a:p>
                  </a:txBody>
                  <a:tcPr/>
                </a:tc>
                <a:tc>
                  <a:txBody>
                    <a:bodyPr/>
                    <a:lstStyle/>
                    <a:p>
                      <a:r>
                        <a:rPr lang="en-US" sz="1000"/>
                        <a:t>210</a:t>
                      </a:r>
                    </a:p>
                  </a:txBody>
                  <a:tcPr/>
                </a:tc>
                <a:tc>
                  <a:txBody>
                    <a:bodyPr/>
                    <a:lstStyle/>
                    <a:p>
                      <a:r>
                        <a:rPr lang="en-US" sz="1000"/>
                        <a:t>3</a:t>
                      </a:r>
                    </a:p>
                  </a:txBody>
                  <a:tcPr/>
                </a:tc>
                <a:extLst>
                  <a:ext uri="{0D108BD9-81ED-4DB2-BD59-A6C34878D82A}">
                    <a16:rowId xmlns:a16="http://schemas.microsoft.com/office/drawing/2014/main" val="2093290259"/>
                  </a:ext>
                </a:extLst>
              </a:tr>
            </a:tbl>
          </a:graphicData>
        </a:graphic>
      </p:graphicFrame>
      <p:sp>
        <p:nvSpPr>
          <p:cNvPr id="4" name="Text Placeholder 3">
            <a:extLst>
              <a:ext uri="{FF2B5EF4-FFF2-40B4-BE49-F238E27FC236}">
                <a16:creationId xmlns:a16="http://schemas.microsoft.com/office/drawing/2014/main" id="{41F22989-B61C-4740-BB6B-0DAE5175E4C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186799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FBAE9-FF3E-441F-AD39-B9E125E7A6E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FC3C54F8-622D-4014-82B1-E877DCE57B3F}"/>
              </a:ext>
            </a:extLst>
          </p:cNvPr>
          <p:cNvGraphicFramePr>
            <a:graphicFrameLocks noGrp="1"/>
          </p:cNvGraphicFramePr>
          <p:nvPr>
            <p:ph type="chart" sz="quarter" idx="13"/>
            <p:extLst>
              <p:ext uri="{D42A27DB-BD31-4B8C-83A1-F6EECF244321}">
                <p14:modId xmlns:p14="http://schemas.microsoft.com/office/powerpoint/2010/main" val="248090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350023-2D98-4052-82C2-37AFA41EF4A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B5065C0-5B12-49C5-BFCA-10F2D67EB2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3054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D46E7-2404-46E7-935B-D958F8766CF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26EA22C-B73B-4F7A-94E6-45F0EFA57F8C}"/>
              </a:ext>
            </a:extLst>
          </p:cNvPr>
          <p:cNvGraphicFramePr>
            <a:graphicFrameLocks noGrp="1"/>
          </p:cNvGraphicFramePr>
          <p:nvPr>
            <p:ph type="chart" sz="quarter" idx="13"/>
            <p:extLst>
              <p:ext uri="{D42A27DB-BD31-4B8C-83A1-F6EECF244321}">
                <p14:modId xmlns:p14="http://schemas.microsoft.com/office/powerpoint/2010/main" val="826347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6F7EF0-04AB-4D71-8431-735D56EC9AB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805F225-FB23-4CF1-8C97-584398BB65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461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0E142-58E5-4EA2-9729-48D08BAAC049}"/>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8C9DE6AA-E1C1-4110-9175-05B05FFFE2C1}"/>
              </a:ext>
            </a:extLst>
          </p:cNvPr>
          <p:cNvGraphicFramePr>
            <a:graphicFrameLocks noGrp="1"/>
          </p:cNvGraphicFramePr>
          <p:nvPr>
            <p:ph type="chart" sz="quarter" idx="13"/>
            <p:extLst>
              <p:ext uri="{D42A27DB-BD31-4B8C-83A1-F6EECF244321}">
                <p14:modId xmlns:p14="http://schemas.microsoft.com/office/powerpoint/2010/main" val="3420249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E1151C-AEEA-4A83-9D45-D69039110B4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B5DB309-D6CF-4A5F-8568-B6ACE317EF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6145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1E41-685A-4CAA-949D-683A1378039F}"/>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069446D1-4D45-411B-96E8-F84CD90F1FCF}"/>
              </a:ext>
            </a:extLst>
          </p:cNvPr>
          <p:cNvGraphicFramePr>
            <a:graphicFrameLocks noGrp="1"/>
          </p:cNvGraphicFramePr>
          <p:nvPr>
            <p:ph type="tbl" sz="quarter" idx="13"/>
            <p:extLst>
              <p:ext uri="{D42A27DB-BD31-4B8C-83A1-F6EECF244321}">
                <p14:modId xmlns:p14="http://schemas.microsoft.com/office/powerpoint/2010/main" val="154181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73657125"/>
                    </a:ext>
                  </a:extLst>
                </a:gridCol>
                <a:gridCol w="987552">
                  <a:extLst>
                    <a:ext uri="{9D8B030D-6E8A-4147-A177-3AD203B41FA5}">
                      <a16:colId xmlns:a16="http://schemas.microsoft.com/office/drawing/2014/main" val="3311427381"/>
                    </a:ext>
                  </a:extLst>
                </a:gridCol>
                <a:gridCol w="987552">
                  <a:extLst>
                    <a:ext uri="{9D8B030D-6E8A-4147-A177-3AD203B41FA5}">
                      <a16:colId xmlns:a16="http://schemas.microsoft.com/office/drawing/2014/main" val="1495417955"/>
                    </a:ext>
                  </a:extLst>
                </a:gridCol>
                <a:gridCol w="987552">
                  <a:extLst>
                    <a:ext uri="{9D8B030D-6E8A-4147-A177-3AD203B41FA5}">
                      <a16:colId xmlns:a16="http://schemas.microsoft.com/office/drawing/2014/main" val="2842737327"/>
                    </a:ext>
                  </a:extLst>
                </a:gridCol>
                <a:gridCol w="987552">
                  <a:extLst>
                    <a:ext uri="{9D8B030D-6E8A-4147-A177-3AD203B41FA5}">
                      <a16:colId xmlns:a16="http://schemas.microsoft.com/office/drawing/2014/main" val="56952526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591115830"/>
                  </a:ext>
                </a:extLst>
              </a:tr>
              <a:tr h="370840">
                <a:tc>
                  <a:txBody>
                    <a:bodyPr/>
                    <a:lstStyle/>
                    <a:p>
                      <a:r>
                        <a:rPr lang="en-US" sz="1000" b="1"/>
                        <a:t>firstinshi - 2021-03-15 21:55:26</a:t>
                      </a:r>
                      <a:r>
                        <a:rPr lang="en-US" sz="1000"/>
                        <a:t>
 Getting steps in is always easier with good company!👣 In February, our wellness ambassador committee organized FICOH’s first virtual walk of 2021. The theme was “Showing Some Love.” ➡️ Click the link in our bio to learn more. ❤️</a:t>
                      </a:r>
                    </a:p>
                  </a:txBody>
                  <a:tcPr/>
                </a:tc>
                <a:tc>
                  <a:txBody>
                    <a:bodyPr/>
                    <a:lstStyle/>
                    <a:p>
                      <a:r>
                        <a:rPr lang="en-US" sz="1000"/>
                        <a:t>60</a:t>
                      </a:r>
                    </a:p>
                  </a:txBody>
                  <a:tcPr/>
                </a:tc>
                <a:tc>
                  <a:txBody>
                    <a:bodyPr/>
                    <a:lstStyle/>
                    <a:p>
                      <a:r>
                        <a:rPr lang="en-US" sz="1000"/>
                        <a:t>1</a:t>
                      </a:r>
                    </a:p>
                  </a:txBody>
                  <a:tcPr/>
                </a:tc>
                <a:tc>
                  <a:txBody>
                    <a:bodyPr/>
                    <a:lstStyle/>
                    <a:p>
                      <a:r>
                        <a:rPr lang="en-US" sz="1000"/>
                        <a:t>2.3763 %</a:t>
                      </a:r>
                    </a:p>
                  </a:txBody>
                  <a:tcPr/>
                </a:tc>
                <a:tc>
                  <a:txBody>
                    <a:bodyPr/>
                    <a:lstStyle/>
                    <a:p>
                      <a:r>
                        <a:rPr lang="en-US" sz="1000"/>
                        <a:t>Carousel</a:t>
                      </a:r>
                    </a:p>
                  </a:txBody>
                  <a:tcPr/>
                </a:tc>
                <a:extLst>
                  <a:ext uri="{0D108BD9-81ED-4DB2-BD59-A6C34878D82A}">
                    <a16:rowId xmlns:a16="http://schemas.microsoft.com/office/drawing/2014/main" val="1144229092"/>
                  </a:ext>
                </a:extLst>
              </a:tr>
              <a:tr h="370840">
                <a:tc>
                  <a:txBody>
                    <a:bodyPr/>
                    <a:lstStyle/>
                    <a:p>
                      <a:r>
                        <a:rPr lang="en-US" sz="1000" b="1"/>
                        <a:t>firstinshi - 2021-03-04 21:00:24</a:t>
                      </a:r>
                      <a:r>
                        <a:rPr lang="en-US" sz="1000"/>
                        <a:t>
 FICOH loves supporting ronaldhousehi and their families through safe, no-contact meal drop-offs. We also enjoy giving some extra business to our valued restaurant insureds whenever possible. Yesterday, we delivered meals from sugoibento!
Learn more: http://bit.ly/3s6C1AO or click the link in our bio!</a:t>
                      </a:r>
                    </a:p>
                  </a:txBody>
                  <a:tcPr/>
                </a:tc>
                <a:tc>
                  <a:txBody>
                    <a:bodyPr/>
                    <a:lstStyle/>
                    <a:p>
                      <a:r>
                        <a:rPr lang="en-US" sz="1000"/>
                        <a:t>45</a:t>
                      </a:r>
                    </a:p>
                  </a:txBody>
                  <a:tcPr/>
                </a:tc>
                <a:tc>
                  <a:txBody>
                    <a:bodyPr/>
                    <a:lstStyle/>
                    <a:p>
                      <a:r>
                        <a:rPr lang="en-US" sz="1000"/>
                        <a:t>1</a:t>
                      </a:r>
                    </a:p>
                  </a:txBody>
                  <a:tcPr/>
                </a:tc>
                <a:tc>
                  <a:txBody>
                    <a:bodyPr/>
                    <a:lstStyle/>
                    <a:p>
                      <a:r>
                        <a:rPr lang="en-US" sz="1000"/>
                        <a:t>1.7920 %</a:t>
                      </a:r>
                    </a:p>
                  </a:txBody>
                  <a:tcPr/>
                </a:tc>
                <a:tc>
                  <a:txBody>
                    <a:bodyPr/>
                    <a:lstStyle/>
                    <a:p>
                      <a:r>
                        <a:rPr lang="en-US" sz="1000"/>
                        <a:t>Image</a:t>
                      </a:r>
                    </a:p>
                  </a:txBody>
                  <a:tcPr/>
                </a:tc>
                <a:extLst>
                  <a:ext uri="{0D108BD9-81ED-4DB2-BD59-A6C34878D82A}">
                    <a16:rowId xmlns:a16="http://schemas.microsoft.com/office/drawing/2014/main" val="416048790"/>
                  </a:ext>
                </a:extLst>
              </a:tr>
              <a:tr h="370840">
                <a:tc>
                  <a:txBody>
                    <a:bodyPr/>
                    <a:lstStyle/>
                    <a:p>
                      <a:r>
                        <a:rPr lang="en-US" sz="1000" b="1"/>
                        <a:t>firstinshi - 2021-03-02 20:55:04</a:t>
                      </a:r>
                      <a:r>
                        <a:rPr lang="en-US" sz="1000"/>
                        <a:t>
 Over the next several weeks our community action team will support families staying at ronaldhousehi through safe, no-contact meal drop-offs. In addition to supporting the families, we will use this opportunity to give some extra business to our valued restaurant insureds. Our most recent order was from PanyaBistroHawaii 🤙🏼 Learn more: http://bit.ly/3s6C1AO or by clicking the link in our bio.
#supportlocal #insurancegivesback</a:t>
                      </a:r>
                    </a:p>
                  </a:txBody>
                  <a:tcPr/>
                </a:tc>
                <a:tc>
                  <a:txBody>
                    <a:bodyPr/>
                    <a:lstStyle/>
                    <a:p>
                      <a:r>
                        <a:rPr lang="en-US" sz="1000"/>
                        <a:t>35</a:t>
                      </a:r>
                    </a:p>
                  </a:txBody>
                  <a:tcPr/>
                </a:tc>
                <a:tc>
                  <a:txBody>
                    <a:bodyPr/>
                    <a:lstStyle/>
                    <a:p>
                      <a:r>
                        <a:rPr lang="en-US" sz="1000"/>
                        <a:t>0</a:t>
                      </a:r>
                    </a:p>
                  </a:txBody>
                  <a:tcPr/>
                </a:tc>
                <a:tc>
                  <a:txBody>
                    <a:bodyPr/>
                    <a:lstStyle/>
                    <a:p>
                      <a:r>
                        <a:rPr lang="en-US" sz="1000"/>
                        <a:t>1.3645 %</a:t>
                      </a:r>
                    </a:p>
                  </a:txBody>
                  <a:tcPr/>
                </a:tc>
                <a:tc>
                  <a:txBody>
                    <a:bodyPr/>
                    <a:lstStyle/>
                    <a:p>
                      <a:r>
                        <a:rPr lang="en-US" sz="1000"/>
                        <a:t>Image</a:t>
                      </a:r>
                    </a:p>
                  </a:txBody>
                  <a:tcPr/>
                </a:tc>
                <a:extLst>
                  <a:ext uri="{0D108BD9-81ED-4DB2-BD59-A6C34878D82A}">
                    <a16:rowId xmlns:a16="http://schemas.microsoft.com/office/drawing/2014/main" val="4051955786"/>
                  </a:ext>
                </a:extLst>
              </a:tr>
            </a:tbl>
          </a:graphicData>
        </a:graphic>
      </p:graphicFrame>
      <p:sp>
        <p:nvSpPr>
          <p:cNvPr id="4" name="Text Placeholder 3">
            <a:extLst>
              <a:ext uri="{FF2B5EF4-FFF2-40B4-BE49-F238E27FC236}">
                <a16:creationId xmlns:a16="http://schemas.microsoft.com/office/drawing/2014/main" id="{2F890847-2BDD-4BCB-9651-2595F05D8DF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446479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C5F0-E03A-4973-A406-7E1A18C72A75}"/>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6636EE09-052E-4EA7-8ABE-C64CE082F1A3}"/>
              </a:ext>
            </a:extLst>
          </p:cNvPr>
          <p:cNvGraphicFramePr>
            <a:graphicFrameLocks noGrp="1"/>
          </p:cNvGraphicFramePr>
          <p:nvPr>
            <p:ph type="tbl" sz="quarter" idx="13"/>
            <p:extLst>
              <p:ext uri="{D42A27DB-BD31-4B8C-83A1-F6EECF244321}">
                <p14:modId xmlns:p14="http://schemas.microsoft.com/office/powerpoint/2010/main" val="275852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50224508"/>
                    </a:ext>
                  </a:extLst>
                </a:gridCol>
                <a:gridCol w="658368">
                  <a:extLst>
                    <a:ext uri="{9D8B030D-6E8A-4147-A177-3AD203B41FA5}">
                      <a16:colId xmlns:a16="http://schemas.microsoft.com/office/drawing/2014/main" val="4182705653"/>
                    </a:ext>
                  </a:extLst>
                </a:gridCol>
                <a:gridCol w="658368">
                  <a:extLst>
                    <a:ext uri="{9D8B030D-6E8A-4147-A177-3AD203B41FA5}">
                      <a16:colId xmlns:a16="http://schemas.microsoft.com/office/drawing/2014/main" val="60616532"/>
                    </a:ext>
                  </a:extLst>
                </a:gridCol>
                <a:gridCol w="329184">
                  <a:extLst>
                    <a:ext uri="{9D8B030D-6E8A-4147-A177-3AD203B41FA5}">
                      <a16:colId xmlns:a16="http://schemas.microsoft.com/office/drawing/2014/main" val="715359774"/>
                    </a:ext>
                  </a:extLst>
                </a:gridCol>
                <a:gridCol w="329184">
                  <a:extLst>
                    <a:ext uri="{9D8B030D-6E8A-4147-A177-3AD203B41FA5}">
                      <a16:colId xmlns:a16="http://schemas.microsoft.com/office/drawing/2014/main" val="331143418"/>
                    </a:ext>
                  </a:extLst>
                </a:gridCol>
                <a:gridCol w="658368">
                  <a:extLst>
                    <a:ext uri="{9D8B030D-6E8A-4147-A177-3AD203B41FA5}">
                      <a16:colId xmlns:a16="http://schemas.microsoft.com/office/drawing/2014/main" val="1916722977"/>
                    </a:ext>
                  </a:extLst>
                </a:gridCol>
                <a:gridCol w="658368">
                  <a:extLst>
                    <a:ext uri="{9D8B030D-6E8A-4147-A177-3AD203B41FA5}">
                      <a16:colId xmlns:a16="http://schemas.microsoft.com/office/drawing/2014/main" val="3043819102"/>
                    </a:ext>
                  </a:extLst>
                </a:gridCol>
                <a:gridCol w="658368">
                  <a:extLst>
                    <a:ext uri="{9D8B030D-6E8A-4147-A177-3AD203B41FA5}">
                      <a16:colId xmlns:a16="http://schemas.microsoft.com/office/drawing/2014/main" val="1704351683"/>
                    </a:ext>
                  </a:extLst>
                </a:gridCol>
                <a:gridCol w="658368">
                  <a:extLst>
                    <a:ext uri="{9D8B030D-6E8A-4147-A177-3AD203B41FA5}">
                      <a16:colId xmlns:a16="http://schemas.microsoft.com/office/drawing/2014/main" val="2409035525"/>
                    </a:ext>
                  </a:extLst>
                </a:gridCol>
                <a:gridCol w="658368">
                  <a:extLst>
                    <a:ext uri="{9D8B030D-6E8A-4147-A177-3AD203B41FA5}">
                      <a16:colId xmlns:a16="http://schemas.microsoft.com/office/drawing/2014/main" val="4026178353"/>
                    </a:ext>
                  </a:extLst>
                </a:gridCol>
                <a:gridCol w="658368">
                  <a:extLst>
                    <a:ext uri="{9D8B030D-6E8A-4147-A177-3AD203B41FA5}">
                      <a16:colId xmlns:a16="http://schemas.microsoft.com/office/drawing/2014/main" val="3716555050"/>
                    </a:ext>
                  </a:extLst>
                </a:gridCol>
                <a:gridCol w="658368">
                  <a:extLst>
                    <a:ext uri="{9D8B030D-6E8A-4147-A177-3AD203B41FA5}">
                      <a16:colId xmlns:a16="http://schemas.microsoft.com/office/drawing/2014/main" val="366459013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2303069"/>
                  </a:ext>
                </a:extLst>
              </a:tr>
              <a:tr h="370840">
                <a:tc>
                  <a:txBody>
                    <a:bodyPr/>
                    <a:lstStyle/>
                    <a:p>
                      <a:r>
                        <a:rPr lang="en-US" sz="1000"/>
                        <a:t>firstinshi</a:t>
                      </a:r>
                    </a:p>
                  </a:txBody>
                  <a:tcPr/>
                </a:tc>
                <a:tc>
                  <a:txBody>
                    <a:bodyPr/>
                    <a:lstStyle/>
                    <a:p>
                      <a:r>
                        <a:rPr lang="en-US" sz="1000"/>
                        <a:t>6</a:t>
                      </a:r>
                    </a:p>
                  </a:txBody>
                  <a:tcPr/>
                </a:tc>
                <a:tc>
                  <a:txBody>
                    <a:bodyPr/>
                    <a:lstStyle/>
                    <a:p>
                      <a:r>
                        <a:rPr lang="en-US" sz="1000"/>
                        <a:t>0.6419</a:t>
                      </a:r>
                    </a:p>
                  </a:txBody>
                  <a:tcPr/>
                </a:tc>
                <a:tc>
                  <a:txBody>
                    <a:bodyPr/>
                    <a:lstStyle/>
                    <a:p>
                      <a:r>
                        <a:rPr lang="en-US" sz="1000"/>
                        <a:t>10.67</a:t>
                      </a:r>
                    </a:p>
                  </a:txBody>
                  <a:tcPr/>
                </a:tc>
                <a:tc>
                  <a:txBody>
                    <a:bodyPr/>
                    <a:lstStyle/>
                    <a:p>
                      <a:r>
                        <a:rPr lang="en-US" sz="1000"/>
                        <a:t>0.50</a:t>
                      </a:r>
                    </a:p>
                  </a:txBody>
                  <a:tcPr/>
                </a:tc>
                <a:tc>
                  <a:txBody>
                    <a:bodyPr/>
                    <a:lstStyle/>
                    <a:p>
                      <a:r>
                        <a:rPr lang="en-US" sz="1000"/>
                        <a:t>62.17</a:t>
                      </a:r>
                    </a:p>
                  </a:txBody>
                  <a:tcPr/>
                </a:tc>
                <a:tc>
                  <a:txBody>
                    <a:bodyPr/>
                    <a:lstStyle/>
                    <a:p>
                      <a:r>
                        <a:rPr lang="en-US" sz="1000"/>
                        <a:t>62.00</a:t>
                      </a:r>
                    </a:p>
                  </a:txBody>
                  <a:tcPr/>
                </a:tc>
                <a:tc>
                  <a:txBody>
                    <a:bodyPr/>
                    <a:lstStyle/>
                    <a:p>
                      <a:r>
                        <a:rPr lang="en-US" sz="1000"/>
                        <a:t>40.00</a:t>
                      </a:r>
                    </a:p>
                  </a:txBody>
                  <a:tcPr/>
                </a:tc>
                <a:tc>
                  <a:txBody>
                    <a:bodyPr/>
                    <a:lstStyle/>
                    <a:p>
                      <a:r>
                        <a:rPr lang="en-US" sz="1000"/>
                        <a:t>39.50</a:t>
                      </a:r>
                    </a:p>
                  </a:txBody>
                  <a:tcPr/>
                </a:tc>
                <a:tc>
                  <a:txBody>
                    <a:bodyPr/>
                    <a:lstStyle/>
                    <a:p>
                      <a:r>
                        <a:rPr lang="en-US" sz="1000"/>
                        <a:t>373</a:t>
                      </a:r>
                    </a:p>
                  </a:txBody>
                  <a:tcPr/>
                </a:tc>
                <a:tc>
                  <a:txBody>
                    <a:bodyPr/>
                    <a:lstStyle/>
                    <a:p>
                      <a:r>
                        <a:rPr lang="en-US" sz="1000"/>
                        <a:t>64</a:t>
                      </a:r>
                    </a:p>
                  </a:txBody>
                  <a:tcPr/>
                </a:tc>
                <a:tc>
                  <a:txBody>
                    <a:bodyPr/>
                    <a:lstStyle/>
                    <a:p>
                      <a:r>
                        <a:rPr lang="en-US" sz="1000"/>
                        <a:t>240</a:t>
                      </a:r>
                    </a:p>
                  </a:txBody>
                  <a:tcPr/>
                </a:tc>
                <a:extLst>
                  <a:ext uri="{0D108BD9-81ED-4DB2-BD59-A6C34878D82A}">
                    <a16:rowId xmlns:a16="http://schemas.microsoft.com/office/drawing/2014/main" val="1909413063"/>
                  </a:ext>
                </a:extLst>
              </a:tr>
            </a:tbl>
          </a:graphicData>
        </a:graphic>
      </p:graphicFrame>
      <p:sp>
        <p:nvSpPr>
          <p:cNvPr id="4" name="Text Placeholder 3">
            <a:extLst>
              <a:ext uri="{FF2B5EF4-FFF2-40B4-BE49-F238E27FC236}">
                <a16:creationId xmlns:a16="http://schemas.microsoft.com/office/drawing/2014/main" id="{E97ECA5C-2F8F-458F-B81F-E44A27841AC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32844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42609-8A08-4A9C-B1C7-14B3D21106A2}"/>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9FF027A1-1B28-4C03-986E-1C5D99B1C1FB}"/>
              </a:ext>
            </a:extLst>
          </p:cNvPr>
          <p:cNvGraphicFramePr>
            <a:graphicFrameLocks noGrp="1"/>
          </p:cNvGraphicFramePr>
          <p:nvPr>
            <p:ph type="tbl" sz="quarter" idx="13"/>
            <p:extLst>
              <p:ext uri="{D42A27DB-BD31-4B8C-83A1-F6EECF244321}">
                <p14:modId xmlns:p14="http://schemas.microsoft.com/office/powerpoint/2010/main" val="2191280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19778677"/>
                    </a:ext>
                  </a:extLst>
                </a:gridCol>
                <a:gridCol w="1316736">
                  <a:extLst>
                    <a:ext uri="{9D8B030D-6E8A-4147-A177-3AD203B41FA5}">
                      <a16:colId xmlns:a16="http://schemas.microsoft.com/office/drawing/2014/main" val="2038341337"/>
                    </a:ext>
                  </a:extLst>
                </a:gridCol>
                <a:gridCol w="658368">
                  <a:extLst>
                    <a:ext uri="{9D8B030D-6E8A-4147-A177-3AD203B41FA5}">
                      <a16:colId xmlns:a16="http://schemas.microsoft.com/office/drawing/2014/main" val="2555140801"/>
                    </a:ext>
                  </a:extLst>
                </a:gridCol>
                <a:gridCol w="658368">
                  <a:extLst>
                    <a:ext uri="{9D8B030D-6E8A-4147-A177-3AD203B41FA5}">
                      <a16:colId xmlns:a16="http://schemas.microsoft.com/office/drawing/2014/main" val="341113977"/>
                    </a:ext>
                  </a:extLst>
                </a:gridCol>
                <a:gridCol w="658368">
                  <a:extLst>
                    <a:ext uri="{9D8B030D-6E8A-4147-A177-3AD203B41FA5}">
                      <a16:colId xmlns:a16="http://schemas.microsoft.com/office/drawing/2014/main" val="1337864809"/>
                    </a:ext>
                  </a:extLst>
                </a:gridCol>
                <a:gridCol w="658368">
                  <a:extLst>
                    <a:ext uri="{9D8B030D-6E8A-4147-A177-3AD203B41FA5}">
                      <a16:colId xmlns:a16="http://schemas.microsoft.com/office/drawing/2014/main" val="3452564984"/>
                    </a:ext>
                  </a:extLst>
                </a:gridCol>
                <a:gridCol w="658368">
                  <a:extLst>
                    <a:ext uri="{9D8B030D-6E8A-4147-A177-3AD203B41FA5}">
                      <a16:colId xmlns:a16="http://schemas.microsoft.com/office/drawing/2014/main" val="3332197745"/>
                    </a:ext>
                  </a:extLst>
                </a:gridCol>
                <a:gridCol w="658368">
                  <a:extLst>
                    <a:ext uri="{9D8B030D-6E8A-4147-A177-3AD203B41FA5}">
                      <a16:colId xmlns:a16="http://schemas.microsoft.com/office/drawing/2014/main" val="3755591761"/>
                    </a:ext>
                  </a:extLst>
                </a:gridCol>
                <a:gridCol w="658368">
                  <a:extLst>
                    <a:ext uri="{9D8B030D-6E8A-4147-A177-3AD203B41FA5}">
                      <a16:colId xmlns:a16="http://schemas.microsoft.com/office/drawing/2014/main" val="508487454"/>
                    </a:ext>
                  </a:extLst>
                </a:gridCol>
                <a:gridCol w="658368">
                  <a:extLst>
                    <a:ext uri="{9D8B030D-6E8A-4147-A177-3AD203B41FA5}">
                      <a16:colId xmlns:a16="http://schemas.microsoft.com/office/drawing/2014/main" val="2969855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7689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- 2021-03-24 21:48:03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https://quintly-image-storage.s3.amazonaws.com/42a5b893a9726451877e4ab7634db126/1e1deaa6e9a1217e08a1f802ea100931.jpg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03/25/2021 21:30:52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3630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- 2021-03-19 19:13:06</a:t>
                      </a:r>
                      <a:r>
                        <a:rPr kumimoji="0" lang="en-US" sz="1000" b="0" i="0" u="none" strike="noStrike" kern="1200" cap="none" spc="0" normalizeH="0" baseline="0" noProof="0">
                          <a:ln>
                            <a:noFill/>
                          </a:ln>
                          <a:solidFill>
                            <a:prstClr val="black"/>
                          </a:solidFill>
                          <a:effectLst/>
                          <a:uLnTx/>
                          <a:uFillTx/>
                          <a:latin typeface="+mn-lt"/>
                          <a:ea typeface="+mn-ea"/>
                          <a:cs typeface="+mn-cs"/>
                        </a:rPr>
                        <a:t>
 Happy #WomensHistoryMonth 
&amp; #AlohaFriday!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https://quintly-image-storage.s3.amazonaws.com/42a5b893a9726451877e4ab7634db126/c9c6bbdf9ce91a4aa4ec989fd9238941.jpg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19:00:48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050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- 2021-03-15 22:01:01</a:t>
                      </a:r>
                      <a:r>
                        <a:rPr kumimoji="0" lang="en-US" sz="1000" b="0" i="0" u="none" strike="noStrike" kern="1200" cap="none" spc="0" normalizeH="0" baseline="0" noProof="0">
                          <a:ln>
                            <a:noFill/>
                          </a:ln>
                          <a:solidFill>
                            <a:prstClr val="black"/>
                          </a:solidFill>
                          <a:effectLst/>
                          <a:uLnTx/>
                          <a:uFillTx/>
                          <a:latin typeface="+mn-lt"/>
                          <a:ea typeface="+mn-ea"/>
                          <a:cs typeface="+mn-cs"/>
                        </a:rPr>
                        <a:t>
 First virtual walk of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https://quintly-image-storage.s3.amazonaws.com/42a5b893a9726451877e4ab7634db126/e5a4d6bc669af97c495e20ceb43f3b39.jpg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22:00:48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83678125"/>
                  </a:ext>
                </a:extLst>
              </a:tr>
            </a:tbl>
          </a:graphicData>
        </a:graphic>
      </p:graphicFrame>
      <p:sp>
        <p:nvSpPr>
          <p:cNvPr id="4" name="Text Placeholder 3">
            <a:extLst>
              <a:ext uri="{FF2B5EF4-FFF2-40B4-BE49-F238E27FC236}">
                <a16:creationId xmlns:a16="http://schemas.microsoft.com/office/drawing/2014/main" id="{BBBD4B7E-8D27-464F-9CE7-E1B85FD878A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466304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79EB-EA62-405B-8F15-C5B9B05087B5}"/>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5ADB7B84-0CC6-4633-9E35-CCFC81EA7431}"/>
              </a:ext>
            </a:extLst>
          </p:cNvPr>
          <p:cNvGraphicFramePr>
            <a:graphicFrameLocks noGrp="1"/>
          </p:cNvGraphicFramePr>
          <p:nvPr>
            <p:ph type="tbl" sz="quarter" idx="13"/>
            <p:extLst>
              <p:ext uri="{D42A27DB-BD31-4B8C-83A1-F6EECF244321}">
                <p14:modId xmlns:p14="http://schemas.microsoft.com/office/powerpoint/2010/main" val="2202702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20244732"/>
                    </a:ext>
                  </a:extLst>
                </a:gridCol>
                <a:gridCol w="1316736">
                  <a:extLst>
                    <a:ext uri="{9D8B030D-6E8A-4147-A177-3AD203B41FA5}">
                      <a16:colId xmlns:a16="http://schemas.microsoft.com/office/drawing/2014/main" val="1110947749"/>
                    </a:ext>
                  </a:extLst>
                </a:gridCol>
                <a:gridCol w="658368">
                  <a:extLst>
                    <a:ext uri="{9D8B030D-6E8A-4147-A177-3AD203B41FA5}">
                      <a16:colId xmlns:a16="http://schemas.microsoft.com/office/drawing/2014/main" val="296549770"/>
                    </a:ext>
                  </a:extLst>
                </a:gridCol>
                <a:gridCol w="658368">
                  <a:extLst>
                    <a:ext uri="{9D8B030D-6E8A-4147-A177-3AD203B41FA5}">
                      <a16:colId xmlns:a16="http://schemas.microsoft.com/office/drawing/2014/main" val="1711120286"/>
                    </a:ext>
                  </a:extLst>
                </a:gridCol>
                <a:gridCol w="658368">
                  <a:extLst>
                    <a:ext uri="{9D8B030D-6E8A-4147-A177-3AD203B41FA5}">
                      <a16:colId xmlns:a16="http://schemas.microsoft.com/office/drawing/2014/main" val="4031607313"/>
                    </a:ext>
                  </a:extLst>
                </a:gridCol>
                <a:gridCol w="658368">
                  <a:extLst>
                    <a:ext uri="{9D8B030D-6E8A-4147-A177-3AD203B41FA5}">
                      <a16:colId xmlns:a16="http://schemas.microsoft.com/office/drawing/2014/main" val="1382234837"/>
                    </a:ext>
                  </a:extLst>
                </a:gridCol>
                <a:gridCol w="658368">
                  <a:extLst>
                    <a:ext uri="{9D8B030D-6E8A-4147-A177-3AD203B41FA5}">
                      <a16:colId xmlns:a16="http://schemas.microsoft.com/office/drawing/2014/main" val="3967987109"/>
                    </a:ext>
                  </a:extLst>
                </a:gridCol>
                <a:gridCol w="658368">
                  <a:extLst>
                    <a:ext uri="{9D8B030D-6E8A-4147-A177-3AD203B41FA5}">
                      <a16:colId xmlns:a16="http://schemas.microsoft.com/office/drawing/2014/main" val="4266866803"/>
                    </a:ext>
                  </a:extLst>
                </a:gridCol>
                <a:gridCol w="658368">
                  <a:extLst>
                    <a:ext uri="{9D8B030D-6E8A-4147-A177-3AD203B41FA5}">
                      <a16:colId xmlns:a16="http://schemas.microsoft.com/office/drawing/2014/main" val="1558197168"/>
                    </a:ext>
                  </a:extLst>
                </a:gridCol>
                <a:gridCol w="658368">
                  <a:extLst>
                    <a:ext uri="{9D8B030D-6E8A-4147-A177-3AD203B41FA5}">
                      <a16:colId xmlns:a16="http://schemas.microsoft.com/office/drawing/2014/main" val="804404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6904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- 2021-03-08 17:20:38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https://quintly-image-storage.s3.amazonaws.com/42a5b893a9726451877e4ab7634db126/a9c53e3a33c33ed8d5a34e63981a9fb5.jpg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03/09/2021 17:00:42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849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- 2021-03-04 21:02:08</a:t>
                      </a:r>
                      <a:r>
                        <a:rPr kumimoji="0" lang="en-US" sz="1000" b="0" i="0" u="none" strike="noStrike" kern="1200" cap="none" spc="0" normalizeH="0" baseline="0" noProof="0">
                          <a:ln>
                            <a:noFill/>
                          </a:ln>
                          <a:solidFill>
                            <a:prstClr val="black"/>
                          </a:solidFill>
                          <a:effectLst/>
                          <a:uLnTx/>
                          <a:uFillTx/>
                          <a:latin typeface="+mn-lt"/>
                          <a:ea typeface="+mn-ea"/>
                          <a:cs typeface="+mn-cs"/>
                        </a:rPr>
                        <a:t>
 @ronaldhousehi 
@sugoibento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https://quintly-image-storage.s3.amazonaws.com/42a5b893a9726451877e4ab7634db126/f296f691689e8ba13e10398dc4ce52e8.jpg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21:00:43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65017111"/>
                  </a:ext>
                </a:extLst>
              </a:tr>
            </a:tbl>
          </a:graphicData>
        </a:graphic>
      </p:graphicFrame>
      <p:sp>
        <p:nvSpPr>
          <p:cNvPr id="4" name="Text Placeholder 3">
            <a:extLst>
              <a:ext uri="{FF2B5EF4-FFF2-40B4-BE49-F238E27FC236}">
                <a16:creationId xmlns:a16="http://schemas.microsoft.com/office/drawing/2014/main" id="{682C1B94-03D4-4DAA-8FB4-1F3860AC3B4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208800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895</Words>
  <Application>Microsoft Office PowerPoint</Application>
  <PresentationFormat>On-screen Show (4:3)</PresentationFormat>
  <Paragraphs>387</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2021-04-12T13:30:01Z</dcterms:created>
  <dcterms:modified xsi:type="dcterms:W3CDTF">2021-04-12T13:30:38Z</dcterms:modified>
</cp:coreProperties>
</file>