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Sheet1!$A$2:$A$40</c:f>
              <c:numCache>
                <c:formatCode>m/d/yyyy</c:formatCode>
                <c:ptCount val="39"/>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numCache>
            </c:numRef>
          </c:cat>
          <c:val>
            <c:numRef>
              <c:f>Sheet1!$B$2:$B$40</c:f>
              <c:numCache>
                <c:formatCode>General</c:formatCode>
                <c:ptCount val="39"/>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numCache>
            </c:numRef>
          </c:val>
          <c:smooth val="0"/>
          <c:extLst>
            <c:ext xmlns:c16="http://schemas.microsoft.com/office/drawing/2014/chart" uri="{C3380CC4-5D6E-409C-BE32-E72D297353CC}">
              <c16:uniqueId val="{00000000-3B9A-422E-95F7-3685073D6D16}"/>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Sheet1!$A$2:$A$40</c:f>
              <c:numCache>
                <c:formatCode>m/d/yyyy</c:formatCode>
                <c:ptCount val="39"/>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numCache>
            </c:numRef>
          </c:cat>
          <c:val>
            <c:numRef>
              <c:f>Sheet1!$C$2:$C$40</c:f>
              <c:numCache>
                <c:formatCode>General</c:formatCode>
                <c:ptCount val="39"/>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numCache>
            </c:numRef>
          </c:val>
          <c:smooth val="0"/>
          <c:extLst>
            <c:ext xmlns:c16="http://schemas.microsoft.com/office/drawing/2014/chart" uri="{C3380CC4-5D6E-409C-BE32-E72D297353CC}">
              <c16:uniqueId val="{00000001-3B9A-422E-95F7-3685073D6D16}"/>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Sheet1!$A$2:$A$40</c:f>
              <c:numCache>
                <c:formatCode>m/d/yyyy</c:formatCode>
                <c:ptCount val="39"/>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numCache>
            </c:numRef>
          </c:cat>
          <c:val>
            <c:numRef>
              <c:f>Sheet1!$D$2:$D$40</c:f>
              <c:numCache>
                <c:formatCode>General</c:formatCode>
                <c:ptCount val="3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numCache>
            </c:numRef>
          </c:val>
          <c:smooth val="0"/>
          <c:extLst>
            <c:ext xmlns:c16="http://schemas.microsoft.com/office/drawing/2014/chart" uri="{C3380CC4-5D6E-409C-BE32-E72D297353CC}">
              <c16:uniqueId val="{00000002-3B9A-422E-95F7-3685073D6D16}"/>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Sheet1!$A$2:$A$40</c:f>
              <c:numCache>
                <c:formatCode>m/d/yyyy</c:formatCode>
                <c:ptCount val="39"/>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numCache>
            </c:numRef>
          </c:cat>
          <c:val>
            <c:numRef>
              <c:f>Sheet1!$E$2:$E$40</c:f>
              <c:numCache>
                <c:formatCode>General</c:formatCode>
                <c:ptCount val="39"/>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numCache>
            </c:numRef>
          </c:val>
          <c:smooth val="0"/>
          <c:extLst>
            <c:ext xmlns:c16="http://schemas.microsoft.com/office/drawing/2014/chart" uri="{C3380CC4-5D6E-409C-BE32-E72D297353CC}">
              <c16:uniqueId val="{00000003-3B9A-422E-95F7-3685073D6D16}"/>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Sheet1!$A$2:$A$40</c:f>
              <c:numCache>
                <c:formatCode>m/d/yyyy</c:formatCode>
                <c:ptCount val="39"/>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numCache>
            </c:numRef>
          </c:cat>
          <c:val>
            <c:numRef>
              <c:f>Sheet1!$F$2:$F$40</c:f>
              <c:numCache>
                <c:formatCode>General</c:formatCode>
                <c:ptCount val="39"/>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numCache>
            </c:numRef>
          </c:val>
          <c:smooth val="0"/>
          <c:extLst>
            <c:ext xmlns:c16="http://schemas.microsoft.com/office/drawing/2014/chart" uri="{C3380CC4-5D6E-409C-BE32-E72D297353CC}">
              <c16:uniqueId val="{00000004-3B9A-422E-95F7-3685073D6D16}"/>
            </c:ext>
          </c:extLst>
        </c:ser>
        <c:dLbls>
          <c:showLegendKey val="0"/>
          <c:showVal val="0"/>
          <c:showCatName val="0"/>
          <c:showSerName val="0"/>
          <c:showPercent val="0"/>
          <c:showBubbleSize val="0"/>
        </c:dLbls>
        <c:smooth val="0"/>
        <c:axId val="274638296"/>
        <c:axId val="274636000"/>
      </c:lineChart>
      <c:dateAx>
        <c:axId val="274638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6000"/>
        <c:crosses val="autoZero"/>
        <c:auto val="1"/>
        <c:lblOffset val="100"/>
        <c:baseTimeUnit val="months"/>
      </c:dateAx>
      <c:valAx>
        <c:axId val="27463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63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7</c:v>
                </c:pt>
              </c:numCache>
            </c:numRef>
          </c:val>
          <c:extLst>
            <c:ext xmlns:c16="http://schemas.microsoft.com/office/drawing/2014/chart" uri="{C3380CC4-5D6E-409C-BE32-E72D297353CC}">
              <c16:uniqueId val="{00000000-3C06-4D1C-A990-B0289DC8B14F}"/>
            </c:ext>
          </c:extLst>
        </c:ser>
        <c:dLbls>
          <c:showLegendKey val="0"/>
          <c:showVal val="0"/>
          <c:showCatName val="0"/>
          <c:showSerName val="0"/>
          <c:showPercent val="0"/>
          <c:showBubbleSize val="0"/>
        </c:dLbls>
        <c:gapWidth val="219"/>
        <c:overlap val="-27"/>
        <c:axId val="324514208"/>
        <c:axId val="324514864"/>
      </c:barChart>
      <c:dateAx>
        <c:axId val="32451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14864"/>
        <c:crosses val="autoZero"/>
        <c:auto val="1"/>
        <c:lblOffset val="100"/>
        <c:baseTimeUnit val="months"/>
      </c:dateAx>
      <c:valAx>
        <c:axId val="32451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1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DE8-4E8F-B5D2-C539AECDD733}"/>
            </c:ext>
          </c:extLst>
        </c:ser>
        <c:dLbls>
          <c:showLegendKey val="0"/>
          <c:showVal val="0"/>
          <c:showCatName val="0"/>
          <c:showSerName val="0"/>
          <c:showPercent val="0"/>
          <c:showBubbleSize val="0"/>
        </c:dLbls>
        <c:gapWidth val="219"/>
        <c:overlap val="-27"/>
        <c:axId val="324519456"/>
        <c:axId val="324513880"/>
      </c:barChart>
      <c:dateAx>
        <c:axId val="32451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13880"/>
        <c:crosses val="autoZero"/>
        <c:auto val="1"/>
        <c:lblOffset val="100"/>
        <c:baseTimeUnit val="months"/>
      </c:dateAx>
      <c:valAx>
        <c:axId val="32451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1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751</c:v>
                </c:pt>
                <c:pt idx="2">
                  <c:v>499</c:v>
                </c:pt>
                <c:pt idx="3">
                  <c:v>303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D29-4567-911A-10D880C4EAFC}"/>
            </c:ext>
          </c:extLst>
        </c:ser>
        <c:dLbls>
          <c:showLegendKey val="0"/>
          <c:showVal val="0"/>
          <c:showCatName val="0"/>
          <c:showSerName val="0"/>
          <c:showPercent val="0"/>
          <c:showBubbleSize val="0"/>
        </c:dLbls>
        <c:gapWidth val="219"/>
        <c:overlap val="-27"/>
        <c:axId val="324516832"/>
        <c:axId val="324527328"/>
      </c:barChart>
      <c:catAx>
        <c:axId val="32451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27328"/>
        <c:crosses val="autoZero"/>
        <c:auto val="1"/>
        <c:lblAlgn val="ctr"/>
        <c:lblOffset val="100"/>
        <c:noMultiLvlLbl val="0"/>
      </c:catAx>
      <c:valAx>
        <c:axId val="32452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5857</c:v>
                </c:pt>
              </c:numCache>
            </c:numRef>
          </c:val>
          <c:extLst>
            <c:ext xmlns:c16="http://schemas.microsoft.com/office/drawing/2014/chart" uri="{C3380CC4-5D6E-409C-BE32-E72D297353CC}">
              <c16:uniqueId val="{00000000-DC80-4D7B-8E5B-0FE8A78F1FC6}"/>
            </c:ext>
          </c:extLst>
        </c:ser>
        <c:dLbls>
          <c:showLegendKey val="0"/>
          <c:showVal val="0"/>
          <c:showCatName val="0"/>
          <c:showSerName val="0"/>
          <c:showPercent val="0"/>
          <c:showBubbleSize val="0"/>
        </c:dLbls>
        <c:gapWidth val="219"/>
        <c:overlap val="-27"/>
        <c:axId val="321794992"/>
        <c:axId val="321795648"/>
      </c:barChart>
      <c:dateAx>
        <c:axId val="32179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95648"/>
        <c:crosses val="autoZero"/>
        <c:auto val="1"/>
        <c:lblOffset val="100"/>
        <c:baseTimeUnit val="months"/>
      </c:dateAx>
      <c:valAx>
        <c:axId val="32179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79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35</c:v>
                </c:pt>
                <c:pt idx="1">
                  <c:v>342</c:v>
                </c:pt>
                <c:pt idx="2">
                  <c:v>447</c:v>
                </c:pt>
                <c:pt idx="3">
                  <c:v>386</c:v>
                </c:pt>
                <c:pt idx="4">
                  <c:v>373</c:v>
                </c:pt>
                <c:pt idx="5">
                  <c:v>254</c:v>
                </c:pt>
                <c:pt idx="6">
                  <c:v>0</c:v>
                </c:pt>
              </c:numCache>
            </c:numRef>
          </c:val>
          <c:extLst>
            <c:ext xmlns:c16="http://schemas.microsoft.com/office/drawing/2014/chart" uri="{C3380CC4-5D6E-409C-BE32-E72D297353CC}">
              <c16:uniqueId val="{00000000-6B04-46CB-A3EB-E1D4D41A72B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37</c:v>
                </c:pt>
                <c:pt idx="1">
                  <c:v>406</c:v>
                </c:pt>
                <c:pt idx="2">
                  <c:v>607</c:v>
                </c:pt>
                <c:pt idx="3">
                  <c:v>684</c:v>
                </c:pt>
                <c:pt idx="4">
                  <c:v>599</c:v>
                </c:pt>
                <c:pt idx="5">
                  <c:v>346</c:v>
                </c:pt>
                <c:pt idx="6">
                  <c:v>1</c:v>
                </c:pt>
              </c:numCache>
            </c:numRef>
          </c:val>
          <c:extLst>
            <c:ext xmlns:c16="http://schemas.microsoft.com/office/drawing/2014/chart" uri="{C3380CC4-5D6E-409C-BE32-E72D297353CC}">
              <c16:uniqueId val="{00000001-6B04-46CB-A3EB-E1D4D41A72B6}"/>
            </c:ext>
          </c:extLst>
        </c:ser>
        <c:dLbls>
          <c:showLegendKey val="0"/>
          <c:showVal val="0"/>
          <c:showCatName val="0"/>
          <c:showSerName val="0"/>
          <c:showPercent val="0"/>
          <c:showBubbleSize val="0"/>
        </c:dLbls>
        <c:gapWidth val="219"/>
        <c:overlap val="-27"/>
        <c:axId val="321937976"/>
        <c:axId val="328801872"/>
      </c:barChart>
      <c:catAx>
        <c:axId val="32193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01872"/>
        <c:crosses val="autoZero"/>
        <c:auto val="1"/>
        <c:lblAlgn val="ctr"/>
        <c:lblOffset val="100"/>
        <c:noMultiLvlLbl val="0"/>
      </c:catAx>
      <c:valAx>
        <c:axId val="32880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93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6</c:v>
                </c:pt>
              </c:numCache>
            </c:numRef>
          </c:val>
          <c:extLst>
            <c:ext xmlns:c16="http://schemas.microsoft.com/office/drawing/2014/chart" uri="{C3380CC4-5D6E-409C-BE32-E72D297353CC}">
              <c16:uniqueId val="{00000000-7C0F-4980-8B0D-980CB43E2142}"/>
            </c:ext>
          </c:extLst>
        </c:ser>
        <c:dLbls>
          <c:showLegendKey val="0"/>
          <c:showVal val="0"/>
          <c:showCatName val="0"/>
          <c:showSerName val="0"/>
          <c:showPercent val="0"/>
          <c:showBubbleSize val="0"/>
        </c:dLbls>
        <c:gapWidth val="219"/>
        <c:overlap val="-27"/>
        <c:axId val="328298080"/>
        <c:axId val="328296768"/>
      </c:barChart>
      <c:dateAx>
        <c:axId val="328298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6768"/>
        <c:crosses val="autoZero"/>
        <c:auto val="1"/>
        <c:lblOffset val="100"/>
        <c:baseTimeUnit val="months"/>
      </c:dateAx>
      <c:valAx>
        <c:axId val="32829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1D-4D78-B804-96769A15F6B9}"/>
            </c:ext>
          </c:extLst>
        </c:ser>
        <c:dLbls>
          <c:showLegendKey val="0"/>
          <c:showVal val="0"/>
          <c:showCatName val="0"/>
          <c:showSerName val="0"/>
          <c:showPercent val="0"/>
          <c:showBubbleSize val="0"/>
        </c:dLbls>
        <c:gapWidth val="219"/>
        <c:overlap val="-27"/>
        <c:axId val="328299392"/>
        <c:axId val="328291520"/>
      </c:barChart>
      <c:dateAx>
        <c:axId val="32829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1520"/>
        <c:crosses val="autoZero"/>
        <c:auto val="1"/>
        <c:lblOffset val="100"/>
        <c:baseTimeUnit val="months"/>
      </c:dateAx>
      <c:valAx>
        <c:axId val="32829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141</c:v>
                </c:pt>
                <c:pt idx="2">
                  <c:v>106</c:v>
                </c:pt>
                <c:pt idx="3">
                  <c:v>41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55-4939-BC85-0159AA248E27}"/>
            </c:ext>
          </c:extLst>
        </c:ser>
        <c:dLbls>
          <c:showLegendKey val="0"/>
          <c:showVal val="0"/>
          <c:showCatName val="0"/>
          <c:showSerName val="0"/>
          <c:showPercent val="0"/>
          <c:showBubbleSize val="0"/>
        </c:dLbls>
        <c:gapWidth val="219"/>
        <c:overlap val="-27"/>
        <c:axId val="328311528"/>
        <c:axId val="328309888"/>
      </c:barChart>
      <c:catAx>
        <c:axId val="32831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09888"/>
        <c:crosses val="autoZero"/>
        <c:auto val="1"/>
        <c:lblAlgn val="ctr"/>
        <c:lblOffset val="100"/>
        <c:noMultiLvlLbl val="0"/>
      </c:catAx>
      <c:valAx>
        <c:axId val="32830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1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B33-4002-AF74-6FBAE98123AD}"/>
            </c:ext>
          </c:extLst>
        </c:ser>
        <c:dLbls>
          <c:showLegendKey val="0"/>
          <c:showVal val="0"/>
          <c:showCatName val="0"/>
          <c:showSerName val="0"/>
          <c:showPercent val="0"/>
          <c:showBubbleSize val="0"/>
        </c:dLbls>
        <c:gapWidth val="219"/>
        <c:overlap val="-27"/>
        <c:axId val="328303328"/>
        <c:axId val="328310872"/>
      </c:barChart>
      <c:dateAx>
        <c:axId val="32830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10872"/>
        <c:crosses val="autoZero"/>
        <c:auto val="1"/>
        <c:lblOffset val="100"/>
        <c:baseTimeUnit val="months"/>
      </c:dateAx>
      <c:valAx>
        <c:axId val="32831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0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62</c:v>
                </c:pt>
              </c:numCache>
            </c:numRef>
          </c:val>
          <c:extLst>
            <c:ext xmlns:c16="http://schemas.microsoft.com/office/drawing/2014/chart" uri="{C3380CC4-5D6E-409C-BE32-E72D297353CC}">
              <c16:uniqueId val="{00000000-65F9-42F5-9641-75BF1D0B864C}"/>
            </c:ext>
          </c:extLst>
        </c:ser>
        <c:dLbls>
          <c:showLegendKey val="0"/>
          <c:showVal val="0"/>
          <c:showCatName val="0"/>
          <c:showSerName val="0"/>
          <c:showPercent val="0"/>
          <c:showBubbleSize val="0"/>
        </c:dLbls>
        <c:gapWidth val="219"/>
        <c:overlap val="-27"/>
        <c:axId val="437310328"/>
        <c:axId val="437311640"/>
      </c:barChart>
      <c:dateAx>
        <c:axId val="43731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11640"/>
        <c:crosses val="autoZero"/>
        <c:auto val="1"/>
        <c:lblOffset val="100"/>
        <c:baseTimeUnit val="months"/>
      </c:dateAx>
      <c:valAx>
        <c:axId val="43731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1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124</c:v>
                </c:pt>
                <c:pt idx="1">
                  <c:v>91</c:v>
                </c:pt>
                <c:pt idx="2">
                  <c:v>55</c:v>
                </c:pt>
                <c:pt idx="3">
                  <c:v>65</c:v>
                </c:pt>
              </c:numCache>
            </c:numRef>
          </c:val>
          <c:extLst>
            <c:ext xmlns:c16="http://schemas.microsoft.com/office/drawing/2014/chart" uri="{C3380CC4-5D6E-409C-BE32-E72D297353CC}">
              <c16:uniqueId val="{00000000-B798-4397-95E6-E0B7206D7D71}"/>
            </c:ext>
          </c:extLst>
        </c:ser>
        <c:dLbls>
          <c:showLegendKey val="0"/>
          <c:showVal val="0"/>
          <c:showCatName val="0"/>
          <c:showSerName val="0"/>
          <c:showPercent val="0"/>
          <c:showBubbleSize val="0"/>
        </c:dLbls>
        <c:gapWidth val="219"/>
        <c:overlap val="-27"/>
        <c:axId val="437305408"/>
        <c:axId val="437305736"/>
      </c:barChart>
      <c:catAx>
        <c:axId val="43730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05736"/>
        <c:crosses val="autoZero"/>
        <c:auto val="1"/>
        <c:lblAlgn val="ctr"/>
        <c:lblOffset val="100"/>
        <c:noMultiLvlLbl val="0"/>
      </c:catAx>
      <c:valAx>
        <c:axId val="43730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0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1990</c:v>
                </c:pt>
                <c:pt idx="1">
                  <c:v>1826</c:v>
                </c:pt>
                <c:pt idx="2">
                  <c:v>1380</c:v>
                </c:pt>
                <c:pt idx="3">
                  <c:v>522</c:v>
                </c:pt>
              </c:numCache>
            </c:numRef>
          </c:val>
          <c:extLst>
            <c:ext xmlns:c16="http://schemas.microsoft.com/office/drawing/2014/chart" uri="{C3380CC4-5D6E-409C-BE32-E72D297353CC}">
              <c16:uniqueId val="{00000000-005E-46F8-981F-731E10F4CCD7}"/>
            </c:ext>
          </c:extLst>
        </c:ser>
        <c:dLbls>
          <c:showLegendKey val="0"/>
          <c:showVal val="0"/>
          <c:showCatName val="0"/>
          <c:showSerName val="0"/>
          <c:showPercent val="0"/>
          <c:showBubbleSize val="0"/>
        </c:dLbls>
        <c:gapWidth val="219"/>
        <c:overlap val="-27"/>
        <c:axId val="437321152"/>
        <c:axId val="437317872"/>
      </c:barChart>
      <c:catAx>
        <c:axId val="43732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17872"/>
        <c:crosses val="autoZero"/>
        <c:auto val="1"/>
        <c:lblAlgn val="ctr"/>
        <c:lblOffset val="100"/>
        <c:noMultiLvlLbl val="0"/>
      </c:catAx>
      <c:valAx>
        <c:axId val="43731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2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20981</c:v>
                </c:pt>
              </c:numCache>
            </c:numRef>
          </c:val>
          <c:extLst>
            <c:ext xmlns:c16="http://schemas.microsoft.com/office/drawing/2014/chart" uri="{C3380CC4-5D6E-409C-BE32-E72D297353CC}">
              <c16:uniqueId val="{00000000-D1FD-4240-ABF5-D15284706625}"/>
            </c:ext>
          </c:extLst>
        </c:ser>
        <c:dLbls>
          <c:showLegendKey val="0"/>
          <c:showVal val="0"/>
          <c:showCatName val="0"/>
          <c:showSerName val="0"/>
          <c:showPercent val="0"/>
          <c:showBubbleSize val="0"/>
        </c:dLbls>
        <c:gapWidth val="219"/>
        <c:overlap val="-27"/>
        <c:axId val="437319512"/>
        <c:axId val="437316888"/>
      </c:barChart>
      <c:catAx>
        <c:axId val="43731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16888"/>
        <c:crosses val="autoZero"/>
        <c:auto val="1"/>
        <c:lblAlgn val="ctr"/>
        <c:lblOffset val="100"/>
        <c:noMultiLvlLbl val="0"/>
      </c:catAx>
      <c:valAx>
        <c:axId val="43731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31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5</c:v>
                </c:pt>
              </c:numCache>
            </c:numRef>
          </c:val>
          <c:extLst>
            <c:ext xmlns:c16="http://schemas.microsoft.com/office/drawing/2014/chart" uri="{C3380CC4-5D6E-409C-BE32-E72D297353CC}">
              <c16:uniqueId val="{00000000-72DB-43B8-99CA-5ACCB41DBD74}"/>
            </c:ext>
          </c:extLst>
        </c:ser>
        <c:dLbls>
          <c:showLegendKey val="0"/>
          <c:showVal val="0"/>
          <c:showCatName val="0"/>
          <c:showSerName val="0"/>
          <c:showPercent val="0"/>
          <c:showBubbleSize val="0"/>
        </c:dLbls>
        <c:gapWidth val="219"/>
        <c:overlap val="-27"/>
        <c:axId val="445151552"/>
        <c:axId val="445161392"/>
      </c:barChart>
      <c:dateAx>
        <c:axId val="445151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61392"/>
        <c:crosses val="autoZero"/>
        <c:auto val="1"/>
        <c:lblOffset val="100"/>
        <c:baseTimeUnit val="months"/>
      </c:dateAx>
      <c:valAx>
        <c:axId val="44516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15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68</c:v>
                </c:pt>
                <c:pt idx="1">
                  <c:v>55</c:v>
                </c:pt>
                <c:pt idx="2">
                  <c:v>43</c:v>
                </c:pt>
                <c:pt idx="3">
                  <c:v>60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C0-44E5-8EB3-D1B4DAF2D0D1}"/>
            </c:ext>
          </c:extLst>
        </c:ser>
        <c:dLbls>
          <c:showLegendKey val="0"/>
          <c:showVal val="0"/>
          <c:showCatName val="0"/>
          <c:showSerName val="0"/>
          <c:showPercent val="0"/>
          <c:showBubbleSize val="0"/>
        </c:dLbls>
        <c:gapWidth val="219"/>
        <c:overlap val="-27"/>
        <c:axId val="328295128"/>
        <c:axId val="450876944"/>
      </c:barChart>
      <c:dateAx>
        <c:axId val="32829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76944"/>
        <c:crosses val="autoZero"/>
        <c:auto val="1"/>
        <c:lblOffset val="100"/>
        <c:baseTimeUnit val="months"/>
      </c:dateAx>
      <c:valAx>
        <c:axId val="45087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1024</c:v>
                </c:pt>
                <c:pt idx="1">
                  <c:v>1047</c:v>
                </c:pt>
                <c:pt idx="2">
                  <c:v>822</c:v>
                </c:pt>
                <c:pt idx="3">
                  <c:v>361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63-426A-897F-D02C6F23E442}"/>
            </c:ext>
          </c:extLst>
        </c:ser>
        <c:dLbls>
          <c:showLegendKey val="0"/>
          <c:showVal val="0"/>
          <c:showCatName val="0"/>
          <c:showSerName val="0"/>
          <c:showPercent val="0"/>
          <c:showBubbleSize val="0"/>
        </c:dLbls>
        <c:gapWidth val="219"/>
        <c:overlap val="-27"/>
        <c:axId val="450877272"/>
        <c:axId val="450877600"/>
      </c:barChart>
      <c:catAx>
        <c:axId val="45087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77600"/>
        <c:crosses val="autoZero"/>
        <c:auto val="1"/>
        <c:lblAlgn val="ctr"/>
        <c:lblOffset val="100"/>
        <c:noMultiLvlLbl val="0"/>
      </c:catAx>
      <c:valAx>
        <c:axId val="4508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7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BB7B-E67C-4D4F-9C27-1B3CF44F202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2FBD16C-9175-4A27-AC87-427972F5A5A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58319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748EB-D45B-4B9F-A82D-986A8BEE230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007D060-C9A8-45E7-8CE2-B478321A5505}"/>
              </a:ext>
            </a:extLst>
          </p:cNvPr>
          <p:cNvGraphicFramePr>
            <a:graphicFrameLocks noGrp="1"/>
          </p:cNvGraphicFramePr>
          <p:nvPr>
            <p:ph type="chart" sz="quarter" idx="13"/>
            <p:extLst>
              <p:ext uri="{D42A27DB-BD31-4B8C-83A1-F6EECF244321}">
                <p14:modId xmlns:p14="http://schemas.microsoft.com/office/powerpoint/2010/main" val="2775368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799B36-0B03-499F-8400-9565B6A429B5}"/>
              </a:ext>
            </a:extLst>
          </p:cNvPr>
          <p:cNvSpPr>
            <a:spLocks noGrp="1"/>
          </p:cNvSpPr>
          <p:nvPr>
            <p:ph type="body" sz="quarter" idx="14"/>
          </p:nvPr>
        </p:nvSpPr>
        <p:spPr/>
        <p:txBody>
          <a:bodyPr/>
          <a:lstStyle/>
          <a:p>
            <a:r>
              <a:rPr lang="en-US"/>
              <a:t>01/01/2018 - 03/31/2021</a:t>
            </a:r>
          </a:p>
        </p:txBody>
      </p:sp>
      <p:sp>
        <p:nvSpPr>
          <p:cNvPr id="5" name="Footer Placeholder 4">
            <a:extLst>
              <a:ext uri="{FF2B5EF4-FFF2-40B4-BE49-F238E27FC236}">
                <a16:creationId xmlns:a16="http://schemas.microsoft.com/office/drawing/2014/main" id="{F4A3A193-55FA-4F00-B9A7-E1AAA3A43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594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B5AFC-FC34-4934-9655-9DF223E1B97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C263211-5517-49FB-A53A-E470BFBD7B2D}"/>
              </a:ext>
            </a:extLst>
          </p:cNvPr>
          <p:cNvGraphicFramePr>
            <a:graphicFrameLocks noGrp="1"/>
          </p:cNvGraphicFramePr>
          <p:nvPr>
            <p:ph type="tbl" sz="quarter" idx="13"/>
            <p:extLst>
              <p:ext uri="{D42A27DB-BD31-4B8C-83A1-F6EECF244321}">
                <p14:modId xmlns:p14="http://schemas.microsoft.com/office/powerpoint/2010/main" val="51157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67669216"/>
                    </a:ext>
                  </a:extLst>
                </a:gridCol>
                <a:gridCol w="905256">
                  <a:extLst>
                    <a:ext uri="{9D8B030D-6E8A-4147-A177-3AD203B41FA5}">
                      <a16:colId xmlns:a16="http://schemas.microsoft.com/office/drawing/2014/main" val="3020288056"/>
                    </a:ext>
                  </a:extLst>
                </a:gridCol>
                <a:gridCol w="905256">
                  <a:extLst>
                    <a:ext uri="{9D8B030D-6E8A-4147-A177-3AD203B41FA5}">
                      <a16:colId xmlns:a16="http://schemas.microsoft.com/office/drawing/2014/main" val="308970735"/>
                    </a:ext>
                  </a:extLst>
                </a:gridCol>
                <a:gridCol w="905256">
                  <a:extLst>
                    <a:ext uri="{9D8B030D-6E8A-4147-A177-3AD203B41FA5}">
                      <a16:colId xmlns:a16="http://schemas.microsoft.com/office/drawing/2014/main" val="3614916301"/>
                    </a:ext>
                  </a:extLst>
                </a:gridCol>
                <a:gridCol w="905256">
                  <a:extLst>
                    <a:ext uri="{9D8B030D-6E8A-4147-A177-3AD203B41FA5}">
                      <a16:colId xmlns:a16="http://schemas.microsoft.com/office/drawing/2014/main" val="2281694147"/>
                    </a:ext>
                  </a:extLst>
                </a:gridCol>
                <a:gridCol w="905256">
                  <a:extLst>
                    <a:ext uri="{9D8B030D-6E8A-4147-A177-3AD203B41FA5}">
                      <a16:colId xmlns:a16="http://schemas.microsoft.com/office/drawing/2014/main" val="2096636200"/>
                    </a:ext>
                  </a:extLst>
                </a:gridCol>
                <a:gridCol w="905256">
                  <a:extLst>
                    <a:ext uri="{9D8B030D-6E8A-4147-A177-3AD203B41FA5}">
                      <a16:colId xmlns:a16="http://schemas.microsoft.com/office/drawing/2014/main" val="2214630276"/>
                    </a:ext>
                  </a:extLst>
                </a:gridCol>
                <a:gridCol w="905256">
                  <a:extLst>
                    <a:ext uri="{9D8B030D-6E8A-4147-A177-3AD203B41FA5}">
                      <a16:colId xmlns:a16="http://schemas.microsoft.com/office/drawing/2014/main" val="2983190152"/>
                    </a:ext>
                  </a:extLst>
                </a:gridCol>
                <a:gridCol w="905256">
                  <a:extLst>
                    <a:ext uri="{9D8B030D-6E8A-4147-A177-3AD203B41FA5}">
                      <a16:colId xmlns:a16="http://schemas.microsoft.com/office/drawing/2014/main" val="38591575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82565950"/>
                  </a:ext>
                </a:extLst>
              </a:tr>
              <a:tr h="370840">
                <a:tc>
                  <a:txBody>
                    <a:bodyPr/>
                    <a:lstStyle/>
                    <a:p>
                      <a:r>
                        <a:rPr lang="en-US" sz="1000"/>
                        <a:t>4604</a:t>
                      </a:r>
                    </a:p>
                  </a:txBody>
                  <a:tcPr/>
                </a:tc>
                <a:tc>
                  <a:txBody>
                    <a:bodyPr/>
                    <a:lstStyle/>
                    <a:p>
                      <a:r>
                        <a:rPr lang="en-US" sz="1000"/>
                        <a:t>24</a:t>
                      </a:r>
                    </a:p>
                  </a:txBody>
                  <a:tcPr/>
                </a:tc>
                <a:tc>
                  <a:txBody>
                    <a:bodyPr/>
                    <a:lstStyle/>
                    <a:p>
                      <a:r>
                        <a:rPr lang="en-US" sz="1000"/>
                        <a:t>25</a:t>
                      </a:r>
                    </a:p>
                  </a:txBody>
                  <a:tcPr/>
                </a:tc>
                <a:tc>
                  <a:txBody>
                    <a:bodyPr/>
                    <a:lstStyle/>
                    <a:p>
                      <a:r>
                        <a:rPr lang="en-US" sz="1000"/>
                        <a:t>456</a:t>
                      </a:r>
                    </a:p>
                  </a:txBody>
                  <a:tcPr/>
                </a:tc>
                <a:tc>
                  <a:txBody>
                    <a:bodyPr/>
                    <a:lstStyle/>
                    <a:p>
                      <a:r>
                        <a:rPr lang="en-US" sz="1000"/>
                        <a:t>11</a:t>
                      </a:r>
                    </a:p>
                  </a:txBody>
                  <a:tcPr/>
                </a:tc>
                <a:tc>
                  <a:txBody>
                    <a:bodyPr/>
                    <a:lstStyle/>
                    <a:p>
                      <a:r>
                        <a:rPr lang="en-US" sz="1000"/>
                        <a:t>32</a:t>
                      </a:r>
                    </a:p>
                  </a:txBody>
                  <a:tcPr/>
                </a:tc>
                <a:tc>
                  <a:txBody>
                    <a:bodyPr/>
                    <a:lstStyle/>
                    <a:p>
                      <a:r>
                        <a:rPr lang="en-US" sz="1000"/>
                        <a:t>0</a:t>
                      </a:r>
                    </a:p>
                  </a:txBody>
                  <a:tcPr/>
                </a:tc>
                <a:tc>
                  <a:txBody>
                    <a:bodyPr/>
                    <a:lstStyle/>
                    <a:p>
                      <a:r>
                        <a:rPr lang="en-US" sz="1000"/>
                        <a:t>0.4347 %</a:t>
                      </a:r>
                    </a:p>
                  </a:txBody>
                  <a:tcPr/>
                </a:tc>
                <a:tc>
                  <a:txBody>
                    <a:bodyPr/>
                    <a:lstStyle/>
                    <a:p>
                      <a:r>
                        <a:rPr lang="en-US" sz="1000"/>
                        <a:t>0.0 %</a:t>
                      </a:r>
                    </a:p>
                  </a:txBody>
                  <a:tcPr/>
                </a:tc>
                <a:extLst>
                  <a:ext uri="{0D108BD9-81ED-4DB2-BD59-A6C34878D82A}">
                    <a16:rowId xmlns:a16="http://schemas.microsoft.com/office/drawing/2014/main" val="46265856"/>
                  </a:ext>
                </a:extLst>
              </a:tr>
            </a:tbl>
          </a:graphicData>
        </a:graphic>
      </p:graphicFrame>
      <p:sp>
        <p:nvSpPr>
          <p:cNvPr id="4" name="Text Placeholder 3">
            <a:extLst>
              <a:ext uri="{FF2B5EF4-FFF2-40B4-BE49-F238E27FC236}">
                <a16:creationId xmlns:a16="http://schemas.microsoft.com/office/drawing/2014/main" id="{D7A7655E-CB31-4B6B-9886-EDB915D8698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16003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58A73-2F7D-4404-A64F-8BDE15322F98}"/>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E87DADCB-DF49-437E-A8B7-525EB220833E}"/>
              </a:ext>
            </a:extLst>
          </p:cNvPr>
          <p:cNvGraphicFramePr>
            <a:graphicFrameLocks noGrp="1"/>
          </p:cNvGraphicFramePr>
          <p:nvPr>
            <p:ph type="chart" sz="quarter" idx="13"/>
            <p:extLst>
              <p:ext uri="{D42A27DB-BD31-4B8C-83A1-F6EECF244321}">
                <p14:modId xmlns:p14="http://schemas.microsoft.com/office/powerpoint/2010/main" val="1375402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6FC8ED-6185-402A-9E43-1FC42FA7835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08085F-224C-4C90-8E55-BFFFA8F590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991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6B43B-28D3-4608-A66A-13B0821251A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80CD425-206A-47A4-ACE9-28F6E78DF5AA}"/>
              </a:ext>
            </a:extLst>
          </p:cNvPr>
          <p:cNvGraphicFramePr>
            <a:graphicFrameLocks noGrp="1"/>
          </p:cNvGraphicFramePr>
          <p:nvPr>
            <p:ph type="chart" sz="quarter" idx="13"/>
            <p:extLst>
              <p:ext uri="{D42A27DB-BD31-4B8C-83A1-F6EECF244321}">
                <p14:modId xmlns:p14="http://schemas.microsoft.com/office/powerpoint/2010/main" val="126671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EA5515-DA7B-49A7-8900-075063A8B83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033740D-3B4E-4534-A59D-BE8052E86C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3870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B46D7-3E6C-43EC-B527-AF700600122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A5F515AE-ABFB-420D-8B58-1FB87EBDA2B0}"/>
              </a:ext>
            </a:extLst>
          </p:cNvPr>
          <p:cNvGraphicFramePr>
            <a:graphicFrameLocks noGrp="1"/>
          </p:cNvGraphicFramePr>
          <p:nvPr>
            <p:ph type="chart" sz="quarter" idx="13"/>
            <p:extLst>
              <p:ext uri="{D42A27DB-BD31-4B8C-83A1-F6EECF244321}">
                <p14:modId xmlns:p14="http://schemas.microsoft.com/office/powerpoint/2010/main" val="2612368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22EF3-E0FE-481E-8BE6-ABAAD33CCDE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03A1DCE-E6B0-4252-A16E-9DE31E0BD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4518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3DEAE-694A-46B3-8705-BDEBCA5D2EF9}"/>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A4D771CA-7935-401B-8797-B8BAE5DC0290}"/>
              </a:ext>
            </a:extLst>
          </p:cNvPr>
          <p:cNvGraphicFramePr>
            <a:graphicFrameLocks noGrp="1"/>
          </p:cNvGraphicFramePr>
          <p:nvPr>
            <p:ph type="chart" sz="quarter" idx="13"/>
            <p:extLst>
              <p:ext uri="{D42A27DB-BD31-4B8C-83A1-F6EECF244321}">
                <p14:modId xmlns:p14="http://schemas.microsoft.com/office/powerpoint/2010/main" val="1360917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B169ED-4549-42B5-9D92-3940276149C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E4D2622-4A0D-4ABF-A74C-A63153024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654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31E61-86D3-4559-B33C-0A915E11C90E}"/>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6280B549-BA28-4B3A-B178-67B15C0E3E69}"/>
              </a:ext>
            </a:extLst>
          </p:cNvPr>
          <p:cNvGraphicFramePr>
            <a:graphicFrameLocks noGrp="1"/>
          </p:cNvGraphicFramePr>
          <p:nvPr>
            <p:ph type="tbl" sz="quarter" idx="13"/>
            <p:extLst>
              <p:ext uri="{D42A27DB-BD31-4B8C-83A1-F6EECF244321}">
                <p14:modId xmlns:p14="http://schemas.microsoft.com/office/powerpoint/2010/main" val="2987013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79564"/>
                    </a:ext>
                  </a:extLst>
                </a:gridCol>
                <a:gridCol w="822960">
                  <a:extLst>
                    <a:ext uri="{9D8B030D-6E8A-4147-A177-3AD203B41FA5}">
                      <a16:colId xmlns:a16="http://schemas.microsoft.com/office/drawing/2014/main" val="3353926715"/>
                    </a:ext>
                  </a:extLst>
                </a:gridCol>
                <a:gridCol w="822960">
                  <a:extLst>
                    <a:ext uri="{9D8B030D-6E8A-4147-A177-3AD203B41FA5}">
                      <a16:colId xmlns:a16="http://schemas.microsoft.com/office/drawing/2014/main" val="3146890010"/>
                    </a:ext>
                  </a:extLst>
                </a:gridCol>
                <a:gridCol w="822960">
                  <a:extLst>
                    <a:ext uri="{9D8B030D-6E8A-4147-A177-3AD203B41FA5}">
                      <a16:colId xmlns:a16="http://schemas.microsoft.com/office/drawing/2014/main" val="1511892914"/>
                    </a:ext>
                  </a:extLst>
                </a:gridCol>
                <a:gridCol w="822960">
                  <a:extLst>
                    <a:ext uri="{9D8B030D-6E8A-4147-A177-3AD203B41FA5}">
                      <a16:colId xmlns:a16="http://schemas.microsoft.com/office/drawing/2014/main" val="1970616483"/>
                    </a:ext>
                  </a:extLst>
                </a:gridCol>
                <a:gridCol w="822960">
                  <a:extLst>
                    <a:ext uri="{9D8B030D-6E8A-4147-A177-3AD203B41FA5}">
                      <a16:colId xmlns:a16="http://schemas.microsoft.com/office/drawing/2014/main" val="583718360"/>
                    </a:ext>
                  </a:extLst>
                </a:gridCol>
                <a:gridCol w="822960">
                  <a:extLst>
                    <a:ext uri="{9D8B030D-6E8A-4147-A177-3AD203B41FA5}">
                      <a16:colId xmlns:a16="http://schemas.microsoft.com/office/drawing/2014/main" val="227406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988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- 2021-03-31 14:36:57</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work! This month, we’re shining the spotlight on Linda Geyer-Bolder, who works in our Underwriting Department, as she shares why she loves being part of our team. #EmployeeSpotlight
Learn more about #TEAMPHLY ➡🔗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568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- 2021-03-22 16:05:16</a:t>
                      </a:r>
                      <a:r>
                        <a:rPr kumimoji="0" lang="en-US" sz="1000" b="0" i="0" u="none" strike="noStrike" kern="1200" cap="none" spc="0" normalizeH="0" baseline="0" noProof="0">
                          <a:ln>
                            <a:noFill/>
                          </a:ln>
                          <a:solidFill>
                            <a:prstClr val="black"/>
                          </a:solidFill>
                          <a:effectLst/>
                          <a:uLnTx/>
                          <a:uFillTx/>
                          <a:latin typeface="+mn-lt"/>
                          <a:ea typeface="+mn-ea"/>
                          <a:cs typeface="+mn-cs"/>
                        </a:rPr>
                        <a:t>
 Yesterday was #WorldDownSyndromeDay and while many of our employees continue working remotely, #TEAMPHLY rocked their socks today to celebrate the value, acceptance, and inclusion of people with #DownSyndrome. Snap a pic of your socks and tag us in it! #RockYourSocks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28938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- 2021-03-26 17:07:28</a:t>
                      </a:r>
                      <a:r>
                        <a:rPr kumimoji="0" lang="en-US" sz="1000" b="0" i="0" u="none" strike="noStrike" kern="1200" cap="none" spc="0" normalizeH="0" baseline="0" noProof="0">
                          <a:ln>
                            <a:noFill/>
                          </a:ln>
                          <a:solidFill>
                            <a:prstClr val="black"/>
                          </a:solidFill>
                          <a:effectLst/>
                          <a:uLnTx/>
                          <a:uFillTx/>
                          <a:latin typeface="+mn-lt"/>
                          <a:ea typeface="+mn-ea"/>
                          <a:cs typeface="+mn-cs"/>
                        </a:rPr>
                        <a:t>
 Like many in-person events, PHLY’s New Hire Training went virtual again this year due to #COVID19. From the East Coast to the West Coast, 38 new hires connected with #TEAMPHLY by attending various onboarding events. Here’s a snapshot from our volunteer event with Impact 4 Good where employees decorated reusable tote bags to be donated to Northampton Area Food Bank. Welcome to our 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60670174"/>
                  </a:ext>
                </a:extLst>
              </a:tr>
            </a:tbl>
          </a:graphicData>
        </a:graphic>
      </p:graphicFrame>
      <p:sp>
        <p:nvSpPr>
          <p:cNvPr id="4" name="Text Placeholder 3">
            <a:extLst>
              <a:ext uri="{FF2B5EF4-FFF2-40B4-BE49-F238E27FC236}">
                <a16:creationId xmlns:a16="http://schemas.microsoft.com/office/drawing/2014/main" id="{287B1526-D9F5-4349-96E2-9EC2AB27A03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9165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7792-632B-433C-93FB-39EDDE44E053}"/>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A6A52877-AA4E-4A30-B7B3-3350E5635C95}"/>
              </a:ext>
            </a:extLst>
          </p:cNvPr>
          <p:cNvGraphicFramePr>
            <a:graphicFrameLocks noGrp="1"/>
          </p:cNvGraphicFramePr>
          <p:nvPr>
            <p:ph type="tbl" sz="quarter" idx="13"/>
            <p:extLst>
              <p:ext uri="{D42A27DB-BD31-4B8C-83A1-F6EECF244321}">
                <p14:modId xmlns:p14="http://schemas.microsoft.com/office/powerpoint/2010/main" val="366796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43796790"/>
                    </a:ext>
                  </a:extLst>
                </a:gridCol>
                <a:gridCol w="822960">
                  <a:extLst>
                    <a:ext uri="{9D8B030D-6E8A-4147-A177-3AD203B41FA5}">
                      <a16:colId xmlns:a16="http://schemas.microsoft.com/office/drawing/2014/main" val="529391327"/>
                    </a:ext>
                  </a:extLst>
                </a:gridCol>
                <a:gridCol w="822960">
                  <a:extLst>
                    <a:ext uri="{9D8B030D-6E8A-4147-A177-3AD203B41FA5}">
                      <a16:colId xmlns:a16="http://schemas.microsoft.com/office/drawing/2014/main" val="301222248"/>
                    </a:ext>
                  </a:extLst>
                </a:gridCol>
                <a:gridCol w="822960">
                  <a:extLst>
                    <a:ext uri="{9D8B030D-6E8A-4147-A177-3AD203B41FA5}">
                      <a16:colId xmlns:a16="http://schemas.microsoft.com/office/drawing/2014/main" val="375332636"/>
                    </a:ext>
                  </a:extLst>
                </a:gridCol>
                <a:gridCol w="822960">
                  <a:extLst>
                    <a:ext uri="{9D8B030D-6E8A-4147-A177-3AD203B41FA5}">
                      <a16:colId xmlns:a16="http://schemas.microsoft.com/office/drawing/2014/main" val="4084739963"/>
                    </a:ext>
                  </a:extLst>
                </a:gridCol>
                <a:gridCol w="822960">
                  <a:extLst>
                    <a:ext uri="{9D8B030D-6E8A-4147-A177-3AD203B41FA5}">
                      <a16:colId xmlns:a16="http://schemas.microsoft.com/office/drawing/2014/main" val="2241758024"/>
                    </a:ext>
                  </a:extLst>
                </a:gridCol>
                <a:gridCol w="822960">
                  <a:extLst>
                    <a:ext uri="{9D8B030D-6E8A-4147-A177-3AD203B41FA5}">
                      <a16:colId xmlns:a16="http://schemas.microsoft.com/office/drawing/2014/main" val="363621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267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- 2021-03-11 15:29:58</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join women from around the world for the virtual 2021 Pennsylvania Diversity Council Women in Leadership Symposium! This year’s symposium explored the ways women can empower themselves and one another to conquer new norms throughout the journey of life. Since we couldn't be together in person this year, we’re sharing a throwback from last year’s event. #TheEmpoweredEra #WomensHistoryMonth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517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- 2021-03-05 11:43:27</a:t>
                      </a:r>
                      <a:r>
                        <a:rPr kumimoji="0" lang="en-US" sz="1000" b="0" i="0" u="none" strike="noStrike" kern="1200" cap="none" spc="0" normalizeH="0" baseline="0" noProof="0">
                          <a:ln>
                            <a:noFill/>
                          </a:ln>
                          <a:solidFill>
                            <a:prstClr val="black"/>
                          </a:solidFill>
                          <a:effectLst/>
                          <a:uLnTx/>
                          <a:uFillTx/>
                          <a:latin typeface="+mn-lt"/>
                          <a:ea typeface="+mn-ea"/>
                          <a:cs typeface="+mn-cs"/>
                        </a:rPr>
                        <a:t>
 As many organizations continue to have employees working from home, it's important that they remain diligent and aware of ongoing #cybersecurity threats. Check out these tips and resources to help employers keep their organizations, and their employees, safe while working from home: https://bit.ly/3e6xtXj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8198988"/>
                  </a:ext>
                </a:extLst>
              </a:tr>
            </a:tbl>
          </a:graphicData>
        </a:graphic>
      </p:graphicFrame>
      <p:sp>
        <p:nvSpPr>
          <p:cNvPr id="4" name="Text Placeholder 3">
            <a:extLst>
              <a:ext uri="{FF2B5EF4-FFF2-40B4-BE49-F238E27FC236}">
                <a16:creationId xmlns:a16="http://schemas.microsoft.com/office/drawing/2014/main" id="{C9FDA112-3B19-4652-9356-AC27344BF33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142057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1F49-AE45-48B7-9BDC-D8EAEF4A610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93BBA5F-EEF1-4E86-876A-3FA61CBF65D0}"/>
              </a:ext>
            </a:extLst>
          </p:cNvPr>
          <p:cNvGraphicFramePr>
            <a:graphicFrameLocks noGrp="1"/>
          </p:cNvGraphicFramePr>
          <p:nvPr>
            <p:ph type="chart" sz="quarter" idx="13"/>
            <p:extLst>
              <p:ext uri="{D42A27DB-BD31-4B8C-83A1-F6EECF244321}">
                <p14:modId xmlns:p14="http://schemas.microsoft.com/office/powerpoint/2010/main" val="173399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5019FA-8718-4DE3-BABD-B44A89F9C18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ADBB224-2EC6-4379-94B2-82F4B2578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818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16A03-792F-4556-951E-504F61C87FA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16F4A01-E8E7-4B9A-BF9F-B0FFF30B5378}"/>
              </a:ext>
            </a:extLst>
          </p:cNvPr>
          <p:cNvGraphicFramePr>
            <a:graphicFrameLocks noGrp="1"/>
          </p:cNvGraphicFramePr>
          <p:nvPr>
            <p:ph type="tbl" sz="quarter" idx="13"/>
            <p:extLst>
              <p:ext uri="{D42A27DB-BD31-4B8C-83A1-F6EECF244321}">
                <p14:modId xmlns:p14="http://schemas.microsoft.com/office/powerpoint/2010/main" val="1447358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38139359"/>
                    </a:ext>
                  </a:extLst>
                </a:gridCol>
                <a:gridCol w="576072">
                  <a:extLst>
                    <a:ext uri="{9D8B030D-6E8A-4147-A177-3AD203B41FA5}">
                      <a16:colId xmlns:a16="http://schemas.microsoft.com/office/drawing/2014/main" val="1637562676"/>
                    </a:ext>
                  </a:extLst>
                </a:gridCol>
                <a:gridCol w="576072">
                  <a:extLst>
                    <a:ext uri="{9D8B030D-6E8A-4147-A177-3AD203B41FA5}">
                      <a16:colId xmlns:a16="http://schemas.microsoft.com/office/drawing/2014/main" val="2312945746"/>
                    </a:ext>
                  </a:extLst>
                </a:gridCol>
                <a:gridCol w="576072">
                  <a:extLst>
                    <a:ext uri="{9D8B030D-6E8A-4147-A177-3AD203B41FA5}">
                      <a16:colId xmlns:a16="http://schemas.microsoft.com/office/drawing/2014/main" val="2365479452"/>
                    </a:ext>
                  </a:extLst>
                </a:gridCol>
                <a:gridCol w="576072">
                  <a:extLst>
                    <a:ext uri="{9D8B030D-6E8A-4147-A177-3AD203B41FA5}">
                      <a16:colId xmlns:a16="http://schemas.microsoft.com/office/drawing/2014/main" val="2682952837"/>
                    </a:ext>
                  </a:extLst>
                </a:gridCol>
                <a:gridCol w="576072">
                  <a:extLst>
                    <a:ext uri="{9D8B030D-6E8A-4147-A177-3AD203B41FA5}">
                      <a16:colId xmlns:a16="http://schemas.microsoft.com/office/drawing/2014/main" val="3725685511"/>
                    </a:ext>
                  </a:extLst>
                </a:gridCol>
                <a:gridCol w="576072">
                  <a:extLst>
                    <a:ext uri="{9D8B030D-6E8A-4147-A177-3AD203B41FA5}">
                      <a16:colId xmlns:a16="http://schemas.microsoft.com/office/drawing/2014/main" val="2470951918"/>
                    </a:ext>
                  </a:extLst>
                </a:gridCol>
                <a:gridCol w="576072">
                  <a:extLst>
                    <a:ext uri="{9D8B030D-6E8A-4147-A177-3AD203B41FA5}">
                      <a16:colId xmlns:a16="http://schemas.microsoft.com/office/drawing/2014/main" val="3717955715"/>
                    </a:ext>
                  </a:extLst>
                </a:gridCol>
                <a:gridCol w="576072">
                  <a:extLst>
                    <a:ext uri="{9D8B030D-6E8A-4147-A177-3AD203B41FA5}">
                      <a16:colId xmlns:a16="http://schemas.microsoft.com/office/drawing/2014/main" val="2399829452"/>
                    </a:ext>
                  </a:extLst>
                </a:gridCol>
                <a:gridCol w="576072">
                  <a:extLst>
                    <a:ext uri="{9D8B030D-6E8A-4147-A177-3AD203B41FA5}">
                      <a16:colId xmlns:a16="http://schemas.microsoft.com/office/drawing/2014/main" val="3011919733"/>
                    </a:ext>
                  </a:extLst>
                </a:gridCol>
                <a:gridCol w="576072">
                  <a:extLst>
                    <a:ext uri="{9D8B030D-6E8A-4147-A177-3AD203B41FA5}">
                      <a16:colId xmlns:a16="http://schemas.microsoft.com/office/drawing/2014/main" val="4129724827"/>
                    </a:ext>
                  </a:extLst>
                </a:gridCol>
                <a:gridCol w="576072">
                  <a:extLst>
                    <a:ext uri="{9D8B030D-6E8A-4147-A177-3AD203B41FA5}">
                      <a16:colId xmlns:a16="http://schemas.microsoft.com/office/drawing/2014/main" val="1722934876"/>
                    </a:ext>
                  </a:extLst>
                </a:gridCol>
                <a:gridCol w="576072">
                  <a:extLst>
                    <a:ext uri="{9D8B030D-6E8A-4147-A177-3AD203B41FA5}">
                      <a16:colId xmlns:a16="http://schemas.microsoft.com/office/drawing/2014/main" val="30098960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75176275"/>
                  </a:ext>
                </a:extLst>
              </a:tr>
              <a:tr h="370840">
                <a:tc>
                  <a:txBody>
                    <a:bodyPr/>
                    <a:lstStyle/>
                    <a:p>
                      <a:r>
                        <a:rPr lang="en-US" sz="1000"/>
                        <a:t>3674</a:t>
                      </a:r>
                    </a:p>
                  </a:txBody>
                  <a:tcPr/>
                </a:tc>
                <a:tc>
                  <a:txBody>
                    <a:bodyPr/>
                    <a:lstStyle/>
                    <a:p>
                      <a:r>
                        <a:rPr lang="en-US" sz="1000"/>
                        <a:t>18</a:t>
                      </a:r>
                    </a:p>
                  </a:txBody>
                  <a:tcPr/>
                </a:tc>
                <a:tc>
                  <a:txBody>
                    <a:bodyPr/>
                    <a:lstStyle/>
                    <a:p>
                      <a:r>
                        <a:rPr lang="en-US" sz="1000"/>
                        <a:t>29</a:t>
                      </a:r>
                    </a:p>
                  </a:txBody>
                  <a:tcPr/>
                </a:tc>
                <a:tc>
                  <a:txBody>
                    <a:bodyPr/>
                    <a:lstStyle/>
                    <a:p>
                      <a:r>
                        <a:rPr lang="en-US" sz="1000"/>
                        <a:t>27</a:t>
                      </a:r>
                    </a:p>
                  </a:txBody>
                  <a:tcPr/>
                </a:tc>
                <a:tc>
                  <a:txBody>
                    <a:bodyPr/>
                    <a:lstStyle/>
                    <a:p>
                      <a:r>
                        <a:rPr lang="en-US" sz="1000"/>
                        <a:t>0</a:t>
                      </a:r>
                    </a:p>
                  </a:txBody>
                  <a:tcPr/>
                </a:tc>
                <a:tc>
                  <a:txBody>
                    <a:bodyPr/>
                    <a:lstStyle/>
                    <a:p>
                      <a:r>
                        <a:rPr lang="en-US" sz="1000"/>
                        <a:t>2</a:t>
                      </a:r>
                    </a:p>
                  </a:txBody>
                  <a:tcPr/>
                </a:tc>
                <a:tc>
                  <a:txBody>
                    <a:bodyPr/>
                    <a:lstStyle/>
                    <a:p>
                      <a:r>
                        <a:rPr lang="en-US" sz="1000"/>
                        <a:t>23</a:t>
                      </a:r>
                    </a:p>
                  </a:txBody>
                  <a:tcPr/>
                </a:tc>
                <a:tc>
                  <a:txBody>
                    <a:bodyPr/>
                    <a:lstStyle/>
                    <a:p>
                      <a:r>
                        <a:rPr lang="en-US" sz="1000"/>
                        <a:t>23</a:t>
                      </a:r>
                    </a:p>
                  </a:txBody>
                  <a:tcPr/>
                </a:tc>
                <a:tc>
                  <a:txBody>
                    <a:bodyPr/>
                    <a:lstStyle/>
                    <a:p>
                      <a:r>
                        <a:rPr lang="en-US" sz="1000"/>
                        <a:t>82</a:t>
                      </a:r>
                    </a:p>
                  </a:txBody>
                  <a:tcPr/>
                </a:tc>
                <a:tc>
                  <a:txBody>
                    <a:bodyPr/>
                    <a:lstStyle/>
                    <a:p>
                      <a:r>
                        <a:rPr lang="en-US" sz="1000"/>
                        <a:t>1</a:t>
                      </a:r>
                    </a:p>
                  </a:txBody>
                  <a:tcPr/>
                </a:tc>
                <a:tc>
                  <a:txBody>
                    <a:bodyPr/>
                    <a:lstStyle/>
                    <a:p>
                      <a:r>
                        <a:rPr lang="en-US" sz="1000"/>
                        <a:t>19</a:t>
                      </a:r>
                    </a:p>
                  </a:txBody>
                  <a:tcPr/>
                </a:tc>
                <a:tc>
                  <a:txBody>
                    <a:bodyPr/>
                    <a:lstStyle/>
                    <a:p>
                      <a:r>
                        <a:rPr lang="en-US" sz="1000"/>
                        <a:t>0.1071 %</a:t>
                      </a:r>
                    </a:p>
                  </a:txBody>
                  <a:tcPr/>
                </a:tc>
                <a:tc>
                  <a:txBody>
                    <a:bodyPr/>
                    <a:lstStyle/>
                    <a:p>
                      <a:r>
                        <a:rPr lang="en-US" sz="1000"/>
                        <a:t>0.0 %</a:t>
                      </a:r>
                    </a:p>
                  </a:txBody>
                  <a:tcPr/>
                </a:tc>
                <a:extLst>
                  <a:ext uri="{0D108BD9-81ED-4DB2-BD59-A6C34878D82A}">
                    <a16:rowId xmlns:a16="http://schemas.microsoft.com/office/drawing/2014/main" val="3719672714"/>
                  </a:ext>
                </a:extLst>
              </a:tr>
            </a:tbl>
          </a:graphicData>
        </a:graphic>
      </p:graphicFrame>
      <p:sp>
        <p:nvSpPr>
          <p:cNvPr id="4" name="Text Placeholder 3">
            <a:extLst>
              <a:ext uri="{FF2B5EF4-FFF2-40B4-BE49-F238E27FC236}">
                <a16:creationId xmlns:a16="http://schemas.microsoft.com/office/drawing/2014/main" id="{385A5C13-EB93-4069-A292-E7BE08E7C2B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5804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A9B8-D1A9-4B6F-B7FC-FE03AFEBDAF1}"/>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9FFD1C7-56E8-41A1-A406-00D3AC496FDF}"/>
              </a:ext>
            </a:extLst>
          </p:cNvPr>
          <p:cNvGraphicFramePr>
            <a:graphicFrameLocks noGrp="1"/>
          </p:cNvGraphicFramePr>
          <p:nvPr>
            <p:ph type="chart" sz="quarter" idx="13"/>
            <p:extLst>
              <p:ext uri="{D42A27DB-BD31-4B8C-83A1-F6EECF244321}">
                <p14:modId xmlns:p14="http://schemas.microsoft.com/office/powerpoint/2010/main" val="2805017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77F1C-6D8A-4D29-B251-53A5B589A5F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EBF46DF-C163-4992-909C-EBF38B39D3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41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D02CF-AC00-4399-8498-F3706C04E23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16E0B041-171E-4EA4-AD26-B6E9D48898A4}"/>
              </a:ext>
            </a:extLst>
          </p:cNvPr>
          <p:cNvGraphicFramePr>
            <a:graphicFrameLocks noGrp="1"/>
          </p:cNvGraphicFramePr>
          <p:nvPr>
            <p:ph type="chart" sz="quarter" idx="13"/>
            <p:extLst>
              <p:ext uri="{D42A27DB-BD31-4B8C-83A1-F6EECF244321}">
                <p14:modId xmlns:p14="http://schemas.microsoft.com/office/powerpoint/2010/main" val="371117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3D9D7-220B-405A-833D-2574B6F0513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6B740DF-7C81-4A74-AAD8-73A769FC9B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466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F00D-3C41-4D84-967D-D6866E3CE71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F53441D-DA55-4835-9D5A-A8488A0984C9}"/>
              </a:ext>
            </a:extLst>
          </p:cNvPr>
          <p:cNvGraphicFramePr>
            <a:graphicFrameLocks noGrp="1"/>
          </p:cNvGraphicFramePr>
          <p:nvPr>
            <p:ph type="chart" sz="quarter" idx="13"/>
            <p:extLst>
              <p:ext uri="{D42A27DB-BD31-4B8C-83A1-F6EECF244321}">
                <p14:modId xmlns:p14="http://schemas.microsoft.com/office/powerpoint/2010/main" val="555438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7362DA-72D0-4CAC-978A-EE50BD8B01B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64B890E-C978-4FE4-8899-3A2474637D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435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A1BD0-2AF4-4C8F-AA5B-11FC20F9439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C5EF7C19-A856-4771-9C0C-7FC2DEEC9C92}"/>
              </a:ext>
            </a:extLst>
          </p:cNvPr>
          <p:cNvGraphicFramePr>
            <a:graphicFrameLocks noGrp="1"/>
          </p:cNvGraphicFramePr>
          <p:nvPr>
            <p:ph type="chart" sz="quarter" idx="13"/>
            <p:extLst>
              <p:ext uri="{D42A27DB-BD31-4B8C-83A1-F6EECF244321}">
                <p14:modId xmlns:p14="http://schemas.microsoft.com/office/powerpoint/2010/main" val="149369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C39DBA-B16E-462E-946B-DD9E4EC690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519583C-232C-4F5A-8D01-DDC6CE17E1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995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2D18B-A6EE-4C84-AD99-1B3C22041A76}"/>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D2A633E-54D3-4D20-BC72-4B808485FE25}"/>
              </a:ext>
            </a:extLst>
          </p:cNvPr>
          <p:cNvGraphicFramePr>
            <a:graphicFrameLocks noGrp="1"/>
          </p:cNvGraphicFramePr>
          <p:nvPr>
            <p:ph type="tbl" sz="quarter" idx="13"/>
            <p:extLst>
              <p:ext uri="{D42A27DB-BD31-4B8C-83A1-F6EECF244321}">
                <p14:modId xmlns:p14="http://schemas.microsoft.com/office/powerpoint/2010/main" val="319380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715618096"/>
                    </a:ext>
                  </a:extLst>
                </a:gridCol>
                <a:gridCol w="2468880">
                  <a:extLst>
                    <a:ext uri="{9D8B030D-6E8A-4147-A177-3AD203B41FA5}">
                      <a16:colId xmlns:a16="http://schemas.microsoft.com/office/drawing/2014/main" val="2939603240"/>
                    </a:ext>
                  </a:extLst>
                </a:gridCol>
                <a:gridCol w="2468880">
                  <a:extLst>
                    <a:ext uri="{9D8B030D-6E8A-4147-A177-3AD203B41FA5}">
                      <a16:colId xmlns:a16="http://schemas.microsoft.com/office/drawing/2014/main" val="420099784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830878656"/>
                  </a:ext>
                </a:extLst>
              </a:tr>
              <a:tr h="370840">
                <a:tc>
                  <a:txBody>
                    <a:bodyPr/>
                    <a:lstStyle/>
                    <a:p>
                      <a:r>
                        <a:rPr lang="en-US" sz="1000" b="1"/>
                        <a:t>@EaglesComms</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909878440"/>
                  </a:ext>
                </a:extLst>
              </a:tr>
              <a:tr h="370840">
                <a:tc>
                  <a:txBody>
                    <a:bodyPr/>
                    <a:lstStyle/>
                    <a:p>
                      <a:r>
                        <a:rPr lang="en-US" sz="1000" b="1"/>
                        <a:t>@MargueriteTort</a:t>
                      </a:r>
                    </a:p>
                  </a:txBody>
                  <a:tcPr/>
                </a:tc>
                <a:tc>
                  <a:txBody>
                    <a:bodyPr/>
                    <a:lstStyle/>
                    <a:p>
                      <a:r>
                        <a:rPr lang="en-US" sz="1000"/>
                        <a:t>PHLY Insurance Co. (38)</a:t>
                      </a:r>
                    </a:p>
                  </a:txBody>
                  <a:tcPr/>
                </a:tc>
                <a:tc>
                  <a:txBody>
                    <a:bodyPr/>
                    <a:lstStyle/>
                    <a:p>
                      <a:r>
                        <a:rPr lang="en-US" sz="1000"/>
                        <a:t>38</a:t>
                      </a:r>
                    </a:p>
                  </a:txBody>
                  <a:tcPr/>
                </a:tc>
                <a:extLst>
                  <a:ext uri="{0D108BD9-81ED-4DB2-BD59-A6C34878D82A}">
                    <a16:rowId xmlns:a16="http://schemas.microsoft.com/office/drawing/2014/main" val="3924081168"/>
                  </a:ext>
                </a:extLst>
              </a:tr>
              <a:tr h="370840">
                <a:tc>
                  <a:txBody>
                    <a:bodyPr/>
                    <a:lstStyle/>
                    <a:p>
                      <a:r>
                        <a:rPr lang="en-US" sz="1000" b="1"/>
                        <a:t>@Regore2</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2621952585"/>
                  </a:ext>
                </a:extLst>
              </a:tr>
              <a:tr h="370840">
                <a:tc>
                  <a:txBody>
                    <a:bodyPr/>
                    <a:lstStyle/>
                    <a:p>
                      <a:r>
                        <a:rPr lang="en-US" sz="1000" b="1"/>
                        <a:t>@mplousis64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362885722"/>
                  </a:ext>
                </a:extLst>
              </a:tr>
              <a:tr h="370840">
                <a:tc>
                  <a:txBody>
                    <a:bodyPr/>
                    <a:lstStyle/>
                    <a:p>
                      <a:r>
                        <a:rPr lang="en-US" sz="1000" b="1"/>
                        <a:t>@Msminion13</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675483904"/>
                  </a:ext>
                </a:extLst>
              </a:tr>
              <a:tr h="370840">
                <a:tc>
                  <a:txBody>
                    <a:bodyPr/>
                    <a:lstStyle/>
                    <a:p>
                      <a:r>
                        <a:rPr lang="en-US" sz="1000" b="1"/>
                        <a:t>@Eagles</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4011262433"/>
                  </a:ext>
                </a:extLst>
              </a:tr>
              <a:tr h="370840">
                <a:tc>
                  <a:txBody>
                    <a:bodyPr/>
                    <a:lstStyle/>
                    <a:p>
                      <a:r>
                        <a:rPr lang="en-US" sz="1000" b="1"/>
                        <a:t>@ShelbyTMitchell</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716409376"/>
                  </a:ext>
                </a:extLst>
              </a:tr>
              <a:tr h="370840">
                <a:tc>
                  <a:txBody>
                    <a:bodyPr/>
                    <a:lstStyle/>
                    <a:p>
                      <a:r>
                        <a:rPr lang="en-US" sz="1000" b="1"/>
                        <a:t>@wadt</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74263132"/>
                  </a:ext>
                </a:extLst>
              </a:tr>
              <a:tr h="370840">
                <a:tc>
                  <a:txBody>
                    <a:bodyPr/>
                    <a:lstStyle/>
                    <a:p>
                      <a:r>
                        <a:rPr lang="en-US" sz="1000" b="1"/>
                        <a:t>@Global_Coverage</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3058632544"/>
                  </a:ext>
                </a:extLst>
              </a:tr>
              <a:tr h="370840">
                <a:tc>
                  <a:txBody>
                    <a:bodyPr/>
                    <a:lstStyle/>
                    <a:p>
                      <a:r>
                        <a:rPr lang="en-US" sz="1000" b="1"/>
                        <a:t>@GammaIotaSigma</a:t>
                      </a:r>
                    </a:p>
                  </a:txBody>
                  <a:tcPr/>
                </a:tc>
                <a:tc>
                  <a:txBody>
                    <a:bodyPr/>
                    <a:lstStyle/>
                    <a:p>
                      <a:r>
                        <a:rPr lang="en-US" sz="1000"/>
                        <a:t>PHLY Insurance Co. (6)</a:t>
                      </a:r>
                    </a:p>
                  </a:txBody>
                  <a:tcPr/>
                </a:tc>
                <a:tc>
                  <a:txBody>
                    <a:bodyPr/>
                    <a:lstStyle/>
                    <a:p>
                      <a:r>
                        <a:rPr lang="en-US" sz="1000"/>
                        <a:t>6</a:t>
                      </a:r>
                    </a:p>
                  </a:txBody>
                  <a:tcPr/>
                </a:tc>
                <a:extLst>
                  <a:ext uri="{0D108BD9-81ED-4DB2-BD59-A6C34878D82A}">
                    <a16:rowId xmlns:a16="http://schemas.microsoft.com/office/drawing/2014/main" val="1208642460"/>
                  </a:ext>
                </a:extLst>
              </a:tr>
            </a:tbl>
          </a:graphicData>
        </a:graphic>
      </p:graphicFrame>
      <p:sp>
        <p:nvSpPr>
          <p:cNvPr id="4" name="Text Placeholder 3">
            <a:extLst>
              <a:ext uri="{FF2B5EF4-FFF2-40B4-BE49-F238E27FC236}">
                <a16:creationId xmlns:a16="http://schemas.microsoft.com/office/drawing/2014/main" id="{384627E2-9A35-434A-9B55-9593D4C13159}"/>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2849434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87BA8-729B-4FAD-A4DC-9D734BE64F8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1C272C34-D581-4483-8473-75410EF89366}"/>
              </a:ext>
            </a:extLst>
          </p:cNvPr>
          <p:cNvGraphicFramePr>
            <a:graphicFrameLocks noGrp="1"/>
          </p:cNvGraphicFramePr>
          <p:nvPr>
            <p:ph type="tbl" sz="quarter" idx="13"/>
            <p:extLst>
              <p:ext uri="{D42A27DB-BD31-4B8C-83A1-F6EECF244321}">
                <p14:modId xmlns:p14="http://schemas.microsoft.com/office/powerpoint/2010/main" val="35404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52922809"/>
                    </a:ext>
                  </a:extLst>
                </a:gridCol>
                <a:gridCol w="493776">
                  <a:extLst>
                    <a:ext uri="{9D8B030D-6E8A-4147-A177-3AD203B41FA5}">
                      <a16:colId xmlns:a16="http://schemas.microsoft.com/office/drawing/2014/main" val="680638535"/>
                    </a:ext>
                  </a:extLst>
                </a:gridCol>
                <a:gridCol w="1069848">
                  <a:extLst>
                    <a:ext uri="{9D8B030D-6E8A-4147-A177-3AD203B41FA5}">
                      <a16:colId xmlns:a16="http://schemas.microsoft.com/office/drawing/2014/main" val="799511166"/>
                    </a:ext>
                  </a:extLst>
                </a:gridCol>
                <a:gridCol w="1069848">
                  <a:extLst>
                    <a:ext uri="{9D8B030D-6E8A-4147-A177-3AD203B41FA5}">
                      <a16:colId xmlns:a16="http://schemas.microsoft.com/office/drawing/2014/main" val="1212595018"/>
                    </a:ext>
                  </a:extLst>
                </a:gridCol>
                <a:gridCol w="1069848">
                  <a:extLst>
                    <a:ext uri="{9D8B030D-6E8A-4147-A177-3AD203B41FA5}">
                      <a16:colId xmlns:a16="http://schemas.microsoft.com/office/drawing/2014/main" val="1186390269"/>
                    </a:ext>
                  </a:extLst>
                </a:gridCol>
                <a:gridCol w="1069848">
                  <a:extLst>
                    <a:ext uri="{9D8B030D-6E8A-4147-A177-3AD203B41FA5}">
                      <a16:colId xmlns:a16="http://schemas.microsoft.com/office/drawing/2014/main" val="1544713161"/>
                    </a:ext>
                  </a:extLst>
                </a:gridCol>
                <a:gridCol w="1069848">
                  <a:extLst>
                    <a:ext uri="{9D8B030D-6E8A-4147-A177-3AD203B41FA5}">
                      <a16:colId xmlns:a16="http://schemas.microsoft.com/office/drawing/2014/main" val="32324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1104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- 2021-03-10 15:47:35</a:t>
                      </a:r>
                      <a:r>
                        <a:rPr kumimoji="0" lang="en-US" sz="1000" b="0" i="0" u="none" strike="noStrike" kern="1200" cap="none" spc="0" normalizeH="0" baseline="0" noProof="0">
                          <a:ln>
                            <a:noFill/>
                          </a:ln>
                          <a:solidFill>
                            <a:prstClr val="black"/>
                          </a:solidFill>
                          <a:effectLst/>
                          <a:uLnTx/>
                          <a:uFillTx/>
                          <a:latin typeface="+mn-lt"/>
                          <a:ea typeface="+mn-ea"/>
                          <a:cs typeface="+mn-cs"/>
                        </a:rPr>
                        <a:t>
 Did you know we recently welcomed #LandConservancy organizations into our Outdoor Products unit? Find out more about our coverages for this unique industry: https://t.co/jisuo5GdJv #OutdoorIndustry https://t.co/TGqZHlNMhN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04/02/2021 20:10:16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0.2733 %</a:t>
                      </a:r>
                    </a:p>
                  </a:txBody>
                  <a:tcPr/>
                </a:tc>
                <a:extLst>
                  <a:ext uri="{0D108BD9-81ED-4DB2-BD59-A6C34878D82A}">
                    <a16:rowId xmlns:a16="http://schemas.microsoft.com/office/drawing/2014/main" val="306116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- 2021-03-09 14:56:24</a:t>
                      </a:r>
                      <a:r>
                        <a:rPr kumimoji="0" lang="en-US" sz="1000" b="0" i="0" u="none" strike="noStrike" kern="1200" cap="none" spc="0" normalizeH="0" baseline="0" noProof="0">
                          <a:ln>
                            <a:noFill/>
                          </a:ln>
                          <a:solidFill>
                            <a:prstClr val="black"/>
                          </a:solidFill>
                          <a:effectLst/>
                          <a:uLnTx/>
                          <a:uFillTx/>
                          <a:latin typeface="+mn-lt"/>
                          <a:ea typeface="+mn-ea"/>
                          <a:cs typeface="+mn-cs"/>
                        </a:rPr>
                        <a:t>
 March is #NationalNutritionMonth! To celebrate, employees are invited to participate in activities throughout the month that encourage them to kickstart healthy habits. Today, #TEAMPHLY joined our registered dietician Ashley Lee for a virtual #healthycooking demo. #NutritionMonth https://t.co/FCwCjXevv9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03/11/2021 13:11:37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0.2186 %</a:t>
                      </a:r>
                    </a:p>
                  </a:txBody>
                  <a:tcPr/>
                </a:tc>
                <a:extLst>
                  <a:ext uri="{0D108BD9-81ED-4DB2-BD59-A6C34878D82A}">
                    <a16:rowId xmlns:a16="http://schemas.microsoft.com/office/drawing/2014/main" val="4044692442"/>
                  </a:ext>
                </a:extLst>
              </a:tr>
            </a:tbl>
          </a:graphicData>
        </a:graphic>
      </p:graphicFrame>
      <p:sp>
        <p:nvSpPr>
          <p:cNvPr id="4" name="Text Placeholder 3">
            <a:extLst>
              <a:ext uri="{FF2B5EF4-FFF2-40B4-BE49-F238E27FC236}">
                <a16:creationId xmlns:a16="http://schemas.microsoft.com/office/drawing/2014/main" id="{491B7681-44B7-428E-AFDF-BE1CDE48EB8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851602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41516-C90C-4355-AD59-9CA7E2219F59}"/>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4E9B8A5-E9BC-490F-B288-1CB0842E7CAE}"/>
              </a:ext>
            </a:extLst>
          </p:cNvPr>
          <p:cNvGraphicFramePr>
            <a:graphicFrameLocks noGrp="1"/>
          </p:cNvGraphicFramePr>
          <p:nvPr>
            <p:ph type="tbl" sz="quarter" idx="13"/>
            <p:extLst>
              <p:ext uri="{D42A27DB-BD31-4B8C-83A1-F6EECF244321}">
                <p14:modId xmlns:p14="http://schemas.microsoft.com/office/powerpoint/2010/main" val="127740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7248882"/>
                    </a:ext>
                  </a:extLst>
                </a:gridCol>
                <a:gridCol w="493776">
                  <a:extLst>
                    <a:ext uri="{9D8B030D-6E8A-4147-A177-3AD203B41FA5}">
                      <a16:colId xmlns:a16="http://schemas.microsoft.com/office/drawing/2014/main" val="3146740715"/>
                    </a:ext>
                  </a:extLst>
                </a:gridCol>
                <a:gridCol w="1069848">
                  <a:extLst>
                    <a:ext uri="{9D8B030D-6E8A-4147-A177-3AD203B41FA5}">
                      <a16:colId xmlns:a16="http://schemas.microsoft.com/office/drawing/2014/main" val="2829984739"/>
                    </a:ext>
                  </a:extLst>
                </a:gridCol>
                <a:gridCol w="1069848">
                  <a:extLst>
                    <a:ext uri="{9D8B030D-6E8A-4147-A177-3AD203B41FA5}">
                      <a16:colId xmlns:a16="http://schemas.microsoft.com/office/drawing/2014/main" val="4028506063"/>
                    </a:ext>
                  </a:extLst>
                </a:gridCol>
                <a:gridCol w="1069848">
                  <a:extLst>
                    <a:ext uri="{9D8B030D-6E8A-4147-A177-3AD203B41FA5}">
                      <a16:colId xmlns:a16="http://schemas.microsoft.com/office/drawing/2014/main" val="1632973921"/>
                    </a:ext>
                  </a:extLst>
                </a:gridCol>
                <a:gridCol w="1069848">
                  <a:extLst>
                    <a:ext uri="{9D8B030D-6E8A-4147-A177-3AD203B41FA5}">
                      <a16:colId xmlns:a16="http://schemas.microsoft.com/office/drawing/2014/main" val="4286661612"/>
                    </a:ext>
                  </a:extLst>
                </a:gridCol>
                <a:gridCol w="1069848">
                  <a:extLst>
                    <a:ext uri="{9D8B030D-6E8A-4147-A177-3AD203B41FA5}">
                      <a16:colId xmlns:a16="http://schemas.microsoft.com/office/drawing/2014/main" val="239975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2040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- 2021-03-05 11:45:51</a:t>
                      </a:r>
                      <a:r>
                        <a:rPr kumimoji="0" lang="en-US" sz="1000" b="0" i="0" u="none" strike="noStrike" kern="1200" cap="none" spc="0" normalizeH="0" baseline="0" noProof="0">
                          <a:ln>
                            <a:noFill/>
                          </a:ln>
                          <a:solidFill>
                            <a:prstClr val="black"/>
                          </a:solidFill>
                          <a:effectLst/>
                          <a:uLnTx/>
                          <a:uFillTx/>
                          <a:latin typeface="+mn-lt"/>
                          <a:ea typeface="+mn-ea"/>
                          <a:cs typeface="+mn-cs"/>
                        </a:rPr>
                        <a:t>
 As many organizations continue to have employees #workingfromhome, it's important that they remain diligent &amp;amp; aware of ongoing #cybersecurity threats. Check out these tips &amp;amp; resources to help employers protect their organizations &amp;amp; their employees: https://t.co/Igi5FqvNEI https://t.co/h4hjXhqENd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03/06/2021 19:10:18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0.1915 %</a:t>
                      </a:r>
                    </a:p>
                  </a:txBody>
                  <a:tcPr/>
                </a:tc>
                <a:extLst>
                  <a:ext uri="{0D108BD9-81ED-4DB2-BD59-A6C34878D82A}">
                    <a16:rowId xmlns:a16="http://schemas.microsoft.com/office/drawing/2014/main" val="361153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- 2021-03-12 16:04:23</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#SpringForward this weekend! What do you plan to do with your extra hour of daylight? ⏰☀️#DaylightSaving #DaylightSavingTime https://t.co/IdLdgE5mmM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03/13/2021 01:07:14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0.1910 %</a:t>
                      </a:r>
                    </a:p>
                  </a:txBody>
                  <a:tcPr/>
                </a:tc>
                <a:extLst>
                  <a:ext uri="{0D108BD9-81ED-4DB2-BD59-A6C34878D82A}">
                    <a16:rowId xmlns:a16="http://schemas.microsoft.com/office/drawing/2014/main" val="4205582874"/>
                  </a:ext>
                </a:extLst>
              </a:tr>
            </a:tbl>
          </a:graphicData>
        </a:graphic>
      </p:graphicFrame>
      <p:sp>
        <p:nvSpPr>
          <p:cNvPr id="4" name="Text Placeholder 3">
            <a:extLst>
              <a:ext uri="{FF2B5EF4-FFF2-40B4-BE49-F238E27FC236}">
                <a16:creationId xmlns:a16="http://schemas.microsoft.com/office/drawing/2014/main" id="{B4C00A63-589B-4638-A330-0343D5777C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80264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ADB6-F8AF-490D-82D7-60C29FB39B9D}"/>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A25A39F-6ACC-42B6-8263-6C5403842E8F}"/>
              </a:ext>
            </a:extLst>
          </p:cNvPr>
          <p:cNvGraphicFramePr>
            <a:graphicFrameLocks noGrp="1"/>
          </p:cNvGraphicFramePr>
          <p:nvPr>
            <p:ph type="tbl" sz="quarter" idx="13"/>
            <p:extLst>
              <p:ext uri="{D42A27DB-BD31-4B8C-83A1-F6EECF244321}">
                <p14:modId xmlns:p14="http://schemas.microsoft.com/office/powerpoint/2010/main" val="195899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62130649"/>
                    </a:ext>
                  </a:extLst>
                </a:gridCol>
                <a:gridCol w="493776">
                  <a:extLst>
                    <a:ext uri="{9D8B030D-6E8A-4147-A177-3AD203B41FA5}">
                      <a16:colId xmlns:a16="http://schemas.microsoft.com/office/drawing/2014/main" val="2094055614"/>
                    </a:ext>
                  </a:extLst>
                </a:gridCol>
                <a:gridCol w="1069848">
                  <a:extLst>
                    <a:ext uri="{9D8B030D-6E8A-4147-A177-3AD203B41FA5}">
                      <a16:colId xmlns:a16="http://schemas.microsoft.com/office/drawing/2014/main" val="1892172890"/>
                    </a:ext>
                  </a:extLst>
                </a:gridCol>
                <a:gridCol w="1069848">
                  <a:extLst>
                    <a:ext uri="{9D8B030D-6E8A-4147-A177-3AD203B41FA5}">
                      <a16:colId xmlns:a16="http://schemas.microsoft.com/office/drawing/2014/main" val="3943972801"/>
                    </a:ext>
                  </a:extLst>
                </a:gridCol>
                <a:gridCol w="1069848">
                  <a:extLst>
                    <a:ext uri="{9D8B030D-6E8A-4147-A177-3AD203B41FA5}">
                      <a16:colId xmlns:a16="http://schemas.microsoft.com/office/drawing/2014/main" val="1119369165"/>
                    </a:ext>
                  </a:extLst>
                </a:gridCol>
                <a:gridCol w="1069848">
                  <a:extLst>
                    <a:ext uri="{9D8B030D-6E8A-4147-A177-3AD203B41FA5}">
                      <a16:colId xmlns:a16="http://schemas.microsoft.com/office/drawing/2014/main" val="3838687082"/>
                    </a:ext>
                  </a:extLst>
                </a:gridCol>
                <a:gridCol w="1069848">
                  <a:extLst>
                    <a:ext uri="{9D8B030D-6E8A-4147-A177-3AD203B41FA5}">
                      <a16:colId xmlns:a16="http://schemas.microsoft.com/office/drawing/2014/main" val="127754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1367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- 2021-03-02 15:30:17</a:t>
                      </a:r>
                      <a:r>
                        <a:rPr kumimoji="0" lang="en-US" sz="1000" b="0" i="0" u="none" strike="noStrike" kern="1200" cap="none" spc="0" normalizeH="0" baseline="0" noProof="0">
                          <a:ln>
                            <a:noFill/>
                          </a:ln>
                          <a:solidFill>
                            <a:prstClr val="black"/>
                          </a:solidFill>
                          <a:effectLst/>
                          <a:uLnTx/>
                          <a:uFillTx/>
                          <a:latin typeface="+mn-lt"/>
                          <a:ea typeface="+mn-ea"/>
                          <a:cs typeface="+mn-cs"/>
                        </a:rPr>
                        <a:t>
 Are you an #undergraduate interested in gaining valuable work experience in the #insurance industry? Watch the video to hear why Ioana would recommend our Summer Associates program to anyone!
Learn more about our #internships: https://t.co/AKxXkVRrYP #TalentTuesday #TEAMPHLY https://t.co/y2O1WROSL8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03/07/2021 07:09:49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extLst>
                  <a:ext uri="{0D108BD9-81ED-4DB2-BD59-A6C34878D82A}">
                    <a16:rowId xmlns:a16="http://schemas.microsoft.com/office/drawing/2014/main" val="646123162"/>
                  </a:ext>
                </a:extLst>
              </a:tr>
            </a:tbl>
          </a:graphicData>
        </a:graphic>
      </p:graphicFrame>
      <p:sp>
        <p:nvSpPr>
          <p:cNvPr id="4" name="Text Placeholder 3">
            <a:extLst>
              <a:ext uri="{FF2B5EF4-FFF2-40B4-BE49-F238E27FC236}">
                <a16:creationId xmlns:a16="http://schemas.microsoft.com/office/drawing/2014/main" id="{14CDA41F-24FA-4A97-BAF6-E77180C485E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703112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1244-A664-4E90-A780-242DC86CFD0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7BA066B5-39C1-4F1A-9681-80C124E21107}"/>
              </a:ext>
            </a:extLst>
          </p:cNvPr>
          <p:cNvGraphicFramePr>
            <a:graphicFrameLocks noGrp="1"/>
          </p:cNvGraphicFramePr>
          <p:nvPr>
            <p:ph type="tbl" sz="quarter" idx="13"/>
            <p:extLst>
              <p:ext uri="{D42A27DB-BD31-4B8C-83A1-F6EECF244321}">
                <p14:modId xmlns:p14="http://schemas.microsoft.com/office/powerpoint/2010/main" val="126535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60219881"/>
                    </a:ext>
                  </a:extLst>
                </a:gridCol>
                <a:gridCol w="658368">
                  <a:extLst>
                    <a:ext uri="{9D8B030D-6E8A-4147-A177-3AD203B41FA5}">
                      <a16:colId xmlns:a16="http://schemas.microsoft.com/office/drawing/2014/main" val="4256381007"/>
                    </a:ext>
                  </a:extLst>
                </a:gridCol>
                <a:gridCol w="658368">
                  <a:extLst>
                    <a:ext uri="{9D8B030D-6E8A-4147-A177-3AD203B41FA5}">
                      <a16:colId xmlns:a16="http://schemas.microsoft.com/office/drawing/2014/main" val="3904126028"/>
                    </a:ext>
                  </a:extLst>
                </a:gridCol>
                <a:gridCol w="658368">
                  <a:extLst>
                    <a:ext uri="{9D8B030D-6E8A-4147-A177-3AD203B41FA5}">
                      <a16:colId xmlns:a16="http://schemas.microsoft.com/office/drawing/2014/main" val="601324782"/>
                    </a:ext>
                  </a:extLst>
                </a:gridCol>
                <a:gridCol w="658368">
                  <a:extLst>
                    <a:ext uri="{9D8B030D-6E8A-4147-A177-3AD203B41FA5}">
                      <a16:colId xmlns:a16="http://schemas.microsoft.com/office/drawing/2014/main" val="1238638803"/>
                    </a:ext>
                  </a:extLst>
                </a:gridCol>
                <a:gridCol w="658368">
                  <a:extLst>
                    <a:ext uri="{9D8B030D-6E8A-4147-A177-3AD203B41FA5}">
                      <a16:colId xmlns:a16="http://schemas.microsoft.com/office/drawing/2014/main" val="1114201792"/>
                    </a:ext>
                  </a:extLst>
                </a:gridCol>
                <a:gridCol w="658368">
                  <a:extLst>
                    <a:ext uri="{9D8B030D-6E8A-4147-A177-3AD203B41FA5}">
                      <a16:colId xmlns:a16="http://schemas.microsoft.com/office/drawing/2014/main" val="3403718515"/>
                    </a:ext>
                  </a:extLst>
                </a:gridCol>
                <a:gridCol w="658368">
                  <a:extLst>
                    <a:ext uri="{9D8B030D-6E8A-4147-A177-3AD203B41FA5}">
                      <a16:colId xmlns:a16="http://schemas.microsoft.com/office/drawing/2014/main" val="1110213366"/>
                    </a:ext>
                  </a:extLst>
                </a:gridCol>
                <a:gridCol w="658368">
                  <a:extLst>
                    <a:ext uri="{9D8B030D-6E8A-4147-A177-3AD203B41FA5}">
                      <a16:colId xmlns:a16="http://schemas.microsoft.com/office/drawing/2014/main" val="3583381535"/>
                    </a:ext>
                  </a:extLst>
                </a:gridCol>
                <a:gridCol w="658368">
                  <a:extLst>
                    <a:ext uri="{9D8B030D-6E8A-4147-A177-3AD203B41FA5}">
                      <a16:colId xmlns:a16="http://schemas.microsoft.com/office/drawing/2014/main" val="1314077402"/>
                    </a:ext>
                  </a:extLst>
                </a:gridCol>
                <a:gridCol w="658368">
                  <a:extLst>
                    <a:ext uri="{9D8B030D-6E8A-4147-A177-3AD203B41FA5}">
                      <a16:colId xmlns:a16="http://schemas.microsoft.com/office/drawing/2014/main" val="1775331724"/>
                    </a:ext>
                  </a:extLst>
                </a:gridCol>
                <a:gridCol w="658368">
                  <a:extLst>
                    <a:ext uri="{9D8B030D-6E8A-4147-A177-3AD203B41FA5}">
                      <a16:colId xmlns:a16="http://schemas.microsoft.com/office/drawing/2014/main" val="212256139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793102147"/>
                  </a:ext>
                </a:extLst>
              </a:tr>
              <a:tr h="370840">
                <a:tc>
                  <a:txBody>
                    <a:bodyPr/>
                    <a:lstStyle/>
                    <a:p>
                      <a:r>
                        <a:rPr lang="en-US" sz="1000"/>
                        <a:t>28493</a:t>
                      </a:r>
                    </a:p>
                  </a:txBody>
                  <a:tcPr/>
                </a:tc>
                <a:tc>
                  <a:txBody>
                    <a:bodyPr/>
                    <a:lstStyle/>
                    <a:p>
                      <a:r>
                        <a:rPr lang="en-US" sz="1000"/>
                        <a:t>256</a:t>
                      </a:r>
                    </a:p>
                  </a:txBody>
                  <a:tcPr/>
                </a:tc>
                <a:tc>
                  <a:txBody>
                    <a:bodyPr/>
                    <a:lstStyle/>
                    <a:p>
                      <a:r>
                        <a:rPr lang="en-US" sz="1000"/>
                        <a:t>25</a:t>
                      </a:r>
                    </a:p>
                  </a:txBody>
                  <a:tcPr/>
                </a:tc>
                <a:tc>
                  <a:txBody>
                    <a:bodyPr/>
                    <a:lstStyle/>
                    <a:p>
                      <a:r>
                        <a:rPr lang="en-US" sz="1000"/>
                        <a:t>1189</a:t>
                      </a:r>
                    </a:p>
                  </a:txBody>
                  <a:tcPr/>
                </a:tc>
                <a:tc>
                  <a:txBody>
                    <a:bodyPr/>
                    <a:lstStyle/>
                    <a:p>
                      <a:r>
                        <a:rPr lang="en-US" sz="1000"/>
                        <a:t>47.56</a:t>
                      </a:r>
                    </a:p>
                  </a:txBody>
                  <a:tcPr/>
                </a:tc>
                <a:tc>
                  <a:txBody>
                    <a:bodyPr/>
                    <a:lstStyle/>
                    <a:p>
                      <a:r>
                        <a:rPr lang="en-US" sz="1000"/>
                        <a:t>19</a:t>
                      </a:r>
                    </a:p>
                  </a:txBody>
                  <a:tcPr/>
                </a:tc>
                <a:tc>
                  <a:txBody>
                    <a:bodyPr/>
                    <a:lstStyle/>
                    <a:p>
                      <a:r>
                        <a:rPr lang="en-US" sz="1000"/>
                        <a:t>172</a:t>
                      </a:r>
                    </a:p>
                  </a:txBody>
                  <a:tcPr/>
                </a:tc>
                <a:tc>
                  <a:txBody>
                    <a:bodyPr/>
                    <a:lstStyle/>
                    <a:p>
                      <a:r>
                        <a:rPr lang="en-US" sz="1000"/>
                        <a:t>1603</a:t>
                      </a:r>
                    </a:p>
                  </a:txBody>
                  <a:tcPr/>
                </a:tc>
                <a:tc>
                  <a:txBody>
                    <a:bodyPr/>
                    <a:lstStyle/>
                    <a:p>
                      <a:r>
                        <a:rPr lang="en-US" sz="1000"/>
                        <a:t>64.12</a:t>
                      </a:r>
                    </a:p>
                  </a:txBody>
                  <a:tcPr/>
                </a:tc>
                <a:tc>
                  <a:txBody>
                    <a:bodyPr/>
                    <a:lstStyle/>
                    <a:p>
                      <a:r>
                        <a:rPr lang="en-US" sz="1000"/>
                        <a:t>52116</a:t>
                      </a:r>
                    </a:p>
                  </a:txBody>
                  <a:tcPr/>
                </a:tc>
                <a:tc>
                  <a:txBody>
                    <a:bodyPr/>
                    <a:lstStyle/>
                    <a:p>
                      <a:r>
                        <a:rPr lang="en-US" sz="1000"/>
                        <a:t>2084.64</a:t>
                      </a:r>
                    </a:p>
                  </a:txBody>
                  <a:tcPr/>
                </a:tc>
                <a:tc>
                  <a:txBody>
                    <a:bodyPr/>
                    <a:lstStyle/>
                    <a:p>
                      <a:r>
                        <a:rPr lang="en-US" sz="1000"/>
                        <a:t>0.054821169268369 %</a:t>
                      </a:r>
                    </a:p>
                  </a:txBody>
                  <a:tcPr/>
                </a:tc>
                <a:extLst>
                  <a:ext uri="{0D108BD9-81ED-4DB2-BD59-A6C34878D82A}">
                    <a16:rowId xmlns:a16="http://schemas.microsoft.com/office/drawing/2014/main" val="2393124557"/>
                  </a:ext>
                </a:extLst>
              </a:tr>
            </a:tbl>
          </a:graphicData>
        </a:graphic>
      </p:graphicFrame>
      <p:sp>
        <p:nvSpPr>
          <p:cNvPr id="4" name="Text Placeholder 3">
            <a:extLst>
              <a:ext uri="{FF2B5EF4-FFF2-40B4-BE49-F238E27FC236}">
                <a16:creationId xmlns:a16="http://schemas.microsoft.com/office/drawing/2014/main" id="{6592B1EE-9D20-46E2-B487-D8484CA0DCE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58612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30381-3288-4839-8871-007D88FD425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4190CCD-D38E-4267-8F5F-452C5AA5EBEB}"/>
              </a:ext>
            </a:extLst>
          </p:cNvPr>
          <p:cNvGraphicFramePr>
            <a:graphicFrameLocks noGrp="1"/>
          </p:cNvGraphicFramePr>
          <p:nvPr>
            <p:ph type="chart" sz="quarter" idx="13"/>
            <p:extLst>
              <p:ext uri="{D42A27DB-BD31-4B8C-83A1-F6EECF244321}">
                <p14:modId xmlns:p14="http://schemas.microsoft.com/office/powerpoint/2010/main" val="325480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79CEE-B7EA-46F4-B8B0-172234105D6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6B8E8F0-0BE4-4E12-8AAB-8DA08A219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574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71AA4-A974-499B-B2F2-7C13DD2D71B1}"/>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027FF74-6BA8-43D5-BF7B-1916F1CA0ADE}"/>
              </a:ext>
            </a:extLst>
          </p:cNvPr>
          <p:cNvGraphicFramePr>
            <a:graphicFrameLocks noGrp="1"/>
          </p:cNvGraphicFramePr>
          <p:nvPr>
            <p:ph type="chart" sz="quarter" idx="13"/>
            <p:extLst>
              <p:ext uri="{D42A27DB-BD31-4B8C-83A1-F6EECF244321}">
                <p14:modId xmlns:p14="http://schemas.microsoft.com/office/powerpoint/2010/main" val="3924014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C9D862-3CEA-41C3-A6EC-7C20581AB0F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9854DD-F1CD-47CB-B71E-52CACBB80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716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5539C-337D-4E4D-8792-D0CA7EFD593A}"/>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561BFC8-BD41-4894-9DD4-44D733F8669F}"/>
              </a:ext>
            </a:extLst>
          </p:cNvPr>
          <p:cNvGraphicFramePr>
            <a:graphicFrameLocks noGrp="1"/>
          </p:cNvGraphicFramePr>
          <p:nvPr>
            <p:ph type="chart" sz="quarter" idx="13"/>
            <p:extLst>
              <p:ext uri="{D42A27DB-BD31-4B8C-83A1-F6EECF244321}">
                <p14:modId xmlns:p14="http://schemas.microsoft.com/office/powerpoint/2010/main" val="478350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4AC85-990C-4C76-9106-9444E528A3B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FF52BD3-A0E9-4DF0-A5CA-BADD4B4F5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8642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C4DA-4E2A-4816-BC95-D363ADD9E9BB}"/>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A94EDECC-2B79-4E43-AB07-4B880397634D}"/>
              </a:ext>
            </a:extLst>
          </p:cNvPr>
          <p:cNvGraphicFramePr>
            <a:graphicFrameLocks noGrp="1"/>
          </p:cNvGraphicFramePr>
          <p:nvPr>
            <p:ph type="chart" sz="quarter" idx="13"/>
            <p:extLst>
              <p:ext uri="{D42A27DB-BD31-4B8C-83A1-F6EECF244321}">
                <p14:modId xmlns:p14="http://schemas.microsoft.com/office/powerpoint/2010/main" val="3538954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C114F-1492-49A9-9136-62890C86807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B447C9B-A763-4AEE-833F-9CB71FE6C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561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2F84-ABC8-4B27-88C6-C919EC06165A}"/>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F392EF73-AF0D-425D-94E8-27EA62ADB8A6}"/>
              </a:ext>
            </a:extLst>
          </p:cNvPr>
          <p:cNvGraphicFramePr>
            <a:graphicFrameLocks noGrp="1"/>
          </p:cNvGraphicFramePr>
          <p:nvPr>
            <p:ph type="tbl" sz="quarter" idx="13"/>
            <p:extLst>
              <p:ext uri="{D42A27DB-BD31-4B8C-83A1-F6EECF244321}">
                <p14:modId xmlns:p14="http://schemas.microsoft.com/office/powerpoint/2010/main" val="102019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85960090"/>
                    </a:ext>
                  </a:extLst>
                </a:gridCol>
                <a:gridCol w="740664">
                  <a:extLst>
                    <a:ext uri="{9D8B030D-6E8A-4147-A177-3AD203B41FA5}">
                      <a16:colId xmlns:a16="http://schemas.microsoft.com/office/drawing/2014/main" val="3717560833"/>
                    </a:ext>
                  </a:extLst>
                </a:gridCol>
                <a:gridCol w="740664">
                  <a:extLst>
                    <a:ext uri="{9D8B030D-6E8A-4147-A177-3AD203B41FA5}">
                      <a16:colId xmlns:a16="http://schemas.microsoft.com/office/drawing/2014/main" val="941625532"/>
                    </a:ext>
                  </a:extLst>
                </a:gridCol>
                <a:gridCol w="740664">
                  <a:extLst>
                    <a:ext uri="{9D8B030D-6E8A-4147-A177-3AD203B41FA5}">
                      <a16:colId xmlns:a16="http://schemas.microsoft.com/office/drawing/2014/main" val="3527211047"/>
                    </a:ext>
                  </a:extLst>
                </a:gridCol>
                <a:gridCol w="740664">
                  <a:extLst>
                    <a:ext uri="{9D8B030D-6E8A-4147-A177-3AD203B41FA5}">
                      <a16:colId xmlns:a16="http://schemas.microsoft.com/office/drawing/2014/main" val="462314488"/>
                    </a:ext>
                  </a:extLst>
                </a:gridCol>
                <a:gridCol w="740664">
                  <a:extLst>
                    <a:ext uri="{9D8B030D-6E8A-4147-A177-3AD203B41FA5}">
                      <a16:colId xmlns:a16="http://schemas.microsoft.com/office/drawing/2014/main" val="3578468285"/>
                    </a:ext>
                  </a:extLst>
                </a:gridCol>
                <a:gridCol w="740664">
                  <a:extLst>
                    <a:ext uri="{9D8B030D-6E8A-4147-A177-3AD203B41FA5}">
                      <a16:colId xmlns:a16="http://schemas.microsoft.com/office/drawing/2014/main" val="4277993728"/>
                    </a:ext>
                  </a:extLst>
                </a:gridCol>
                <a:gridCol w="740664">
                  <a:extLst>
                    <a:ext uri="{9D8B030D-6E8A-4147-A177-3AD203B41FA5}">
                      <a16:colId xmlns:a16="http://schemas.microsoft.com/office/drawing/2014/main" val="2026165339"/>
                    </a:ext>
                  </a:extLst>
                </a:gridCol>
                <a:gridCol w="740664">
                  <a:extLst>
                    <a:ext uri="{9D8B030D-6E8A-4147-A177-3AD203B41FA5}">
                      <a16:colId xmlns:a16="http://schemas.microsoft.com/office/drawing/2014/main" val="163270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903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- 2021-03-11 15:31:50</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join women from around the world for the virtual 2021 Pennsylvania Diversity Council Women in Leadership Symposium! This year’s symposium explored the ways women can #empower themselves and one another to conquer new norms throughout the journey of life. 
Since we couldn't be together in person this year, we’re sharing a #throwback from last year’s event. #TheEmpoweredEra #WomensHistoryMonth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0.051354838709677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62289159"/>
                  </a:ext>
                </a:extLst>
              </a:tr>
            </a:tbl>
          </a:graphicData>
        </a:graphic>
      </p:graphicFrame>
      <p:sp>
        <p:nvSpPr>
          <p:cNvPr id="4" name="Text Placeholder 3">
            <a:extLst>
              <a:ext uri="{FF2B5EF4-FFF2-40B4-BE49-F238E27FC236}">
                <a16:creationId xmlns:a16="http://schemas.microsoft.com/office/drawing/2014/main" id="{37074BEC-C3E4-4142-9B3E-D50A848DEBD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75889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CBD00-B3F1-4E09-8E42-824D424F93CC}"/>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95DFB249-C872-4D38-9903-8B5FC0B4595D}"/>
              </a:ext>
            </a:extLst>
          </p:cNvPr>
          <p:cNvGraphicFramePr>
            <a:graphicFrameLocks noGrp="1"/>
          </p:cNvGraphicFramePr>
          <p:nvPr>
            <p:ph type="tbl" sz="quarter" idx="13"/>
            <p:extLst>
              <p:ext uri="{D42A27DB-BD31-4B8C-83A1-F6EECF244321}">
                <p14:modId xmlns:p14="http://schemas.microsoft.com/office/powerpoint/2010/main" val="1690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87972082"/>
                    </a:ext>
                  </a:extLst>
                </a:gridCol>
                <a:gridCol w="740664">
                  <a:extLst>
                    <a:ext uri="{9D8B030D-6E8A-4147-A177-3AD203B41FA5}">
                      <a16:colId xmlns:a16="http://schemas.microsoft.com/office/drawing/2014/main" val="2279526461"/>
                    </a:ext>
                  </a:extLst>
                </a:gridCol>
                <a:gridCol w="740664">
                  <a:extLst>
                    <a:ext uri="{9D8B030D-6E8A-4147-A177-3AD203B41FA5}">
                      <a16:colId xmlns:a16="http://schemas.microsoft.com/office/drawing/2014/main" val="4086139516"/>
                    </a:ext>
                  </a:extLst>
                </a:gridCol>
                <a:gridCol w="740664">
                  <a:extLst>
                    <a:ext uri="{9D8B030D-6E8A-4147-A177-3AD203B41FA5}">
                      <a16:colId xmlns:a16="http://schemas.microsoft.com/office/drawing/2014/main" val="4242632244"/>
                    </a:ext>
                  </a:extLst>
                </a:gridCol>
                <a:gridCol w="740664">
                  <a:extLst>
                    <a:ext uri="{9D8B030D-6E8A-4147-A177-3AD203B41FA5}">
                      <a16:colId xmlns:a16="http://schemas.microsoft.com/office/drawing/2014/main" val="2737781001"/>
                    </a:ext>
                  </a:extLst>
                </a:gridCol>
                <a:gridCol w="740664">
                  <a:extLst>
                    <a:ext uri="{9D8B030D-6E8A-4147-A177-3AD203B41FA5}">
                      <a16:colId xmlns:a16="http://schemas.microsoft.com/office/drawing/2014/main" val="2825305538"/>
                    </a:ext>
                  </a:extLst>
                </a:gridCol>
                <a:gridCol w="740664">
                  <a:extLst>
                    <a:ext uri="{9D8B030D-6E8A-4147-A177-3AD203B41FA5}">
                      <a16:colId xmlns:a16="http://schemas.microsoft.com/office/drawing/2014/main" val="2755323065"/>
                    </a:ext>
                  </a:extLst>
                </a:gridCol>
                <a:gridCol w="740664">
                  <a:extLst>
                    <a:ext uri="{9D8B030D-6E8A-4147-A177-3AD203B41FA5}">
                      <a16:colId xmlns:a16="http://schemas.microsoft.com/office/drawing/2014/main" val="1791121244"/>
                    </a:ext>
                  </a:extLst>
                </a:gridCol>
                <a:gridCol w="740664">
                  <a:extLst>
                    <a:ext uri="{9D8B030D-6E8A-4147-A177-3AD203B41FA5}">
                      <a16:colId xmlns:a16="http://schemas.microsoft.com/office/drawing/2014/main" val="229794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0082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- 2021-03-31 14:44:16</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reasons why #PHLY is a great place to work! This month, we’re shining the spotlight on Linda Geyer-Bolder, who works in our #Underwriting Department, as she shares why she loves being part of our team. #employeespotlight #insurancecareers 
Learn more about #TEAMPHLY: bit.ly/PHLYCareers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0.061489810260014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0115372"/>
                  </a:ext>
                </a:extLst>
              </a:tr>
            </a:tbl>
          </a:graphicData>
        </a:graphic>
      </p:graphicFrame>
      <p:sp>
        <p:nvSpPr>
          <p:cNvPr id="4" name="Text Placeholder 3">
            <a:extLst>
              <a:ext uri="{FF2B5EF4-FFF2-40B4-BE49-F238E27FC236}">
                <a16:creationId xmlns:a16="http://schemas.microsoft.com/office/drawing/2014/main" id="{D1BE9FD2-CD91-43F9-8C91-F8396C7E6BF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88470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E403-837C-4CAE-88B2-60326A982C68}"/>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F8713719-5E86-4551-866D-26FA0E73CF79}"/>
              </a:ext>
            </a:extLst>
          </p:cNvPr>
          <p:cNvGraphicFramePr>
            <a:graphicFrameLocks noGrp="1"/>
          </p:cNvGraphicFramePr>
          <p:nvPr>
            <p:ph type="tbl" sz="quarter" idx="13"/>
            <p:extLst>
              <p:ext uri="{D42A27DB-BD31-4B8C-83A1-F6EECF244321}">
                <p14:modId xmlns:p14="http://schemas.microsoft.com/office/powerpoint/2010/main" val="377282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73546395"/>
                    </a:ext>
                  </a:extLst>
                </a:gridCol>
                <a:gridCol w="740664">
                  <a:extLst>
                    <a:ext uri="{9D8B030D-6E8A-4147-A177-3AD203B41FA5}">
                      <a16:colId xmlns:a16="http://schemas.microsoft.com/office/drawing/2014/main" val="833191313"/>
                    </a:ext>
                  </a:extLst>
                </a:gridCol>
                <a:gridCol w="740664">
                  <a:extLst>
                    <a:ext uri="{9D8B030D-6E8A-4147-A177-3AD203B41FA5}">
                      <a16:colId xmlns:a16="http://schemas.microsoft.com/office/drawing/2014/main" val="1974137115"/>
                    </a:ext>
                  </a:extLst>
                </a:gridCol>
                <a:gridCol w="740664">
                  <a:extLst>
                    <a:ext uri="{9D8B030D-6E8A-4147-A177-3AD203B41FA5}">
                      <a16:colId xmlns:a16="http://schemas.microsoft.com/office/drawing/2014/main" val="1160830296"/>
                    </a:ext>
                  </a:extLst>
                </a:gridCol>
                <a:gridCol w="740664">
                  <a:extLst>
                    <a:ext uri="{9D8B030D-6E8A-4147-A177-3AD203B41FA5}">
                      <a16:colId xmlns:a16="http://schemas.microsoft.com/office/drawing/2014/main" val="3284546615"/>
                    </a:ext>
                  </a:extLst>
                </a:gridCol>
                <a:gridCol w="740664">
                  <a:extLst>
                    <a:ext uri="{9D8B030D-6E8A-4147-A177-3AD203B41FA5}">
                      <a16:colId xmlns:a16="http://schemas.microsoft.com/office/drawing/2014/main" val="4219452433"/>
                    </a:ext>
                  </a:extLst>
                </a:gridCol>
                <a:gridCol w="740664">
                  <a:extLst>
                    <a:ext uri="{9D8B030D-6E8A-4147-A177-3AD203B41FA5}">
                      <a16:colId xmlns:a16="http://schemas.microsoft.com/office/drawing/2014/main" val="1908304247"/>
                    </a:ext>
                  </a:extLst>
                </a:gridCol>
                <a:gridCol w="740664">
                  <a:extLst>
                    <a:ext uri="{9D8B030D-6E8A-4147-A177-3AD203B41FA5}">
                      <a16:colId xmlns:a16="http://schemas.microsoft.com/office/drawing/2014/main" val="2637789165"/>
                    </a:ext>
                  </a:extLst>
                </a:gridCol>
                <a:gridCol w="740664">
                  <a:extLst>
                    <a:ext uri="{9D8B030D-6E8A-4147-A177-3AD203B41FA5}">
                      <a16:colId xmlns:a16="http://schemas.microsoft.com/office/drawing/2014/main" val="227404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377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- 2021-03-29 16:37:27</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23rd annual Coaches vs. Cancer of #Philadelphia Tip-Off Breakfast, a nationwide collaboration between the American Cancer Society and the National Association of Basketball Coaches to increase #cancerawareness. #TEAMPHLY joined guests virtually for NCAA Division I #Basketball Tournament pick discussions along with the Philly 6 Coaches, sports media personalities, and host Amy Fadool to raise money for #cancerresearch.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0.037735849056604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172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- 2021-03-15 12:52:28</a:t>
                      </a:r>
                      <a:r>
                        <a:rPr kumimoji="0" lang="en-US" sz="1000" b="0" i="0" u="none" strike="noStrike" kern="1200" cap="none" spc="0" normalizeH="0" baseline="0" noProof="0">
                          <a:ln>
                            <a:noFill/>
                          </a:ln>
                          <a:solidFill>
                            <a:prstClr val="black"/>
                          </a:solidFill>
                          <a:effectLst/>
                          <a:uLnTx/>
                          <a:uFillTx/>
                          <a:latin typeface="+mn-lt"/>
                          <a:ea typeface="+mn-ea"/>
                          <a:cs typeface="+mn-cs"/>
                        </a:rPr>
                        <a:t>
 PHLY has been a leading insurer of #nonprofit and human services organizations for decades. Hear what our agents have to say and learn more about #ThePHLYDifference: https://bit.ly/2NjdqK8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0.040650406504065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extLst>
                  <a:ext uri="{0D108BD9-81ED-4DB2-BD59-A6C34878D82A}">
                    <a16:rowId xmlns:a16="http://schemas.microsoft.com/office/drawing/2014/main" val="555037522"/>
                  </a:ext>
                </a:extLst>
              </a:tr>
            </a:tbl>
          </a:graphicData>
        </a:graphic>
      </p:graphicFrame>
      <p:sp>
        <p:nvSpPr>
          <p:cNvPr id="4" name="Text Placeholder 3">
            <a:extLst>
              <a:ext uri="{FF2B5EF4-FFF2-40B4-BE49-F238E27FC236}">
                <a16:creationId xmlns:a16="http://schemas.microsoft.com/office/drawing/2014/main" id="{0DC6544C-511D-48F8-B296-6EA620647EF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231842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0EE1-EA82-4CC9-AF96-908EA4461BF2}"/>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7015678D-4952-468F-8CE5-22389005D4A6}"/>
              </a:ext>
            </a:extLst>
          </p:cNvPr>
          <p:cNvGraphicFramePr>
            <a:graphicFrameLocks noGrp="1"/>
          </p:cNvGraphicFramePr>
          <p:nvPr>
            <p:ph type="tbl" sz="quarter" idx="13"/>
            <p:extLst>
              <p:ext uri="{D42A27DB-BD31-4B8C-83A1-F6EECF244321}">
                <p14:modId xmlns:p14="http://schemas.microsoft.com/office/powerpoint/2010/main" val="62254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30945288"/>
                    </a:ext>
                  </a:extLst>
                </a:gridCol>
                <a:gridCol w="740664">
                  <a:extLst>
                    <a:ext uri="{9D8B030D-6E8A-4147-A177-3AD203B41FA5}">
                      <a16:colId xmlns:a16="http://schemas.microsoft.com/office/drawing/2014/main" val="3403196850"/>
                    </a:ext>
                  </a:extLst>
                </a:gridCol>
                <a:gridCol w="740664">
                  <a:extLst>
                    <a:ext uri="{9D8B030D-6E8A-4147-A177-3AD203B41FA5}">
                      <a16:colId xmlns:a16="http://schemas.microsoft.com/office/drawing/2014/main" val="2940940442"/>
                    </a:ext>
                  </a:extLst>
                </a:gridCol>
                <a:gridCol w="740664">
                  <a:extLst>
                    <a:ext uri="{9D8B030D-6E8A-4147-A177-3AD203B41FA5}">
                      <a16:colId xmlns:a16="http://schemas.microsoft.com/office/drawing/2014/main" val="3636965598"/>
                    </a:ext>
                  </a:extLst>
                </a:gridCol>
                <a:gridCol w="740664">
                  <a:extLst>
                    <a:ext uri="{9D8B030D-6E8A-4147-A177-3AD203B41FA5}">
                      <a16:colId xmlns:a16="http://schemas.microsoft.com/office/drawing/2014/main" val="116305871"/>
                    </a:ext>
                  </a:extLst>
                </a:gridCol>
                <a:gridCol w="740664">
                  <a:extLst>
                    <a:ext uri="{9D8B030D-6E8A-4147-A177-3AD203B41FA5}">
                      <a16:colId xmlns:a16="http://schemas.microsoft.com/office/drawing/2014/main" val="216763872"/>
                    </a:ext>
                  </a:extLst>
                </a:gridCol>
                <a:gridCol w="740664">
                  <a:extLst>
                    <a:ext uri="{9D8B030D-6E8A-4147-A177-3AD203B41FA5}">
                      <a16:colId xmlns:a16="http://schemas.microsoft.com/office/drawing/2014/main" val="3828267298"/>
                    </a:ext>
                  </a:extLst>
                </a:gridCol>
                <a:gridCol w="740664">
                  <a:extLst>
                    <a:ext uri="{9D8B030D-6E8A-4147-A177-3AD203B41FA5}">
                      <a16:colId xmlns:a16="http://schemas.microsoft.com/office/drawing/2014/main" val="1469534436"/>
                    </a:ext>
                  </a:extLst>
                </a:gridCol>
                <a:gridCol w="740664">
                  <a:extLst>
                    <a:ext uri="{9D8B030D-6E8A-4147-A177-3AD203B41FA5}">
                      <a16:colId xmlns:a16="http://schemas.microsoft.com/office/drawing/2014/main" val="398891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3638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- 2021-03-22 16:08:56</a:t>
                      </a:r>
                      <a:r>
                        <a:rPr kumimoji="0" lang="en-US" sz="1000" b="0" i="0" u="none" strike="noStrike" kern="1200" cap="none" spc="0" normalizeH="0" baseline="0" noProof="0">
                          <a:ln>
                            <a:noFill/>
                          </a:ln>
                          <a:solidFill>
                            <a:prstClr val="black"/>
                          </a:solidFill>
                          <a:effectLst/>
                          <a:uLnTx/>
                          <a:uFillTx/>
                          <a:latin typeface="+mn-lt"/>
                          <a:ea typeface="+mn-ea"/>
                          <a:cs typeface="+mn-cs"/>
                        </a:rPr>
                        <a:t>
 Yesterday was #WorldDownSyndromeDay and while many of our employees continue working remotely, #TEAMPHLY rocked their socks today to celebrate the value, acceptance, and inclusion of people with #DownSyndrome. Snap a pic of your socks and tag us in it! #RockYourSocks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0.17760617760618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0501833"/>
                  </a:ext>
                </a:extLst>
              </a:tr>
            </a:tbl>
          </a:graphicData>
        </a:graphic>
      </p:graphicFrame>
      <p:sp>
        <p:nvSpPr>
          <p:cNvPr id="4" name="Text Placeholder 3">
            <a:extLst>
              <a:ext uri="{FF2B5EF4-FFF2-40B4-BE49-F238E27FC236}">
                <a16:creationId xmlns:a16="http://schemas.microsoft.com/office/drawing/2014/main" id="{66ADDE41-AE56-4E5A-AD4B-E8E5F62D2D0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51986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36316-7A9F-4F49-B99C-B03485417297}"/>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FA47B4B-9B40-4D8F-911B-A5EF659B5E05}"/>
              </a:ext>
            </a:extLst>
          </p:cNvPr>
          <p:cNvGraphicFramePr>
            <a:graphicFrameLocks noGrp="1"/>
          </p:cNvGraphicFramePr>
          <p:nvPr>
            <p:ph type="tbl" sz="quarter" idx="13"/>
            <p:extLst>
              <p:ext uri="{D42A27DB-BD31-4B8C-83A1-F6EECF244321}">
                <p14:modId xmlns:p14="http://schemas.microsoft.com/office/powerpoint/2010/main" val="145018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7646320"/>
                    </a:ext>
                  </a:extLst>
                </a:gridCol>
                <a:gridCol w="658368">
                  <a:extLst>
                    <a:ext uri="{9D8B030D-6E8A-4147-A177-3AD203B41FA5}">
                      <a16:colId xmlns:a16="http://schemas.microsoft.com/office/drawing/2014/main" val="2078053718"/>
                    </a:ext>
                  </a:extLst>
                </a:gridCol>
                <a:gridCol w="658368">
                  <a:extLst>
                    <a:ext uri="{9D8B030D-6E8A-4147-A177-3AD203B41FA5}">
                      <a16:colId xmlns:a16="http://schemas.microsoft.com/office/drawing/2014/main" val="3389722231"/>
                    </a:ext>
                  </a:extLst>
                </a:gridCol>
                <a:gridCol w="658368">
                  <a:extLst>
                    <a:ext uri="{9D8B030D-6E8A-4147-A177-3AD203B41FA5}">
                      <a16:colId xmlns:a16="http://schemas.microsoft.com/office/drawing/2014/main" val="1575695685"/>
                    </a:ext>
                  </a:extLst>
                </a:gridCol>
                <a:gridCol w="658368">
                  <a:extLst>
                    <a:ext uri="{9D8B030D-6E8A-4147-A177-3AD203B41FA5}">
                      <a16:colId xmlns:a16="http://schemas.microsoft.com/office/drawing/2014/main" val="1723037444"/>
                    </a:ext>
                  </a:extLst>
                </a:gridCol>
                <a:gridCol w="658368">
                  <a:extLst>
                    <a:ext uri="{9D8B030D-6E8A-4147-A177-3AD203B41FA5}">
                      <a16:colId xmlns:a16="http://schemas.microsoft.com/office/drawing/2014/main" val="1089959371"/>
                    </a:ext>
                  </a:extLst>
                </a:gridCol>
                <a:gridCol w="658368">
                  <a:extLst>
                    <a:ext uri="{9D8B030D-6E8A-4147-A177-3AD203B41FA5}">
                      <a16:colId xmlns:a16="http://schemas.microsoft.com/office/drawing/2014/main" val="1035169005"/>
                    </a:ext>
                  </a:extLst>
                </a:gridCol>
                <a:gridCol w="658368">
                  <a:extLst>
                    <a:ext uri="{9D8B030D-6E8A-4147-A177-3AD203B41FA5}">
                      <a16:colId xmlns:a16="http://schemas.microsoft.com/office/drawing/2014/main" val="63924502"/>
                    </a:ext>
                  </a:extLst>
                </a:gridCol>
                <a:gridCol w="658368">
                  <a:extLst>
                    <a:ext uri="{9D8B030D-6E8A-4147-A177-3AD203B41FA5}">
                      <a16:colId xmlns:a16="http://schemas.microsoft.com/office/drawing/2014/main" val="2599528266"/>
                    </a:ext>
                  </a:extLst>
                </a:gridCol>
                <a:gridCol w="658368">
                  <a:extLst>
                    <a:ext uri="{9D8B030D-6E8A-4147-A177-3AD203B41FA5}">
                      <a16:colId xmlns:a16="http://schemas.microsoft.com/office/drawing/2014/main" val="21604798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30454415"/>
                  </a:ext>
                </a:extLst>
              </a:tr>
              <a:tr h="370840">
                <a:tc>
                  <a:txBody>
                    <a:bodyPr/>
                    <a:lstStyle/>
                    <a:p>
                      <a:r>
                        <a:rPr lang="en-US" sz="1000"/>
                        <a:t>phlyinsurance</a:t>
                      </a:r>
                    </a:p>
                  </a:txBody>
                  <a:tcPr/>
                </a:tc>
                <a:tc>
                  <a:txBody>
                    <a:bodyPr/>
                    <a:lstStyle/>
                    <a:p>
                      <a:r>
                        <a:rPr lang="en-US" sz="1000"/>
                        <a:t>2344</a:t>
                      </a:r>
                    </a:p>
                  </a:txBody>
                  <a:tcPr/>
                </a:tc>
                <a:tc>
                  <a:txBody>
                    <a:bodyPr/>
                    <a:lstStyle/>
                    <a:p>
                      <a:r>
                        <a:rPr lang="en-US" sz="1000"/>
                        <a:t>55</a:t>
                      </a:r>
                    </a:p>
                  </a:txBody>
                  <a:tcPr/>
                </a:tc>
                <a:tc>
                  <a:txBody>
                    <a:bodyPr/>
                    <a:lstStyle/>
                    <a:p>
                      <a:r>
                        <a:rPr lang="en-US" sz="1000"/>
                        <a:t>9</a:t>
                      </a:r>
                    </a:p>
                  </a:txBody>
                  <a:tcPr/>
                </a:tc>
                <a:tc>
                  <a:txBody>
                    <a:bodyPr/>
                    <a:lstStyle/>
                    <a:p>
                      <a:r>
                        <a:rPr lang="en-US" sz="1000"/>
                        <a:t>3</a:t>
                      </a:r>
                    </a:p>
                  </a:txBody>
                  <a:tcPr/>
                </a:tc>
                <a:tc>
                  <a:txBody>
                    <a:bodyPr/>
                    <a:lstStyle/>
                    <a:p>
                      <a:r>
                        <a:rPr lang="en-US" sz="1000"/>
                        <a:t>7</a:t>
                      </a:r>
                    </a:p>
                  </a:txBody>
                  <a:tcPr/>
                </a:tc>
                <a:tc>
                  <a:txBody>
                    <a:bodyPr/>
                    <a:lstStyle/>
                    <a:p>
                      <a:r>
                        <a:rPr lang="en-US" sz="1000"/>
                        <a:t>19</a:t>
                      </a:r>
                    </a:p>
                  </a:txBody>
                  <a:tcPr/>
                </a:tc>
                <a:tc>
                  <a:txBody>
                    <a:bodyPr/>
                    <a:lstStyle/>
                    <a:p>
                      <a:r>
                        <a:rPr lang="en-US" sz="1000"/>
                        <a:t>807</a:t>
                      </a:r>
                    </a:p>
                  </a:txBody>
                  <a:tcPr/>
                </a:tc>
                <a:tc>
                  <a:txBody>
                    <a:bodyPr/>
                    <a:lstStyle/>
                    <a:p>
                      <a:r>
                        <a:rPr lang="en-US" sz="1000"/>
                        <a:t>15</a:t>
                      </a:r>
                    </a:p>
                  </a:txBody>
                  <a:tcPr/>
                </a:tc>
                <a:tc>
                  <a:txBody>
                    <a:bodyPr/>
                    <a:lstStyle/>
                    <a:p>
                      <a:r>
                        <a:rPr lang="en-US" sz="1000"/>
                        <a:t>1.8680 %</a:t>
                      </a:r>
                    </a:p>
                  </a:txBody>
                  <a:tcPr/>
                </a:tc>
                <a:extLst>
                  <a:ext uri="{0D108BD9-81ED-4DB2-BD59-A6C34878D82A}">
                    <a16:rowId xmlns:a16="http://schemas.microsoft.com/office/drawing/2014/main" val="705100270"/>
                  </a:ext>
                </a:extLst>
              </a:tr>
            </a:tbl>
          </a:graphicData>
        </a:graphic>
      </p:graphicFrame>
      <p:sp>
        <p:nvSpPr>
          <p:cNvPr id="4" name="Text Placeholder 3">
            <a:extLst>
              <a:ext uri="{FF2B5EF4-FFF2-40B4-BE49-F238E27FC236}">
                <a16:creationId xmlns:a16="http://schemas.microsoft.com/office/drawing/2014/main" id="{7156D85E-0EC1-48CC-BBD1-1A214DE8C31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01500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F8269-E0F4-43FE-913C-B0925ADE0D5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C6BA3CA-A948-46DE-939B-E13DE8B02C38}"/>
              </a:ext>
            </a:extLst>
          </p:cNvPr>
          <p:cNvGraphicFramePr>
            <a:graphicFrameLocks noGrp="1"/>
          </p:cNvGraphicFramePr>
          <p:nvPr>
            <p:ph type="chart" sz="quarter" idx="13"/>
            <p:extLst>
              <p:ext uri="{D42A27DB-BD31-4B8C-83A1-F6EECF244321}">
                <p14:modId xmlns:p14="http://schemas.microsoft.com/office/powerpoint/2010/main" val="4166374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FF5D96-E848-4530-B81E-F25F5B22646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FBB7DCD-D7E4-4867-86E2-39F558DA51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514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DDC80-ECCE-4773-9D83-2C6AD4539C44}"/>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8A191B8F-A161-4B70-9D4F-9F7133EBF138}"/>
              </a:ext>
            </a:extLst>
          </p:cNvPr>
          <p:cNvGraphicFramePr>
            <a:graphicFrameLocks noGrp="1"/>
          </p:cNvGraphicFramePr>
          <p:nvPr>
            <p:ph type="chart" sz="quarter" idx="13"/>
            <p:extLst>
              <p:ext uri="{D42A27DB-BD31-4B8C-83A1-F6EECF244321}">
                <p14:modId xmlns:p14="http://schemas.microsoft.com/office/powerpoint/2010/main" val="3795798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D8AC4-0083-4AFB-88C4-1592D01AC11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EEFA360-973E-423C-AF1C-564F55366C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8612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4712-B187-43AE-89D9-C57D3C66D847}"/>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B0C3BD99-CAB4-4D21-8307-AC9303572680}"/>
              </a:ext>
            </a:extLst>
          </p:cNvPr>
          <p:cNvGraphicFramePr>
            <a:graphicFrameLocks noGrp="1"/>
          </p:cNvGraphicFramePr>
          <p:nvPr>
            <p:ph type="chart" sz="quarter" idx="13"/>
            <p:extLst>
              <p:ext uri="{D42A27DB-BD31-4B8C-83A1-F6EECF244321}">
                <p14:modId xmlns:p14="http://schemas.microsoft.com/office/powerpoint/2010/main" val="2636427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57D8D9-ACA6-4DDC-A61F-E295DC32EF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4E0F4FE-D355-452D-A5A6-A187D3DF74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829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82840-F739-4687-A9FF-7CE31A79FB4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B7DEA4D2-7D27-4BAF-8C0E-FF8801F92E91}"/>
              </a:ext>
            </a:extLst>
          </p:cNvPr>
          <p:cNvGraphicFramePr>
            <a:graphicFrameLocks noGrp="1"/>
          </p:cNvGraphicFramePr>
          <p:nvPr>
            <p:ph type="tbl" sz="quarter" idx="13"/>
            <p:extLst>
              <p:ext uri="{D42A27DB-BD31-4B8C-83A1-F6EECF244321}">
                <p14:modId xmlns:p14="http://schemas.microsoft.com/office/powerpoint/2010/main" val="203377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2112077"/>
                    </a:ext>
                  </a:extLst>
                </a:gridCol>
                <a:gridCol w="987552">
                  <a:extLst>
                    <a:ext uri="{9D8B030D-6E8A-4147-A177-3AD203B41FA5}">
                      <a16:colId xmlns:a16="http://schemas.microsoft.com/office/drawing/2014/main" val="3723728312"/>
                    </a:ext>
                  </a:extLst>
                </a:gridCol>
                <a:gridCol w="987552">
                  <a:extLst>
                    <a:ext uri="{9D8B030D-6E8A-4147-A177-3AD203B41FA5}">
                      <a16:colId xmlns:a16="http://schemas.microsoft.com/office/drawing/2014/main" val="1839312616"/>
                    </a:ext>
                  </a:extLst>
                </a:gridCol>
                <a:gridCol w="987552">
                  <a:extLst>
                    <a:ext uri="{9D8B030D-6E8A-4147-A177-3AD203B41FA5}">
                      <a16:colId xmlns:a16="http://schemas.microsoft.com/office/drawing/2014/main" val="3689159213"/>
                    </a:ext>
                  </a:extLst>
                </a:gridCol>
                <a:gridCol w="987552">
                  <a:extLst>
                    <a:ext uri="{9D8B030D-6E8A-4147-A177-3AD203B41FA5}">
                      <a16:colId xmlns:a16="http://schemas.microsoft.com/office/drawing/2014/main" val="3954192326"/>
                    </a:ext>
                  </a:extLst>
                </a:gridCol>
                <a:gridCol w="987552">
                  <a:extLst>
                    <a:ext uri="{9D8B030D-6E8A-4147-A177-3AD203B41FA5}">
                      <a16:colId xmlns:a16="http://schemas.microsoft.com/office/drawing/2014/main" val="4011107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224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- 2021-03-11 15:39:34</a:t>
                      </a:r>
                      <a:r>
                        <a:rPr kumimoji="0" lang="en-US" sz="1000" b="0" i="0" u="none" strike="noStrike" kern="1200" cap="none" spc="0" normalizeH="0" baseline="0" noProof="0">
                          <a:ln>
                            <a:noFill/>
                          </a:ln>
                          <a:solidFill>
                            <a:prstClr val="black"/>
                          </a:solidFill>
                          <a:effectLst/>
                          <a:uLnTx/>
                          <a:uFillTx/>
                          <a:latin typeface="+mn-lt"/>
                          <a:ea typeface="+mn-ea"/>
                          <a:cs typeface="+mn-cs"/>
                        </a:rPr>
                        <a:t>
 #TEAMPHLY was excited to join women from around the world for the virtual 2021 Pennsylvania Diversity Council Women in Leadership Symposium! This year’s symposium explored the ways women can empower themselves and one another to conquer new norms throughout the journey of life.
Since we couldn't be together in person this year, we’re sharing a #throwback from last year’s event. nationaldiversitycouncil #TheEmpoweredEra #WomensHistoryMonth #womeninleadeadership #diversityandinclusion #womensempowerment #empowerher #empowerwomen #womenshistorymonth2021 #womensupportingwomen #insurance #throwbackthursdays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1354122"/>
                  </a:ext>
                </a:extLst>
              </a:tr>
            </a:tbl>
          </a:graphicData>
        </a:graphic>
      </p:graphicFrame>
      <p:sp>
        <p:nvSpPr>
          <p:cNvPr id="4" name="Text Placeholder 3">
            <a:extLst>
              <a:ext uri="{FF2B5EF4-FFF2-40B4-BE49-F238E27FC236}">
                <a16:creationId xmlns:a16="http://schemas.microsoft.com/office/drawing/2014/main" id="{F152F758-C999-4454-AD37-1156FBD71E7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66106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33CB6-2038-47DA-BC78-073ED0D5DC2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FDB0FE1-F560-4876-9681-BA32640D1D06}"/>
              </a:ext>
            </a:extLst>
          </p:cNvPr>
          <p:cNvGraphicFramePr>
            <a:graphicFrameLocks noGrp="1"/>
          </p:cNvGraphicFramePr>
          <p:nvPr>
            <p:ph type="tbl" sz="quarter" idx="13"/>
            <p:extLst>
              <p:ext uri="{D42A27DB-BD31-4B8C-83A1-F6EECF244321}">
                <p14:modId xmlns:p14="http://schemas.microsoft.com/office/powerpoint/2010/main" val="333767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3765576"/>
                    </a:ext>
                  </a:extLst>
                </a:gridCol>
                <a:gridCol w="987552">
                  <a:extLst>
                    <a:ext uri="{9D8B030D-6E8A-4147-A177-3AD203B41FA5}">
                      <a16:colId xmlns:a16="http://schemas.microsoft.com/office/drawing/2014/main" val="482383771"/>
                    </a:ext>
                  </a:extLst>
                </a:gridCol>
                <a:gridCol w="987552">
                  <a:extLst>
                    <a:ext uri="{9D8B030D-6E8A-4147-A177-3AD203B41FA5}">
                      <a16:colId xmlns:a16="http://schemas.microsoft.com/office/drawing/2014/main" val="2812604395"/>
                    </a:ext>
                  </a:extLst>
                </a:gridCol>
                <a:gridCol w="987552">
                  <a:extLst>
                    <a:ext uri="{9D8B030D-6E8A-4147-A177-3AD203B41FA5}">
                      <a16:colId xmlns:a16="http://schemas.microsoft.com/office/drawing/2014/main" val="4233572574"/>
                    </a:ext>
                  </a:extLst>
                </a:gridCol>
                <a:gridCol w="987552">
                  <a:extLst>
                    <a:ext uri="{9D8B030D-6E8A-4147-A177-3AD203B41FA5}">
                      <a16:colId xmlns:a16="http://schemas.microsoft.com/office/drawing/2014/main" val="2992874166"/>
                    </a:ext>
                  </a:extLst>
                </a:gridCol>
                <a:gridCol w="987552">
                  <a:extLst>
                    <a:ext uri="{9D8B030D-6E8A-4147-A177-3AD203B41FA5}">
                      <a16:colId xmlns:a16="http://schemas.microsoft.com/office/drawing/2014/main" val="3375385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224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- 2021-03-22 16:15:23</a:t>
                      </a:r>
                      <a:r>
                        <a:rPr kumimoji="0" lang="en-US" sz="1000" b="0" i="0" u="none" strike="noStrike" kern="1200" cap="none" spc="0" normalizeH="0" baseline="0" noProof="0">
                          <a:ln>
                            <a:noFill/>
                          </a:ln>
                          <a:solidFill>
                            <a:prstClr val="black"/>
                          </a:solidFill>
                          <a:effectLst/>
                          <a:uLnTx/>
                          <a:uFillTx/>
                          <a:latin typeface="+mn-lt"/>
                          <a:ea typeface="+mn-ea"/>
                          <a:cs typeface="+mn-cs"/>
                        </a:rPr>
                        <a:t>
 Yesterday was #WorldDownSyndromeDay and while many of our employees continue working remotely, #TEAMPHLY rocked their socks today to celebrate the value, acceptance, and inclusion of people with #DownSyndrome. Snap a pic of your socks and tag us in it! 🙌 #rockyoursocks #lotsofsocks #wdsd21 #leavenoonebehind #nothingdownaboutit #extrachromosome #downsyndromeawareness #downsyndromeday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5604729"/>
                  </a:ext>
                </a:extLst>
              </a:tr>
            </a:tbl>
          </a:graphicData>
        </a:graphic>
      </p:graphicFrame>
      <p:sp>
        <p:nvSpPr>
          <p:cNvPr id="4" name="Text Placeholder 3">
            <a:extLst>
              <a:ext uri="{FF2B5EF4-FFF2-40B4-BE49-F238E27FC236}">
                <a16:creationId xmlns:a16="http://schemas.microsoft.com/office/drawing/2014/main" id="{E562E9B7-7484-403B-9022-09EBD61B15A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557892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FAE40-3645-479C-A585-68FD99126CAD}"/>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7B95E5C-1360-4FDB-9B78-8C21B74BAB1E}"/>
              </a:ext>
            </a:extLst>
          </p:cNvPr>
          <p:cNvGraphicFramePr>
            <a:graphicFrameLocks noGrp="1"/>
          </p:cNvGraphicFramePr>
          <p:nvPr>
            <p:ph type="tbl" sz="quarter" idx="13"/>
            <p:extLst>
              <p:ext uri="{D42A27DB-BD31-4B8C-83A1-F6EECF244321}">
                <p14:modId xmlns:p14="http://schemas.microsoft.com/office/powerpoint/2010/main" val="1975757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9465787"/>
                    </a:ext>
                  </a:extLst>
                </a:gridCol>
                <a:gridCol w="987552">
                  <a:extLst>
                    <a:ext uri="{9D8B030D-6E8A-4147-A177-3AD203B41FA5}">
                      <a16:colId xmlns:a16="http://schemas.microsoft.com/office/drawing/2014/main" val="1176401416"/>
                    </a:ext>
                  </a:extLst>
                </a:gridCol>
                <a:gridCol w="987552">
                  <a:extLst>
                    <a:ext uri="{9D8B030D-6E8A-4147-A177-3AD203B41FA5}">
                      <a16:colId xmlns:a16="http://schemas.microsoft.com/office/drawing/2014/main" val="449761714"/>
                    </a:ext>
                  </a:extLst>
                </a:gridCol>
                <a:gridCol w="987552">
                  <a:extLst>
                    <a:ext uri="{9D8B030D-6E8A-4147-A177-3AD203B41FA5}">
                      <a16:colId xmlns:a16="http://schemas.microsoft.com/office/drawing/2014/main" val="829917794"/>
                    </a:ext>
                  </a:extLst>
                </a:gridCol>
                <a:gridCol w="987552">
                  <a:extLst>
                    <a:ext uri="{9D8B030D-6E8A-4147-A177-3AD203B41FA5}">
                      <a16:colId xmlns:a16="http://schemas.microsoft.com/office/drawing/2014/main" val="3873063083"/>
                    </a:ext>
                  </a:extLst>
                </a:gridCol>
                <a:gridCol w="987552">
                  <a:extLst>
                    <a:ext uri="{9D8B030D-6E8A-4147-A177-3AD203B41FA5}">
                      <a16:colId xmlns:a16="http://schemas.microsoft.com/office/drawing/2014/main" val="311668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156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- 2021-03-23 12:06:35</a:t>
                      </a:r>
                      <a:r>
                        <a:rPr kumimoji="0" lang="en-US" sz="1000" b="0" i="0" u="none" strike="noStrike" kern="1200" cap="none" spc="0" normalizeH="0" baseline="0" noProof="0">
                          <a:ln>
                            <a:noFill/>
                          </a:ln>
                          <a:solidFill>
                            <a:prstClr val="black"/>
                          </a:solidFill>
                          <a:effectLst/>
                          <a:uLnTx/>
                          <a:uFillTx/>
                          <a:latin typeface="+mn-lt"/>
                          <a:ea typeface="+mn-ea"/>
                          <a:cs typeface="+mn-cs"/>
                        </a:rPr>
                        <a:t>
 Many #NonProfit and #HumanServices organizations will be thinking about #insurance renewals in the next few months. What do #insuranceagents need to know to prepare for the busy renewal season? 🤔
Enter this link into your web browser to register for our webinar on April 6th to find out or tap on the link in our bio ➡️ 𝐛𝐢𝐭.𝐥𝐲/𝐏𝐇𝐋𝐘𝐇𝐮𝐦𝐚𝐧𝐒𝐞𝐫𝐯𝐢𝐜𝐞𝐬𝐖𝐞𝐛𝐢𝐧𝐚𝐫 ⬅️ #TEAMPHLY #webinars #insurancecompany #insurancebusiness #commercialinsurance #specialtyinsurance #insuranceindustry #insurancework #insurancepolicy #insurancecoverage #propertyandcasualty #nonprofits #nonprofitorganizations #nonprofitsofinstagram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78577006"/>
                  </a:ext>
                </a:extLst>
              </a:tr>
            </a:tbl>
          </a:graphicData>
        </a:graphic>
      </p:graphicFrame>
      <p:sp>
        <p:nvSpPr>
          <p:cNvPr id="4" name="Text Placeholder 3">
            <a:extLst>
              <a:ext uri="{FF2B5EF4-FFF2-40B4-BE49-F238E27FC236}">
                <a16:creationId xmlns:a16="http://schemas.microsoft.com/office/drawing/2014/main" id="{EE8430D6-B203-4874-B7E6-5F37B977E53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69907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91D0-DFA9-40C3-87AC-C8B11E712A5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B3961F5-CC50-4B17-BE1C-EDCB104A51CF}"/>
              </a:ext>
            </a:extLst>
          </p:cNvPr>
          <p:cNvGraphicFramePr>
            <a:graphicFrameLocks noGrp="1"/>
          </p:cNvGraphicFramePr>
          <p:nvPr>
            <p:ph type="tbl" sz="quarter" idx="13"/>
            <p:extLst>
              <p:ext uri="{D42A27DB-BD31-4B8C-83A1-F6EECF244321}">
                <p14:modId xmlns:p14="http://schemas.microsoft.com/office/powerpoint/2010/main" val="287051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2116493"/>
                    </a:ext>
                  </a:extLst>
                </a:gridCol>
                <a:gridCol w="987552">
                  <a:extLst>
                    <a:ext uri="{9D8B030D-6E8A-4147-A177-3AD203B41FA5}">
                      <a16:colId xmlns:a16="http://schemas.microsoft.com/office/drawing/2014/main" val="1924417302"/>
                    </a:ext>
                  </a:extLst>
                </a:gridCol>
                <a:gridCol w="987552">
                  <a:extLst>
                    <a:ext uri="{9D8B030D-6E8A-4147-A177-3AD203B41FA5}">
                      <a16:colId xmlns:a16="http://schemas.microsoft.com/office/drawing/2014/main" val="1570152711"/>
                    </a:ext>
                  </a:extLst>
                </a:gridCol>
                <a:gridCol w="987552">
                  <a:extLst>
                    <a:ext uri="{9D8B030D-6E8A-4147-A177-3AD203B41FA5}">
                      <a16:colId xmlns:a16="http://schemas.microsoft.com/office/drawing/2014/main" val="622306479"/>
                    </a:ext>
                  </a:extLst>
                </a:gridCol>
                <a:gridCol w="987552">
                  <a:extLst>
                    <a:ext uri="{9D8B030D-6E8A-4147-A177-3AD203B41FA5}">
                      <a16:colId xmlns:a16="http://schemas.microsoft.com/office/drawing/2014/main" val="1222465437"/>
                    </a:ext>
                  </a:extLst>
                </a:gridCol>
                <a:gridCol w="987552">
                  <a:extLst>
                    <a:ext uri="{9D8B030D-6E8A-4147-A177-3AD203B41FA5}">
                      <a16:colId xmlns:a16="http://schemas.microsoft.com/office/drawing/2014/main" val="3647655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341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- 2021-03-18 15:37:36</a:t>
                      </a:r>
                      <a:r>
                        <a:rPr kumimoji="0" lang="en-US" sz="1000" b="0" i="0" u="none" strike="noStrike" kern="1200" cap="none" spc="0" normalizeH="0" baseline="0" noProof="0">
                          <a:ln>
                            <a:noFill/>
                          </a:ln>
                          <a:solidFill>
                            <a:prstClr val="black"/>
                          </a:solidFill>
                          <a:effectLst/>
                          <a:uLnTx/>
                          <a:uFillTx/>
                          <a:latin typeface="+mn-lt"/>
                          <a:ea typeface="+mn-ea"/>
                          <a:cs typeface="+mn-cs"/>
                        </a:rPr>
                        <a:t>
 To celebrate #WomensHistoryMonth, our employees are sharing meaningful quotes alongside personal photos that provide encouragement or empowerment. We’ve rounded up some of #TEAMPHLY's favorite quotes to add a little inspiration to your day! 🙌✨
Swipe 👈 to see more #womenshistorymonth #womensmonth #womensempowerment #empowerher #empowerwomen #womenshistorymonth2021 #womensupportingwomen #wordsofencouragement #dailyencouragement #empowermentquotes #inspirationalwords #instawomen #insurance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1720459"/>
                  </a:ext>
                </a:extLst>
              </a:tr>
            </a:tbl>
          </a:graphicData>
        </a:graphic>
      </p:graphicFrame>
      <p:sp>
        <p:nvSpPr>
          <p:cNvPr id="4" name="Text Placeholder 3">
            <a:extLst>
              <a:ext uri="{FF2B5EF4-FFF2-40B4-BE49-F238E27FC236}">
                <a16:creationId xmlns:a16="http://schemas.microsoft.com/office/drawing/2014/main" id="{908BAC8A-C97C-4AF6-A868-B9C7FE78CBB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539766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13375-66FC-4801-AE7D-460399254453}"/>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0248DE82-5BCB-46AF-B627-7A2B2DA1D60F}"/>
              </a:ext>
            </a:extLst>
          </p:cNvPr>
          <p:cNvGraphicFramePr>
            <a:graphicFrameLocks noGrp="1"/>
          </p:cNvGraphicFramePr>
          <p:nvPr>
            <p:ph type="tbl" sz="quarter" idx="13"/>
            <p:extLst>
              <p:ext uri="{D42A27DB-BD31-4B8C-83A1-F6EECF244321}">
                <p14:modId xmlns:p14="http://schemas.microsoft.com/office/powerpoint/2010/main" val="354885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30801169"/>
                    </a:ext>
                  </a:extLst>
                </a:gridCol>
                <a:gridCol w="987552">
                  <a:extLst>
                    <a:ext uri="{9D8B030D-6E8A-4147-A177-3AD203B41FA5}">
                      <a16:colId xmlns:a16="http://schemas.microsoft.com/office/drawing/2014/main" val="481140267"/>
                    </a:ext>
                  </a:extLst>
                </a:gridCol>
                <a:gridCol w="987552">
                  <a:extLst>
                    <a:ext uri="{9D8B030D-6E8A-4147-A177-3AD203B41FA5}">
                      <a16:colId xmlns:a16="http://schemas.microsoft.com/office/drawing/2014/main" val="2542681119"/>
                    </a:ext>
                  </a:extLst>
                </a:gridCol>
                <a:gridCol w="987552">
                  <a:extLst>
                    <a:ext uri="{9D8B030D-6E8A-4147-A177-3AD203B41FA5}">
                      <a16:colId xmlns:a16="http://schemas.microsoft.com/office/drawing/2014/main" val="3231056430"/>
                    </a:ext>
                  </a:extLst>
                </a:gridCol>
                <a:gridCol w="987552">
                  <a:extLst>
                    <a:ext uri="{9D8B030D-6E8A-4147-A177-3AD203B41FA5}">
                      <a16:colId xmlns:a16="http://schemas.microsoft.com/office/drawing/2014/main" val="2595620970"/>
                    </a:ext>
                  </a:extLst>
                </a:gridCol>
                <a:gridCol w="987552">
                  <a:extLst>
                    <a:ext uri="{9D8B030D-6E8A-4147-A177-3AD203B41FA5}">
                      <a16:colId xmlns:a16="http://schemas.microsoft.com/office/drawing/2014/main" val="199270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033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- 2021-03-09 18:03:25</a:t>
                      </a:r>
                      <a:r>
                        <a:rPr kumimoji="0" lang="en-US" sz="1000" b="0" i="0" u="none" strike="noStrike" kern="1200" cap="none" spc="0" normalizeH="0" baseline="0" noProof="0">
                          <a:ln>
                            <a:noFill/>
                          </a:ln>
                          <a:solidFill>
                            <a:prstClr val="black"/>
                          </a:solidFill>
                          <a:effectLst/>
                          <a:uLnTx/>
                          <a:uFillTx/>
                          <a:latin typeface="+mn-lt"/>
                          <a:ea typeface="+mn-ea"/>
                          <a:cs typeface="+mn-cs"/>
                        </a:rPr>
                        <a:t>
 March is #NationalNutritionMonth! To celebrate, employees are invited to participate in activities throughout the month that encourage them to kickstart #healthyhabits. Today, #TEAMPHLY joined our registered dietician Ashley Lee for a virtual #healthycooking demo 🥕🥦🍽
#nutritionmonth #nutritionmatters #nutritiontips #healthyhabitsforlife #eatingwell #healthyeatinghabits #healthyfoodinspo #cookingdemo #nutritionists #insurance #insurancecareers #insurancebusiness #insuranceindustry #insurancework #propertyandcasualty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04/11/2021 20:10:21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5989833"/>
                  </a:ext>
                </a:extLst>
              </a:tr>
            </a:tbl>
          </a:graphicData>
        </a:graphic>
      </p:graphicFrame>
      <p:sp>
        <p:nvSpPr>
          <p:cNvPr id="4" name="Text Placeholder 3">
            <a:extLst>
              <a:ext uri="{FF2B5EF4-FFF2-40B4-BE49-F238E27FC236}">
                <a16:creationId xmlns:a16="http://schemas.microsoft.com/office/drawing/2014/main" id="{8DC0FBBE-4A42-4E5C-85CE-7E0756EE2DF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03833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1F553-38BA-4F93-A7B7-08FF0A171BD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B4A306F-18E3-468F-ACFD-C8A218F14557}"/>
              </a:ext>
            </a:extLst>
          </p:cNvPr>
          <p:cNvGraphicFramePr>
            <a:graphicFrameLocks noGrp="1"/>
          </p:cNvGraphicFramePr>
          <p:nvPr>
            <p:ph type="tbl" sz="quarter" idx="13"/>
            <p:extLst>
              <p:ext uri="{D42A27DB-BD31-4B8C-83A1-F6EECF244321}">
                <p14:modId xmlns:p14="http://schemas.microsoft.com/office/powerpoint/2010/main" val="59699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639120209"/>
                    </a:ext>
                  </a:extLst>
                </a:gridCol>
                <a:gridCol w="905256">
                  <a:extLst>
                    <a:ext uri="{9D8B030D-6E8A-4147-A177-3AD203B41FA5}">
                      <a16:colId xmlns:a16="http://schemas.microsoft.com/office/drawing/2014/main" val="2270726929"/>
                    </a:ext>
                  </a:extLst>
                </a:gridCol>
                <a:gridCol w="411480">
                  <a:extLst>
                    <a:ext uri="{9D8B030D-6E8A-4147-A177-3AD203B41FA5}">
                      <a16:colId xmlns:a16="http://schemas.microsoft.com/office/drawing/2014/main" val="2220919405"/>
                    </a:ext>
                  </a:extLst>
                </a:gridCol>
                <a:gridCol w="905256">
                  <a:extLst>
                    <a:ext uri="{9D8B030D-6E8A-4147-A177-3AD203B41FA5}">
                      <a16:colId xmlns:a16="http://schemas.microsoft.com/office/drawing/2014/main" val="3550398844"/>
                    </a:ext>
                  </a:extLst>
                </a:gridCol>
                <a:gridCol w="905256">
                  <a:extLst>
                    <a:ext uri="{9D8B030D-6E8A-4147-A177-3AD203B41FA5}">
                      <a16:colId xmlns:a16="http://schemas.microsoft.com/office/drawing/2014/main" val="744416136"/>
                    </a:ext>
                  </a:extLst>
                </a:gridCol>
                <a:gridCol w="905256">
                  <a:extLst>
                    <a:ext uri="{9D8B030D-6E8A-4147-A177-3AD203B41FA5}">
                      <a16:colId xmlns:a16="http://schemas.microsoft.com/office/drawing/2014/main" val="1575454519"/>
                    </a:ext>
                  </a:extLst>
                </a:gridCol>
                <a:gridCol w="905256">
                  <a:extLst>
                    <a:ext uri="{9D8B030D-6E8A-4147-A177-3AD203B41FA5}">
                      <a16:colId xmlns:a16="http://schemas.microsoft.com/office/drawing/2014/main" val="3958070838"/>
                    </a:ext>
                  </a:extLst>
                </a:gridCol>
                <a:gridCol w="905256">
                  <a:extLst>
                    <a:ext uri="{9D8B030D-6E8A-4147-A177-3AD203B41FA5}">
                      <a16:colId xmlns:a16="http://schemas.microsoft.com/office/drawing/2014/main" val="2671760391"/>
                    </a:ext>
                  </a:extLst>
                </a:gridCol>
                <a:gridCol w="905256">
                  <a:extLst>
                    <a:ext uri="{9D8B030D-6E8A-4147-A177-3AD203B41FA5}">
                      <a16:colId xmlns:a16="http://schemas.microsoft.com/office/drawing/2014/main" val="173313319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31272668"/>
                  </a:ext>
                </a:extLst>
              </a:tr>
              <a:tr h="370840">
                <a:tc>
                  <a:txBody>
                    <a:bodyPr/>
                    <a:lstStyle/>
                    <a:p>
                      <a:r>
                        <a:rPr lang="en-US" sz="1000"/>
                        <a:t>8</a:t>
                      </a:r>
                    </a:p>
                  </a:txBody>
                  <a:tcPr/>
                </a:tc>
                <a:tc>
                  <a:txBody>
                    <a:bodyPr/>
                    <a:lstStyle/>
                    <a:p>
                      <a:r>
                        <a:rPr lang="en-US" sz="1000"/>
                        <a:t>0.6810</a:t>
                      </a:r>
                    </a:p>
                  </a:txBody>
                  <a:tcPr/>
                </a:tc>
                <a:tc>
                  <a:txBody>
                    <a:bodyPr/>
                    <a:lstStyle/>
                    <a:p>
                      <a:r>
                        <a:rPr lang="en-US" sz="1000"/>
                        <a:t>0.00</a:t>
                      </a:r>
                    </a:p>
                  </a:txBody>
                  <a:tcPr/>
                </a:tc>
                <a:tc>
                  <a:txBody>
                    <a:bodyPr/>
                    <a:lstStyle/>
                    <a:p>
                      <a:r>
                        <a:rPr lang="en-US" sz="1000"/>
                        <a:t>194.62</a:t>
                      </a:r>
                    </a:p>
                  </a:txBody>
                  <a:tcPr/>
                </a:tc>
                <a:tc>
                  <a:txBody>
                    <a:bodyPr/>
                    <a:lstStyle/>
                    <a:p>
                      <a:r>
                        <a:rPr lang="en-US" sz="1000"/>
                        <a:t>195.88</a:t>
                      </a:r>
                    </a:p>
                  </a:txBody>
                  <a:tcPr/>
                </a:tc>
                <a:tc>
                  <a:txBody>
                    <a:bodyPr/>
                    <a:lstStyle/>
                    <a:p>
                      <a:r>
                        <a:rPr lang="en-US" sz="1000"/>
                        <a:t>134.00</a:t>
                      </a:r>
                    </a:p>
                  </a:txBody>
                  <a:tcPr/>
                </a:tc>
                <a:tc>
                  <a:txBody>
                    <a:bodyPr/>
                    <a:lstStyle/>
                    <a:p>
                      <a:r>
                        <a:rPr lang="en-US" sz="1000"/>
                        <a:t>134.00</a:t>
                      </a:r>
                    </a:p>
                  </a:txBody>
                  <a:tcPr/>
                </a:tc>
                <a:tc>
                  <a:txBody>
                    <a:bodyPr/>
                    <a:lstStyle/>
                    <a:p>
                      <a:r>
                        <a:rPr lang="en-US" sz="1000"/>
                        <a:t>1557</a:t>
                      </a:r>
                    </a:p>
                  </a:txBody>
                  <a:tcPr/>
                </a:tc>
                <a:tc>
                  <a:txBody>
                    <a:bodyPr/>
                    <a:lstStyle/>
                    <a:p>
                      <a:r>
                        <a:rPr lang="en-US" sz="1000"/>
                        <a:t>1072</a:t>
                      </a:r>
                    </a:p>
                  </a:txBody>
                  <a:tcPr/>
                </a:tc>
                <a:extLst>
                  <a:ext uri="{0D108BD9-81ED-4DB2-BD59-A6C34878D82A}">
                    <a16:rowId xmlns:a16="http://schemas.microsoft.com/office/drawing/2014/main" val="2587577636"/>
                  </a:ext>
                </a:extLst>
              </a:tr>
            </a:tbl>
          </a:graphicData>
        </a:graphic>
      </p:graphicFrame>
      <p:sp>
        <p:nvSpPr>
          <p:cNvPr id="4" name="Text Placeholder 3">
            <a:extLst>
              <a:ext uri="{FF2B5EF4-FFF2-40B4-BE49-F238E27FC236}">
                <a16:creationId xmlns:a16="http://schemas.microsoft.com/office/drawing/2014/main" id="{0D1CF097-995B-42B9-A595-ABCE999B29A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377434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85932-DB12-4072-9A23-3A5BE21045BD}"/>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9F714929-3697-43C8-B21E-7B7AB408410E}"/>
              </a:ext>
            </a:extLst>
          </p:cNvPr>
          <p:cNvGraphicFramePr>
            <a:graphicFrameLocks noGrp="1"/>
          </p:cNvGraphicFramePr>
          <p:nvPr>
            <p:ph type="tbl" sz="quarter" idx="13"/>
            <p:extLst>
              <p:ext uri="{D42A27DB-BD31-4B8C-83A1-F6EECF244321}">
                <p14:modId xmlns:p14="http://schemas.microsoft.com/office/powerpoint/2010/main" val="364432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1941181"/>
                    </a:ext>
                  </a:extLst>
                </a:gridCol>
                <a:gridCol w="1316736">
                  <a:extLst>
                    <a:ext uri="{9D8B030D-6E8A-4147-A177-3AD203B41FA5}">
                      <a16:colId xmlns:a16="http://schemas.microsoft.com/office/drawing/2014/main" val="3891918457"/>
                    </a:ext>
                  </a:extLst>
                </a:gridCol>
                <a:gridCol w="658368">
                  <a:extLst>
                    <a:ext uri="{9D8B030D-6E8A-4147-A177-3AD203B41FA5}">
                      <a16:colId xmlns:a16="http://schemas.microsoft.com/office/drawing/2014/main" val="3471682978"/>
                    </a:ext>
                  </a:extLst>
                </a:gridCol>
                <a:gridCol w="658368">
                  <a:extLst>
                    <a:ext uri="{9D8B030D-6E8A-4147-A177-3AD203B41FA5}">
                      <a16:colId xmlns:a16="http://schemas.microsoft.com/office/drawing/2014/main" val="2170939297"/>
                    </a:ext>
                  </a:extLst>
                </a:gridCol>
                <a:gridCol w="658368">
                  <a:extLst>
                    <a:ext uri="{9D8B030D-6E8A-4147-A177-3AD203B41FA5}">
                      <a16:colId xmlns:a16="http://schemas.microsoft.com/office/drawing/2014/main" val="886146835"/>
                    </a:ext>
                  </a:extLst>
                </a:gridCol>
                <a:gridCol w="658368">
                  <a:extLst>
                    <a:ext uri="{9D8B030D-6E8A-4147-A177-3AD203B41FA5}">
                      <a16:colId xmlns:a16="http://schemas.microsoft.com/office/drawing/2014/main" val="567301731"/>
                    </a:ext>
                  </a:extLst>
                </a:gridCol>
                <a:gridCol w="658368">
                  <a:extLst>
                    <a:ext uri="{9D8B030D-6E8A-4147-A177-3AD203B41FA5}">
                      <a16:colId xmlns:a16="http://schemas.microsoft.com/office/drawing/2014/main" val="2556900738"/>
                    </a:ext>
                  </a:extLst>
                </a:gridCol>
                <a:gridCol w="658368">
                  <a:extLst>
                    <a:ext uri="{9D8B030D-6E8A-4147-A177-3AD203B41FA5}">
                      <a16:colId xmlns:a16="http://schemas.microsoft.com/office/drawing/2014/main" val="1900257689"/>
                    </a:ext>
                  </a:extLst>
                </a:gridCol>
                <a:gridCol w="658368">
                  <a:extLst>
                    <a:ext uri="{9D8B030D-6E8A-4147-A177-3AD203B41FA5}">
                      <a16:colId xmlns:a16="http://schemas.microsoft.com/office/drawing/2014/main" val="2920495539"/>
                    </a:ext>
                  </a:extLst>
                </a:gridCol>
                <a:gridCol w="658368">
                  <a:extLst>
                    <a:ext uri="{9D8B030D-6E8A-4147-A177-3AD203B41FA5}">
                      <a16:colId xmlns:a16="http://schemas.microsoft.com/office/drawing/2014/main" val="95353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32280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- 2021-03-24 17:04:21</a:t>
                      </a:r>
                      <a:r>
                        <a:rPr kumimoji="0" lang="en-US" sz="1000" b="0" i="0" u="none" strike="noStrike" kern="1200" cap="none" spc="0" normalizeH="0" baseline="0" noProof="0">
                          <a:ln>
                            <a:noFill/>
                          </a:ln>
                          <a:solidFill>
                            <a:prstClr val="black"/>
                          </a:solidFill>
                          <a:effectLst/>
                          <a:uLnTx/>
                          <a:uFillTx/>
                          <a:latin typeface="+mn-lt"/>
                          <a:ea typeface="+mn-ea"/>
                          <a:cs typeface="+mn-cs"/>
                        </a:rPr>
                        <a:t>
 #womenshistorymonth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https://quintly-image-storage.s3.amazonaws.com/c303562b672a3318c686cfcc37b7e67a/b54ce925afa1d5e396cd541b89a392f4.jpg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03/25/2021 16:31:06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5758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- 2021-03-19 15:21:44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https://quintly-image-storage.s3.amazonaws.com/c303562b672a3318c686cfcc37b7e67a/ed3df45b502660381f2a37c09a7287be.jpg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15:08:49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6721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- 2021-03-18 15:44:52</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INSPIRATIONAL 
QUOTES 
FROM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https://quintly-image-storage.s3.amazonaws.com/c303562b672a3318c686cfcc37b7e67a/2df729e4d80b7f1e5d70da50d585404b.jpg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03/19/2021 15:30:36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94095221"/>
                  </a:ext>
                </a:extLst>
              </a:tr>
            </a:tbl>
          </a:graphicData>
        </a:graphic>
      </p:graphicFrame>
      <p:sp>
        <p:nvSpPr>
          <p:cNvPr id="4" name="Text Placeholder 3">
            <a:extLst>
              <a:ext uri="{FF2B5EF4-FFF2-40B4-BE49-F238E27FC236}">
                <a16:creationId xmlns:a16="http://schemas.microsoft.com/office/drawing/2014/main" id="{809864FD-A5CE-4A84-8D49-7C6ECF505B2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016938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9AE8A-0A56-485C-802F-07893CF13306}"/>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E02DDFB-E38A-4907-AB84-3CC0410A9E38}"/>
              </a:ext>
            </a:extLst>
          </p:cNvPr>
          <p:cNvGraphicFramePr>
            <a:graphicFrameLocks noGrp="1"/>
          </p:cNvGraphicFramePr>
          <p:nvPr>
            <p:ph type="tbl" sz="quarter" idx="13"/>
            <p:extLst>
              <p:ext uri="{D42A27DB-BD31-4B8C-83A1-F6EECF244321}">
                <p14:modId xmlns:p14="http://schemas.microsoft.com/office/powerpoint/2010/main" val="582864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0270222"/>
                    </a:ext>
                  </a:extLst>
                </a:gridCol>
                <a:gridCol w="1316736">
                  <a:extLst>
                    <a:ext uri="{9D8B030D-6E8A-4147-A177-3AD203B41FA5}">
                      <a16:colId xmlns:a16="http://schemas.microsoft.com/office/drawing/2014/main" val="2661882454"/>
                    </a:ext>
                  </a:extLst>
                </a:gridCol>
                <a:gridCol w="658368">
                  <a:extLst>
                    <a:ext uri="{9D8B030D-6E8A-4147-A177-3AD203B41FA5}">
                      <a16:colId xmlns:a16="http://schemas.microsoft.com/office/drawing/2014/main" val="2078839728"/>
                    </a:ext>
                  </a:extLst>
                </a:gridCol>
                <a:gridCol w="658368">
                  <a:extLst>
                    <a:ext uri="{9D8B030D-6E8A-4147-A177-3AD203B41FA5}">
                      <a16:colId xmlns:a16="http://schemas.microsoft.com/office/drawing/2014/main" val="3192353"/>
                    </a:ext>
                  </a:extLst>
                </a:gridCol>
                <a:gridCol w="658368">
                  <a:extLst>
                    <a:ext uri="{9D8B030D-6E8A-4147-A177-3AD203B41FA5}">
                      <a16:colId xmlns:a16="http://schemas.microsoft.com/office/drawing/2014/main" val="913022088"/>
                    </a:ext>
                  </a:extLst>
                </a:gridCol>
                <a:gridCol w="658368">
                  <a:extLst>
                    <a:ext uri="{9D8B030D-6E8A-4147-A177-3AD203B41FA5}">
                      <a16:colId xmlns:a16="http://schemas.microsoft.com/office/drawing/2014/main" val="482014523"/>
                    </a:ext>
                  </a:extLst>
                </a:gridCol>
                <a:gridCol w="658368">
                  <a:extLst>
                    <a:ext uri="{9D8B030D-6E8A-4147-A177-3AD203B41FA5}">
                      <a16:colId xmlns:a16="http://schemas.microsoft.com/office/drawing/2014/main" val="2547995006"/>
                    </a:ext>
                  </a:extLst>
                </a:gridCol>
                <a:gridCol w="658368">
                  <a:extLst>
                    <a:ext uri="{9D8B030D-6E8A-4147-A177-3AD203B41FA5}">
                      <a16:colId xmlns:a16="http://schemas.microsoft.com/office/drawing/2014/main" val="2617606833"/>
                    </a:ext>
                  </a:extLst>
                </a:gridCol>
                <a:gridCol w="658368">
                  <a:extLst>
                    <a:ext uri="{9D8B030D-6E8A-4147-A177-3AD203B41FA5}">
                      <a16:colId xmlns:a16="http://schemas.microsoft.com/office/drawing/2014/main" val="1245948712"/>
                    </a:ext>
                  </a:extLst>
                </a:gridCol>
                <a:gridCol w="658368">
                  <a:extLst>
                    <a:ext uri="{9D8B030D-6E8A-4147-A177-3AD203B41FA5}">
                      <a16:colId xmlns:a16="http://schemas.microsoft.com/office/drawing/2014/main" val="178427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3748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- 2021-03-17 09:34:47</a:t>
                      </a:r>
                      <a:r>
                        <a:rPr kumimoji="0" lang="en-US" sz="1000" b="0" i="0" u="none" strike="noStrike" kern="1200" cap="none" spc="0" normalizeH="0" baseline="0" noProof="0">
                          <a:ln>
                            <a:noFill/>
                          </a:ln>
                          <a:solidFill>
                            <a:prstClr val="black"/>
                          </a:solidFill>
                          <a:effectLst/>
                          <a:uLnTx/>
                          <a:uFillTx/>
                          <a:latin typeface="+mn-lt"/>
                          <a:ea typeface="+mn-ea"/>
                          <a:cs typeface="+mn-cs"/>
                        </a:rPr>
                        <a:t>
 WATCH THE 🎥 TO LEARN MORE ABOUT OUR SUMMER ASSOCIATES PROGRAM! #INTERNSHIPS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https://quintly-image-storage.s3.amazonaws.com/c303562b672a3318c686cfcc37b7e67a/bd41f3daaa261525efb4399154d7c55e.jpg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03/18/2021 09:30:34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87063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- 2021-03-12 16:27:25</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#SPRINGFORWARD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https://quintly-image-storage.s3.amazonaws.com/c303562b672a3318c686cfcc37b7e67a/251c1a498c2e682ea8b80bf009ab1ef6.jpg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03/13/2021 16:05:30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57939843"/>
                  </a:ext>
                </a:extLst>
              </a:tr>
            </a:tbl>
          </a:graphicData>
        </a:graphic>
      </p:graphicFrame>
      <p:sp>
        <p:nvSpPr>
          <p:cNvPr id="4" name="Text Placeholder 3">
            <a:extLst>
              <a:ext uri="{FF2B5EF4-FFF2-40B4-BE49-F238E27FC236}">
                <a16:creationId xmlns:a16="http://schemas.microsoft.com/office/drawing/2014/main" id="{D26F6E78-7F81-4624-989C-81173C7571D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081788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1371</Words>
  <Application>Microsoft Office PowerPoint</Application>
  <PresentationFormat>On-screen Show (4:3)</PresentationFormat>
  <Paragraphs>552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2021-04-12T00:51:52Z</dcterms:created>
  <dcterms:modified xsi:type="dcterms:W3CDTF">2021-04-12T00:52:51Z</dcterms:modified>
</cp:coreProperties>
</file>