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44228</c:v>
                </c:pt>
              </c:numCache>
            </c:numRef>
          </c:cat>
          <c:val>
            <c:numRef>
              <c:f>Sheet1!$B$2</c:f>
              <c:numCache>
                <c:formatCode>General</c:formatCode>
                <c:ptCount val="1"/>
                <c:pt idx="0">
                  <c:v>399</c:v>
                </c:pt>
              </c:numCache>
            </c:numRef>
          </c:val>
          <c:extLst>
            <c:ext xmlns:c16="http://schemas.microsoft.com/office/drawing/2014/chart" uri="{C3380CC4-5D6E-409C-BE32-E72D297353CC}">
              <c16:uniqueId val="{00000000-2076-4E41-969D-E2E1F55DD51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44228</c:v>
                </c:pt>
              </c:numCache>
            </c:numRef>
          </c:cat>
          <c:val>
            <c:numRef>
              <c:f>Sheet1!$C$2</c:f>
              <c:numCache>
                <c:formatCode>General</c:formatCode>
                <c:ptCount val="1"/>
                <c:pt idx="0">
                  <c:v>379</c:v>
                </c:pt>
              </c:numCache>
            </c:numRef>
          </c:val>
          <c:extLst>
            <c:ext xmlns:c16="http://schemas.microsoft.com/office/drawing/2014/chart" uri="{C3380CC4-5D6E-409C-BE32-E72D297353CC}">
              <c16:uniqueId val="{00000001-2076-4E41-969D-E2E1F55DD51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44228</c:v>
                </c:pt>
              </c:numCache>
            </c:numRef>
          </c:cat>
          <c:val>
            <c:numRef>
              <c:f>Sheet1!$D$2</c:f>
              <c:numCache>
                <c:formatCode>General</c:formatCode>
                <c:ptCount val="1"/>
                <c:pt idx="0">
                  <c:v>17734</c:v>
                </c:pt>
              </c:numCache>
            </c:numRef>
          </c:val>
          <c:extLst>
            <c:ext xmlns:c16="http://schemas.microsoft.com/office/drawing/2014/chart" uri="{C3380CC4-5D6E-409C-BE32-E72D297353CC}">
              <c16:uniqueId val="{00000002-2076-4E41-969D-E2E1F55DD51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44228</c:v>
                </c:pt>
              </c:numCache>
            </c:numRef>
          </c:cat>
          <c:val>
            <c:numRef>
              <c:f>Sheet1!$E$2</c:f>
              <c:numCache>
                <c:formatCode>General</c:formatCode>
                <c:ptCount val="1"/>
                <c:pt idx="0">
                  <c:v>214</c:v>
                </c:pt>
              </c:numCache>
            </c:numRef>
          </c:val>
          <c:extLst>
            <c:ext xmlns:c16="http://schemas.microsoft.com/office/drawing/2014/chart" uri="{C3380CC4-5D6E-409C-BE32-E72D297353CC}">
              <c16:uniqueId val="{00000003-2076-4E41-969D-E2E1F55DD51A}"/>
            </c:ext>
          </c:extLst>
        </c:ser>
        <c:dLbls>
          <c:showLegendKey val="0"/>
          <c:showVal val="0"/>
          <c:showCatName val="0"/>
          <c:showSerName val="0"/>
          <c:showPercent val="0"/>
          <c:showBubbleSize val="0"/>
        </c:dLbls>
        <c:gapWidth val="219"/>
        <c:overlap val="-27"/>
        <c:axId val="322255312"/>
        <c:axId val="322253016"/>
      </c:barChart>
      <c:dateAx>
        <c:axId val="32225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53016"/>
        <c:crosses val="autoZero"/>
        <c:auto val="1"/>
        <c:lblOffset val="100"/>
        <c:baseTimeUnit val="days"/>
      </c:dateAx>
      <c:valAx>
        <c:axId val="32225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5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6</c:v>
                </c:pt>
                <c:pt idx="1">
                  <c:v>5</c:v>
                </c:pt>
              </c:numCache>
            </c:numRef>
          </c:val>
          <c:extLst>
            <c:ext xmlns:c16="http://schemas.microsoft.com/office/drawing/2014/chart" uri="{C3380CC4-5D6E-409C-BE32-E72D297353CC}">
              <c16:uniqueId val="{00000000-883B-455D-9E8D-B31A6964C296}"/>
            </c:ext>
          </c:extLst>
        </c:ser>
        <c:dLbls>
          <c:showLegendKey val="0"/>
          <c:showVal val="0"/>
          <c:showCatName val="0"/>
          <c:showSerName val="0"/>
          <c:showPercent val="0"/>
          <c:showBubbleSize val="0"/>
        </c:dLbls>
        <c:gapWidth val="219"/>
        <c:overlap val="-27"/>
        <c:axId val="324951136"/>
        <c:axId val="324947200"/>
      </c:barChart>
      <c:dateAx>
        <c:axId val="32495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47200"/>
        <c:crosses val="autoZero"/>
        <c:auto val="1"/>
        <c:lblOffset val="100"/>
        <c:baseTimeUnit val="months"/>
      </c:dateAx>
      <c:valAx>
        <c:axId val="32494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5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5</c:v>
                </c:pt>
                <c:pt idx="1">
                  <c:v>17</c:v>
                </c:pt>
              </c:numCache>
            </c:numRef>
          </c:val>
          <c:extLst>
            <c:ext xmlns:c16="http://schemas.microsoft.com/office/drawing/2014/chart" uri="{C3380CC4-5D6E-409C-BE32-E72D297353CC}">
              <c16:uniqueId val="{00000000-B0E0-4224-9ED9-26A02D7675FE}"/>
            </c:ext>
          </c:extLst>
        </c:ser>
        <c:dLbls>
          <c:showLegendKey val="0"/>
          <c:showVal val="0"/>
          <c:showCatName val="0"/>
          <c:showSerName val="0"/>
          <c:showPercent val="0"/>
          <c:showBubbleSize val="0"/>
        </c:dLbls>
        <c:gapWidth val="219"/>
        <c:overlap val="-27"/>
        <c:axId val="324949496"/>
        <c:axId val="324948512"/>
      </c:barChart>
      <c:dateAx>
        <c:axId val="32494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48512"/>
        <c:crosses val="autoZero"/>
        <c:auto val="1"/>
        <c:lblOffset val="100"/>
        <c:baseTimeUnit val="months"/>
      </c:dateAx>
      <c:valAx>
        <c:axId val="32494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4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54</c:v>
                </c:pt>
                <c:pt idx="1">
                  <c:v>225</c:v>
                </c:pt>
              </c:numCache>
            </c:numRef>
          </c:val>
          <c:extLst>
            <c:ext xmlns:c16="http://schemas.microsoft.com/office/drawing/2014/chart" uri="{C3380CC4-5D6E-409C-BE32-E72D297353CC}">
              <c16:uniqueId val="{00000000-73AD-4790-BDFA-3C403314C6A9}"/>
            </c:ext>
          </c:extLst>
        </c:ser>
        <c:dLbls>
          <c:showLegendKey val="0"/>
          <c:showVal val="0"/>
          <c:showCatName val="0"/>
          <c:showSerName val="0"/>
          <c:showPercent val="0"/>
          <c:showBubbleSize val="0"/>
        </c:dLbls>
        <c:gapWidth val="219"/>
        <c:overlap val="-27"/>
        <c:axId val="274248728"/>
        <c:axId val="274248072"/>
      </c:barChart>
      <c:catAx>
        <c:axId val="27424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8072"/>
        <c:crosses val="autoZero"/>
        <c:auto val="1"/>
        <c:lblAlgn val="ctr"/>
        <c:lblOffset val="100"/>
        <c:noMultiLvlLbl val="0"/>
      </c:catAx>
      <c:valAx>
        <c:axId val="27424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1329</c:v>
                </c:pt>
                <c:pt idx="1">
                  <c:v>3464</c:v>
                </c:pt>
              </c:numCache>
            </c:numRef>
          </c:val>
          <c:extLst>
            <c:ext xmlns:c16="http://schemas.microsoft.com/office/drawing/2014/chart" uri="{C3380CC4-5D6E-409C-BE32-E72D297353CC}">
              <c16:uniqueId val="{00000000-A55B-4C5B-BCC8-777B25CEBECB}"/>
            </c:ext>
          </c:extLst>
        </c:ser>
        <c:dLbls>
          <c:showLegendKey val="0"/>
          <c:showVal val="0"/>
          <c:showCatName val="0"/>
          <c:showSerName val="0"/>
          <c:showPercent val="0"/>
          <c:showBubbleSize val="0"/>
        </c:dLbls>
        <c:gapWidth val="219"/>
        <c:overlap val="-27"/>
        <c:axId val="274251024"/>
        <c:axId val="274247088"/>
      </c:barChart>
      <c:dateAx>
        <c:axId val="27425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7088"/>
        <c:crosses val="autoZero"/>
        <c:auto val="1"/>
        <c:lblOffset val="100"/>
        <c:baseTimeUnit val="months"/>
      </c:dateAx>
      <c:valAx>
        <c:axId val="27424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7</c:v>
                </c:pt>
                <c:pt idx="1">
                  <c:v>3</c:v>
                </c:pt>
              </c:numCache>
            </c:numRef>
          </c:val>
          <c:extLst>
            <c:ext xmlns:c16="http://schemas.microsoft.com/office/drawing/2014/chart" uri="{C3380CC4-5D6E-409C-BE32-E72D297353CC}">
              <c16:uniqueId val="{00000000-8C23-4B27-9799-D81D8FD62F9D}"/>
            </c:ext>
          </c:extLst>
        </c:ser>
        <c:dLbls>
          <c:showLegendKey val="0"/>
          <c:showVal val="0"/>
          <c:showCatName val="0"/>
          <c:showSerName val="0"/>
          <c:showPercent val="0"/>
          <c:showBubbleSize val="0"/>
        </c:dLbls>
        <c:gapWidth val="219"/>
        <c:overlap val="-27"/>
        <c:axId val="325686608"/>
        <c:axId val="325688904"/>
      </c:barChart>
      <c:dateAx>
        <c:axId val="32568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88904"/>
        <c:crosses val="autoZero"/>
        <c:auto val="1"/>
        <c:lblOffset val="100"/>
        <c:baseTimeUnit val="months"/>
      </c:dateAx>
      <c:valAx>
        <c:axId val="32568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8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2</c:v>
                </c:pt>
                <c:pt idx="1">
                  <c:v>5</c:v>
                </c:pt>
              </c:numCache>
            </c:numRef>
          </c:val>
          <c:extLst>
            <c:ext xmlns:c16="http://schemas.microsoft.com/office/drawing/2014/chart" uri="{C3380CC4-5D6E-409C-BE32-E72D297353CC}">
              <c16:uniqueId val="{00000000-C467-4B8C-BEE6-46047A1C0615}"/>
            </c:ext>
          </c:extLst>
        </c:ser>
        <c:dLbls>
          <c:showLegendKey val="0"/>
          <c:showVal val="0"/>
          <c:showCatName val="0"/>
          <c:showSerName val="0"/>
          <c:showPercent val="0"/>
          <c:showBubbleSize val="0"/>
        </c:dLbls>
        <c:gapWidth val="219"/>
        <c:overlap val="-27"/>
        <c:axId val="330108904"/>
        <c:axId val="330111200"/>
      </c:barChart>
      <c:dateAx>
        <c:axId val="33010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11200"/>
        <c:crosses val="autoZero"/>
        <c:auto val="1"/>
        <c:lblOffset val="100"/>
        <c:baseTimeUnit val="months"/>
      </c:dateAx>
      <c:valAx>
        <c:axId val="33011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0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25</c:v>
                </c:pt>
                <c:pt idx="1">
                  <c:v>69</c:v>
                </c:pt>
              </c:numCache>
            </c:numRef>
          </c:val>
          <c:extLst>
            <c:ext xmlns:c16="http://schemas.microsoft.com/office/drawing/2014/chart" uri="{C3380CC4-5D6E-409C-BE32-E72D297353CC}">
              <c16:uniqueId val="{00000000-AD8B-42DA-BF84-1D795764F818}"/>
            </c:ext>
          </c:extLst>
        </c:ser>
        <c:dLbls>
          <c:showLegendKey val="0"/>
          <c:showVal val="0"/>
          <c:showCatName val="0"/>
          <c:showSerName val="0"/>
          <c:showPercent val="0"/>
          <c:showBubbleSize val="0"/>
        </c:dLbls>
        <c:gapWidth val="219"/>
        <c:overlap val="-27"/>
        <c:axId val="330106280"/>
        <c:axId val="330106936"/>
      </c:barChart>
      <c:catAx>
        <c:axId val="33010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06936"/>
        <c:crosses val="autoZero"/>
        <c:auto val="1"/>
        <c:lblAlgn val="ctr"/>
        <c:lblOffset val="100"/>
        <c:noMultiLvlLbl val="0"/>
      </c:catAx>
      <c:valAx>
        <c:axId val="33010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0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43</c:v>
                </c:pt>
                <c:pt idx="1">
                  <c:v>51</c:v>
                </c:pt>
              </c:numCache>
            </c:numRef>
          </c:val>
          <c:extLst>
            <c:ext xmlns:c16="http://schemas.microsoft.com/office/drawing/2014/chart" uri="{C3380CC4-5D6E-409C-BE32-E72D297353CC}">
              <c16:uniqueId val="{00000000-D274-4511-BF5D-14003D025AE7}"/>
            </c:ext>
          </c:extLst>
        </c:ser>
        <c:dLbls>
          <c:showLegendKey val="0"/>
          <c:showVal val="0"/>
          <c:showCatName val="0"/>
          <c:showSerName val="0"/>
          <c:showPercent val="0"/>
          <c:showBubbleSize val="0"/>
        </c:dLbls>
        <c:gapWidth val="219"/>
        <c:overlap val="-27"/>
        <c:axId val="333659752"/>
        <c:axId val="333660080"/>
      </c:barChart>
      <c:dateAx>
        <c:axId val="33365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60080"/>
        <c:crosses val="autoZero"/>
        <c:auto val="1"/>
        <c:lblOffset val="100"/>
        <c:baseTimeUnit val="months"/>
      </c:dateAx>
      <c:valAx>
        <c:axId val="33366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5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23</c:v>
                </c:pt>
                <c:pt idx="1">
                  <c:v>31</c:v>
                </c:pt>
              </c:numCache>
            </c:numRef>
          </c:val>
          <c:extLst>
            <c:ext xmlns:c16="http://schemas.microsoft.com/office/drawing/2014/chart" uri="{C3380CC4-5D6E-409C-BE32-E72D297353CC}">
              <c16:uniqueId val="{00000000-1630-4F58-BC98-C279CAABC0E0}"/>
            </c:ext>
          </c:extLst>
        </c:ser>
        <c:dLbls>
          <c:showLegendKey val="0"/>
          <c:showVal val="0"/>
          <c:showCatName val="0"/>
          <c:showSerName val="0"/>
          <c:showPercent val="0"/>
          <c:showBubbleSize val="0"/>
        </c:dLbls>
        <c:gapWidth val="219"/>
        <c:overlap val="-27"/>
        <c:axId val="333647616"/>
        <c:axId val="333652208"/>
      </c:barChart>
      <c:catAx>
        <c:axId val="33364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52208"/>
        <c:crosses val="autoZero"/>
        <c:auto val="1"/>
        <c:lblAlgn val="ctr"/>
        <c:lblOffset val="100"/>
        <c:noMultiLvlLbl val="0"/>
      </c:catAx>
      <c:valAx>
        <c:axId val="33365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4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258</c:v>
                </c:pt>
                <c:pt idx="1">
                  <c:v>377</c:v>
                </c:pt>
              </c:numCache>
            </c:numRef>
          </c:val>
          <c:extLst>
            <c:ext xmlns:c16="http://schemas.microsoft.com/office/drawing/2014/chart" uri="{C3380CC4-5D6E-409C-BE32-E72D297353CC}">
              <c16:uniqueId val="{00000000-D228-4935-9100-6D0CB16AB498}"/>
            </c:ext>
          </c:extLst>
        </c:ser>
        <c:dLbls>
          <c:showLegendKey val="0"/>
          <c:showVal val="0"/>
          <c:showCatName val="0"/>
          <c:showSerName val="0"/>
          <c:showPercent val="0"/>
          <c:showBubbleSize val="0"/>
        </c:dLbls>
        <c:gapWidth val="219"/>
        <c:overlap val="-27"/>
        <c:axId val="333655160"/>
        <c:axId val="333656472"/>
      </c:barChart>
      <c:catAx>
        <c:axId val="33365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56472"/>
        <c:crosses val="autoZero"/>
        <c:auto val="1"/>
        <c:lblAlgn val="ctr"/>
        <c:lblOffset val="100"/>
        <c:noMultiLvlLbl val="0"/>
      </c:catAx>
      <c:valAx>
        <c:axId val="33365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5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8</c:v>
                </c:pt>
                <c:pt idx="1">
                  <c:v>14</c:v>
                </c:pt>
              </c:numCache>
            </c:numRef>
          </c:val>
          <c:extLst>
            <c:ext xmlns:c16="http://schemas.microsoft.com/office/drawing/2014/chart" uri="{C3380CC4-5D6E-409C-BE32-E72D297353CC}">
              <c16:uniqueId val="{00000000-BA6E-4284-BF33-85869F099AD0}"/>
            </c:ext>
          </c:extLst>
        </c:ser>
        <c:dLbls>
          <c:showLegendKey val="0"/>
          <c:showVal val="0"/>
          <c:showCatName val="0"/>
          <c:showSerName val="0"/>
          <c:showPercent val="0"/>
          <c:showBubbleSize val="0"/>
        </c:dLbls>
        <c:gapWidth val="219"/>
        <c:overlap val="-27"/>
        <c:axId val="398392424"/>
        <c:axId val="398388488"/>
      </c:barChart>
      <c:dateAx>
        <c:axId val="39839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88488"/>
        <c:crosses val="autoZero"/>
        <c:auto val="1"/>
        <c:lblOffset val="100"/>
        <c:baseTimeUnit val="months"/>
      </c:dateAx>
      <c:valAx>
        <c:axId val="39838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9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44197</c:v>
                </c:pt>
                <c:pt idx="1">
                  <c:v>44228</c:v>
                </c:pt>
              </c:numCache>
            </c:numRef>
          </c:cat>
          <c:val>
            <c:numRef>
              <c:f>Sheet1!$B$2:$B$3</c:f>
              <c:numCache>
                <c:formatCode>General</c:formatCode>
                <c:ptCount val="2"/>
                <c:pt idx="0">
                  <c:v>8</c:v>
                </c:pt>
                <c:pt idx="1">
                  <c:v>13</c:v>
                </c:pt>
              </c:numCache>
            </c:numRef>
          </c:val>
          <c:extLst>
            <c:ext xmlns:c16="http://schemas.microsoft.com/office/drawing/2014/chart" uri="{C3380CC4-5D6E-409C-BE32-E72D297353CC}">
              <c16:uniqueId val="{00000000-AD08-4278-8F95-B582CC178288}"/>
            </c:ext>
          </c:extLst>
        </c:ser>
        <c:dLbls>
          <c:showLegendKey val="0"/>
          <c:showVal val="0"/>
          <c:showCatName val="0"/>
          <c:showSerName val="0"/>
          <c:showPercent val="0"/>
          <c:showBubbleSize val="0"/>
        </c:dLbls>
        <c:gapWidth val="219"/>
        <c:overlap val="-27"/>
        <c:axId val="398387504"/>
        <c:axId val="398386192"/>
      </c:barChart>
      <c:dateAx>
        <c:axId val="39838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86192"/>
        <c:crosses val="autoZero"/>
        <c:auto val="1"/>
        <c:lblOffset val="100"/>
        <c:baseTimeUnit val="months"/>
      </c:dateAx>
      <c:valAx>
        <c:axId val="39838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8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79</c:v>
                </c:pt>
                <c:pt idx="1">
                  <c:v>149</c:v>
                </c:pt>
              </c:numCache>
            </c:numRef>
          </c:val>
          <c:extLst>
            <c:ext xmlns:c16="http://schemas.microsoft.com/office/drawing/2014/chart" uri="{C3380CC4-5D6E-409C-BE32-E72D297353CC}">
              <c16:uniqueId val="{00000000-2BD4-4D4D-8277-439485070D56}"/>
            </c:ext>
          </c:extLst>
        </c:ser>
        <c:dLbls>
          <c:showLegendKey val="0"/>
          <c:showVal val="0"/>
          <c:showCatName val="0"/>
          <c:showSerName val="0"/>
          <c:showPercent val="0"/>
          <c:showBubbleSize val="0"/>
        </c:dLbls>
        <c:gapWidth val="219"/>
        <c:overlap val="-27"/>
        <c:axId val="398385208"/>
        <c:axId val="398385536"/>
      </c:barChart>
      <c:catAx>
        <c:axId val="39838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85536"/>
        <c:crosses val="autoZero"/>
        <c:auto val="1"/>
        <c:lblAlgn val="ctr"/>
        <c:lblOffset val="100"/>
        <c:noMultiLvlLbl val="0"/>
      </c:catAx>
      <c:valAx>
        <c:axId val="39838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8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C89C0-3CB6-4A40-AAFA-D2CE42BEEC72}"/>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8583878-5347-41CC-9596-827DE0C58E3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27188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B53CF-C584-42E9-8456-BBAA1BF42D9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1C54A3A-94ED-418A-AD32-8BF2FB8F547F}"/>
              </a:ext>
            </a:extLst>
          </p:cNvPr>
          <p:cNvGraphicFramePr>
            <a:graphicFrameLocks noGrp="1"/>
          </p:cNvGraphicFramePr>
          <p:nvPr>
            <p:ph type="chart" sz="quarter" idx="13"/>
            <p:extLst>
              <p:ext uri="{D42A27DB-BD31-4B8C-83A1-F6EECF244321}">
                <p14:modId xmlns:p14="http://schemas.microsoft.com/office/powerpoint/2010/main" val="1438959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7B375B-12AE-4086-B572-43BEEB9CF9A8}"/>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A46D857-CA1B-444B-AD55-3BBD5D76D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15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2E28-E2F4-4DBC-901F-5365033A8FB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60D8BAC-E159-4B9F-B159-94B62A946E80}"/>
              </a:ext>
            </a:extLst>
          </p:cNvPr>
          <p:cNvGraphicFramePr>
            <a:graphicFrameLocks noGrp="1"/>
          </p:cNvGraphicFramePr>
          <p:nvPr>
            <p:ph type="tbl" sz="quarter" idx="13"/>
            <p:extLst>
              <p:ext uri="{D42A27DB-BD31-4B8C-83A1-F6EECF244321}">
                <p14:modId xmlns:p14="http://schemas.microsoft.com/office/powerpoint/2010/main" val="3928406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6651948"/>
                    </a:ext>
                  </a:extLst>
                </a:gridCol>
                <a:gridCol w="905256">
                  <a:extLst>
                    <a:ext uri="{9D8B030D-6E8A-4147-A177-3AD203B41FA5}">
                      <a16:colId xmlns:a16="http://schemas.microsoft.com/office/drawing/2014/main" val="216428746"/>
                    </a:ext>
                  </a:extLst>
                </a:gridCol>
                <a:gridCol w="905256">
                  <a:extLst>
                    <a:ext uri="{9D8B030D-6E8A-4147-A177-3AD203B41FA5}">
                      <a16:colId xmlns:a16="http://schemas.microsoft.com/office/drawing/2014/main" val="3558278122"/>
                    </a:ext>
                  </a:extLst>
                </a:gridCol>
                <a:gridCol w="905256">
                  <a:extLst>
                    <a:ext uri="{9D8B030D-6E8A-4147-A177-3AD203B41FA5}">
                      <a16:colId xmlns:a16="http://schemas.microsoft.com/office/drawing/2014/main" val="1563363888"/>
                    </a:ext>
                  </a:extLst>
                </a:gridCol>
                <a:gridCol w="905256">
                  <a:extLst>
                    <a:ext uri="{9D8B030D-6E8A-4147-A177-3AD203B41FA5}">
                      <a16:colId xmlns:a16="http://schemas.microsoft.com/office/drawing/2014/main" val="2267573907"/>
                    </a:ext>
                  </a:extLst>
                </a:gridCol>
                <a:gridCol w="905256">
                  <a:extLst>
                    <a:ext uri="{9D8B030D-6E8A-4147-A177-3AD203B41FA5}">
                      <a16:colId xmlns:a16="http://schemas.microsoft.com/office/drawing/2014/main" val="4263031777"/>
                    </a:ext>
                  </a:extLst>
                </a:gridCol>
                <a:gridCol w="905256">
                  <a:extLst>
                    <a:ext uri="{9D8B030D-6E8A-4147-A177-3AD203B41FA5}">
                      <a16:colId xmlns:a16="http://schemas.microsoft.com/office/drawing/2014/main" val="340343954"/>
                    </a:ext>
                  </a:extLst>
                </a:gridCol>
                <a:gridCol w="905256">
                  <a:extLst>
                    <a:ext uri="{9D8B030D-6E8A-4147-A177-3AD203B41FA5}">
                      <a16:colId xmlns:a16="http://schemas.microsoft.com/office/drawing/2014/main" val="2393213159"/>
                    </a:ext>
                  </a:extLst>
                </a:gridCol>
                <a:gridCol w="905256">
                  <a:extLst>
                    <a:ext uri="{9D8B030D-6E8A-4147-A177-3AD203B41FA5}">
                      <a16:colId xmlns:a16="http://schemas.microsoft.com/office/drawing/2014/main" val="40736768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02321821"/>
                  </a:ext>
                </a:extLst>
              </a:tr>
              <a:tr h="370840">
                <a:tc>
                  <a:txBody>
                    <a:bodyPr/>
                    <a:lstStyle/>
                    <a:p>
                      <a:r>
                        <a:rPr lang="en-US" sz="1000"/>
                        <a:t>399</a:t>
                      </a:r>
                    </a:p>
                  </a:txBody>
                  <a:tcPr/>
                </a:tc>
                <a:tc>
                  <a:txBody>
                    <a:bodyPr/>
                    <a:lstStyle/>
                    <a:p>
                      <a:r>
                        <a:rPr lang="en-US" sz="1000"/>
                        <a:t>5</a:t>
                      </a:r>
                    </a:p>
                  </a:txBody>
                  <a:tcPr/>
                </a:tc>
                <a:tc>
                  <a:txBody>
                    <a:bodyPr/>
                    <a:lstStyle/>
                    <a:p>
                      <a:r>
                        <a:rPr lang="en-US" sz="1000"/>
                        <a:t>12</a:t>
                      </a:r>
                    </a:p>
                  </a:txBody>
                  <a:tcPr/>
                </a:tc>
                <a:tc>
                  <a:txBody>
                    <a:bodyPr/>
                    <a:lstStyle/>
                    <a:p>
                      <a:r>
                        <a:rPr lang="en-US" sz="1000"/>
                        <a:t>204</a:t>
                      </a:r>
                    </a:p>
                  </a:txBody>
                  <a:tcPr/>
                </a:tc>
                <a:tc>
                  <a:txBody>
                    <a:bodyPr/>
                    <a:lstStyle/>
                    <a:p>
                      <a:r>
                        <a:rPr lang="en-US" sz="1000"/>
                        <a:t>9</a:t>
                      </a:r>
                    </a:p>
                  </a:txBody>
                  <a:tcPr/>
                </a:tc>
                <a:tc>
                  <a:txBody>
                    <a:bodyPr/>
                    <a:lstStyle/>
                    <a:p>
                      <a:r>
                        <a:rPr lang="en-US" sz="1000"/>
                        <a:t>12</a:t>
                      </a:r>
                    </a:p>
                  </a:txBody>
                  <a:tcPr/>
                </a:tc>
                <a:tc>
                  <a:txBody>
                    <a:bodyPr/>
                    <a:lstStyle/>
                    <a:p>
                      <a:r>
                        <a:rPr lang="en-US" sz="1000"/>
                        <a:t>0</a:t>
                      </a:r>
                    </a:p>
                  </a:txBody>
                  <a:tcPr/>
                </a:tc>
                <a:tc>
                  <a:txBody>
                    <a:bodyPr/>
                    <a:lstStyle/>
                    <a:p>
                      <a:r>
                        <a:rPr lang="en-US" sz="1000"/>
                        <a:t>4.7348 %</a:t>
                      </a:r>
                    </a:p>
                  </a:txBody>
                  <a:tcPr/>
                </a:tc>
                <a:tc>
                  <a:txBody>
                    <a:bodyPr/>
                    <a:lstStyle/>
                    <a:p>
                      <a:r>
                        <a:rPr lang="en-US" sz="1000"/>
                        <a:t>0.0 %</a:t>
                      </a:r>
                    </a:p>
                  </a:txBody>
                  <a:tcPr/>
                </a:tc>
                <a:extLst>
                  <a:ext uri="{0D108BD9-81ED-4DB2-BD59-A6C34878D82A}">
                    <a16:rowId xmlns:a16="http://schemas.microsoft.com/office/drawing/2014/main" val="1203026701"/>
                  </a:ext>
                </a:extLst>
              </a:tr>
            </a:tbl>
          </a:graphicData>
        </a:graphic>
      </p:graphicFrame>
      <p:sp>
        <p:nvSpPr>
          <p:cNvPr id="4" name="Text Placeholder 3">
            <a:extLst>
              <a:ext uri="{FF2B5EF4-FFF2-40B4-BE49-F238E27FC236}">
                <a16:creationId xmlns:a16="http://schemas.microsoft.com/office/drawing/2014/main" id="{199877D9-DC31-4088-BF35-198823B1835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53727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825D-3C13-4C20-9587-5CE381690811}"/>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E25C7BF3-B95A-4D61-B486-E9DA66858A99}"/>
              </a:ext>
            </a:extLst>
          </p:cNvPr>
          <p:cNvGraphicFramePr>
            <a:graphicFrameLocks noGrp="1"/>
          </p:cNvGraphicFramePr>
          <p:nvPr>
            <p:ph type="chart" sz="quarter" idx="13"/>
            <p:extLst>
              <p:ext uri="{D42A27DB-BD31-4B8C-83A1-F6EECF244321}">
                <p14:modId xmlns:p14="http://schemas.microsoft.com/office/powerpoint/2010/main" val="2878895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0870EB-8B99-414B-94D6-A531C6E104AB}"/>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5516E80C-2B5C-4265-A684-5B5FD86EC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248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8D36-7254-4324-B108-76080B30900E}"/>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90CBF61-1746-4B06-B903-17AE2DF1A03A}"/>
              </a:ext>
            </a:extLst>
          </p:cNvPr>
          <p:cNvGraphicFramePr>
            <a:graphicFrameLocks noGrp="1"/>
          </p:cNvGraphicFramePr>
          <p:nvPr>
            <p:ph type="chart" sz="quarter" idx="13"/>
            <p:extLst>
              <p:ext uri="{D42A27DB-BD31-4B8C-83A1-F6EECF244321}">
                <p14:modId xmlns:p14="http://schemas.microsoft.com/office/powerpoint/2010/main" val="1759325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EE81C-B4ED-45C9-93ED-CC9C705A4986}"/>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7FE34F2B-ED46-4AD5-B60C-AC8CBC28BB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53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F1D5-6549-403D-9AE1-8277A92AF2F9}"/>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B3B72454-E1CE-4E82-A34F-99E8E6F0AC3F}"/>
              </a:ext>
            </a:extLst>
          </p:cNvPr>
          <p:cNvGraphicFramePr>
            <a:graphicFrameLocks noGrp="1"/>
          </p:cNvGraphicFramePr>
          <p:nvPr>
            <p:ph type="chart" sz="quarter" idx="13"/>
            <p:extLst>
              <p:ext uri="{D42A27DB-BD31-4B8C-83A1-F6EECF244321}">
                <p14:modId xmlns:p14="http://schemas.microsoft.com/office/powerpoint/2010/main" val="2549632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DEB269-7C70-4E8A-862D-EDB90C3F371F}"/>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17B42AD6-3AC6-4514-BD7F-D48C0B951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542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E7FA-2C10-453E-8E42-30DDC450240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634304FA-4212-4939-92D2-C4F8C54E39FF}"/>
              </a:ext>
            </a:extLst>
          </p:cNvPr>
          <p:cNvGraphicFramePr>
            <a:graphicFrameLocks noGrp="1"/>
          </p:cNvGraphicFramePr>
          <p:nvPr>
            <p:ph type="chart" sz="quarter" idx="13"/>
            <p:extLst>
              <p:ext uri="{D42A27DB-BD31-4B8C-83A1-F6EECF244321}">
                <p14:modId xmlns:p14="http://schemas.microsoft.com/office/powerpoint/2010/main" val="3151433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BA1EB-50D3-4DC4-B138-5255B15D814F}"/>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1F035973-1681-4534-8ED2-E40C89A11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57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D5921-89F0-4F94-9951-2BFB3DD80BDE}"/>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CC8ED4DF-11E9-43A8-9963-FC424D5F987C}"/>
              </a:ext>
            </a:extLst>
          </p:cNvPr>
          <p:cNvGraphicFramePr>
            <a:graphicFrameLocks noGrp="1"/>
          </p:cNvGraphicFramePr>
          <p:nvPr>
            <p:ph type="tbl" sz="quarter" idx="13"/>
            <p:extLst>
              <p:ext uri="{D42A27DB-BD31-4B8C-83A1-F6EECF244321}">
                <p14:modId xmlns:p14="http://schemas.microsoft.com/office/powerpoint/2010/main" val="130459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5714076"/>
                    </a:ext>
                  </a:extLst>
                </a:gridCol>
                <a:gridCol w="822960">
                  <a:extLst>
                    <a:ext uri="{9D8B030D-6E8A-4147-A177-3AD203B41FA5}">
                      <a16:colId xmlns:a16="http://schemas.microsoft.com/office/drawing/2014/main" val="2830840368"/>
                    </a:ext>
                  </a:extLst>
                </a:gridCol>
                <a:gridCol w="822960">
                  <a:extLst>
                    <a:ext uri="{9D8B030D-6E8A-4147-A177-3AD203B41FA5}">
                      <a16:colId xmlns:a16="http://schemas.microsoft.com/office/drawing/2014/main" val="182008550"/>
                    </a:ext>
                  </a:extLst>
                </a:gridCol>
                <a:gridCol w="822960">
                  <a:extLst>
                    <a:ext uri="{9D8B030D-6E8A-4147-A177-3AD203B41FA5}">
                      <a16:colId xmlns:a16="http://schemas.microsoft.com/office/drawing/2014/main" val="1378021880"/>
                    </a:ext>
                  </a:extLst>
                </a:gridCol>
                <a:gridCol w="822960">
                  <a:extLst>
                    <a:ext uri="{9D8B030D-6E8A-4147-A177-3AD203B41FA5}">
                      <a16:colId xmlns:a16="http://schemas.microsoft.com/office/drawing/2014/main" val="2444752640"/>
                    </a:ext>
                  </a:extLst>
                </a:gridCol>
                <a:gridCol w="822960">
                  <a:extLst>
                    <a:ext uri="{9D8B030D-6E8A-4147-A177-3AD203B41FA5}">
                      <a16:colId xmlns:a16="http://schemas.microsoft.com/office/drawing/2014/main" val="3403091352"/>
                    </a:ext>
                  </a:extLst>
                </a:gridCol>
                <a:gridCol w="822960">
                  <a:extLst>
                    <a:ext uri="{9D8B030D-6E8A-4147-A177-3AD203B41FA5}">
                      <a16:colId xmlns:a16="http://schemas.microsoft.com/office/drawing/2014/main" val="217969076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99379859"/>
                  </a:ext>
                </a:extLst>
              </a:tr>
              <a:tr h="370840">
                <a:tc>
                  <a:txBody>
                    <a:bodyPr/>
                    <a:lstStyle/>
                    <a:p>
                      <a:r>
                        <a:rPr lang="en-US" sz="1000" b="1"/>
                        <a:t>Tokio Marine America - 2021-02-17 20:12:00</a:t>
                      </a:r>
                      <a:r>
                        <a:rPr lang="en-US" sz="1000"/>
                        <a:t>
 A career in insurance is steady but not limited! Workers Compensation Manager, Janet H. says, "Over 25 years with Tokio Marine America has given me stability and opportunity. My appreciation for my colleagues continues to grow." #InsuranceCareersMonth #ICM2021</a:t>
                      </a:r>
                    </a:p>
                  </a:txBody>
                  <a:tcPr/>
                </a:tc>
                <a:tc>
                  <a:txBody>
                    <a:bodyPr/>
                    <a:lstStyle/>
                    <a:p>
                      <a:r>
                        <a:rPr lang="en-US" sz="1000"/>
                        <a:t>158</a:t>
                      </a:r>
                    </a:p>
                  </a:txBody>
                  <a:tcPr/>
                </a:tc>
                <a:tc>
                  <a:txBody>
                    <a:bodyPr/>
                    <a:lstStyle/>
                    <a:p>
                      <a:r>
                        <a:rPr lang="en-US" sz="1000"/>
                        <a:t>149</a:t>
                      </a:r>
                    </a:p>
                  </a:txBody>
                  <a:tcPr/>
                </a:tc>
                <a:tc>
                  <a:txBody>
                    <a:bodyPr/>
                    <a:lstStyle/>
                    <a:p>
                      <a:r>
                        <a:rPr lang="en-US" sz="1000"/>
                        <a:t>9</a:t>
                      </a:r>
                    </a:p>
                  </a:txBody>
                  <a:tcPr/>
                </a:tc>
                <a:tc>
                  <a:txBody>
                    <a:bodyPr/>
                    <a:lstStyle/>
                    <a:p>
                      <a:r>
                        <a:rPr lang="en-US" sz="1000"/>
                        <a:t>0</a:t>
                      </a:r>
                    </a:p>
                  </a:txBody>
                  <a:tcPr/>
                </a:tc>
                <a:tc>
                  <a:txBody>
                    <a:bodyPr/>
                    <a:lstStyle/>
                    <a:p>
                      <a:r>
                        <a:rPr lang="en-US" sz="1000"/>
                        <a:t>40.0000 %</a:t>
                      </a:r>
                    </a:p>
                  </a:txBody>
                  <a:tcPr/>
                </a:tc>
                <a:tc>
                  <a:txBody>
                    <a:bodyPr/>
                    <a:lstStyle/>
                    <a:p>
                      <a:r>
                        <a:rPr lang="en-US" sz="1000"/>
                        <a:t>Photo</a:t>
                      </a:r>
                    </a:p>
                  </a:txBody>
                  <a:tcPr/>
                </a:tc>
                <a:extLst>
                  <a:ext uri="{0D108BD9-81ED-4DB2-BD59-A6C34878D82A}">
                    <a16:rowId xmlns:a16="http://schemas.microsoft.com/office/drawing/2014/main" val="3369538700"/>
                  </a:ext>
                </a:extLst>
              </a:tr>
              <a:tr h="370840">
                <a:tc>
                  <a:txBody>
                    <a:bodyPr/>
                    <a:lstStyle/>
                    <a:p>
                      <a:r>
                        <a:rPr lang="en-US" sz="1000" b="1"/>
                        <a:t>Tokio Marine America - 2021-02-10 20:04:58</a:t>
                      </a:r>
                      <a:r>
                        <a:rPr lang="en-US" sz="1000"/>
                        <a:t>
 For #InsuranceCareersMonth, we’re sharing stories from our talented team. Regulatory Filing Consultant and Employee Engagement Committee member, Micaah, shares his thoughts about working in Corporate Underwriting. 
“Working at TMA… allows me to utilize my academic training in Insurance &amp; Legal Studies in order to keep TMA compliant, as well as provide Field Underwriting the ability to ‘Look beyond Profit,’ yet still provide profitable pricing for the Lines of Business I support.”
#ICM2020</a:t>
                      </a:r>
                    </a:p>
                  </a:txBody>
                  <a:tcPr/>
                </a:tc>
                <a:tc>
                  <a:txBody>
                    <a:bodyPr/>
                    <a:lstStyle/>
                    <a:p>
                      <a:r>
                        <a:rPr lang="en-US" sz="1000"/>
                        <a:t>13</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3.3079 %</a:t>
                      </a:r>
                    </a:p>
                  </a:txBody>
                  <a:tcPr/>
                </a:tc>
                <a:tc>
                  <a:txBody>
                    <a:bodyPr/>
                    <a:lstStyle/>
                    <a:p>
                      <a:r>
                        <a:rPr lang="en-US" sz="1000"/>
                        <a:t>Photo</a:t>
                      </a:r>
                    </a:p>
                  </a:txBody>
                  <a:tcPr/>
                </a:tc>
                <a:extLst>
                  <a:ext uri="{0D108BD9-81ED-4DB2-BD59-A6C34878D82A}">
                    <a16:rowId xmlns:a16="http://schemas.microsoft.com/office/drawing/2014/main" val="4195586684"/>
                  </a:ext>
                </a:extLst>
              </a:tr>
              <a:tr h="370840">
                <a:tc>
                  <a:txBody>
                    <a:bodyPr/>
                    <a:lstStyle/>
                    <a:p>
                      <a:r>
                        <a:rPr lang="en-US" sz="1000" b="1"/>
                        <a:t>Tokio Marine America - 2021-02-19 20:14:04</a:t>
                      </a:r>
                      <a:r>
                        <a:rPr lang="en-US" sz="1000"/>
                        <a:t>
 It's never too early to start preparing for your insurance career! Andrew and Vanessa's daughters, Genevieve and Charlotte, dressed up as grown-ups for Genevieve's 100th day of school. We think they look ready for a #FunFriday at the office! #InsuranceCareersMonth #ICM2021</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2.7848 %</a:t>
                      </a:r>
                    </a:p>
                  </a:txBody>
                  <a:tcPr/>
                </a:tc>
                <a:tc>
                  <a:txBody>
                    <a:bodyPr/>
                    <a:lstStyle/>
                    <a:p>
                      <a:r>
                        <a:rPr lang="en-US" sz="1000"/>
                        <a:t>Photo</a:t>
                      </a:r>
                    </a:p>
                  </a:txBody>
                  <a:tcPr/>
                </a:tc>
                <a:extLst>
                  <a:ext uri="{0D108BD9-81ED-4DB2-BD59-A6C34878D82A}">
                    <a16:rowId xmlns:a16="http://schemas.microsoft.com/office/drawing/2014/main" val="1186210578"/>
                  </a:ext>
                </a:extLst>
              </a:tr>
            </a:tbl>
          </a:graphicData>
        </a:graphic>
      </p:graphicFrame>
      <p:sp>
        <p:nvSpPr>
          <p:cNvPr id="4" name="Text Placeholder 3">
            <a:extLst>
              <a:ext uri="{FF2B5EF4-FFF2-40B4-BE49-F238E27FC236}">
                <a16:creationId xmlns:a16="http://schemas.microsoft.com/office/drawing/2014/main" id="{D06CBCD7-9E4E-4FD1-ACF7-307E0393ABD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873202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E6205-0F73-40AC-9E01-55858A86B30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9363239-CC4E-4885-AFF9-B864B5995ED9}"/>
              </a:ext>
            </a:extLst>
          </p:cNvPr>
          <p:cNvGraphicFramePr>
            <a:graphicFrameLocks noGrp="1"/>
          </p:cNvGraphicFramePr>
          <p:nvPr>
            <p:ph type="tbl" sz="quarter" idx="13"/>
            <p:extLst>
              <p:ext uri="{D42A27DB-BD31-4B8C-83A1-F6EECF244321}">
                <p14:modId xmlns:p14="http://schemas.microsoft.com/office/powerpoint/2010/main" val="127227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30366354"/>
                    </a:ext>
                  </a:extLst>
                </a:gridCol>
                <a:gridCol w="576072">
                  <a:extLst>
                    <a:ext uri="{9D8B030D-6E8A-4147-A177-3AD203B41FA5}">
                      <a16:colId xmlns:a16="http://schemas.microsoft.com/office/drawing/2014/main" val="1566060264"/>
                    </a:ext>
                  </a:extLst>
                </a:gridCol>
                <a:gridCol w="576072">
                  <a:extLst>
                    <a:ext uri="{9D8B030D-6E8A-4147-A177-3AD203B41FA5}">
                      <a16:colId xmlns:a16="http://schemas.microsoft.com/office/drawing/2014/main" val="3563246424"/>
                    </a:ext>
                  </a:extLst>
                </a:gridCol>
                <a:gridCol w="576072">
                  <a:extLst>
                    <a:ext uri="{9D8B030D-6E8A-4147-A177-3AD203B41FA5}">
                      <a16:colId xmlns:a16="http://schemas.microsoft.com/office/drawing/2014/main" val="4109755944"/>
                    </a:ext>
                  </a:extLst>
                </a:gridCol>
                <a:gridCol w="576072">
                  <a:extLst>
                    <a:ext uri="{9D8B030D-6E8A-4147-A177-3AD203B41FA5}">
                      <a16:colId xmlns:a16="http://schemas.microsoft.com/office/drawing/2014/main" val="1320752012"/>
                    </a:ext>
                  </a:extLst>
                </a:gridCol>
                <a:gridCol w="576072">
                  <a:extLst>
                    <a:ext uri="{9D8B030D-6E8A-4147-A177-3AD203B41FA5}">
                      <a16:colId xmlns:a16="http://schemas.microsoft.com/office/drawing/2014/main" val="1641447223"/>
                    </a:ext>
                  </a:extLst>
                </a:gridCol>
                <a:gridCol w="576072">
                  <a:extLst>
                    <a:ext uri="{9D8B030D-6E8A-4147-A177-3AD203B41FA5}">
                      <a16:colId xmlns:a16="http://schemas.microsoft.com/office/drawing/2014/main" val="1049882380"/>
                    </a:ext>
                  </a:extLst>
                </a:gridCol>
                <a:gridCol w="576072">
                  <a:extLst>
                    <a:ext uri="{9D8B030D-6E8A-4147-A177-3AD203B41FA5}">
                      <a16:colId xmlns:a16="http://schemas.microsoft.com/office/drawing/2014/main" val="4244406840"/>
                    </a:ext>
                  </a:extLst>
                </a:gridCol>
                <a:gridCol w="576072">
                  <a:extLst>
                    <a:ext uri="{9D8B030D-6E8A-4147-A177-3AD203B41FA5}">
                      <a16:colId xmlns:a16="http://schemas.microsoft.com/office/drawing/2014/main" val="1655459437"/>
                    </a:ext>
                  </a:extLst>
                </a:gridCol>
                <a:gridCol w="576072">
                  <a:extLst>
                    <a:ext uri="{9D8B030D-6E8A-4147-A177-3AD203B41FA5}">
                      <a16:colId xmlns:a16="http://schemas.microsoft.com/office/drawing/2014/main" val="4034441065"/>
                    </a:ext>
                  </a:extLst>
                </a:gridCol>
                <a:gridCol w="576072">
                  <a:extLst>
                    <a:ext uri="{9D8B030D-6E8A-4147-A177-3AD203B41FA5}">
                      <a16:colId xmlns:a16="http://schemas.microsoft.com/office/drawing/2014/main" val="1990217584"/>
                    </a:ext>
                  </a:extLst>
                </a:gridCol>
                <a:gridCol w="576072">
                  <a:extLst>
                    <a:ext uri="{9D8B030D-6E8A-4147-A177-3AD203B41FA5}">
                      <a16:colId xmlns:a16="http://schemas.microsoft.com/office/drawing/2014/main" val="2454002619"/>
                    </a:ext>
                  </a:extLst>
                </a:gridCol>
                <a:gridCol w="576072">
                  <a:extLst>
                    <a:ext uri="{9D8B030D-6E8A-4147-A177-3AD203B41FA5}">
                      <a16:colId xmlns:a16="http://schemas.microsoft.com/office/drawing/2014/main" val="85328337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42516387"/>
                  </a:ext>
                </a:extLst>
              </a:tr>
              <a:tr h="370840">
                <a:tc>
                  <a:txBody>
                    <a:bodyPr/>
                    <a:lstStyle/>
                    <a:p>
                      <a:r>
                        <a:rPr lang="en-US" sz="1000"/>
                        <a:t>214</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20</a:t>
                      </a:r>
                    </a:p>
                  </a:txBody>
                  <a:tcPr/>
                </a:tc>
                <a:tc>
                  <a:txBody>
                    <a:bodyPr/>
                    <a:lstStyle/>
                    <a:p>
                      <a:r>
                        <a:rPr lang="en-US" sz="1000"/>
                        <a:t>20</a:t>
                      </a:r>
                    </a:p>
                  </a:txBody>
                  <a:tcPr/>
                </a:tc>
                <a:tc>
                  <a:txBody>
                    <a:bodyPr/>
                    <a:lstStyle/>
                    <a:p>
                      <a:r>
                        <a:rPr lang="en-US" sz="1000"/>
                        <a:t>46</a:t>
                      </a:r>
                    </a:p>
                  </a:txBody>
                  <a:tcPr/>
                </a:tc>
                <a:tc>
                  <a:txBody>
                    <a:bodyPr/>
                    <a:lstStyle/>
                    <a:p>
                      <a:r>
                        <a:rPr lang="en-US" sz="1000"/>
                        <a:t>3</a:t>
                      </a:r>
                    </a:p>
                  </a:txBody>
                  <a:tcPr/>
                </a:tc>
                <a:tc>
                  <a:txBody>
                    <a:bodyPr/>
                    <a:lstStyle/>
                    <a:p>
                      <a:r>
                        <a:rPr lang="en-US" sz="1000"/>
                        <a:t>4</a:t>
                      </a:r>
                    </a:p>
                  </a:txBody>
                  <a:tcPr/>
                </a:tc>
                <a:tc>
                  <a:txBody>
                    <a:bodyPr/>
                    <a:lstStyle/>
                    <a:p>
                      <a:r>
                        <a:rPr lang="en-US" sz="1000"/>
                        <a:t>2.7123 %</a:t>
                      </a:r>
                    </a:p>
                  </a:txBody>
                  <a:tcPr/>
                </a:tc>
                <a:tc>
                  <a:txBody>
                    <a:bodyPr/>
                    <a:lstStyle/>
                    <a:p>
                      <a:r>
                        <a:rPr lang="en-US" sz="1000"/>
                        <a:t>0.0 %</a:t>
                      </a:r>
                    </a:p>
                  </a:txBody>
                  <a:tcPr/>
                </a:tc>
                <a:extLst>
                  <a:ext uri="{0D108BD9-81ED-4DB2-BD59-A6C34878D82A}">
                    <a16:rowId xmlns:a16="http://schemas.microsoft.com/office/drawing/2014/main" val="643882980"/>
                  </a:ext>
                </a:extLst>
              </a:tr>
            </a:tbl>
          </a:graphicData>
        </a:graphic>
      </p:graphicFrame>
      <p:sp>
        <p:nvSpPr>
          <p:cNvPr id="4" name="Text Placeholder 3">
            <a:extLst>
              <a:ext uri="{FF2B5EF4-FFF2-40B4-BE49-F238E27FC236}">
                <a16:creationId xmlns:a16="http://schemas.microsoft.com/office/drawing/2014/main" id="{152538CA-620A-47D4-8C04-1DDE8C12C84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63666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06A56-BB2C-499F-AE23-06F2C23E618D}"/>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8DA93B6-489D-4E58-8BB0-ACA00FEB94F7}"/>
              </a:ext>
            </a:extLst>
          </p:cNvPr>
          <p:cNvGraphicFramePr>
            <a:graphicFrameLocks noGrp="1"/>
          </p:cNvGraphicFramePr>
          <p:nvPr>
            <p:ph type="chart" sz="quarter" idx="13"/>
            <p:extLst>
              <p:ext uri="{D42A27DB-BD31-4B8C-83A1-F6EECF244321}">
                <p14:modId xmlns:p14="http://schemas.microsoft.com/office/powerpoint/2010/main" val="3890131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AC8AF6-B31F-4AB1-ABBC-3FAAE638EADD}"/>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E33691CC-7140-4FD8-B046-82392B794D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5895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C08F-A83A-4339-A3A4-16F6AC8A3B6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C3566C5E-C7F9-456A-88AA-974E21427FCB}"/>
              </a:ext>
            </a:extLst>
          </p:cNvPr>
          <p:cNvGraphicFramePr>
            <a:graphicFrameLocks noGrp="1"/>
          </p:cNvGraphicFramePr>
          <p:nvPr>
            <p:ph type="chart" sz="quarter" idx="13"/>
            <p:extLst>
              <p:ext uri="{D42A27DB-BD31-4B8C-83A1-F6EECF244321}">
                <p14:modId xmlns:p14="http://schemas.microsoft.com/office/powerpoint/2010/main" val="3279295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168BB-AC61-4396-996F-C71F81B4F50C}"/>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950F3460-3FAC-4DC9-ADEF-F7AB47320B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8814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8864-D9DA-4679-8B59-88EAEBBD10D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6023E384-48D4-4FE5-A281-488F1F26EB42}"/>
              </a:ext>
            </a:extLst>
          </p:cNvPr>
          <p:cNvGraphicFramePr>
            <a:graphicFrameLocks noGrp="1"/>
          </p:cNvGraphicFramePr>
          <p:nvPr>
            <p:ph type="chart" sz="quarter" idx="13"/>
            <p:extLst>
              <p:ext uri="{D42A27DB-BD31-4B8C-83A1-F6EECF244321}">
                <p14:modId xmlns:p14="http://schemas.microsoft.com/office/powerpoint/2010/main" val="1207792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DBB0DA-AE05-4656-BB9C-F99F8C057B4A}"/>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1862D256-110B-42DA-98C0-ED08707F42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56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1D8A7-2FBE-4616-B6DA-3F27A940E9C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2688C5E1-E675-4724-9ED0-B38672E2741C}"/>
              </a:ext>
            </a:extLst>
          </p:cNvPr>
          <p:cNvGraphicFramePr>
            <a:graphicFrameLocks noGrp="1"/>
          </p:cNvGraphicFramePr>
          <p:nvPr>
            <p:ph type="tbl" sz="quarter" idx="13"/>
            <p:extLst>
              <p:ext uri="{D42A27DB-BD31-4B8C-83A1-F6EECF244321}">
                <p14:modId xmlns:p14="http://schemas.microsoft.com/office/powerpoint/2010/main" val="91777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69040385"/>
                    </a:ext>
                  </a:extLst>
                </a:gridCol>
                <a:gridCol w="493776">
                  <a:extLst>
                    <a:ext uri="{9D8B030D-6E8A-4147-A177-3AD203B41FA5}">
                      <a16:colId xmlns:a16="http://schemas.microsoft.com/office/drawing/2014/main" val="835138185"/>
                    </a:ext>
                  </a:extLst>
                </a:gridCol>
                <a:gridCol w="1069848">
                  <a:extLst>
                    <a:ext uri="{9D8B030D-6E8A-4147-A177-3AD203B41FA5}">
                      <a16:colId xmlns:a16="http://schemas.microsoft.com/office/drawing/2014/main" val="1645171686"/>
                    </a:ext>
                  </a:extLst>
                </a:gridCol>
                <a:gridCol w="1069848">
                  <a:extLst>
                    <a:ext uri="{9D8B030D-6E8A-4147-A177-3AD203B41FA5}">
                      <a16:colId xmlns:a16="http://schemas.microsoft.com/office/drawing/2014/main" val="3712995694"/>
                    </a:ext>
                  </a:extLst>
                </a:gridCol>
                <a:gridCol w="1069848">
                  <a:extLst>
                    <a:ext uri="{9D8B030D-6E8A-4147-A177-3AD203B41FA5}">
                      <a16:colId xmlns:a16="http://schemas.microsoft.com/office/drawing/2014/main" val="3528285037"/>
                    </a:ext>
                  </a:extLst>
                </a:gridCol>
                <a:gridCol w="1069848">
                  <a:extLst>
                    <a:ext uri="{9D8B030D-6E8A-4147-A177-3AD203B41FA5}">
                      <a16:colId xmlns:a16="http://schemas.microsoft.com/office/drawing/2014/main" val="2139563925"/>
                    </a:ext>
                  </a:extLst>
                </a:gridCol>
                <a:gridCol w="1069848">
                  <a:extLst>
                    <a:ext uri="{9D8B030D-6E8A-4147-A177-3AD203B41FA5}">
                      <a16:colId xmlns:a16="http://schemas.microsoft.com/office/drawing/2014/main" val="201555733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580240206"/>
                  </a:ext>
                </a:extLst>
              </a:tr>
              <a:tr h="370840">
                <a:tc>
                  <a:txBody>
                    <a:bodyPr/>
                    <a:lstStyle/>
                    <a:p>
                      <a:r>
                        <a:rPr lang="en-US" sz="1000" b="1"/>
                        <a:t>@TokioMAmerica - 2021-02-03 20:16:04</a:t>
                      </a:r>
                      <a:r>
                        <a:rPr lang="en-US" sz="1000"/>
                        <a:t>
 February is #InsuranceCareersMonth! We asked Tina C, Manager, Personal Lines Underwriting, what she likes about working in insurance. She responded, “For me, it’s all about the people and the long standing relationships you build in the insurance industry along the way.” #ICM2021 https://t.co/rCwyQYYnqa</a:t>
                      </a:r>
                    </a:p>
                  </a:txBody>
                  <a:tcPr/>
                </a:tc>
                <a:tc>
                  <a:txBody>
                    <a:bodyPr/>
                    <a:lstStyle/>
                    <a:p>
                      <a:r>
                        <a:rPr lang="en-US" sz="1000"/>
                        <a:t>02/22/2021 18:10:21</a:t>
                      </a:r>
                    </a:p>
                  </a:txBody>
                  <a:tcPr/>
                </a:tc>
                <a:tc>
                  <a:txBody>
                    <a:bodyPr/>
                    <a:lstStyle/>
                    <a:p>
                      <a:r>
                        <a:rPr lang="en-US" sz="1000"/>
                        <a:t>2</a:t>
                      </a:r>
                    </a:p>
                  </a:txBody>
                  <a:tcPr/>
                </a:tc>
                <a:tc>
                  <a:txBody>
                    <a:bodyPr/>
                    <a:lstStyle/>
                    <a:p>
                      <a:r>
                        <a:rPr lang="en-US" sz="1000"/>
                        <a:t>10</a:t>
                      </a:r>
                    </a:p>
                  </a:txBody>
                  <a:tcPr/>
                </a:tc>
                <a:tc>
                  <a:txBody>
                    <a:bodyPr/>
                    <a:lstStyle/>
                    <a:p>
                      <a:r>
                        <a:rPr lang="en-US" sz="1000"/>
                        <a:t>1</a:t>
                      </a:r>
                    </a:p>
                  </a:txBody>
                  <a:tcPr/>
                </a:tc>
                <a:tc>
                  <a:txBody>
                    <a:bodyPr/>
                    <a:lstStyle/>
                    <a:p>
                      <a:r>
                        <a:rPr lang="en-US" sz="1000"/>
                        <a:t>13</a:t>
                      </a:r>
                    </a:p>
                  </a:txBody>
                  <a:tcPr/>
                </a:tc>
                <a:tc>
                  <a:txBody>
                    <a:bodyPr/>
                    <a:lstStyle/>
                    <a:p>
                      <a:r>
                        <a:rPr lang="en-US" sz="1000"/>
                        <a:t>6.1611 %</a:t>
                      </a:r>
                    </a:p>
                  </a:txBody>
                  <a:tcPr/>
                </a:tc>
                <a:extLst>
                  <a:ext uri="{0D108BD9-81ED-4DB2-BD59-A6C34878D82A}">
                    <a16:rowId xmlns:a16="http://schemas.microsoft.com/office/drawing/2014/main" val="4015210464"/>
                  </a:ext>
                </a:extLst>
              </a:tr>
              <a:tr h="370840">
                <a:tc>
                  <a:txBody>
                    <a:bodyPr/>
                    <a:lstStyle/>
                    <a:p>
                      <a:r>
                        <a:rPr lang="en-US" sz="1000" b="1"/>
                        <a:t>@TokioMAmerica - 2021-02-19 20:13:23</a:t>
                      </a:r>
                      <a:r>
                        <a:rPr lang="en-US" sz="1000"/>
                        <a:t>
 It's never too early to start preparing for your insurance career! Andrew and Vanessa's daughters, Genevieve and Charlotte, dressed up as grown-ups for Genevieve's 100th day of school. We think they look ready for a #FunFriday at the office! #InsuranceCareersMonth #ICM2020 https://t.co/aNOUZT7xDw</a:t>
                      </a:r>
                    </a:p>
                  </a:txBody>
                  <a:tcPr/>
                </a:tc>
                <a:tc>
                  <a:txBody>
                    <a:bodyPr/>
                    <a:lstStyle/>
                    <a:p>
                      <a:r>
                        <a:rPr lang="en-US" sz="1000"/>
                        <a:t>02/27/2021 12:09:57</a:t>
                      </a:r>
                    </a:p>
                  </a:txBody>
                  <a:tcPr/>
                </a:tc>
                <a:tc>
                  <a:txBody>
                    <a:bodyPr/>
                    <a:lstStyle/>
                    <a:p>
                      <a:r>
                        <a:rPr lang="en-US" sz="1000"/>
                        <a:t>3</a:t>
                      </a:r>
                    </a:p>
                  </a:txBody>
                  <a:tcPr/>
                </a:tc>
                <a:tc>
                  <a:txBody>
                    <a:bodyPr/>
                    <a:lstStyle/>
                    <a:p>
                      <a:r>
                        <a:rPr lang="en-US" sz="1000"/>
                        <a:t>7</a:t>
                      </a:r>
                    </a:p>
                  </a:txBody>
                  <a:tcPr/>
                </a:tc>
                <a:tc>
                  <a:txBody>
                    <a:bodyPr/>
                    <a:lstStyle/>
                    <a:p>
                      <a:r>
                        <a:rPr lang="en-US" sz="1000"/>
                        <a:t>1</a:t>
                      </a:r>
                    </a:p>
                  </a:txBody>
                  <a:tcPr/>
                </a:tc>
                <a:tc>
                  <a:txBody>
                    <a:bodyPr/>
                    <a:lstStyle/>
                    <a:p>
                      <a:r>
                        <a:rPr lang="en-US" sz="1000"/>
                        <a:t>11</a:t>
                      </a:r>
                    </a:p>
                  </a:txBody>
                  <a:tcPr/>
                </a:tc>
                <a:tc>
                  <a:txBody>
                    <a:bodyPr/>
                    <a:lstStyle/>
                    <a:p>
                      <a:r>
                        <a:rPr lang="en-US" sz="1000"/>
                        <a:t>5.1402 %</a:t>
                      </a:r>
                    </a:p>
                  </a:txBody>
                  <a:tcPr/>
                </a:tc>
                <a:extLst>
                  <a:ext uri="{0D108BD9-81ED-4DB2-BD59-A6C34878D82A}">
                    <a16:rowId xmlns:a16="http://schemas.microsoft.com/office/drawing/2014/main" val="3766366263"/>
                  </a:ext>
                </a:extLst>
              </a:tr>
              <a:tr h="370840">
                <a:tc>
                  <a:txBody>
                    <a:bodyPr/>
                    <a:lstStyle/>
                    <a:p>
                      <a:r>
                        <a:rPr lang="en-US" sz="1000" b="1"/>
                        <a:t>@TokioMAmerica - 2021-02-10 20:10:18</a:t>
                      </a:r>
                      <a:r>
                        <a:rPr lang="en-US" sz="1000"/>
                        <a:t>
 Happy #InsuranceCareersMonth! Today, we’re highlighting Regulatory Filing Consultant, Micaah. Working in Corporate Underwriting allows Micaah to “provide profitable pricing for the lines of business [he] supports.” #ICM2020 https://t.co/U7XyxAEQ15</a:t>
                      </a:r>
                    </a:p>
                  </a:txBody>
                  <a:tcPr/>
                </a:tc>
                <a:tc>
                  <a:txBody>
                    <a:bodyPr/>
                    <a:lstStyle/>
                    <a:p>
                      <a:r>
                        <a:rPr lang="en-US" sz="1000"/>
                        <a:t>02/16/2021 06:11:31</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8</a:t>
                      </a:r>
                    </a:p>
                  </a:txBody>
                  <a:tcPr/>
                </a:tc>
                <a:tc>
                  <a:txBody>
                    <a:bodyPr/>
                    <a:lstStyle/>
                    <a:p>
                      <a:r>
                        <a:rPr lang="en-US" sz="1000"/>
                        <a:t>3.7736 %</a:t>
                      </a:r>
                    </a:p>
                  </a:txBody>
                  <a:tcPr/>
                </a:tc>
                <a:extLst>
                  <a:ext uri="{0D108BD9-81ED-4DB2-BD59-A6C34878D82A}">
                    <a16:rowId xmlns:a16="http://schemas.microsoft.com/office/drawing/2014/main" val="730191194"/>
                  </a:ext>
                </a:extLst>
              </a:tr>
            </a:tbl>
          </a:graphicData>
        </a:graphic>
      </p:graphicFrame>
      <p:sp>
        <p:nvSpPr>
          <p:cNvPr id="4" name="Text Placeholder 3">
            <a:extLst>
              <a:ext uri="{FF2B5EF4-FFF2-40B4-BE49-F238E27FC236}">
                <a16:creationId xmlns:a16="http://schemas.microsoft.com/office/drawing/2014/main" id="{F2005797-6E86-496F-9172-DD916BE00A3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30510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FD873-7666-4C47-AE44-D45221DA527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C3358E4-99AA-44A3-8C42-1D91F49DCB3C}"/>
              </a:ext>
            </a:extLst>
          </p:cNvPr>
          <p:cNvGraphicFramePr>
            <a:graphicFrameLocks noGrp="1"/>
          </p:cNvGraphicFramePr>
          <p:nvPr>
            <p:ph type="tbl" sz="quarter" idx="13"/>
            <p:extLst>
              <p:ext uri="{D42A27DB-BD31-4B8C-83A1-F6EECF244321}">
                <p14:modId xmlns:p14="http://schemas.microsoft.com/office/powerpoint/2010/main" val="477065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40202183"/>
                    </a:ext>
                  </a:extLst>
                </a:gridCol>
                <a:gridCol w="658368">
                  <a:extLst>
                    <a:ext uri="{9D8B030D-6E8A-4147-A177-3AD203B41FA5}">
                      <a16:colId xmlns:a16="http://schemas.microsoft.com/office/drawing/2014/main" val="651613239"/>
                    </a:ext>
                  </a:extLst>
                </a:gridCol>
                <a:gridCol w="658368">
                  <a:extLst>
                    <a:ext uri="{9D8B030D-6E8A-4147-A177-3AD203B41FA5}">
                      <a16:colId xmlns:a16="http://schemas.microsoft.com/office/drawing/2014/main" val="1989225282"/>
                    </a:ext>
                  </a:extLst>
                </a:gridCol>
                <a:gridCol w="658368">
                  <a:extLst>
                    <a:ext uri="{9D8B030D-6E8A-4147-A177-3AD203B41FA5}">
                      <a16:colId xmlns:a16="http://schemas.microsoft.com/office/drawing/2014/main" val="2964033849"/>
                    </a:ext>
                  </a:extLst>
                </a:gridCol>
                <a:gridCol w="658368">
                  <a:extLst>
                    <a:ext uri="{9D8B030D-6E8A-4147-A177-3AD203B41FA5}">
                      <a16:colId xmlns:a16="http://schemas.microsoft.com/office/drawing/2014/main" val="2504551909"/>
                    </a:ext>
                  </a:extLst>
                </a:gridCol>
                <a:gridCol w="658368">
                  <a:extLst>
                    <a:ext uri="{9D8B030D-6E8A-4147-A177-3AD203B41FA5}">
                      <a16:colId xmlns:a16="http://schemas.microsoft.com/office/drawing/2014/main" val="1942881871"/>
                    </a:ext>
                  </a:extLst>
                </a:gridCol>
                <a:gridCol w="658368">
                  <a:extLst>
                    <a:ext uri="{9D8B030D-6E8A-4147-A177-3AD203B41FA5}">
                      <a16:colId xmlns:a16="http://schemas.microsoft.com/office/drawing/2014/main" val="383052631"/>
                    </a:ext>
                  </a:extLst>
                </a:gridCol>
                <a:gridCol w="658368">
                  <a:extLst>
                    <a:ext uri="{9D8B030D-6E8A-4147-A177-3AD203B41FA5}">
                      <a16:colId xmlns:a16="http://schemas.microsoft.com/office/drawing/2014/main" val="2369313849"/>
                    </a:ext>
                  </a:extLst>
                </a:gridCol>
                <a:gridCol w="658368">
                  <a:extLst>
                    <a:ext uri="{9D8B030D-6E8A-4147-A177-3AD203B41FA5}">
                      <a16:colId xmlns:a16="http://schemas.microsoft.com/office/drawing/2014/main" val="3695200461"/>
                    </a:ext>
                  </a:extLst>
                </a:gridCol>
                <a:gridCol w="658368">
                  <a:extLst>
                    <a:ext uri="{9D8B030D-6E8A-4147-A177-3AD203B41FA5}">
                      <a16:colId xmlns:a16="http://schemas.microsoft.com/office/drawing/2014/main" val="446493838"/>
                    </a:ext>
                  </a:extLst>
                </a:gridCol>
                <a:gridCol w="658368">
                  <a:extLst>
                    <a:ext uri="{9D8B030D-6E8A-4147-A177-3AD203B41FA5}">
                      <a16:colId xmlns:a16="http://schemas.microsoft.com/office/drawing/2014/main" val="4249480756"/>
                    </a:ext>
                  </a:extLst>
                </a:gridCol>
                <a:gridCol w="658368">
                  <a:extLst>
                    <a:ext uri="{9D8B030D-6E8A-4147-A177-3AD203B41FA5}">
                      <a16:colId xmlns:a16="http://schemas.microsoft.com/office/drawing/2014/main" val="9051134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54474863"/>
                  </a:ext>
                </a:extLst>
              </a:tr>
              <a:tr h="370840">
                <a:tc>
                  <a:txBody>
                    <a:bodyPr/>
                    <a:lstStyle/>
                    <a:p>
                      <a:r>
                        <a:rPr lang="en-US" sz="1000"/>
                        <a:t>17734</a:t>
                      </a:r>
                    </a:p>
                  </a:txBody>
                  <a:tcPr/>
                </a:tc>
                <a:tc>
                  <a:txBody>
                    <a:bodyPr/>
                    <a:lstStyle/>
                    <a:p>
                      <a:r>
                        <a:rPr lang="en-US" sz="1000"/>
                        <a:t>51</a:t>
                      </a:r>
                    </a:p>
                  </a:txBody>
                  <a:tcPr/>
                </a:tc>
                <a:tc>
                  <a:txBody>
                    <a:bodyPr/>
                    <a:lstStyle/>
                    <a:p>
                      <a:r>
                        <a:rPr lang="en-US" sz="1000"/>
                        <a:t>12</a:t>
                      </a:r>
                    </a:p>
                  </a:txBody>
                  <a:tcPr/>
                </a:tc>
                <a:tc>
                  <a:txBody>
                    <a:bodyPr/>
                    <a:lstStyle/>
                    <a:p>
                      <a:r>
                        <a:rPr lang="en-US" sz="1000"/>
                        <a:t>361</a:t>
                      </a:r>
                    </a:p>
                  </a:txBody>
                  <a:tcPr/>
                </a:tc>
                <a:tc>
                  <a:txBody>
                    <a:bodyPr/>
                    <a:lstStyle/>
                    <a:p>
                      <a:r>
                        <a:rPr lang="en-US" sz="1000"/>
                        <a:t>30.083333333333</a:t>
                      </a:r>
                    </a:p>
                  </a:txBody>
                  <a:tcPr/>
                </a:tc>
                <a:tc>
                  <a:txBody>
                    <a:bodyPr/>
                    <a:lstStyle/>
                    <a:p>
                      <a:r>
                        <a:rPr lang="en-US" sz="1000"/>
                        <a:t>12</a:t>
                      </a:r>
                    </a:p>
                  </a:txBody>
                  <a:tcPr/>
                </a:tc>
                <a:tc>
                  <a:txBody>
                    <a:bodyPr/>
                    <a:lstStyle/>
                    <a:p>
                      <a:r>
                        <a:rPr lang="en-US" sz="1000"/>
                        <a:t>4</a:t>
                      </a:r>
                    </a:p>
                  </a:txBody>
                  <a:tcPr/>
                </a:tc>
                <a:tc>
                  <a:txBody>
                    <a:bodyPr/>
                    <a:lstStyle/>
                    <a:p>
                      <a:r>
                        <a:rPr lang="en-US" sz="1000"/>
                        <a:t>268</a:t>
                      </a:r>
                    </a:p>
                  </a:txBody>
                  <a:tcPr/>
                </a:tc>
                <a:tc>
                  <a:txBody>
                    <a:bodyPr/>
                    <a:lstStyle/>
                    <a:p>
                      <a:r>
                        <a:rPr lang="en-US" sz="1000"/>
                        <a:t>18845</a:t>
                      </a:r>
                    </a:p>
                  </a:txBody>
                  <a:tcPr/>
                </a:tc>
                <a:tc>
                  <a:txBody>
                    <a:bodyPr/>
                    <a:lstStyle/>
                    <a:p>
                      <a:r>
                        <a:rPr lang="en-US" sz="1000"/>
                        <a:t>1570.4166666667</a:t>
                      </a:r>
                    </a:p>
                  </a:txBody>
                  <a:tcPr/>
                </a:tc>
                <a:tc>
                  <a:txBody>
                    <a:bodyPr/>
                    <a:lstStyle/>
                    <a:p>
                      <a:r>
                        <a:rPr lang="en-US" sz="1000"/>
                        <a:t>0.03319585024473 %</a:t>
                      </a:r>
                    </a:p>
                  </a:txBody>
                  <a:tcPr/>
                </a:tc>
                <a:tc>
                  <a:txBody>
                    <a:bodyPr/>
                    <a:lstStyle/>
                    <a:p>
                      <a:r>
                        <a:rPr lang="en-US" sz="1000"/>
                        <a:t>n/a</a:t>
                      </a:r>
                    </a:p>
                  </a:txBody>
                  <a:tcPr/>
                </a:tc>
                <a:extLst>
                  <a:ext uri="{0D108BD9-81ED-4DB2-BD59-A6C34878D82A}">
                    <a16:rowId xmlns:a16="http://schemas.microsoft.com/office/drawing/2014/main" val="3629889003"/>
                  </a:ext>
                </a:extLst>
              </a:tr>
            </a:tbl>
          </a:graphicData>
        </a:graphic>
      </p:graphicFrame>
      <p:sp>
        <p:nvSpPr>
          <p:cNvPr id="4" name="Text Placeholder 3">
            <a:extLst>
              <a:ext uri="{FF2B5EF4-FFF2-40B4-BE49-F238E27FC236}">
                <a16:creationId xmlns:a16="http://schemas.microsoft.com/office/drawing/2014/main" id="{9A40DF57-D8BD-4E26-B516-F647CFC6970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61471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3AD7E-3CB7-48F3-B26E-FC88320E2D1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17B4E830-5557-402C-BB80-0458DBCA9FE1}"/>
              </a:ext>
            </a:extLst>
          </p:cNvPr>
          <p:cNvGraphicFramePr>
            <a:graphicFrameLocks noGrp="1"/>
          </p:cNvGraphicFramePr>
          <p:nvPr>
            <p:ph type="chart" sz="quarter" idx="13"/>
            <p:extLst>
              <p:ext uri="{D42A27DB-BD31-4B8C-83A1-F6EECF244321}">
                <p14:modId xmlns:p14="http://schemas.microsoft.com/office/powerpoint/2010/main" val="1756877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24EBE4-E92F-40CE-A474-1B580D5451DD}"/>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5669475C-9E65-4557-8759-F4F189139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539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24F6-99AF-4657-A0B6-0932F680147B}"/>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AD7CC8A8-EE5C-4D6C-9DDF-C5A9B19E05C9}"/>
              </a:ext>
            </a:extLst>
          </p:cNvPr>
          <p:cNvGraphicFramePr>
            <a:graphicFrameLocks noGrp="1"/>
          </p:cNvGraphicFramePr>
          <p:nvPr>
            <p:ph type="chart" sz="quarter" idx="13"/>
            <p:extLst>
              <p:ext uri="{D42A27DB-BD31-4B8C-83A1-F6EECF244321}">
                <p14:modId xmlns:p14="http://schemas.microsoft.com/office/powerpoint/2010/main" val="3431587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677CC3-6872-4EF7-B7C0-09EAA1B5D9EC}"/>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BF753D38-2578-4F0A-A411-8B38C61FC9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057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A9777-DBBF-418B-84FD-79822E2D1A20}"/>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CFAED1A-BC7C-4B17-A925-4332E4955A6E}"/>
              </a:ext>
            </a:extLst>
          </p:cNvPr>
          <p:cNvGraphicFramePr>
            <a:graphicFrameLocks noGrp="1"/>
          </p:cNvGraphicFramePr>
          <p:nvPr>
            <p:ph type="chart" sz="quarter" idx="13"/>
            <p:extLst>
              <p:ext uri="{D42A27DB-BD31-4B8C-83A1-F6EECF244321}">
                <p14:modId xmlns:p14="http://schemas.microsoft.com/office/powerpoint/2010/main" val="2373177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37628A-8A3F-4934-8334-DD7F79DCA035}"/>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3DCF2175-D145-47F1-9B70-BF02E8915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773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D3DDA-73B7-4A5F-B52A-8A02A3E5088B}"/>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C613B462-311B-4099-A270-E024F0602799}"/>
              </a:ext>
            </a:extLst>
          </p:cNvPr>
          <p:cNvGraphicFramePr>
            <a:graphicFrameLocks noGrp="1"/>
          </p:cNvGraphicFramePr>
          <p:nvPr>
            <p:ph type="tbl" sz="quarter" idx="13"/>
            <p:extLst>
              <p:ext uri="{D42A27DB-BD31-4B8C-83A1-F6EECF244321}">
                <p14:modId xmlns:p14="http://schemas.microsoft.com/office/powerpoint/2010/main" val="171518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95330557"/>
                    </a:ext>
                  </a:extLst>
                </a:gridCol>
                <a:gridCol w="740664">
                  <a:extLst>
                    <a:ext uri="{9D8B030D-6E8A-4147-A177-3AD203B41FA5}">
                      <a16:colId xmlns:a16="http://schemas.microsoft.com/office/drawing/2014/main" val="3945895945"/>
                    </a:ext>
                  </a:extLst>
                </a:gridCol>
                <a:gridCol w="740664">
                  <a:extLst>
                    <a:ext uri="{9D8B030D-6E8A-4147-A177-3AD203B41FA5}">
                      <a16:colId xmlns:a16="http://schemas.microsoft.com/office/drawing/2014/main" val="620024688"/>
                    </a:ext>
                  </a:extLst>
                </a:gridCol>
                <a:gridCol w="740664">
                  <a:extLst>
                    <a:ext uri="{9D8B030D-6E8A-4147-A177-3AD203B41FA5}">
                      <a16:colId xmlns:a16="http://schemas.microsoft.com/office/drawing/2014/main" val="3600176099"/>
                    </a:ext>
                  </a:extLst>
                </a:gridCol>
                <a:gridCol w="740664">
                  <a:extLst>
                    <a:ext uri="{9D8B030D-6E8A-4147-A177-3AD203B41FA5}">
                      <a16:colId xmlns:a16="http://schemas.microsoft.com/office/drawing/2014/main" val="2662101651"/>
                    </a:ext>
                  </a:extLst>
                </a:gridCol>
                <a:gridCol w="740664">
                  <a:extLst>
                    <a:ext uri="{9D8B030D-6E8A-4147-A177-3AD203B41FA5}">
                      <a16:colId xmlns:a16="http://schemas.microsoft.com/office/drawing/2014/main" val="1478157205"/>
                    </a:ext>
                  </a:extLst>
                </a:gridCol>
                <a:gridCol w="740664">
                  <a:extLst>
                    <a:ext uri="{9D8B030D-6E8A-4147-A177-3AD203B41FA5}">
                      <a16:colId xmlns:a16="http://schemas.microsoft.com/office/drawing/2014/main" val="2257325302"/>
                    </a:ext>
                  </a:extLst>
                </a:gridCol>
                <a:gridCol w="740664">
                  <a:extLst>
                    <a:ext uri="{9D8B030D-6E8A-4147-A177-3AD203B41FA5}">
                      <a16:colId xmlns:a16="http://schemas.microsoft.com/office/drawing/2014/main" val="3059810811"/>
                    </a:ext>
                  </a:extLst>
                </a:gridCol>
                <a:gridCol w="740664">
                  <a:extLst>
                    <a:ext uri="{9D8B030D-6E8A-4147-A177-3AD203B41FA5}">
                      <a16:colId xmlns:a16="http://schemas.microsoft.com/office/drawing/2014/main" val="2159250720"/>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821497705"/>
                  </a:ext>
                </a:extLst>
              </a:tr>
              <a:tr h="370840">
                <a:tc>
                  <a:txBody>
                    <a:bodyPr/>
                    <a:lstStyle/>
                    <a:p>
                      <a:r>
                        <a:rPr lang="en-US" sz="1000" b="1"/>
                        <a:t>Tokio Marine America - 2021-02-26 20:25:09</a:t>
                      </a:r>
                      <a:r>
                        <a:rPr lang="en-US" sz="1000"/>
                        <a:t>
 TMA always strives to meet the needs and challenges of our community, and 2020 was no exception. We are proud to announce that, despite economic uncertainty, TMA employees increased their charitable contributions by 22.22% from 2019. 
#InsuranceGivesBack</a:t>
                      </a:r>
                    </a:p>
                  </a:txBody>
                  <a:tcPr/>
                </a:tc>
                <a:tc>
                  <a:txBody>
                    <a:bodyPr/>
                    <a:lstStyle/>
                    <a:p>
                      <a:r>
                        <a:rPr lang="en-US" sz="1000"/>
                        <a:t>Image</a:t>
                      </a:r>
                    </a:p>
                  </a:txBody>
                  <a:tcPr/>
                </a:tc>
                <a:tc>
                  <a:txBody>
                    <a:bodyPr/>
                    <a:lstStyle/>
                    <a:p>
                      <a:r>
                        <a:rPr lang="en-US" sz="1000"/>
                        <a:t>56</a:t>
                      </a:r>
                    </a:p>
                  </a:txBody>
                  <a:tcPr/>
                </a:tc>
                <a:tc>
                  <a:txBody>
                    <a:bodyPr/>
                    <a:lstStyle/>
                    <a:p>
                      <a:r>
                        <a:rPr lang="en-US" sz="1000"/>
                        <a:t>1</a:t>
                      </a:r>
                    </a:p>
                  </a:txBody>
                  <a:tcPr/>
                </a:tc>
                <a:tc>
                  <a:txBody>
                    <a:bodyPr/>
                    <a:lstStyle/>
                    <a:p>
                      <a:r>
                        <a:rPr lang="en-US" sz="1000"/>
                        <a:t>1</a:t>
                      </a:r>
                    </a:p>
                  </a:txBody>
                  <a:tcPr/>
                </a:tc>
                <a:tc>
                  <a:txBody>
                    <a:bodyPr/>
                    <a:lstStyle/>
                    <a:p>
                      <a:r>
                        <a:rPr lang="en-US" sz="1000"/>
                        <a:t>19</a:t>
                      </a:r>
                    </a:p>
                  </a:txBody>
                  <a:tcPr/>
                </a:tc>
                <a:tc>
                  <a:txBody>
                    <a:bodyPr/>
                    <a:lstStyle/>
                    <a:p>
                      <a:r>
                        <a:rPr lang="en-US" sz="1000"/>
                        <a:t>0.036789297658863</a:t>
                      </a:r>
                    </a:p>
                  </a:txBody>
                  <a:tcPr/>
                </a:tc>
                <a:tc>
                  <a:txBody>
                    <a:bodyPr/>
                    <a:lstStyle/>
                    <a:p>
                      <a:r>
                        <a:rPr lang="en-US" sz="1000"/>
                        <a:t>2093</a:t>
                      </a:r>
                    </a:p>
                  </a:txBody>
                  <a:tcPr/>
                </a:tc>
                <a:tc>
                  <a:txBody>
                    <a:bodyPr/>
                    <a:lstStyle/>
                    <a:p>
                      <a:r>
                        <a:rPr lang="en-US" sz="1000"/>
                        <a:t>n/a</a:t>
                      </a:r>
                    </a:p>
                  </a:txBody>
                  <a:tcPr/>
                </a:tc>
                <a:extLst>
                  <a:ext uri="{0D108BD9-81ED-4DB2-BD59-A6C34878D82A}">
                    <a16:rowId xmlns:a16="http://schemas.microsoft.com/office/drawing/2014/main" val="598770171"/>
                  </a:ext>
                </a:extLst>
              </a:tr>
              <a:tr h="370840">
                <a:tc>
                  <a:txBody>
                    <a:bodyPr/>
                    <a:lstStyle/>
                    <a:p>
                      <a:r>
                        <a:rPr lang="en-US" sz="1000" b="1"/>
                        <a:t>Tokio Marine America - 2021-02-19 20:13:23</a:t>
                      </a:r>
                      <a:r>
                        <a:rPr lang="en-US" sz="1000"/>
                        <a:t>
 It's never too early to start preparing for your insurance career! Andrew and Vanessa's daughters, Genevieve and Charlotte, dressed up as grown-ups for Genevieve's 100th day of school. We think they look ready for a #FunFriday at the office! #InsuranceCareersMonth #ICM2021</a:t>
                      </a:r>
                    </a:p>
                  </a:txBody>
                  <a:tcPr/>
                </a:tc>
                <a:tc>
                  <a:txBody>
                    <a:bodyPr/>
                    <a:lstStyle/>
                    <a:p>
                      <a:r>
                        <a:rPr lang="en-US" sz="1000"/>
                        <a:t>Image</a:t>
                      </a:r>
                    </a:p>
                  </a:txBody>
                  <a:tcPr/>
                </a:tc>
                <a:tc>
                  <a:txBody>
                    <a:bodyPr/>
                    <a:lstStyle/>
                    <a:p>
                      <a:r>
                        <a:rPr lang="en-US" sz="1000"/>
                        <a:t>42</a:t>
                      </a:r>
                    </a:p>
                  </a:txBody>
                  <a:tcPr/>
                </a:tc>
                <a:tc>
                  <a:txBody>
                    <a:bodyPr/>
                    <a:lstStyle/>
                    <a:p>
                      <a:r>
                        <a:rPr lang="en-US" sz="1000"/>
                        <a:t>3</a:t>
                      </a:r>
                    </a:p>
                  </a:txBody>
                  <a:tcPr/>
                </a:tc>
                <a:tc>
                  <a:txBody>
                    <a:bodyPr/>
                    <a:lstStyle/>
                    <a:p>
                      <a:r>
                        <a:rPr lang="en-US" sz="1000"/>
                        <a:t>0</a:t>
                      </a:r>
                    </a:p>
                  </a:txBody>
                  <a:tcPr/>
                </a:tc>
                <a:tc>
                  <a:txBody>
                    <a:bodyPr/>
                    <a:lstStyle/>
                    <a:p>
                      <a:r>
                        <a:rPr lang="en-US" sz="1000"/>
                        <a:t>60</a:t>
                      </a:r>
                    </a:p>
                  </a:txBody>
                  <a:tcPr/>
                </a:tc>
                <a:tc>
                  <a:txBody>
                    <a:bodyPr/>
                    <a:lstStyle/>
                    <a:p>
                      <a:r>
                        <a:rPr lang="en-US" sz="1000"/>
                        <a:t>0.038461538461538</a:t>
                      </a:r>
                    </a:p>
                  </a:txBody>
                  <a:tcPr/>
                </a:tc>
                <a:tc>
                  <a:txBody>
                    <a:bodyPr/>
                    <a:lstStyle/>
                    <a:p>
                      <a:r>
                        <a:rPr lang="en-US" sz="1000"/>
                        <a:t>2730</a:t>
                      </a:r>
                    </a:p>
                  </a:txBody>
                  <a:tcPr/>
                </a:tc>
                <a:tc>
                  <a:txBody>
                    <a:bodyPr/>
                    <a:lstStyle/>
                    <a:p>
                      <a:r>
                        <a:rPr lang="en-US" sz="1000"/>
                        <a:t>n/a</a:t>
                      </a:r>
                    </a:p>
                  </a:txBody>
                  <a:tcPr/>
                </a:tc>
                <a:extLst>
                  <a:ext uri="{0D108BD9-81ED-4DB2-BD59-A6C34878D82A}">
                    <a16:rowId xmlns:a16="http://schemas.microsoft.com/office/drawing/2014/main" val="950211062"/>
                  </a:ext>
                </a:extLst>
              </a:tr>
              <a:tr h="370840">
                <a:tc>
                  <a:txBody>
                    <a:bodyPr/>
                    <a:lstStyle/>
                    <a:p>
                      <a:r>
                        <a:rPr lang="en-US" sz="1000" b="1"/>
                        <a:t>Tokio Marine America - 2021-02-17 19:55:03</a:t>
                      </a:r>
                      <a:r>
                        <a:rPr lang="en-US" sz="1000"/>
                        <a:t>
 A career in insurance is steady but not limited! Workers Compensation Manager, Janet H. says, "Over 25 years with Tokio Marine America has given me stability and opportunity. My appreciation for my colleagues continues to grow." #InsuranceCareersMonth #ICM2021</a:t>
                      </a:r>
                    </a:p>
                  </a:txBody>
                  <a:tcPr/>
                </a:tc>
                <a:tc>
                  <a:txBody>
                    <a:bodyPr/>
                    <a:lstStyle/>
                    <a:p>
                      <a:r>
                        <a:rPr lang="en-US" sz="1000"/>
                        <a:t>Image</a:t>
                      </a:r>
                    </a:p>
                  </a:txBody>
                  <a:tcPr/>
                </a:tc>
                <a:tc>
                  <a:txBody>
                    <a:bodyPr/>
                    <a:lstStyle/>
                    <a:p>
                      <a:r>
                        <a:rPr lang="en-US" sz="1000"/>
                        <a:t>40</a:t>
                      </a:r>
                    </a:p>
                  </a:txBody>
                  <a:tcPr/>
                </a:tc>
                <a:tc>
                  <a:txBody>
                    <a:bodyPr/>
                    <a:lstStyle/>
                    <a:p>
                      <a:r>
                        <a:rPr lang="en-US" sz="1000"/>
                        <a:t>3</a:t>
                      </a:r>
                    </a:p>
                  </a:txBody>
                  <a:tcPr/>
                </a:tc>
                <a:tc>
                  <a:txBody>
                    <a:bodyPr/>
                    <a:lstStyle/>
                    <a:p>
                      <a:r>
                        <a:rPr lang="en-US" sz="1000"/>
                        <a:t>0</a:t>
                      </a:r>
                    </a:p>
                  </a:txBody>
                  <a:tcPr/>
                </a:tc>
                <a:tc>
                  <a:txBody>
                    <a:bodyPr/>
                    <a:lstStyle/>
                    <a:p>
                      <a:r>
                        <a:rPr lang="en-US" sz="1000"/>
                        <a:t>28</a:t>
                      </a:r>
                    </a:p>
                  </a:txBody>
                  <a:tcPr/>
                </a:tc>
                <a:tc>
                  <a:txBody>
                    <a:bodyPr/>
                    <a:lstStyle/>
                    <a:p>
                      <a:r>
                        <a:rPr lang="en-US" sz="1000"/>
                        <a:t>0.036959916710047</a:t>
                      </a:r>
                    </a:p>
                  </a:txBody>
                  <a:tcPr/>
                </a:tc>
                <a:tc>
                  <a:txBody>
                    <a:bodyPr/>
                    <a:lstStyle/>
                    <a:p>
                      <a:r>
                        <a:rPr lang="en-US" sz="1000"/>
                        <a:t>1921</a:t>
                      </a:r>
                    </a:p>
                  </a:txBody>
                  <a:tcPr/>
                </a:tc>
                <a:tc>
                  <a:txBody>
                    <a:bodyPr/>
                    <a:lstStyle/>
                    <a:p>
                      <a:r>
                        <a:rPr lang="en-US" sz="1000"/>
                        <a:t>n/a</a:t>
                      </a:r>
                    </a:p>
                  </a:txBody>
                  <a:tcPr/>
                </a:tc>
                <a:extLst>
                  <a:ext uri="{0D108BD9-81ED-4DB2-BD59-A6C34878D82A}">
                    <a16:rowId xmlns:a16="http://schemas.microsoft.com/office/drawing/2014/main" val="929455392"/>
                  </a:ext>
                </a:extLst>
              </a:tr>
            </a:tbl>
          </a:graphicData>
        </a:graphic>
      </p:graphicFrame>
      <p:sp>
        <p:nvSpPr>
          <p:cNvPr id="4" name="Text Placeholder 3">
            <a:extLst>
              <a:ext uri="{FF2B5EF4-FFF2-40B4-BE49-F238E27FC236}">
                <a16:creationId xmlns:a16="http://schemas.microsoft.com/office/drawing/2014/main" id="{4CFE2779-75D2-4A1D-8434-F0669333850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14272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36822-6EA2-435D-8388-6090D684F65D}"/>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E9D1116-7FD3-4024-8E0A-471603D11C6E}"/>
              </a:ext>
            </a:extLst>
          </p:cNvPr>
          <p:cNvGraphicFramePr>
            <a:graphicFrameLocks noGrp="1"/>
          </p:cNvGraphicFramePr>
          <p:nvPr>
            <p:ph type="tbl" sz="quarter" idx="13"/>
            <p:extLst>
              <p:ext uri="{D42A27DB-BD31-4B8C-83A1-F6EECF244321}">
                <p14:modId xmlns:p14="http://schemas.microsoft.com/office/powerpoint/2010/main" val="186994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7918477"/>
                    </a:ext>
                  </a:extLst>
                </a:gridCol>
                <a:gridCol w="658368">
                  <a:extLst>
                    <a:ext uri="{9D8B030D-6E8A-4147-A177-3AD203B41FA5}">
                      <a16:colId xmlns:a16="http://schemas.microsoft.com/office/drawing/2014/main" val="2333103808"/>
                    </a:ext>
                  </a:extLst>
                </a:gridCol>
                <a:gridCol w="658368">
                  <a:extLst>
                    <a:ext uri="{9D8B030D-6E8A-4147-A177-3AD203B41FA5}">
                      <a16:colId xmlns:a16="http://schemas.microsoft.com/office/drawing/2014/main" val="2529871457"/>
                    </a:ext>
                  </a:extLst>
                </a:gridCol>
                <a:gridCol w="658368">
                  <a:extLst>
                    <a:ext uri="{9D8B030D-6E8A-4147-A177-3AD203B41FA5}">
                      <a16:colId xmlns:a16="http://schemas.microsoft.com/office/drawing/2014/main" val="4011888137"/>
                    </a:ext>
                  </a:extLst>
                </a:gridCol>
                <a:gridCol w="658368">
                  <a:extLst>
                    <a:ext uri="{9D8B030D-6E8A-4147-A177-3AD203B41FA5}">
                      <a16:colId xmlns:a16="http://schemas.microsoft.com/office/drawing/2014/main" val="417800427"/>
                    </a:ext>
                  </a:extLst>
                </a:gridCol>
                <a:gridCol w="658368">
                  <a:extLst>
                    <a:ext uri="{9D8B030D-6E8A-4147-A177-3AD203B41FA5}">
                      <a16:colId xmlns:a16="http://schemas.microsoft.com/office/drawing/2014/main" val="840041738"/>
                    </a:ext>
                  </a:extLst>
                </a:gridCol>
                <a:gridCol w="658368">
                  <a:extLst>
                    <a:ext uri="{9D8B030D-6E8A-4147-A177-3AD203B41FA5}">
                      <a16:colId xmlns:a16="http://schemas.microsoft.com/office/drawing/2014/main" val="2474420913"/>
                    </a:ext>
                  </a:extLst>
                </a:gridCol>
                <a:gridCol w="658368">
                  <a:extLst>
                    <a:ext uri="{9D8B030D-6E8A-4147-A177-3AD203B41FA5}">
                      <a16:colId xmlns:a16="http://schemas.microsoft.com/office/drawing/2014/main" val="309592419"/>
                    </a:ext>
                  </a:extLst>
                </a:gridCol>
                <a:gridCol w="658368">
                  <a:extLst>
                    <a:ext uri="{9D8B030D-6E8A-4147-A177-3AD203B41FA5}">
                      <a16:colId xmlns:a16="http://schemas.microsoft.com/office/drawing/2014/main" val="3290053286"/>
                    </a:ext>
                  </a:extLst>
                </a:gridCol>
                <a:gridCol w="658368">
                  <a:extLst>
                    <a:ext uri="{9D8B030D-6E8A-4147-A177-3AD203B41FA5}">
                      <a16:colId xmlns:a16="http://schemas.microsoft.com/office/drawing/2014/main" val="34385582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66336531"/>
                  </a:ext>
                </a:extLst>
              </a:tr>
              <a:tr h="370840">
                <a:tc>
                  <a:txBody>
                    <a:bodyPr/>
                    <a:lstStyle/>
                    <a:p>
                      <a:r>
                        <a:rPr lang="en-US" sz="1000"/>
                        <a:t>tmamerica</a:t>
                      </a:r>
                    </a:p>
                  </a:txBody>
                  <a:tcPr/>
                </a:tc>
                <a:tc>
                  <a:txBody>
                    <a:bodyPr/>
                    <a:lstStyle/>
                    <a:p>
                      <a:r>
                        <a:rPr lang="en-US" sz="1000"/>
                        <a:t>379</a:t>
                      </a:r>
                    </a:p>
                  </a:txBody>
                  <a:tcPr/>
                </a:tc>
                <a:tc>
                  <a:txBody>
                    <a:bodyPr/>
                    <a:lstStyle/>
                    <a:p>
                      <a:r>
                        <a:rPr lang="en-US" sz="1000"/>
                        <a:t>14</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11</a:t>
                      </a:r>
                    </a:p>
                  </a:txBody>
                  <a:tcPr/>
                </a:tc>
                <a:tc>
                  <a:txBody>
                    <a:bodyPr/>
                    <a:lstStyle/>
                    <a:p>
                      <a:r>
                        <a:rPr lang="en-US" sz="1000"/>
                        <a:t>145</a:t>
                      </a:r>
                    </a:p>
                  </a:txBody>
                  <a:tcPr/>
                </a:tc>
                <a:tc>
                  <a:txBody>
                    <a:bodyPr/>
                    <a:lstStyle/>
                    <a:p>
                      <a:r>
                        <a:rPr lang="en-US" sz="1000"/>
                        <a:t>4</a:t>
                      </a:r>
                    </a:p>
                  </a:txBody>
                  <a:tcPr/>
                </a:tc>
                <a:tc>
                  <a:txBody>
                    <a:bodyPr/>
                    <a:lstStyle/>
                    <a:p>
                      <a:r>
                        <a:rPr lang="en-US" sz="1000"/>
                        <a:t>3.6413 %</a:t>
                      </a:r>
                    </a:p>
                  </a:txBody>
                  <a:tcPr/>
                </a:tc>
                <a:extLst>
                  <a:ext uri="{0D108BD9-81ED-4DB2-BD59-A6C34878D82A}">
                    <a16:rowId xmlns:a16="http://schemas.microsoft.com/office/drawing/2014/main" val="1566885198"/>
                  </a:ext>
                </a:extLst>
              </a:tr>
            </a:tbl>
          </a:graphicData>
        </a:graphic>
      </p:graphicFrame>
      <p:sp>
        <p:nvSpPr>
          <p:cNvPr id="4" name="Text Placeholder 3">
            <a:extLst>
              <a:ext uri="{FF2B5EF4-FFF2-40B4-BE49-F238E27FC236}">
                <a16:creationId xmlns:a16="http://schemas.microsoft.com/office/drawing/2014/main" id="{78202FF1-6F98-48AA-AA02-573D3346EDB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29451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60FE-3296-4FD0-8462-AE9066719EF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370B2974-535A-493B-ABFA-AE1714CF9D61}"/>
              </a:ext>
            </a:extLst>
          </p:cNvPr>
          <p:cNvGraphicFramePr>
            <a:graphicFrameLocks noGrp="1"/>
          </p:cNvGraphicFramePr>
          <p:nvPr>
            <p:ph type="chart" sz="quarter" idx="13"/>
            <p:extLst>
              <p:ext uri="{D42A27DB-BD31-4B8C-83A1-F6EECF244321}">
                <p14:modId xmlns:p14="http://schemas.microsoft.com/office/powerpoint/2010/main" val="2962814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E529B-A6E4-4DB2-B151-5C023187A12F}"/>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2E18B077-EF2B-4385-851E-D0AA39AA9B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463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EF38C-DC07-425C-8FBB-F7919B61B446}"/>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F2974912-B7FC-4086-B187-C24BDD64967E}"/>
              </a:ext>
            </a:extLst>
          </p:cNvPr>
          <p:cNvGraphicFramePr>
            <a:graphicFrameLocks noGrp="1"/>
          </p:cNvGraphicFramePr>
          <p:nvPr>
            <p:ph type="chart" sz="quarter" idx="13"/>
            <p:extLst>
              <p:ext uri="{D42A27DB-BD31-4B8C-83A1-F6EECF244321}">
                <p14:modId xmlns:p14="http://schemas.microsoft.com/office/powerpoint/2010/main" val="1323268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A09562-933E-43AA-A965-66F8BC185C67}"/>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7C35A676-C64A-48D8-A165-EDB3293F64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959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93FB2-F46D-4E15-A834-8C50BC3DA2B6}"/>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140A0B3C-F1AD-4162-8991-D5DFA59E56F2}"/>
              </a:ext>
            </a:extLst>
          </p:cNvPr>
          <p:cNvGraphicFramePr>
            <a:graphicFrameLocks noGrp="1"/>
          </p:cNvGraphicFramePr>
          <p:nvPr>
            <p:ph type="chart" sz="quarter" idx="13"/>
            <p:extLst>
              <p:ext uri="{D42A27DB-BD31-4B8C-83A1-F6EECF244321}">
                <p14:modId xmlns:p14="http://schemas.microsoft.com/office/powerpoint/2010/main" val="2539994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87CADC-B7CC-4D4A-BFCE-0EA66701378F}"/>
              </a:ext>
            </a:extLst>
          </p:cNvPr>
          <p:cNvSpPr>
            <a:spLocks noGrp="1"/>
          </p:cNvSpPr>
          <p:nvPr>
            <p:ph type="body" sz="quarter" idx="14"/>
          </p:nvPr>
        </p:nvSpPr>
        <p:spPr/>
        <p:txBody>
          <a:bodyPr/>
          <a:lstStyle/>
          <a:p>
            <a:r>
              <a:rPr lang="en-US"/>
              <a:t>01/01/2021 - 02/28/2021</a:t>
            </a:r>
          </a:p>
        </p:txBody>
      </p:sp>
      <p:sp>
        <p:nvSpPr>
          <p:cNvPr id="5" name="Footer Placeholder 4">
            <a:extLst>
              <a:ext uri="{FF2B5EF4-FFF2-40B4-BE49-F238E27FC236}">
                <a16:creationId xmlns:a16="http://schemas.microsoft.com/office/drawing/2014/main" id="{1A908FF8-DC23-482B-8506-3A214F795A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1979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D1289-76A2-4E4A-9981-2A52785C9A6D}"/>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3E92198A-CC3C-408F-8078-D1245DCF6157}"/>
              </a:ext>
            </a:extLst>
          </p:cNvPr>
          <p:cNvGraphicFramePr>
            <a:graphicFrameLocks noGrp="1"/>
          </p:cNvGraphicFramePr>
          <p:nvPr>
            <p:ph type="tbl" sz="quarter" idx="13"/>
            <p:extLst>
              <p:ext uri="{D42A27DB-BD31-4B8C-83A1-F6EECF244321}">
                <p14:modId xmlns:p14="http://schemas.microsoft.com/office/powerpoint/2010/main" val="250993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01727681"/>
                    </a:ext>
                  </a:extLst>
                </a:gridCol>
                <a:gridCol w="1810512">
                  <a:extLst>
                    <a:ext uri="{9D8B030D-6E8A-4147-A177-3AD203B41FA5}">
                      <a16:colId xmlns:a16="http://schemas.microsoft.com/office/drawing/2014/main" val="2062753914"/>
                    </a:ext>
                  </a:extLst>
                </a:gridCol>
                <a:gridCol w="822960">
                  <a:extLst>
                    <a:ext uri="{9D8B030D-6E8A-4147-A177-3AD203B41FA5}">
                      <a16:colId xmlns:a16="http://schemas.microsoft.com/office/drawing/2014/main" val="2229235681"/>
                    </a:ext>
                  </a:extLst>
                </a:gridCol>
                <a:gridCol w="822960">
                  <a:extLst>
                    <a:ext uri="{9D8B030D-6E8A-4147-A177-3AD203B41FA5}">
                      <a16:colId xmlns:a16="http://schemas.microsoft.com/office/drawing/2014/main" val="1498705661"/>
                    </a:ext>
                  </a:extLst>
                </a:gridCol>
                <a:gridCol w="822960">
                  <a:extLst>
                    <a:ext uri="{9D8B030D-6E8A-4147-A177-3AD203B41FA5}">
                      <a16:colId xmlns:a16="http://schemas.microsoft.com/office/drawing/2014/main" val="1327326011"/>
                    </a:ext>
                  </a:extLst>
                </a:gridCol>
                <a:gridCol w="822960">
                  <a:extLst>
                    <a:ext uri="{9D8B030D-6E8A-4147-A177-3AD203B41FA5}">
                      <a16:colId xmlns:a16="http://schemas.microsoft.com/office/drawing/2014/main" val="1854629478"/>
                    </a:ext>
                  </a:extLst>
                </a:gridCol>
                <a:gridCol w="822960">
                  <a:extLst>
                    <a:ext uri="{9D8B030D-6E8A-4147-A177-3AD203B41FA5}">
                      <a16:colId xmlns:a16="http://schemas.microsoft.com/office/drawing/2014/main" val="1401744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410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- 2021-02-10 20:07:57</a:t>
                      </a:r>
                      <a:r>
                        <a:rPr kumimoji="0" lang="en-US" sz="1000" b="0" i="0" u="none" strike="noStrike" kern="1200" cap="none" spc="0" normalizeH="0" baseline="0" noProof="0">
                          <a:ln>
                            <a:noFill/>
                          </a:ln>
                          <a:solidFill>
                            <a:prstClr val="black"/>
                          </a:solidFill>
                          <a:effectLst/>
                          <a:uLnTx/>
                          <a:uFillTx/>
                          <a:latin typeface="+mn-lt"/>
                          <a:ea typeface="+mn-ea"/>
                          <a:cs typeface="+mn-cs"/>
                        </a:rPr>
                        <a:t>
 For #InsuranceCareersMonth, we’re sharing stories from our talented team. Regulatory Filing Consultant and Employee Engagement Committee member, Micaah, shares his thoughts about working in Corporate Underwriting. 
“Working at TMA… allows me to utilize my academic training in Insurance &amp; Legal Studies in order to keep TMA compliant, as well as provide Field Underwriting the ability to ‘Look beyond Profit,’ yet still provide profitable pricing for the Lines of Business I support.”
#ICM2020 #insurancecompany #insurancecareer  #careerpath #underwriting #TMAnshin #AnshinInAction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148427413_419734682474096_3402937570361706541_n.jpg?_nc_cat=110&amp;ccb=1-3&amp;_nc_sid=8ae9d6&amp;_nc_eui2=AeFaV2SBRGEGXqUE1Qz7aW_EozENb2zahayjMQ1vbNqFrJ9aGh4oT7o_3__VcFtcoLY&amp;_nc_ohc=_2vKEyFwpO0AX-BRJXI&amp;_nc_ht=scontent-iad3-1.cdninstagram.com&amp;oh=a066cc80f13df460f8ff8bcc8f5953ac&amp;oe=6070B5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18:09:23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0614990"/>
                  </a:ext>
                </a:extLst>
              </a:tr>
            </a:tbl>
          </a:graphicData>
        </a:graphic>
      </p:graphicFrame>
      <p:sp>
        <p:nvSpPr>
          <p:cNvPr id="4" name="Text Placeholder 3">
            <a:extLst>
              <a:ext uri="{FF2B5EF4-FFF2-40B4-BE49-F238E27FC236}">
                <a16:creationId xmlns:a16="http://schemas.microsoft.com/office/drawing/2014/main" id="{26F42ACA-FA11-4F43-AACF-8FEDC787BC8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128190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A2DEA-6B30-4904-8531-5C72C12E6242}"/>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DA8E2C30-87D0-41CE-B3F2-AB517CF18613}"/>
              </a:ext>
            </a:extLst>
          </p:cNvPr>
          <p:cNvGraphicFramePr>
            <a:graphicFrameLocks noGrp="1"/>
          </p:cNvGraphicFramePr>
          <p:nvPr>
            <p:ph type="tbl" sz="quarter" idx="13"/>
            <p:extLst>
              <p:ext uri="{D42A27DB-BD31-4B8C-83A1-F6EECF244321}">
                <p14:modId xmlns:p14="http://schemas.microsoft.com/office/powerpoint/2010/main" val="1400483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55601406"/>
                    </a:ext>
                  </a:extLst>
                </a:gridCol>
                <a:gridCol w="1810512">
                  <a:extLst>
                    <a:ext uri="{9D8B030D-6E8A-4147-A177-3AD203B41FA5}">
                      <a16:colId xmlns:a16="http://schemas.microsoft.com/office/drawing/2014/main" val="640388394"/>
                    </a:ext>
                  </a:extLst>
                </a:gridCol>
                <a:gridCol w="822960">
                  <a:extLst>
                    <a:ext uri="{9D8B030D-6E8A-4147-A177-3AD203B41FA5}">
                      <a16:colId xmlns:a16="http://schemas.microsoft.com/office/drawing/2014/main" val="943187461"/>
                    </a:ext>
                  </a:extLst>
                </a:gridCol>
                <a:gridCol w="822960">
                  <a:extLst>
                    <a:ext uri="{9D8B030D-6E8A-4147-A177-3AD203B41FA5}">
                      <a16:colId xmlns:a16="http://schemas.microsoft.com/office/drawing/2014/main" val="3631064379"/>
                    </a:ext>
                  </a:extLst>
                </a:gridCol>
                <a:gridCol w="822960">
                  <a:extLst>
                    <a:ext uri="{9D8B030D-6E8A-4147-A177-3AD203B41FA5}">
                      <a16:colId xmlns:a16="http://schemas.microsoft.com/office/drawing/2014/main" val="600718032"/>
                    </a:ext>
                  </a:extLst>
                </a:gridCol>
                <a:gridCol w="822960">
                  <a:extLst>
                    <a:ext uri="{9D8B030D-6E8A-4147-A177-3AD203B41FA5}">
                      <a16:colId xmlns:a16="http://schemas.microsoft.com/office/drawing/2014/main" val="2707344681"/>
                    </a:ext>
                  </a:extLst>
                </a:gridCol>
                <a:gridCol w="822960">
                  <a:extLst>
                    <a:ext uri="{9D8B030D-6E8A-4147-A177-3AD203B41FA5}">
                      <a16:colId xmlns:a16="http://schemas.microsoft.com/office/drawing/2014/main" val="523666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171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- 2021-02-03 20:16:59</a:t>
                      </a:r>
                      <a:r>
                        <a:rPr kumimoji="0" lang="en-US" sz="1000" b="0" i="0" u="none" strike="noStrike" kern="1200" cap="none" spc="0" normalizeH="0" baseline="0" noProof="0">
                          <a:ln>
                            <a:noFill/>
                          </a:ln>
                          <a:solidFill>
                            <a:prstClr val="black"/>
                          </a:solidFill>
                          <a:effectLst/>
                          <a:uLnTx/>
                          <a:uFillTx/>
                          <a:latin typeface="+mn-lt"/>
                          <a:ea typeface="+mn-ea"/>
                          <a:cs typeface="+mn-cs"/>
                        </a:rPr>
                        <a:t>
 February is #InsuranceCareersMonth! We asked Tina C, Manager, Personal Lines Underwriting, what she likes about working in insurance. She responded, “For me, it’s all about the people and the long standing relationships you build in the insurance industry along the way.” #ICM2021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145197349_267964361420050_5184196464475867727_n.jpg?_nc_cat=105&amp;ccb=1-3&amp;_nc_sid=8ae9d6&amp;_nc_eui2=AeF4dnm8sRVQX4Vhu5m3Ov5k3h_j4B-ndUzeH-PgH6d1TFt0pnfrlPFvc4G-SeRlQbY&amp;_nc_ohc=LpiXb-XfoKUAX_UvkxR&amp;_nc_ht=scontent-iad3-1.cdninstagram.com&amp;oh=20babd45176e492738a5d11d08707447&amp;oe=606FCB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18:09:23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538166"/>
                  </a:ext>
                </a:extLst>
              </a:tr>
            </a:tbl>
          </a:graphicData>
        </a:graphic>
      </p:graphicFrame>
      <p:sp>
        <p:nvSpPr>
          <p:cNvPr id="4" name="Text Placeholder 3">
            <a:extLst>
              <a:ext uri="{FF2B5EF4-FFF2-40B4-BE49-F238E27FC236}">
                <a16:creationId xmlns:a16="http://schemas.microsoft.com/office/drawing/2014/main" id="{6D8568FF-4ED2-45B4-9ADD-C44DF682718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58122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B430B-5A63-4AC7-A0F4-3ED4A54B9B44}"/>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2DC42387-FB1C-47C0-B6F8-FA8C0208B7F5}"/>
              </a:ext>
            </a:extLst>
          </p:cNvPr>
          <p:cNvGraphicFramePr>
            <a:graphicFrameLocks noGrp="1"/>
          </p:cNvGraphicFramePr>
          <p:nvPr>
            <p:ph type="tbl" sz="quarter" idx="13"/>
            <p:extLst>
              <p:ext uri="{D42A27DB-BD31-4B8C-83A1-F6EECF244321}">
                <p14:modId xmlns:p14="http://schemas.microsoft.com/office/powerpoint/2010/main" val="1342894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9378005"/>
                    </a:ext>
                  </a:extLst>
                </a:gridCol>
                <a:gridCol w="1810512">
                  <a:extLst>
                    <a:ext uri="{9D8B030D-6E8A-4147-A177-3AD203B41FA5}">
                      <a16:colId xmlns:a16="http://schemas.microsoft.com/office/drawing/2014/main" val="3627598066"/>
                    </a:ext>
                  </a:extLst>
                </a:gridCol>
                <a:gridCol w="822960">
                  <a:extLst>
                    <a:ext uri="{9D8B030D-6E8A-4147-A177-3AD203B41FA5}">
                      <a16:colId xmlns:a16="http://schemas.microsoft.com/office/drawing/2014/main" val="2294871432"/>
                    </a:ext>
                  </a:extLst>
                </a:gridCol>
                <a:gridCol w="822960">
                  <a:extLst>
                    <a:ext uri="{9D8B030D-6E8A-4147-A177-3AD203B41FA5}">
                      <a16:colId xmlns:a16="http://schemas.microsoft.com/office/drawing/2014/main" val="643560349"/>
                    </a:ext>
                  </a:extLst>
                </a:gridCol>
                <a:gridCol w="822960">
                  <a:extLst>
                    <a:ext uri="{9D8B030D-6E8A-4147-A177-3AD203B41FA5}">
                      <a16:colId xmlns:a16="http://schemas.microsoft.com/office/drawing/2014/main" val="2309655188"/>
                    </a:ext>
                  </a:extLst>
                </a:gridCol>
                <a:gridCol w="822960">
                  <a:extLst>
                    <a:ext uri="{9D8B030D-6E8A-4147-A177-3AD203B41FA5}">
                      <a16:colId xmlns:a16="http://schemas.microsoft.com/office/drawing/2014/main" val="2230848920"/>
                    </a:ext>
                  </a:extLst>
                </a:gridCol>
                <a:gridCol w="822960">
                  <a:extLst>
                    <a:ext uri="{9D8B030D-6E8A-4147-A177-3AD203B41FA5}">
                      <a16:colId xmlns:a16="http://schemas.microsoft.com/office/drawing/2014/main" val="1530079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641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- 2021-02-19 20:20:07</a:t>
                      </a:r>
                      <a:r>
                        <a:rPr kumimoji="0" lang="en-US" sz="1000" b="0" i="0" u="none" strike="noStrike" kern="1200" cap="none" spc="0" normalizeH="0" baseline="0" noProof="0">
                          <a:ln>
                            <a:noFill/>
                          </a:ln>
                          <a:solidFill>
                            <a:prstClr val="black"/>
                          </a:solidFill>
                          <a:effectLst/>
                          <a:uLnTx/>
                          <a:uFillTx/>
                          <a:latin typeface="+mn-lt"/>
                          <a:ea typeface="+mn-ea"/>
                          <a:cs typeface="+mn-cs"/>
                        </a:rPr>
                        <a:t>
 It’s never too early to start preparing for your insurance career! Andrew and Vanessa’s daughters, Genevieve and Charlotte, dressed up as grown-ups for Genevieve’s 100th day of school. We think they look ready for a #FunFriday at the office! #insurancecareersmonth #icm2021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151316834_3711191742298736_8734661283126538443_n.jpg?_nc_cat=111&amp;ccb=1-3&amp;_nc_sid=8ae9d6&amp;_nc_eui2=AeHRd2KtfwoQbGrW3D0Yxsp0nPpKs2JsGYGc-kqzYmwZgZJ0RxEtRtr9WlaFrAK-vLw&amp;_nc_ohc=aBkG_Q5oJ4cAX9ZHJwR&amp;_nc_ht=scontent-iad3-1.cdninstagram.com&amp;oh=337862f6d53cb64736f21a40ef061abf&amp;oe=607333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18:09:23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72872254"/>
                  </a:ext>
                </a:extLst>
              </a:tr>
            </a:tbl>
          </a:graphicData>
        </a:graphic>
      </p:graphicFrame>
      <p:sp>
        <p:nvSpPr>
          <p:cNvPr id="4" name="Text Placeholder 3">
            <a:extLst>
              <a:ext uri="{FF2B5EF4-FFF2-40B4-BE49-F238E27FC236}">
                <a16:creationId xmlns:a16="http://schemas.microsoft.com/office/drawing/2014/main" id="{5216C5D6-CC0A-40C5-A3C2-A2FC588641D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784551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946B1-CCD3-4A40-A9EF-2B7D8776F2C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25108205-08DC-4460-B81B-090567881C59}"/>
              </a:ext>
            </a:extLst>
          </p:cNvPr>
          <p:cNvGraphicFramePr>
            <a:graphicFrameLocks noGrp="1"/>
          </p:cNvGraphicFramePr>
          <p:nvPr>
            <p:ph type="tbl" sz="quarter" idx="13"/>
            <p:extLst>
              <p:ext uri="{D42A27DB-BD31-4B8C-83A1-F6EECF244321}">
                <p14:modId xmlns:p14="http://schemas.microsoft.com/office/powerpoint/2010/main" val="335901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58664267"/>
                    </a:ext>
                  </a:extLst>
                </a:gridCol>
                <a:gridCol w="658368">
                  <a:extLst>
                    <a:ext uri="{9D8B030D-6E8A-4147-A177-3AD203B41FA5}">
                      <a16:colId xmlns:a16="http://schemas.microsoft.com/office/drawing/2014/main" val="3211316258"/>
                    </a:ext>
                  </a:extLst>
                </a:gridCol>
                <a:gridCol w="658368">
                  <a:extLst>
                    <a:ext uri="{9D8B030D-6E8A-4147-A177-3AD203B41FA5}">
                      <a16:colId xmlns:a16="http://schemas.microsoft.com/office/drawing/2014/main" val="3643957064"/>
                    </a:ext>
                  </a:extLst>
                </a:gridCol>
                <a:gridCol w="329184">
                  <a:extLst>
                    <a:ext uri="{9D8B030D-6E8A-4147-A177-3AD203B41FA5}">
                      <a16:colId xmlns:a16="http://schemas.microsoft.com/office/drawing/2014/main" val="3262383181"/>
                    </a:ext>
                  </a:extLst>
                </a:gridCol>
                <a:gridCol w="329184">
                  <a:extLst>
                    <a:ext uri="{9D8B030D-6E8A-4147-A177-3AD203B41FA5}">
                      <a16:colId xmlns:a16="http://schemas.microsoft.com/office/drawing/2014/main" val="817030724"/>
                    </a:ext>
                  </a:extLst>
                </a:gridCol>
                <a:gridCol w="658368">
                  <a:extLst>
                    <a:ext uri="{9D8B030D-6E8A-4147-A177-3AD203B41FA5}">
                      <a16:colId xmlns:a16="http://schemas.microsoft.com/office/drawing/2014/main" val="1552824198"/>
                    </a:ext>
                  </a:extLst>
                </a:gridCol>
                <a:gridCol w="658368">
                  <a:extLst>
                    <a:ext uri="{9D8B030D-6E8A-4147-A177-3AD203B41FA5}">
                      <a16:colId xmlns:a16="http://schemas.microsoft.com/office/drawing/2014/main" val="2080036843"/>
                    </a:ext>
                  </a:extLst>
                </a:gridCol>
                <a:gridCol w="658368">
                  <a:extLst>
                    <a:ext uri="{9D8B030D-6E8A-4147-A177-3AD203B41FA5}">
                      <a16:colId xmlns:a16="http://schemas.microsoft.com/office/drawing/2014/main" val="1005068205"/>
                    </a:ext>
                  </a:extLst>
                </a:gridCol>
                <a:gridCol w="658368">
                  <a:extLst>
                    <a:ext uri="{9D8B030D-6E8A-4147-A177-3AD203B41FA5}">
                      <a16:colId xmlns:a16="http://schemas.microsoft.com/office/drawing/2014/main" val="1622182384"/>
                    </a:ext>
                  </a:extLst>
                </a:gridCol>
                <a:gridCol w="658368">
                  <a:extLst>
                    <a:ext uri="{9D8B030D-6E8A-4147-A177-3AD203B41FA5}">
                      <a16:colId xmlns:a16="http://schemas.microsoft.com/office/drawing/2014/main" val="353701743"/>
                    </a:ext>
                  </a:extLst>
                </a:gridCol>
                <a:gridCol w="658368">
                  <a:extLst>
                    <a:ext uri="{9D8B030D-6E8A-4147-A177-3AD203B41FA5}">
                      <a16:colId xmlns:a16="http://schemas.microsoft.com/office/drawing/2014/main" val="844096669"/>
                    </a:ext>
                  </a:extLst>
                </a:gridCol>
                <a:gridCol w="658368">
                  <a:extLst>
                    <a:ext uri="{9D8B030D-6E8A-4147-A177-3AD203B41FA5}">
                      <a16:colId xmlns:a16="http://schemas.microsoft.com/office/drawing/2014/main" val="41107458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981640374"/>
                  </a:ext>
                </a:extLst>
              </a:tr>
              <a:tr h="370840">
                <a:tc>
                  <a:txBody>
                    <a:bodyPr/>
                    <a:lstStyle/>
                    <a:p>
                      <a:r>
                        <a:rPr lang="en-US" sz="1000"/>
                        <a:t>tmamerica</a:t>
                      </a:r>
                    </a:p>
                  </a:txBody>
                  <a:tcPr/>
                </a:tc>
                <a:tc>
                  <a:txBody>
                    <a:bodyPr/>
                    <a:lstStyle/>
                    <a:p>
                      <a:r>
                        <a:rPr lang="en-US" sz="1000"/>
                        <a:t>6</a:t>
                      </a:r>
                    </a:p>
                  </a:txBody>
                  <a:tcPr/>
                </a:tc>
                <a:tc>
                  <a:txBody>
                    <a:bodyPr/>
                    <a:lstStyle/>
                    <a:p>
                      <a:r>
                        <a:rPr lang="en-US" sz="1000"/>
                        <a:t>0.6424</a:t>
                      </a:r>
                    </a:p>
                  </a:txBody>
                  <a:tcPr/>
                </a:tc>
                <a:tc>
                  <a:txBody>
                    <a:bodyPr/>
                    <a:lstStyle/>
                    <a:p>
                      <a:r>
                        <a:rPr lang="en-US" sz="1000"/>
                        <a:t>3.50</a:t>
                      </a:r>
                    </a:p>
                  </a:txBody>
                  <a:tcPr/>
                </a:tc>
                <a:tc>
                  <a:txBody>
                    <a:bodyPr/>
                    <a:lstStyle/>
                    <a:p>
                      <a:r>
                        <a:rPr lang="en-US" sz="1000"/>
                        <a:t>0.00</a:t>
                      </a:r>
                    </a:p>
                  </a:txBody>
                  <a:tcPr/>
                </a:tc>
                <a:tc>
                  <a:txBody>
                    <a:bodyPr/>
                    <a:lstStyle/>
                    <a:p>
                      <a:r>
                        <a:rPr lang="en-US" sz="1000"/>
                        <a:t>31.00</a:t>
                      </a:r>
                    </a:p>
                  </a:txBody>
                  <a:tcPr/>
                </a:tc>
                <a:tc>
                  <a:txBody>
                    <a:bodyPr/>
                    <a:lstStyle/>
                    <a:p>
                      <a:r>
                        <a:rPr lang="en-US" sz="1000"/>
                        <a:t>31.67</a:t>
                      </a:r>
                    </a:p>
                  </a:txBody>
                  <a:tcPr/>
                </a:tc>
                <a:tc>
                  <a:txBody>
                    <a:bodyPr/>
                    <a:lstStyle/>
                    <a:p>
                      <a:r>
                        <a:rPr lang="en-US" sz="1000"/>
                        <a:t>20.17</a:t>
                      </a:r>
                    </a:p>
                  </a:txBody>
                  <a:tcPr/>
                </a:tc>
                <a:tc>
                  <a:txBody>
                    <a:bodyPr/>
                    <a:lstStyle/>
                    <a:p>
                      <a:r>
                        <a:rPr lang="en-US" sz="1000"/>
                        <a:t>20.17</a:t>
                      </a:r>
                    </a:p>
                  </a:txBody>
                  <a:tcPr/>
                </a:tc>
                <a:tc>
                  <a:txBody>
                    <a:bodyPr/>
                    <a:lstStyle/>
                    <a:p>
                      <a:r>
                        <a:rPr lang="en-US" sz="1000"/>
                        <a:t>186</a:t>
                      </a:r>
                    </a:p>
                  </a:txBody>
                  <a:tcPr/>
                </a:tc>
                <a:tc>
                  <a:txBody>
                    <a:bodyPr/>
                    <a:lstStyle/>
                    <a:p>
                      <a:r>
                        <a:rPr lang="en-US" sz="1000"/>
                        <a:t>21</a:t>
                      </a:r>
                    </a:p>
                  </a:txBody>
                  <a:tcPr/>
                </a:tc>
                <a:tc>
                  <a:txBody>
                    <a:bodyPr/>
                    <a:lstStyle/>
                    <a:p>
                      <a:r>
                        <a:rPr lang="en-US" sz="1000"/>
                        <a:t>121</a:t>
                      </a:r>
                    </a:p>
                  </a:txBody>
                  <a:tcPr/>
                </a:tc>
                <a:extLst>
                  <a:ext uri="{0D108BD9-81ED-4DB2-BD59-A6C34878D82A}">
                    <a16:rowId xmlns:a16="http://schemas.microsoft.com/office/drawing/2014/main" val="2573764421"/>
                  </a:ext>
                </a:extLst>
              </a:tr>
            </a:tbl>
          </a:graphicData>
        </a:graphic>
      </p:graphicFrame>
      <p:sp>
        <p:nvSpPr>
          <p:cNvPr id="4" name="Text Placeholder 3">
            <a:extLst>
              <a:ext uri="{FF2B5EF4-FFF2-40B4-BE49-F238E27FC236}">
                <a16:creationId xmlns:a16="http://schemas.microsoft.com/office/drawing/2014/main" id="{D31F49CE-0DE1-47A3-A8F4-D6F9E3CDAFA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77503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29E7-BD82-4B20-A327-B46B6B6F332C}"/>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82EF8C41-24E0-453E-9332-D49D29D6374A}"/>
              </a:ext>
            </a:extLst>
          </p:cNvPr>
          <p:cNvGraphicFramePr>
            <a:graphicFrameLocks noGrp="1"/>
          </p:cNvGraphicFramePr>
          <p:nvPr>
            <p:ph type="tbl" sz="quarter" idx="13"/>
            <p:extLst>
              <p:ext uri="{D42A27DB-BD31-4B8C-83A1-F6EECF244321}">
                <p14:modId xmlns:p14="http://schemas.microsoft.com/office/powerpoint/2010/main" val="3013958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68928379"/>
                    </a:ext>
                  </a:extLst>
                </a:gridCol>
                <a:gridCol w="1316736">
                  <a:extLst>
                    <a:ext uri="{9D8B030D-6E8A-4147-A177-3AD203B41FA5}">
                      <a16:colId xmlns:a16="http://schemas.microsoft.com/office/drawing/2014/main" val="1688617679"/>
                    </a:ext>
                  </a:extLst>
                </a:gridCol>
                <a:gridCol w="658368">
                  <a:extLst>
                    <a:ext uri="{9D8B030D-6E8A-4147-A177-3AD203B41FA5}">
                      <a16:colId xmlns:a16="http://schemas.microsoft.com/office/drawing/2014/main" val="2231566960"/>
                    </a:ext>
                  </a:extLst>
                </a:gridCol>
                <a:gridCol w="658368">
                  <a:extLst>
                    <a:ext uri="{9D8B030D-6E8A-4147-A177-3AD203B41FA5}">
                      <a16:colId xmlns:a16="http://schemas.microsoft.com/office/drawing/2014/main" val="3624776876"/>
                    </a:ext>
                  </a:extLst>
                </a:gridCol>
                <a:gridCol w="658368">
                  <a:extLst>
                    <a:ext uri="{9D8B030D-6E8A-4147-A177-3AD203B41FA5}">
                      <a16:colId xmlns:a16="http://schemas.microsoft.com/office/drawing/2014/main" val="2503453102"/>
                    </a:ext>
                  </a:extLst>
                </a:gridCol>
                <a:gridCol w="658368">
                  <a:extLst>
                    <a:ext uri="{9D8B030D-6E8A-4147-A177-3AD203B41FA5}">
                      <a16:colId xmlns:a16="http://schemas.microsoft.com/office/drawing/2014/main" val="2620060616"/>
                    </a:ext>
                  </a:extLst>
                </a:gridCol>
                <a:gridCol w="658368">
                  <a:extLst>
                    <a:ext uri="{9D8B030D-6E8A-4147-A177-3AD203B41FA5}">
                      <a16:colId xmlns:a16="http://schemas.microsoft.com/office/drawing/2014/main" val="2046917468"/>
                    </a:ext>
                  </a:extLst>
                </a:gridCol>
                <a:gridCol w="658368">
                  <a:extLst>
                    <a:ext uri="{9D8B030D-6E8A-4147-A177-3AD203B41FA5}">
                      <a16:colId xmlns:a16="http://schemas.microsoft.com/office/drawing/2014/main" val="2368026118"/>
                    </a:ext>
                  </a:extLst>
                </a:gridCol>
                <a:gridCol w="658368">
                  <a:extLst>
                    <a:ext uri="{9D8B030D-6E8A-4147-A177-3AD203B41FA5}">
                      <a16:colId xmlns:a16="http://schemas.microsoft.com/office/drawing/2014/main" val="3075560720"/>
                    </a:ext>
                  </a:extLst>
                </a:gridCol>
                <a:gridCol w="658368">
                  <a:extLst>
                    <a:ext uri="{9D8B030D-6E8A-4147-A177-3AD203B41FA5}">
                      <a16:colId xmlns:a16="http://schemas.microsoft.com/office/drawing/2014/main" val="243527216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908554682"/>
                  </a:ext>
                </a:extLst>
              </a:tr>
              <a:tr h="370840">
                <a:tc>
                  <a:txBody>
                    <a:bodyPr/>
                    <a:lstStyle/>
                    <a:p>
                      <a:r>
                        <a:rPr lang="en-US" sz="1000" b="1"/>
                        <a:t>tmamerica - 2021-02-15 21:04:01</a:t>
                      </a:r>
                      <a:r>
                        <a:rPr lang="en-US" sz="1000"/>
                        <a:t>
 Happy Valentine’s Day! To spread the love, we’re sharing some poems written by TMA employees. Check out original works from Karen H., Jessica H., and Julie V.</a:t>
                      </a:r>
                    </a:p>
                  </a:txBody>
                  <a:tcPr/>
                </a:tc>
                <a:tc>
                  <a:txBody>
                    <a:bodyPr/>
                    <a:lstStyle/>
                    <a:p>
                      <a:r>
                        <a:rPr lang="en-US" sz="1000"/>
                        <a:t>https://quintly-image-storage.s3.amazonaws.com/ea0e6a3ca65b01a392bf1b0a36d01601/4c59960b89b3cbbf67526e5b1d73c636.jpg</a:t>
                      </a:r>
                    </a:p>
                  </a:txBody>
                  <a:tcPr/>
                </a:tc>
                <a:tc>
                  <a:txBody>
                    <a:bodyPr/>
                    <a:lstStyle/>
                    <a:p>
                      <a:r>
                        <a:rPr lang="en-US" sz="1000"/>
                        <a:t>02/16/2021 20:31:12</a:t>
                      </a:r>
                    </a:p>
                  </a:txBody>
                  <a:tcPr/>
                </a:tc>
                <a:tc>
                  <a:txBody>
                    <a:bodyPr/>
                    <a:lstStyle/>
                    <a:p>
                      <a:r>
                        <a:rPr lang="en-US" sz="1000"/>
                        <a:t>Image</a:t>
                      </a:r>
                    </a:p>
                  </a:txBody>
                  <a:tcPr/>
                </a:tc>
                <a:tc>
                  <a:txBody>
                    <a:bodyPr/>
                    <a:lstStyle/>
                    <a:p>
                      <a:r>
                        <a:rPr lang="en-US" sz="1000"/>
                        <a:t>57</a:t>
                      </a:r>
                    </a:p>
                  </a:txBody>
                  <a:tcPr/>
                </a:tc>
                <a:tc>
                  <a:txBody>
                    <a:bodyPr/>
                    <a:lstStyle/>
                    <a:p>
                      <a:r>
                        <a:rPr lang="en-US" sz="1000"/>
                        <a:t>57</a:t>
                      </a:r>
                    </a:p>
                  </a:txBody>
                  <a:tcPr/>
                </a:tc>
                <a:tc>
                  <a:txBody>
                    <a:bodyPr/>
                    <a:lstStyle/>
                    <a:p>
                      <a:r>
                        <a:rPr lang="en-US" sz="1000"/>
                        <a:t>0</a:t>
                      </a:r>
                    </a:p>
                  </a:txBody>
                  <a:tcPr/>
                </a:tc>
                <a:tc>
                  <a:txBody>
                    <a:bodyPr/>
                    <a:lstStyle/>
                    <a:p>
                      <a:r>
                        <a:rPr lang="en-US" sz="1000"/>
                        <a:t>8</a:t>
                      </a:r>
                    </a:p>
                  </a:txBody>
                  <a:tcPr/>
                </a:tc>
                <a:tc>
                  <a:txBody>
                    <a:bodyPr/>
                    <a:lstStyle/>
                    <a:p>
                      <a:r>
                        <a:rPr lang="en-US" sz="1000"/>
                        <a:t>29</a:t>
                      </a:r>
                    </a:p>
                  </a:txBody>
                  <a:tcPr/>
                </a:tc>
                <a:tc>
                  <a:txBody>
                    <a:bodyPr/>
                    <a:lstStyle/>
                    <a:p>
                      <a:r>
                        <a:rPr lang="en-US" sz="1000"/>
                        <a:t>2</a:t>
                      </a:r>
                    </a:p>
                  </a:txBody>
                  <a:tcPr/>
                </a:tc>
                <a:extLst>
                  <a:ext uri="{0D108BD9-81ED-4DB2-BD59-A6C34878D82A}">
                    <a16:rowId xmlns:a16="http://schemas.microsoft.com/office/drawing/2014/main" val="4106656608"/>
                  </a:ext>
                </a:extLst>
              </a:tr>
              <a:tr h="370840">
                <a:tc>
                  <a:txBody>
                    <a:bodyPr/>
                    <a:lstStyle/>
                    <a:p>
                      <a:r>
                        <a:rPr lang="pt-BR" sz="1000" b="1"/>
                        <a:t>tmamerica - 2021-02-15 21:06:12</a:t>
                      </a:r>
                      <a:r>
                        <a:rPr lang="pt-BR" sz="1000"/>
                        <a:t>
 n/a</a:t>
                      </a:r>
                      <a:endParaRPr lang="en-US" sz="1000"/>
                    </a:p>
                  </a:txBody>
                  <a:tcPr/>
                </a:tc>
                <a:tc>
                  <a:txBody>
                    <a:bodyPr/>
                    <a:lstStyle/>
                    <a:p>
                      <a:r>
                        <a:rPr lang="en-US" sz="1000"/>
                        <a:t>https://quintly-image-storage.s3.amazonaws.com/ea0e6a3ca65b01a392bf1b0a36d01601/cfb58070e113eaaf7d3af510ae6ba871.jpg</a:t>
                      </a:r>
                    </a:p>
                  </a:txBody>
                  <a:tcPr/>
                </a:tc>
                <a:tc>
                  <a:txBody>
                    <a:bodyPr/>
                    <a:lstStyle/>
                    <a:p>
                      <a:r>
                        <a:rPr lang="en-US" sz="1000"/>
                        <a:t>02/16/2021 21:05:48</a:t>
                      </a:r>
                    </a:p>
                  </a:txBody>
                  <a:tcPr/>
                </a:tc>
                <a:tc>
                  <a:txBody>
                    <a:bodyPr/>
                    <a:lstStyle/>
                    <a:p>
                      <a:r>
                        <a:rPr lang="en-US" sz="1000"/>
                        <a:t>Image</a:t>
                      </a:r>
                    </a:p>
                  </a:txBody>
                  <a:tcPr/>
                </a:tc>
                <a:tc>
                  <a:txBody>
                    <a:bodyPr/>
                    <a:lstStyle/>
                    <a:p>
                      <a:r>
                        <a:rPr lang="en-US" sz="1000"/>
                        <a:t>46</a:t>
                      </a:r>
                    </a:p>
                  </a:txBody>
                  <a:tcPr/>
                </a:tc>
                <a:tc>
                  <a:txBody>
                    <a:bodyPr/>
                    <a:lstStyle/>
                    <a:p>
                      <a:r>
                        <a:rPr lang="en-US" sz="1000"/>
                        <a:t>47</a:t>
                      </a:r>
                    </a:p>
                  </a:txBody>
                  <a:tcPr/>
                </a:tc>
                <a:tc>
                  <a:txBody>
                    <a:bodyPr/>
                    <a:lstStyle/>
                    <a:p>
                      <a:r>
                        <a:rPr lang="en-US" sz="1000"/>
                        <a:t>0</a:t>
                      </a:r>
                    </a:p>
                  </a:txBody>
                  <a:tcPr/>
                </a:tc>
                <a:tc>
                  <a:txBody>
                    <a:bodyPr/>
                    <a:lstStyle/>
                    <a:p>
                      <a:r>
                        <a:rPr lang="en-US" sz="1000"/>
                        <a:t>2</a:t>
                      </a:r>
                    </a:p>
                  </a:txBody>
                  <a:tcPr/>
                </a:tc>
                <a:tc>
                  <a:txBody>
                    <a:bodyPr/>
                    <a:lstStyle/>
                    <a:p>
                      <a:r>
                        <a:rPr lang="en-US" sz="1000"/>
                        <a:t>33</a:t>
                      </a:r>
                    </a:p>
                  </a:txBody>
                  <a:tcPr/>
                </a:tc>
                <a:tc>
                  <a:txBody>
                    <a:bodyPr/>
                    <a:lstStyle/>
                    <a:p>
                      <a:r>
                        <a:rPr lang="en-US" sz="1000"/>
                        <a:t>0</a:t>
                      </a:r>
                    </a:p>
                  </a:txBody>
                  <a:tcPr/>
                </a:tc>
                <a:extLst>
                  <a:ext uri="{0D108BD9-81ED-4DB2-BD59-A6C34878D82A}">
                    <a16:rowId xmlns:a16="http://schemas.microsoft.com/office/drawing/2014/main" val="2743168592"/>
                  </a:ext>
                </a:extLst>
              </a:tr>
              <a:tr h="370840">
                <a:tc>
                  <a:txBody>
                    <a:bodyPr/>
                    <a:lstStyle/>
                    <a:p>
                      <a:r>
                        <a:rPr lang="pt-BR" sz="1000" b="1"/>
                        <a:t>tmamerica - 2021-02-15 21:07:15</a:t>
                      </a:r>
                      <a:r>
                        <a:rPr lang="pt-BR" sz="1000"/>
                        <a:t>
 n/a</a:t>
                      </a:r>
                      <a:endParaRPr lang="en-US" sz="1000"/>
                    </a:p>
                  </a:txBody>
                  <a:tcPr/>
                </a:tc>
                <a:tc>
                  <a:txBody>
                    <a:bodyPr/>
                    <a:lstStyle/>
                    <a:p>
                      <a:r>
                        <a:rPr lang="en-US" sz="1000"/>
                        <a:t>https://quintly-image-storage.s3.amazonaws.com/ea0e6a3ca65b01a392bf1b0a36d01601/a72f7e4ac8980365dd3f3d6f174bd283.jpg</a:t>
                      </a:r>
                    </a:p>
                  </a:txBody>
                  <a:tcPr/>
                </a:tc>
                <a:tc>
                  <a:txBody>
                    <a:bodyPr/>
                    <a:lstStyle/>
                    <a:p>
                      <a:r>
                        <a:rPr lang="en-US" sz="1000"/>
                        <a:t>02/16/2021 21:05:48</a:t>
                      </a:r>
                    </a:p>
                  </a:txBody>
                  <a:tcPr/>
                </a:tc>
                <a:tc>
                  <a:txBody>
                    <a:bodyPr/>
                    <a:lstStyle/>
                    <a:p>
                      <a:r>
                        <a:rPr lang="en-US" sz="1000"/>
                        <a:t>Image</a:t>
                      </a:r>
                    </a:p>
                  </a:txBody>
                  <a:tcPr/>
                </a:tc>
                <a:tc>
                  <a:txBody>
                    <a:bodyPr/>
                    <a:lstStyle/>
                    <a:p>
                      <a:r>
                        <a:rPr lang="en-US" sz="1000"/>
                        <a:t>42</a:t>
                      </a:r>
                    </a:p>
                  </a:txBody>
                  <a:tcPr/>
                </a:tc>
                <a:tc>
                  <a:txBody>
                    <a:bodyPr/>
                    <a:lstStyle/>
                    <a:p>
                      <a:r>
                        <a:rPr lang="en-US" sz="1000"/>
                        <a:t>44</a:t>
                      </a:r>
                    </a:p>
                  </a:txBody>
                  <a:tcPr/>
                </a:tc>
                <a:tc>
                  <a:txBody>
                    <a:bodyPr/>
                    <a:lstStyle/>
                    <a:p>
                      <a:r>
                        <a:rPr lang="en-US" sz="1000"/>
                        <a:t>0</a:t>
                      </a:r>
                    </a:p>
                  </a:txBody>
                  <a:tcPr/>
                </a:tc>
                <a:tc>
                  <a:txBody>
                    <a:bodyPr/>
                    <a:lstStyle/>
                    <a:p>
                      <a:r>
                        <a:rPr lang="en-US" sz="1000"/>
                        <a:t>3</a:t>
                      </a:r>
                    </a:p>
                  </a:txBody>
                  <a:tcPr/>
                </a:tc>
                <a:tc>
                  <a:txBody>
                    <a:bodyPr/>
                    <a:lstStyle/>
                    <a:p>
                      <a:r>
                        <a:rPr lang="en-US" sz="1000"/>
                        <a:t>29</a:t>
                      </a:r>
                    </a:p>
                  </a:txBody>
                  <a:tcPr/>
                </a:tc>
                <a:tc>
                  <a:txBody>
                    <a:bodyPr/>
                    <a:lstStyle/>
                    <a:p>
                      <a:r>
                        <a:rPr lang="en-US" sz="1000"/>
                        <a:t>2</a:t>
                      </a:r>
                    </a:p>
                  </a:txBody>
                  <a:tcPr/>
                </a:tc>
                <a:extLst>
                  <a:ext uri="{0D108BD9-81ED-4DB2-BD59-A6C34878D82A}">
                    <a16:rowId xmlns:a16="http://schemas.microsoft.com/office/drawing/2014/main" val="3836865065"/>
                  </a:ext>
                </a:extLst>
              </a:tr>
            </a:tbl>
          </a:graphicData>
        </a:graphic>
      </p:graphicFrame>
      <p:sp>
        <p:nvSpPr>
          <p:cNvPr id="4" name="Text Placeholder 3">
            <a:extLst>
              <a:ext uri="{FF2B5EF4-FFF2-40B4-BE49-F238E27FC236}">
                <a16:creationId xmlns:a16="http://schemas.microsoft.com/office/drawing/2014/main" id="{66FECD60-AFA9-4055-A637-87011137D59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116700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1056</Words>
  <Application>Microsoft Office PowerPoint</Application>
  <PresentationFormat>On-screen Show (4:3)</PresentationFormat>
  <Paragraphs>354</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2021-03-12T20:16:41Z</dcterms:created>
  <dcterms:modified xsi:type="dcterms:W3CDTF">2021-03-12T20:17:17Z</dcterms:modified>
</cp:coreProperties>
</file>