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89" r:id="rId32"/>
    <p:sldId id="291" r:id="rId33"/>
    <p:sldId id="292" r:id="rId34"/>
    <p:sldId id="293" r:id="rId35"/>
    <p:sldId id="294" r:id="rId36"/>
    <p:sldId id="295" r:id="rId37"/>
    <p:sldId id="296" r:id="rId38"/>
    <p:sldId id="298" r:id="rId39"/>
    <p:sldId id="299"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Sheet1!$A$2:$A$39</c:f>
              <c:numCache>
                <c:formatCode>m/d/yyyy</c:formatCode>
                <c:ptCount val="38"/>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numCache>
            </c:numRef>
          </c:cat>
          <c:val>
            <c:numRef>
              <c:f>Sheet1!$B$2:$B$39</c:f>
              <c:numCache>
                <c:formatCode>General</c:formatCode>
                <c:ptCount val="38"/>
                <c:pt idx="0">
                  <c:v>3420</c:v>
                </c:pt>
                <c:pt idx="1">
                  <c:v>3450</c:v>
                </c:pt>
                <c:pt idx="2">
                  <c:v>3484</c:v>
                </c:pt>
                <c:pt idx="3">
                  <c:v>3509</c:v>
                </c:pt>
                <c:pt idx="4">
                  <c:v>3542</c:v>
                </c:pt>
                <c:pt idx="5">
                  <c:v>3592</c:v>
                </c:pt>
                <c:pt idx="6">
                  <c:v>3621</c:v>
                </c:pt>
                <c:pt idx="7">
                  <c:v>3679</c:v>
                </c:pt>
                <c:pt idx="8">
                  <c:v>3750</c:v>
                </c:pt>
                <c:pt idx="9">
                  <c:v>3803</c:v>
                </c:pt>
                <c:pt idx="10">
                  <c:v>3845</c:v>
                </c:pt>
                <c:pt idx="11">
                  <c:v>3870</c:v>
                </c:pt>
                <c:pt idx="12">
                  <c:v>3909</c:v>
                </c:pt>
                <c:pt idx="13">
                  <c:v>3943</c:v>
                </c:pt>
                <c:pt idx="14">
                  <c:v>4002</c:v>
                </c:pt>
                <c:pt idx="15">
                  <c:v>4036</c:v>
                </c:pt>
                <c:pt idx="16">
                  <c:v>4057</c:v>
                </c:pt>
                <c:pt idx="17">
                  <c:v>4087</c:v>
                </c:pt>
                <c:pt idx="18">
                  <c:v>4140</c:v>
                </c:pt>
                <c:pt idx="19">
                  <c:v>4163</c:v>
                </c:pt>
                <c:pt idx="20">
                  <c:v>4179</c:v>
                </c:pt>
                <c:pt idx="21">
                  <c:v>4200</c:v>
                </c:pt>
                <c:pt idx="22">
                  <c:v>4392</c:v>
                </c:pt>
                <c:pt idx="23">
                  <c:v>4396</c:v>
                </c:pt>
                <c:pt idx="24">
                  <c:v>4406</c:v>
                </c:pt>
                <c:pt idx="25">
                  <c:v>4412</c:v>
                </c:pt>
                <c:pt idx="26">
                  <c:v>4434</c:v>
                </c:pt>
                <c:pt idx="27">
                  <c:v>4469</c:v>
                </c:pt>
                <c:pt idx="28">
                  <c:v>4473</c:v>
                </c:pt>
                <c:pt idx="29">
                  <c:v>4488</c:v>
                </c:pt>
                <c:pt idx="30">
                  <c:v>4495</c:v>
                </c:pt>
                <c:pt idx="31">
                  <c:v>4498</c:v>
                </c:pt>
                <c:pt idx="32">
                  <c:v>4511</c:v>
                </c:pt>
                <c:pt idx="33">
                  <c:v>4525</c:v>
                </c:pt>
                <c:pt idx="34">
                  <c:v>4531</c:v>
                </c:pt>
                <c:pt idx="35">
                  <c:v>4545</c:v>
                </c:pt>
                <c:pt idx="36">
                  <c:v>4569</c:v>
                </c:pt>
                <c:pt idx="37">
                  <c:v>4580</c:v>
                </c:pt>
              </c:numCache>
            </c:numRef>
          </c:val>
          <c:smooth val="0"/>
          <c:extLst>
            <c:ext xmlns:c16="http://schemas.microsoft.com/office/drawing/2014/chart" uri="{C3380CC4-5D6E-409C-BE32-E72D297353CC}">
              <c16:uniqueId val="{00000000-CF8B-420D-A609-FEC334C7B8DB}"/>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Sheet1!$A$2:$A$39</c:f>
              <c:numCache>
                <c:formatCode>m/d/yyyy</c:formatCode>
                <c:ptCount val="38"/>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numCache>
            </c:numRef>
          </c:cat>
          <c:val>
            <c:numRef>
              <c:f>Sheet1!$C$2:$C$39</c:f>
              <c:numCache>
                <c:formatCode>General</c:formatCode>
                <c:ptCount val="38"/>
                <c:pt idx="0">
                  <c:v>2868</c:v>
                </c:pt>
                <c:pt idx="1">
                  <c:v>2900</c:v>
                </c:pt>
                <c:pt idx="2">
                  <c:v>2922</c:v>
                </c:pt>
                <c:pt idx="3">
                  <c:v>2967</c:v>
                </c:pt>
                <c:pt idx="4">
                  <c:v>3018</c:v>
                </c:pt>
                <c:pt idx="5">
                  <c:v>3042</c:v>
                </c:pt>
                <c:pt idx="6">
                  <c:v>3061</c:v>
                </c:pt>
                <c:pt idx="7">
                  <c:v>3064</c:v>
                </c:pt>
                <c:pt idx="8">
                  <c:v>3097</c:v>
                </c:pt>
                <c:pt idx="9">
                  <c:v>3108</c:v>
                </c:pt>
                <c:pt idx="10">
                  <c:v>3113</c:v>
                </c:pt>
                <c:pt idx="11">
                  <c:v>3118</c:v>
                </c:pt>
                <c:pt idx="12">
                  <c:v>3135</c:v>
                </c:pt>
                <c:pt idx="13">
                  <c:v>3159</c:v>
                </c:pt>
                <c:pt idx="14">
                  <c:v>3208</c:v>
                </c:pt>
                <c:pt idx="15">
                  <c:v>3222</c:v>
                </c:pt>
                <c:pt idx="16">
                  <c:v>3235</c:v>
                </c:pt>
                <c:pt idx="17">
                  <c:v>3296</c:v>
                </c:pt>
                <c:pt idx="18">
                  <c:v>3307</c:v>
                </c:pt>
                <c:pt idx="19">
                  <c:v>3334</c:v>
                </c:pt>
                <c:pt idx="20">
                  <c:v>3412</c:v>
                </c:pt>
                <c:pt idx="21">
                  <c:v>3418</c:v>
                </c:pt>
                <c:pt idx="22">
                  <c:v>3423</c:v>
                </c:pt>
                <c:pt idx="23">
                  <c:v>3444</c:v>
                </c:pt>
                <c:pt idx="24">
                  <c:v>3513</c:v>
                </c:pt>
                <c:pt idx="25">
                  <c:v>3635</c:v>
                </c:pt>
                <c:pt idx="26">
                  <c:v>3632</c:v>
                </c:pt>
                <c:pt idx="27">
                  <c:v>3645</c:v>
                </c:pt>
                <c:pt idx="28">
                  <c:v>3650</c:v>
                </c:pt>
                <c:pt idx="29">
                  <c:v>3627</c:v>
                </c:pt>
                <c:pt idx="30">
                  <c:v>3631</c:v>
                </c:pt>
                <c:pt idx="31">
                  <c:v>3630</c:v>
                </c:pt>
                <c:pt idx="32">
                  <c:v>3645</c:v>
                </c:pt>
                <c:pt idx="33">
                  <c:v>3647</c:v>
                </c:pt>
                <c:pt idx="34">
                  <c:v>3662</c:v>
                </c:pt>
                <c:pt idx="35">
                  <c:v>3672</c:v>
                </c:pt>
                <c:pt idx="36">
                  <c:v>3645</c:v>
                </c:pt>
                <c:pt idx="37">
                  <c:v>3656</c:v>
                </c:pt>
              </c:numCache>
            </c:numRef>
          </c:val>
          <c:smooth val="0"/>
          <c:extLst>
            <c:ext xmlns:c16="http://schemas.microsoft.com/office/drawing/2014/chart" uri="{C3380CC4-5D6E-409C-BE32-E72D297353CC}">
              <c16:uniqueId val="{00000001-CF8B-420D-A609-FEC334C7B8DB}"/>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Sheet1!$A$2:$A$39</c:f>
              <c:numCache>
                <c:formatCode>m/d/yyyy</c:formatCode>
                <c:ptCount val="38"/>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numCache>
            </c:numRef>
          </c:cat>
          <c:val>
            <c:numRef>
              <c:f>Sheet1!$D$2:$D$39</c:f>
              <c:numCache>
                <c:formatCode>General</c:formatCode>
                <c:ptCount val="3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numCache>
            </c:numRef>
          </c:val>
          <c:smooth val="0"/>
          <c:extLst>
            <c:ext xmlns:c16="http://schemas.microsoft.com/office/drawing/2014/chart" uri="{C3380CC4-5D6E-409C-BE32-E72D297353CC}">
              <c16:uniqueId val="{00000002-CF8B-420D-A609-FEC334C7B8DB}"/>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Sheet1!$A$2:$A$39</c:f>
              <c:numCache>
                <c:formatCode>m/d/yyyy</c:formatCode>
                <c:ptCount val="38"/>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numCache>
            </c:numRef>
          </c:cat>
          <c:val>
            <c:numRef>
              <c:f>Sheet1!$E$2:$E$39</c:f>
              <c:numCache>
                <c:formatCode>General</c:formatCode>
                <c:ptCount val="38"/>
                <c:pt idx="0">
                  <c:v>13783</c:v>
                </c:pt>
                <c:pt idx="1">
                  <c:v>14043</c:v>
                </c:pt>
                <c:pt idx="2">
                  <c:v>14233</c:v>
                </c:pt>
                <c:pt idx="3">
                  <c:v>14487</c:v>
                </c:pt>
                <c:pt idx="4">
                  <c:v>14735</c:v>
                </c:pt>
                <c:pt idx="5">
                  <c:v>15014</c:v>
                </c:pt>
                <c:pt idx="6">
                  <c:v>15337</c:v>
                </c:pt>
                <c:pt idx="7">
                  <c:v>15622</c:v>
                </c:pt>
                <c:pt idx="8">
                  <c:v>15830</c:v>
                </c:pt>
                <c:pt idx="9">
                  <c:v>16027</c:v>
                </c:pt>
                <c:pt idx="10">
                  <c:v>16239</c:v>
                </c:pt>
                <c:pt idx="11">
                  <c:v>16556</c:v>
                </c:pt>
                <c:pt idx="12">
                  <c:v>17280</c:v>
                </c:pt>
                <c:pt idx="13">
                  <c:v>17665</c:v>
                </c:pt>
                <c:pt idx="14">
                  <c:v>18111</c:v>
                </c:pt>
                <c:pt idx="15">
                  <c:v>18547</c:v>
                </c:pt>
                <c:pt idx="16">
                  <c:v>18987</c:v>
                </c:pt>
                <c:pt idx="17">
                  <c:v>19471</c:v>
                </c:pt>
                <c:pt idx="18">
                  <c:v>20086</c:v>
                </c:pt>
                <c:pt idx="19">
                  <c:v>20597</c:v>
                </c:pt>
                <c:pt idx="20">
                  <c:v>21109</c:v>
                </c:pt>
                <c:pt idx="21">
                  <c:v>21641</c:v>
                </c:pt>
                <c:pt idx="22">
                  <c:v>22202</c:v>
                </c:pt>
                <c:pt idx="23">
                  <c:v>22677</c:v>
                </c:pt>
                <c:pt idx="24">
                  <c:v>23171</c:v>
                </c:pt>
                <c:pt idx="25">
                  <c:v>23717</c:v>
                </c:pt>
                <c:pt idx="26">
                  <c:v>24308</c:v>
                </c:pt>
                <c:pt idx="27">
                  <c:v>24835</c:v>
                </c:pt>
                <c:pt idx="28">
                  <c:v>25298</c:v>
                </c:pt>
                <c:pt idx="29">
                  <c:v>25651</c:v>
                </c:pt>
                <c:pt idx="30">
                  <c:v>26080</c:v>
                </c:pt>
                <c:pt idx="31">
                  <c:v>26419</c:v>
                </c:pt>
                <c:pt idx="32">
                  <c:v>26689</c:v>
                </c:pt>
                <c:pt idx="33">
                  <c:v>26959</c:v>
                </c:pt>
                <c:pt idx="34">
                  <c:v>27286</c:v>
                </c:pt>
                <c:pt idx="35">
                  <c:v>27545</c:v>
                </c:pt>
                <c:pt idx="36">
                  <c:v>27940</c:v>
                </c:pt>
                <c:pt idx="37">
                  <c:v>28237</c:v>
                </c:pt>
              </c:numCache>
            </c:numRef>
          </c:val>
          <c:smooth val="0"/>
          <c:extLst>
            <c:ext xmlns:c16="http://schemas.microsoft.com/office/drawing/2014/chart" uri="{C3380CC4-5D6E-409C-BE32-E72D297353CC}">
              <c16:uniqueId val="{00000003-CF8B-420D-A609-FEC334C7B8DB}"/>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Sheet1!$A$2:$A$39</c:f>
              <c:numCache>
                <c:formatCode>m/d/yyyy</c:formatCode>
                <c:ptCount val="38"/>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numCache>
            </c:numRef>
          </c:cat>
          <c:val>
            <c:numRef>
              <c:f>Sheet1!$F$2:$F$39</c:f>
              <c:numCache>
                <c:formatCode>General</c:formatCode>
                <c:ptCount val="38"/>
                <c:pt idx="0">
                  <c:v>855</c:v>
                </c:pt>
                <c:pt idx="1">
                  <c:v>878</c:v>
                </c:pt>
                <c:pt idx="2">
                  <c:v>913</c:v>
                </c:pt>
                <c:pt idx="3">
                  <c:v>958</c:v>
                </c:pt>
                <c:pt idx="4">
                  <c:v>979</c:v>
                </c:pt>
                <c:pt idx="5">
                  <c:v>1003</c:v>
                </c:pt>
                <c:pt idx="6">
                  <c:v>1022</c:v>
                </c:pt>
                <c:pt idx="7">
                  <c:v>1051</c:v>
                </c:pt>
                <c:pt idx="8">
                  <c:v>1080</c:v>
                </c:pt>
                <c:pt idx="9">
                  <c:v>1115</c:v>
                </c:pt>
                <c:pt idx="10">
                  <c:v>1137</c:v>
                </c:pt>
                <c:pt idx="11">
                  <c:v>1148</c:v>
                </c:pt>
                <c:pt idx="12">
                  <c:v>1191</c:v>
                </c:pt>
                <c:pt idx="13">
                  <c:v>1214</c:v>
                </c:pt>
                <c:pt idx="14">
                  <c:v>1248</c:v>
                </c:pt>
                <c:pt idx="15">
                  <c:v>1285</c:v>
                </c:pt>
                <c:pt idx="16">
                  <c:v>1313</c:v>
                </c:pt>
                <c:pt idx="17">
                  <c:v>1352</c:v>
                </c:pt>
                <c:pt idx="18">
                  <c:v>1380</c:v>
                </c:pt>
                <c:pt idx="19">
                  <c:v>1411</c:v>
                </c:pt>
                <c:pt idx="20">
                  <c:v>1465</c:v>
                </c:pt>
                <c:pt idx="21">
                  <c:v>1539</c:v>
                </c:pt>
                <c:pt idx="22">
                  <c:v>1581</c:v>
                </c:pt>
                <c:pt idx="23">
                  <c:v>1634</c:v>
                </c:pt>
                <c:pt idx="24">
                  <c:v>1680</c:v>
                </c:pt>
                <c:pt idx="25">
                  <c:v>1737</c:v>
                </c:pt>
                <c:pt idx="26">
                  <c:v>1768</c:v>
                </c:pt>
                <c:pt idx="27">
                  <c:v>1826</c:v>
                </c:pt>
                <c:pt idx="28">
                  <c:v>1885</c:v>
                </c:pt>
                <c:pt idx="29">
                  <c:v>1936</c:v>
                </c:pt>
                <c:pt idx="30">
                  <c:v>1973</c:v>
                </c:pt>
                <c:pt idx="31">
                  <c:v>2045</c:v>
                </c:pt>
                <c:pt idx="32">
                  <c:v>2091</c:v>
                </c:pt>
                <c:pt idx="33">
                  <c:v>2138</c:v>
                </c:pt>
                <c:pt idx="34">
                  <c:v>2170</c:v>
                </c:pt>
                <c:pt idx="35">
                  <c:v>2190</c:v>
                </c:pt>
                <c:pt idx="36">
                  <c:v>2226</c:v>
                </c:pt>
                <c:pt idx="37">
                  <c:v>2289</c:v>
                </c:pt>
              </c:numCache>
            </c:numRef>
          </c:val>
          <c:smooth val="0"/>
          <c:extLst>
            <c:ext xmlns:c16="http://schemas.microsoft.com/office/drawing/2014/chart" uri="{C3380CC4-5D6E-409C-BE32-E72D297353CC}">
              <c16:uniqueId val="{00000004-CF8B-420D-A609-FEC334C7B8DB}"/>
            </c:ext>
          </c:extLst>
        </c:ser>
        <c:dLbls>
          <c:showLegendKey val="0"/>
          <c:showVal val="0"/>
          <c:showCatName val="0"/>
          <c:showSerName val="0"/>
          <c:showPercent val="0"/>
          <c:showBubbleSize val="0"/>
        </c:dLbls>
        <c:smooth val="0"/>
        <c:axId val="281935888"/>
        <c:axId val="281938840"/>
      </c:lineChart>
      <c:dateAx>
        <c:axId val="281935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38840"/>
        <c:crosses val="autoZero"/>
        <c:auto val="1"/>
        <c:lblOffset val="100"/>
        <c:baseTimeUnit val="months"/>
      </c:dateAx>
      <c:valAx>
        <c:axId val="28193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3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c:v>
                </c:pt>
                <c:pt idx="1">
                  <c:v>11</c:v>
                </c:pt>
                <c:pt idx="2">
                  <c:v>0</c:v>
                </c:pt>
              </c:numCache>
            </c:numRef>
          </c:val>
          <c:extLst>
            <c:ext xmlns:c16="http://schemas.microsoft.com/office/drawing/2014/chart" uri="{C3380CC4-5D6E-409C-BE32-E72D297353CC}">
              <c16:uniqueId val="{00000000-65C7-4082-A184-EC46DD7C569C}"/>
            </c:ext>
          </c:extLst>
        </c:ser>
        <c:dLbls>
          <c:showLegendKey val="0"/>
          <c:showVal val="0"/>
          <c:showCatName val="0"/>
          <c:showSerName val="0"/>
          <c:showPercent val="0"/>
          <c:showBubbleSize val="0"/>
        </c:dLbls>
        <c:gapWidth val="219"/>
        <c:overlap val="-27"/>
        <c:axId val="72365216"/>
        <c:axId val="72364232"/>
      </c:barChart>
      <c:dateAx>
        <c:axId val="72365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364232"/>
        <c:crosses val="autoZero"/>
        <c:auto val="1"/>
        <c:lblOffset val="100"/>
        <c:baseTimeUnit val="months"/>
      </c:dateAx>
      <c:valAx>
        <c:axId val="7236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36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54</c:v>
                </c:pt>
                <c:pt idx="1">
                  <c:v>32</c:v>
                </c:pt>
                <c:pt idx="2">
                  <c:v>16</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13D-4990-A50C-5DA5B583FB38}"/>
            </c:ext>
          </c:extLst>
        </c:ser>
        <c:dLbls>
          <c:showLegendKey val="0"/>
          <c:showVal val="0"/>
          <c:showCatName val="0"/>
          <c:showSerName val="0"/>
          <c:showPercent val="0"/>
          <c:showBubbleSize val="0"/>
        </c:dLbls>
        <c:gapWidth val="219"/>
        <c:overlap val="-27"/>
        <c:axId val="72358000"/>
        <c:axId val="72363248"/>
      </c:barChart>
      <c:dateAx>
        <c:axId val="72358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363248"/>
        <c:crosses val="autoZero"/>
        <c:auto val="1"/>
        <c:lblOffset val="100"/>
        <c:baseTimeUnit val="months"/>
      </c:dateAx>
      <c:valAx>
        <c:axId val="7236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35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924</c:v>
                </c:pt>
                <c:pt idx="1">
                  <c:v>734</c:v>
                </c:pt>
                <c:pt idx="2">
                  <c:v>16</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DED-457F-8087-688A4C03ECD7}"/>
            </c:ext>
          </c:extLst>
        </c:ser>
        <c:dLbls>
          <c:showLegendKey val="0"/>
          <c:showVal val="0"/>
          <c:showCatName val="0"/>
          <c:showSerName val="0"/>
          <c:showPercent val="0"/>
          <c:showBubbleSize val="0"/>
        </c:dLbls>
        <c:gapWidth val="219"/>
        <c:overlap val="-27"/>
        <c:axId val="324279792"/>
        <c:axId val="324274872"/>
      </c:barChart>
      <c:catAx>
        <c:axId val="32427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74872"/>
        <c:crosses val="autoZero"/>
        <c:auto val="1"/>
        <c:lblAlgn val="ctr"/>
        <c:lblOffset val="100"/>
        <c:noMultiLvlLbl val="0"/>
      </c:catAx>
      <c:valAx>
        <c:axId val="32427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7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17644</c:v>
                </c:pt>
                <c:pt idx="1">
                  <c:v>21518</c:v>
                </c:pt>
              </c:numCache>
            </c:numRef>
          </c:val>
          <c:extLst>
            <c:ext xmlns:c16="http://schemas.microsoft.com/office/drawing/2014/chart" uri="{C3380CC4-5D6E-409C-BE32-E72D297353CC}">
              <c16:uniqueId val="{00000000-8DC3-4416-B361-D89C4E79609C}"/>
            </c:ext>
          </c:extLst>
        </c:ser>
        <c:dLbls>
          <c:showLegendKey val="0"/>
          <c:showVal val="0"/>
          <c:showCatName val="0"/>
          <c:showSerName val="0"/>
          <c:showPercent val="0"/>
          <c:showBubbleSize val="0"/>
        </c:dLbls>
        <c:gapWidth val="219"/>
        <c:overlap val="-27"/>
        <c:axId val="324280448"/>
        <c:axId val="324278480"/>
      </c:barChart>
      <c:dateAx>
        <c:axId val="32428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78480"/>
        <c:crosses val="autoZero"/>
        <c:auto val="1"/>
        <c:lblOffset val="100"/>
        <c:baseTimeUnit val="months"/>
      </c:dateAx>
      <c:valAx>
        <c:axId val="32427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8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37</c:v>
                </c:pt>
                <c:pt idx="1">
                  <c:v>343</c:v>
                </c:pt>
                <c:pt idx="2">
                  <c:v>446</c:v>
                </c:pt>
                <c:pt idx="3">
                  <c:v>387</c:v>
                </c:pt>
                <c:pt idx="4">
                  <c:v>371</c:v>
                </c:pt>
                <c:pt idx="5">
                  <c:v>251</c:v>
                </c:pt>
                <c:pt idx="6">
                  <c:v>0</c:v>
                </c:pt>
              </c:numCache>
            </c:numRef>
          </c:val>
          <c:extLst>
            <c:ext xmlns:c16="http://schemas.microsoft.com/office/drawing/2014/chart" uri="{C3380CC4-5D6E-409C-BE32-E72D297353CC}">
              <c16:uniqueId val="{00000000-0D3D-495A-901A-127677930C1D}"/>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39</c:v>
                </c:pt>
                <c:pt idx="1">
                  <c:v>404</c:v>
                </c:pt>
                <c:pt idx="2">
                  <c:v>609</c:v>
                </c:pt>
                <c:pt idx="3">
                  <c:v>677</c:v>
                </c:pt>
                <c:pt idx="4">
                  <c:v>598</c:v>
                </c:pt>
                <c:pt idx="5">
                  <c:v>341</c:v>
                </c:pt>
                <c:pt idx="6">
                  <c:v>1</c:v>
                </c:pt>
              </c:numCache>
            </c:numRef>
          </c:val>
          <c:extLst>
            <c:ext xmlns:c16="http://schemas.microsoft.com/office/drawing/2014/chart" uri="{C3380CC4-5D6E-409C-BE32-E72D297353CC}">
              <c16:uniqueId val="{00000001-0D3D-495A-901A-127677930C1D}"/>
            </c:ext>
          </c:extLst>
        </c:ser>
        <c:dLbls>
          <c:showLegendKey val="0"/>
          <c:showVal val="0"/>
          <c:showCatName val="0"/>
          <c:showSerName val="0"/>
          <c:showPercent val="0"/>
          <c:showBubbleSize val="0"/>
        </c:dLbls>
        <c:gapWidth val="219"/>
        <c:overlap val="-27"/>
        <c:axId val="334854432"/>
        <c:axId val="334856072"/>
      </c:barChart>
      <c:catAx>
        <c:axId val="334854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856072"/>
        <c:crosses val="autoZero"/>
        <c:auto val="1"/>
        <c:lblAlgn val="ctr"/>
        <c:lblOffset val="100"/>
        <c:noMultiLvlLbl val="0"/>
      </c:catAx>
      <c:valAx>
        <c:axId val="33485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85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-27</c:v>
                </c:pt>
                <c:pt idx="1">
                  <c:v>11</c:v>
                </c:pt>
                <c:pt idx="2">
                  <c:v>1</c:v>
                </c:pt>
              </c:numCache>
            </c:numRef>
          </c:val>
          <c:extLst>
            <c:ext xmlns:c16="http://schemas.microsoft.com/office/drawing/2014/chart" uri="{C3380CC4-5D6E-409C-BE32-E72D297353CC}">
              <c16:uniqueId val="{00000000-92F4-4727-89FB-8FFC670C7F04}"/>
            </c:ext>
          </c:extLst>
        </c:ser>
        <c:dLbls>
          <c:showLegendKey val="0"/>
          <c:showVal val="0"/>
          <c:showCatName val="0"/>
          <c:showSerName val="0"/>
          <c:showPercent val="0"/>
          <c:showBubbleSize val="0"/>
        </c:dLbls>
        <c:gapWidth val="219"/>
        <c:overlap val="-27"/>
        <c:axId val="336079320"/>
        <c:axId val="336073416"/>
      </c:barChart>
      <c:dateAx>
        <c:axId val="336079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73416"/>
        <c:crosses val="autoZero"/>
        <c:auto val="1"/>
        <c:lblOffset val="100"/>
        <c:baseTimeUnit val="months"/>
      </c:dateAx>
      <c:valAx>
        <c:axId val="33607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7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777-4948-9E91-03F68A5CB177}"/>
            </c:ext>
          </c:extLst>
        </c:ser>
        <c:dLbls>
          <c:showLegendKey val="0"/>
          <c:showVal val="0"/>
          <c:showCatName val="0"/>
          <c:showSerName val="0"/>
          <c:showPercent val="0"/>
          <c:showBubbleSize val="0"/>
        </c:dLbls>
        <c:gapWidth val="219"/>
        <c:overlap val="-27"/>
        <c:axId val="336087192"/>
        <c:axId val="336085880"/>
      </c:barChart>
      <c:dateAx>
        <c:axId val="336087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85880"/>
        <c:crosses val="autoZero"/>
        <c:auto val="1"/>
        <c:lblOffset val="100"/>
        <c:baseTimeUnit val="months"/>
      </c:dateAx>
      <c:valAx>
        <c:axId val="33608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8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68</c:v>
                </c:pt>
                <c:pt idx="1">
                  <c:v>139</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204-430A-AF96-26DCBBF206C5}"/>
            </c:ext>
          </c:extLst>
        </c:ser>
        <c:dLbls>
          <c:showLegendKey val="0"/>
          <c:showVal val="0"/>
          <c:showCatName val="0"/>
          <c:showSerName val="0"/>
          <c:showPercent val="0"/>
          <c:showBubbleSize val="0"/>
        </c:dLbls>
        <c:gapWidth val="219"/>
        <c:overlap val="-27"/>
        <c:axId val="281934904"/>
        <c:axId val="281938184"/>
      </c:barChart>
      <c:catAx>
        <c:axId val="281934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38184"/>
        <c:crosses val="autoZero"/>
        <c:auto val="1"/>
        <c:lblAlgn val="ctr"/>
        <c:lblOffset val="100"/>
        <c:noMultiLvlLbl val="0"/>
      </c:catAx>
      <c:valAx>
        <c:axId val="28193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3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0F1-40C6-81EA-1FD14698B27D}"/>
            </c:ext>
          </c:extLst>
        </c:ser>
        <c:dLbls>
          <c:showLegendKey val="0"/>
          <c:showVal val="0"/>
          <c:showCatName val="0"/>
          <c:showSerName val="0"/>
          <c:showPercent val="0"/>
          <c:showBubbleSize val="0"/>
        </c:dLbls>
        <c:gapWidth val="219"/>
        <c:overlap val="-27"/>
        <c:axId val="340282824"/>
        <c:axId val="340281840"/>
      </c:barChart>
      <c:dateAx>
        <c:axId val="340282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81840"/>
        <c:crosses val="autoZero"/>
        <c:auto val="1"/>
        <c:lblOffset val="100"/>
        <c:baseTimeUnit val="months"/>
      </c:dateAx>
      <c:valAx>
        <c:axId val="34028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8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395</c:v>
                </c:pt>
                <c:pt idx="1">
                  <c:v>297</c:v>
                </c:pt>
                <c:pt idx="2">
                  <c:v>24</c:v>
                </c:pt>
              </c:numCache>
            </c:numRef>
          </c:val>
          <c:extLst>
            <c:ext xmlns:c16="http://schemas.microsoft.com/office/drawing/2014/chart" uri="{C3380CC4-5D6E-409C-BE32-E72D297353CC}">
              <c16:uniqueId val="{00000000-56A8-413C-AA06-00C2AB000F99}"/>
            </c:ext>
          </c:extLst>
        </c:ser>
        <c:dLbls>
          <c:showLegendKey val="0"/>
          <c:showVal val="0"/>
          <c:showCatName val="0"/>
          <c:showSerName val="0"/>
          <c:showPercent val="0"/>
          <c:showBubbleSize val="0"/>
        </c:dLbls>
        <c:gapWidth val="219"/>
        <c:overlap val="-27"/>
        <c:axId val="406000512"/>
        <c:axId val="406004120"/>
      </c:barChart>
      <c:dateAx>
        <c:axId val="406000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04120"/>
        <c:crosses val="autoZero"/>
        <c:auto val="1"/>
        <c:lblOffset val="100"/>
        <c:baseTimeUnit val="months"/>
      </c:dateAx>
      <c:valAx>
        <c:axId val="40600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0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2021-01</c:v>
                </c:pt>
                <c:pt idx="1">
                  <c:v>2021-02</c:v>
                </c:pt>
                <c:pt idx="2">
                  <c:v>2021-03</c:v>
                </c:pt>
              </c:strCache>
            </c:strRef>
          </c:cat>
          <c:val>
            <c:numRef>
              <c:f>Sheet1!$B$2:$B$4</c:f>
              <c:numCache>
                <c:formatCode>General</c:formatCode>
                <c:ptCount val="3"/>
                <c:pt idx="0">
                  <c:v>124</c:v>
                </c:pt>
                <c:pt idx="1">
                  <c:v>87</c:v>
                </c:pt>
                <c:pt idx="2">
                  <c:v>40</c:v>
                </c:pt>
              </c:numCache>
            </c:numRef>
          </c:val>
          <c:extLst>
            <c:ext xmlns:c16="http://schemas.microsoft.com/office/drawing/2014/chart" uri="{C3380CC4-5D6E-409C-BE32-E72D297353CC}">
              <c16:uniqueId val="{00000000-5F88-46B9-B206-AF295FAC9626}"/>
            </c:ext>
          </c:extLst>
        </c:ser>
        <c:dLbls>
          <c:showLegendKey val="0"/>
          <c:showVal val="0"/>
          <c:showCatName val="0"/>
          <c:showSerName val="0"/>
          <c:showPercent val="0"/>
          <c:showBubbleSize val="0"/>
        </c:dLbls>
        <c:gapWidth val="219"/>
        <c:overlap val="-27"/>
        <c:axId val="406003464"/>
        <c:axId val="406001496"/>
      </c:barChart>
      <c:catAx>
        <c:axId val="406003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01496"/>
        <c:crosses val="autoZero"/>
        <c:auto val="1"/>
        <c:lblAlgn val="ctr"/>
        <c:lblOffset val="100"/>
        <c:noMultiLvlLbl val="0"/>
      </c:catAx>
      <c:valAx>
        <c:axId val="406001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0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2021-01</c:v>
                </c:pt>
                <c:pt idx="1">
                  <c:v>2021-02</c:v>
                </c:pt>
                <c:pt idx="2">
                  <c:v>2021-03</c:v>
                </c:pt>
              </c:strCache>
            </c:strRef>
          </c:cat>
          <c:val>
            <c:numRef>
              <c:f>Sheet1!$B$2:$B$4</c:f>
              <c:numCache>
                <c:formatCode>General</c:formatCode>
                <c:ptCount val="3"/>
                <c:pt idx="0">
                  <c:v>1994</c:v>
                </c:pt>
                <c:pt idx="1">
                  <c:v>1741</c:v>
                </c:pt>
                <c:pt idx="2">
                  <c:v>40</c:v>
                </c:pt>
              </c:numCache>
            </c:numRef>
          </c:val>
          <c:extLst>
            <c:ext xmlns:c16="http://schemas.microsoft.com/office/drawing/2014/chart" uri="{C3380CC4-5D6E-409C-BE32-E72D297353CC}">
              <c16:uniqueId val="{00000000-C50D-441E-A04A-72C906AD9674}"/>
            </c:ext>
          </c:extLst>
        </c:ser>
        <c:dLbls>
          <c:showLegendKey val="0"/>
          <c:showVal val="0"/>
          <c:showCatName val="0"/>
          <c:showSerName val="0"/>
          <c:showPercent val="0"/>
          <c:showBubbleSize val="0"/>
        </c:dLbls>
        <c:gapWidth val="219"/>
        <c:overlap val="-27"/>
        <c:axId val="406001168"/>
        <c:axId val="406005432"/>
      </c:barChart>
      <c:catAx>
        <c:axId val="40600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05432"/>
        <c:crosses val="autoZero"/>
        <c:auto val="1"/>
        <c:lblAlgn val="ctr"/>
        <c:lblOffset val="100"/>
        <c:noMultiLvlLbl val="0"/>
      </c:catAx>
      <c:valAx>
        <c:axId val="40600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0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c:v>
                </c:pt>
                <c:pt idx="1">
                  <c:v>63</c:v>
                </c:pt>
                <c:pt idx="2">
                  <c:v>-1</c:v>
                </c:pt>
              </c:numCache>
            </c:numRef>
          </c:val>
          <c:extLst>
            <c:ext xmlns:c16="http://schemas.microsoft.com/office/drawing/2014/chart" uri="{C3380CC4-5D6E-409C-BE32-E72D297353CC}">
              <c16:uniqueId val="{00000000-D21D-489A-9CE7-BF13259FB171}"/>
            </c:ext>
          </c:extLst>
        </c:ser>
        <c:dLbls>
          <c:showLegendKey val="0"/>
          <c:showVal val="0"/>
          <c:showCatName val="0"/>
          <c:showSerName val="0"/>
          <c:showPercent val="0"/>
          <c:showBubbleSize val="0"/>
        </c:dLbls>
        <c:gapWidth val="219"/>
        <c:overlap val="-27"/>
        <c:axId val="442656480"/>
        <c:axId val="442650248"/>
      </c:barChart>
      <c:dateAx>
        <c:axId val="44265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650248"/>
        <c:crosses val="autoZero"/>
        <c:auto val="1"/>
        <c:lblOffset val="100"/>
        <c:baseTimeUnit val="months"/>
      </c:dateAx>
      <c:valAx>
        <c:axId val="44265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65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75</c:v>
                </c:pt>
                <c:pt idx="1">
                  <c:v>55</c:v>
                </c:pt>
                <c:pt idx="2">
                  <c:v>27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FB1-4F0C-A3C3-FC34B22EEFBB}"/>
            </c:ext>
          </c:extLst>
        </c:ser>
        <c:dLbls>
          <c:showLegendKey val="0"/>
          <c:showVal val="0"/>
          <c:showCatName val="0"/>
          <c:showSerName val="0"/>
          <c:showPercent val="0"/>
          <c:showBubbleSize val="0"/>
        </c:dLbls>
        <c:gapWidth val="219"/>
        <c:overlap val="-27"/>
        <c:axId val="448572384"/>
        <c:axId val="448566808"/>
      </c:barChart>
      <c:dateAx>
        <c:axId val="448572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66808"/>
        <c:crosses val="autoZero"/>
        <c:auto val="1"/>
        <c:lblOffset val="100"/>
        <c:baseTimeUnit val="months"/>
      </c:dateAx>
      <c:valAx>
        <c:axId val="44856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7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985</c:v>
                </c:pt>
                <c:pt idx="1">
                  <c:v>947</c:v>
                </c:pt>
                <c:pt idx="2">
                  <c:v>27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4B4-4E0A-AF79-1B5C12763310}"/>
            </c:ext>
          </c:extLst>
        </c:ser>
        <c:dLbls>
          <c:showLegendKey val="0"/>
          <c:showVal val="0"/>
          <c:showCatName val="0"/>
          <c:showSerName val="0"/>
          <c:showPercent val="0"/>
          <c:showBubbleSize val="0"/>
        </c:dLbls>
        <c:gapWidth val="219"/>
        <c:overlap val="-27"/>
        <c:axId val="448565168"/>
        <c:axId val="448568120"/>
      </c:barChart>
      <c:catAx>
        <c:axId val="44856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68120"/>
        <c:crosses val="autoZero"/>
        <c:auto val="1"/>
        <c:lblAlgn val="ctr"/>
        <c:lblOffset val="100"/>
        <c:noMultiLvlLbl val="0"/>
      </c:catAx>
      <c:valAx>
        <c:axId val="44856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6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E9ACA-7E80-4DB6-8EE3-E9D8D1D5D1B4}"/>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3CEE4396-3D9A-4425-B516-6A39839CF13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784085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D733B-E8B6-4B30-A525-D5AADA42FD35}"/>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3F96A7A6-6B22-4159-BAA2-031C21A92CF3}"/>
              </a:ext>
            </a:extLst>
          </p:cNvPr>
          <p:cNvGraphicFramePr>
            <a:graphicFrameLocks noGrp="1"/>
          </p:cNvGraphicFramePr>
          <p:nvPr>
            <p:ph type="chart" sz="quarter" idx="13"/>
            <p:extLst>
              <p:ext uri="{D42A27DB-BD31-4B8C-83A1-F6EECF244321}">
                <p14:modId xmlns:p14="http://schemas.microsoft.com/office/powerpoint/2010/main" val="445366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DE1045-4AE2-46BB-80AE-C5878A2C6825}"/>
              </a:ext>
            </a:extLst>
          </p:cNvPr>
          <p:cNvSpPr>
            <a:spLocks noGrp="1"/>
          </p:cNvSpPr>
          <p:nvPr>
            <p:ph type="body" sz="quarter" idx="14"/>
          </p:nvPr>
        </p:nvSpPr>
        <p:spPr/>
        <p:txBody>
          <a:bodyPr/>
          <a:lstStyle/>
          <a:p>
            <a:r>
              <a:rPr lang="en-US"/>
              <a:t>01/01/2018 - 02/28/2021</a:t>
            </a:r>
          </a:p>
        </p:txBody>
      </p:sp>
      <p:sp>
        <p:nvSpPr>
          <p:cNvPr id="5" name="Footer Placeholder 4">
            <a:extLst>
              <a:ext uri="{FF2B5EF4-FFF2-40B4-BE49-F238E27FC236}">
                <a16:creationId xmlns:a16="http://schemas.microsoft.com/office/drawing/2014/main" id="{28A9315F-C889-4738-A93D-D274CBA878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0070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04F1C-7D79-4A8C-8885-F6E739D10AAC}"/>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72D54363-594B-40F7-88E6-D6FA35A4DF63}"/>
              </a:ext>
            </a:extLst>
          </p:cNvPr>
          <p:cNvGraphicFramePr>
            <a:graphicFrameLocks noGrp="1"/>
          </p:cNvGraphicFramePr>
          <p:nvPr>
            <p:ph type="tbl" sz="quarter" idx="13"/>
            <p:extLst>
              <p:ext uri="{D42A27DB-BD31-4B8C-83A1-F6EECF244321}">
                <p14:modId xmlns:p14="http://schemas.microsoft.com/office/powerpoint/2010/main" val="3925138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007409832"/>
                    </a:ext>
                  </a:extLst>
                </a:gridCol>
                <a:gridCol w="905256">
                  <a:extLst>
                    <a:ext uri="{9D8B030D-6E8A-4147-A177-3AD203B41FA5}">
                      <a16:colId xmlns:a16="http://schemas.microsoft.com/office/drawing/2014/main" val="55124219"/>
                    </a:ext>
                  </a:extLst>
                </a:gridCol>
                <a:gridCol w="905256">
                  <a:extLst>
                    <a:ext uri="{9D8B030D-6E8A-4147-A177-3AD203B41FA5}">
                      <a16:colId xmlns:a16="http://schemas.microsoft.com/office/drawing/2014/main" val="2095301628"/>
                    </a:ext>
                  </a:extLst>
                </a:gridCol>
                <a:gridCol w="905256">
                  <a:extLst>
                    <a:ext uri="{9D8B030D-6E8A-4147-A177-3AD203B41FA5}">
                      <a16:colId xmlns:a16="http://schemas.microsoft.com/office/drawing/2014/main" val="1751052273"/>
                    </a:ext>
                  </a:extLst>
                </a:gridCol>
                <a:gridCol w="905256">
                  <a:extLst>
                    <a:ext uri="{9D8B030D-6E8A-4147-A177-3AD203B41FA5}">
                      <a16:colId xmlns:a16="http://schemas.microsoft.com/office/drawing/2014/main" val="2827092487"/>
                    </a:ext>
                  </a:extLst>
                </a:gridCol>
                <a:gridCol w="905256">
                  <a:extLst>
                    <a:ext uri="{9D8B030D-6E8A-4147-A177-3AD203B41FA5}">
                      <a16:colId xmlns:a16="http://schemas.microsoft.com/office/drawing/2014/main" val="618061282"/>
                    </a:ext>
                  </a:extLst>
                </a:gridCol>
                <a:gridCol w="905256">
                  <a:extLst>
                    <a:ext uri="{9D8B030D-6E8A-4147-A177-3AD203B41FA5}">
                      <a16:colId xmlns:a16="http://schemas.microsoft.com/office/drawing/2014/main" val="1552040378"/>
                    </a:ext>
                  </a:extLst>
                </a:gridCol>
                <a:gridCol w="905256">
                  <a:extLst>
                    <a:ext uri="{9D8B030D-6E8A-4147-A177-3AD203B41FA5}">
                      <a16:colId xmlns:a16="http://schemas.microsoft.com/office/drawing/2014/main" val="2569030273"/>
                    </a:ext>
                  </a:extLst>
                </a:gridCol>
                <a:gridCol w="905256">
                  <a:extLst>
                    <a:ext uri="{9D8B030D-6E8A-4147-A177-3AD203B41FA5}">
                      <a16:colId xmlns:a16="http://schemas.microsoft.com/office/drawing/2014/main" val="243636246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01621045"/>
                  </a:ext>
                </a:extLst>
              </a:tr>
              <a:tr h="370840">
                <a:tc>
                  <a:txBody>
                    <a:bodyPr/>
                    <a:lstStyle/>
                    <a:p>
                      <a:r>
                        <a:rPr lang="en-US" sz="1000"/>
                        <a:t>4580</a:t>
                      </a:r>
                    </a:p>
                  </a:txBody>
                  <a:tcPr/>
                </a:tc>
                <a:tc>
                  <a:txBody>
                    <a:bodyPr/>
                    <a:lstStyle/>
                    <a:p>
                      <a:r>
                        <a:rPr lang="en-US" sz="1000"/>
                        <a:t>11</a:t>
                      </a:r>
                    </a:p>
                  </a:txBody>
                  <a:tcPr/>
                </a:tc>
                <a:tc>
                  <a:txBody>
                    <a:bodyPr/>
                    <a:lstStyle/>
                    <a:p>
                      <a:r>
                        <a:rPr lang="en-US" sz="1000"/>
                        <a:t>21</a:t>
                      </a:r>
                    </a:p>
                  </a:txBody>
                  <a:tcPr/>
                </a:tc>
                <a:tc>
                  <a:txBody>
                    <a:bodyPr/>
                    <a:lstStyle/>
                    <a:p>
                      <a:r>
                        <a:rPr lang="en-US" sz="1000"/>
                        <a:t>632</a:t>
                      </a:r>
                    </a:p>
                  </a:txBody>
                  <a:tcPr/>
                </a:tc>
                <a:tc>
                  <a:txBody>
                    <a:bodyPr/>
                    <a:lstStyle/>
                    <a:p>
                      <a:r>
                        <a:rPr lang="en-US" sz="1000"/>
                        <a:t>25</a:t>
                      </a:r>
                    </a:p>
                  </a:txBody>
                  <a:tcPr/>
                </a:tc>
                <a:tc>
                  <a:txBody>
                    <a:bodyPr/>
                    <a:lstStyle/>
                    <a:p>
                      <a:r>
                        <a:rPr lang="en-US" sz="1000"/>
                        <a:t>77</a:t>
                      </a:r>
                    </a:p>
                  </a:txBody>
                  <a:tcPr/>
                </a:tc>
                <a:tc>
                  <a:txBody>
                    <a:bodyPr/>
                    <a:lstStyle/>
                    <a:p>
                      <a:r>
                        <a:rPr lang="en-US" sz="1000"/>
                        <a:t>0</a:t>
                      </a:r>
                    </a:p>
                  </a:txBody>
                  <a:tcPr/>
                </a:tc>
                <a:tc>
                  <a:txBody>
                    <a:bodyPr/>
                    <a:lstStyle/>
                    <a:p>
                      <a:r>
                        <a:rPr lang="en-US" sz="1000"/>
                        <a:t>0.7642 %</a:t>
                      </a:r>
                    </a:p>
                  </a:txBody>
                  <a:tcPr/>
                </a:tc>
                <a:tc>
                  <a:txBody>
                    <a:bodyPr/>
                    <a:lstStyle/>
                    <a:p>
                      <a:r>
                        <a:rPr lang="en-US" sz="1000"/>
                        <a:t>0.0 %</a:t>
                      </a:r>
                    </a:p>
                  </a:txBody>
                  <a:tcPr/>
                </a:tc>
                <a:extLst>
                  <a:ext uri="{0D108BD9-81ED-4DB2-BD59-A6C34878D82A}">
                    <a16:rowId xmlns:a16="http://schemas.microsoft.com/office/drawing/2014/main" val="1848416221"/>
                  </a:ext>
                </a:extLst>
              </a:tr>
            </a:tbl>
          </a:graphicData>
        </a:graphic>
      </p:graphicFrame>
      <p:sp>
        <p:nvSpPr>
          <p:cNvPr id="4" name="Text Placeholder 3">
            <a:extLst>
              <a:ext uri="{FF2B5EF4-FFF2-40B4-BE49-F238E27FC236}">
                <a16:creationId xmlns:a16="http://schemas.microsoft.com/office/drawing/2014/main" id="{3A5D20AC-62E9-4D30-8518-399EEA5F7CB6}"/>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40231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25CB3-309E-4D51-8FEA-111A5C7C0462}"/>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1186A3B3-2B27-43B7-B382-AB897AF4169F}"/>
              </a:ext>
            </a:extLst>
          </p:cNvPr>
          <p:cNvGraphicFramePr>
            <a:graphicFrameLocks noGrp="1"/>
          </p:cNvGraphicFramePr>
          <p:nvPr>
            <p:ph type="chart" sz="quarter" idx="13"/>
            <p:extLst>
              <p:ext uri="{D42A27DB-BD31-4B8C-83A1-F6EECF244321}">
                <p14:modId xmlns:p14="http://schemas.microsoft.com/office/powerpoint/2010/main" val="131280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9ACC6B-8FC5-4A00-B0BD-96D6A0ACA69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D4635F3-82BA-4989-8D70-1D7D1B7CCD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3532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7CC7E-590B-48BE-B823-E338249D60C3}"/>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737C6D99-4DCA-42AD-8A40-02DF046226AC}"/>
              </a:ext>
            </a:extLst>
          </p:cNvPr>
          <p:cNvGraphicFramePr>
            <a:graphicFrameLocks noGrp="1"/>
          </p:cNvGraphicFramePr>
          <p:nvPr>
            <p:ph type="chart" sz="quarter" idx="13"/>
            <p:extLst>
              <p:ext uri="{D42A27DB-BD31-4B8C-83A1-F6EECF244321}">
                <p14:modId xmlns:p14="http://schemas.microsoft.com/office/powerpoint/2010/main" val="721425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ABD2F9-D6CE-47F7-BCA4-52BF492388B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FAA7DED-A456-4DFC-8A49-48844EE888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3511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BCB35-DA96-40B8-9D48-F10BDEE9106E}"/>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1F420CA2-D9F9-4FC2-AA7E-6FB5A7101500}"/>
              </a:ext>
            </a:extLst>
          </p:cNvPr>
          <p:cNvGraphicFramePr>
            <a:graphicFrameLocks noGrp="1"/>
          </p:cNvGraphicFramePr>
          <p:nvPr>
            <p:ph type="chart" sz="quarter" idx="13"/>
            <p:extLst>
              <p:ext uri="{D42A27DB-BD31-4B8C-83A1-F6EECF244321}">
                <p14:modId xmlns:p14="http://schemas.microsoft.com/office/powerpoint/2010/main" val="1788385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45BAFA-F9A5-47B3-9D0B-2F7E3DBC69D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E487BC4-5D6E-4C9F-BD59-1B781A1B2C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8482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F8856-DC08-492C-9BBB-20BE195C3550}"/>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3E89D857-4F7E-4286-8E35-A62FF5B9B8A1}"/>
              </a:ext>
            </a:extLst>
          </p:cNvPr>
          <p:cNvGraphicFramePr>
            <a:graphicFrameLocks noGrp="1"/>
          </p:cNvGraphicFramePr>
          <p:nvPr>
            <p:ph type="chart" sz="quarter" idx="13"/>
            <p:extLst>
              <p:ext uri="{D42A27DB-BD31-4B8C-83A1-F6EECF244321}">
                <p14:modId xmlns:p14="http://schemas.microsoft.com/office/powerpoint/2010/main" val="560150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E774A7-CF2A-4886-A93D-384D60179DD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766AA48-9500-48AF-98F7-71D470BAD4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4137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BB408-5F08-4C12-8C8B-6531E079C0DC}"/>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E394E7FE-8426-4EAE-A54F-8298BFFC9B61}"/>
              </a:ext>
            </a:extLst>
          </p:cNvPr>
          <p:cNvGraphicFramePr>
            <a:graphicFrameLocks noGrp="1"/>
          </p:cNvGraphicFramePr>
          <p:nvPr>
            <p:ph type="tbl" sz="quarter" idx="13"/>
            <p:extLst>
              <p:ext uri="{D42A27DB-BD31-4B8C-83A1-F6EECF244321}">
                <p14:modId xmlns:p14="http://schemas.microsoft.com/office/powerpoint/2010/main" val="1510920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75549138"/>
                    </a:ext>
                  </a:extLst>
                </a:gridCol>
                <a:gridCol w="822960">
                  <a:extLst>
                    <a:ext uri="{9D8B030D-6E8A-4147-A177-3AD203B41FA5}">
                      <a16:colId xmlns:a16="http://schemas.microsoft.com/office/drawing/2014/main" val="6129525"/>
                    </a:ext>
                  </a:extLst>
                </a:gridCol>
                <a:gridCol w="822960">
                  <a:extLst>
                    <a:ext uri="{9D8B030D-6E8A-4147-A177-3AD203B41FA5}">
                      <a16:colId xmlns:a16="http://schemas.microsoft.com/office/drawing/2014/main" val="651061988"/>
                    </a:ext>
                  </a:extLst>
                </a:gridCol>
                <a:gridCol w="822960">
                  <a:extLst>
                    <a:ext uri="{9D8B030D-6E8A-4147-A177-3AD203B41FA5}">
                      <a16:colId xmlns:a16="http://schemas.microsoft.com/office/drawing/2014/main" val="279296159"/>
                    </a:ext>
                  </a:extLst>
                </a:gridCol>
                <a:gridCol w="822960">
                  <a:extLst>
                    <a:ext uri="{9D8B030D-6E8A-4147-A177-3AD203B41FA5}">
                      <a16:colId xmlns:a16="http://schemas.microsoft.com/office/drawing/2014/main" val="1980133732"/>
                    </a:ext>
                  </a:extLst>
                </a:gridCol>
                <a:gridCol w="822960">
                  <a:extLst>
                    <a:ext uri="{9D8B030D-6E8A-4147-A177-3AD203B41FA5}">
                      <a16:colId xmlns:a16="http://schemas.microsoft.com/office/drawing/2014/main" val="781403653"/>
                    </a:ext>
                  </a:extLst>
                </a:gridCol>
                <a:gridCol w="822960">
                  <a:extLst>
                    <a:ext uri="{9D8B030D-6E8A-4147-A177-3AD203B41FA5}">
                      <a16:colId xmlns:a16="http://schemas.microsoft.com/office/drawing/2014/main" val="2349971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6382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- 2021-02-23 13:37:00</a:t>
                      </a:r>
                      <a:r>
                        <a:rPr kumimoji="0" lang="en-US" sz="1000" b="0" i="0" u="none" strike="noStrike" kern="1200" cap="none" spc="0" normalizeH="0" baseline="0" noProof="0">
                          <a:ln>
                            <a:noFill/>
                          </a:ln>
                          <a:solidFill>
                            <a:prstClr val="black"/>
                          </a:solidFill>
                          <a:effectLst/>
                          <a:uLnTx/>
                          <a:uFillTx/>
                          <a:latin typeface="+mn-lt"/>
                          <a:ea typeface="+mn-ea"/>
                          <a:cs typeface="+mn-cs"/>
                        </a:rPr>
                        <a:t>
 We’re proud of how #TEAMPHLY adapted to new ways of working during the #pandemic and while we recognize we may continue to work differently going forward, we’re excited to share #renovations to our Home Office are nearly complete and will be ready for when we can safely return. Check out this inside look at the new workspaces and amenities we’re looking forward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82754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- 2021-02-05 15:47:37</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together virtually to wear red in support of the American Heart Association's fight against cardiovascular disease! #NationalWearRedDay #GoRedforWomen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65882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- 2021-02-04 14:54:47</a:t>
                      </a:r>
                      <a:r>
                        <a:rPr kumimoji="0" lang="en-US" sz="1000" b="0" i="0" u="none" strike="noStrike" kern="1200" cap="none" spc="0" normalizeH="0" baseline="0" noProof="0">
                          <a:ln>
                            <a:noFill/>
                          </a:ln>
                          <a:solidFill>
                            <a:prstClr val="black"/>
                          </a:solidFill>
                          <a:effectLst/>
                          <a:uLnTx/>
                          <a:uFillTx/>
                          <a:latin typeface="+mn-lt"/>
                          <a:ea typeface="+mn-ea"/>
                          <a:cs typeface="+mn-cs"/>
                        </a:rPr>
                        <a:t>
 The PHLY 𝘋𝘪𝘧𝘧𝘦𝘳𝘦𝘯𝘤𝘦. Exceptional products. Extraordinary people. Relationship longevity. These are just a few of the things our agents mentioned as part of what makes PHLY different than other carriers. Learn more about #ThePHLYDifference: https://bit.ly/3rd9okO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6136998"/>
                  </a:ext>
                </a:extLst>
              </a:tr>
            </a:tbl>
          </a:graphicData>
        </a:graphic>
      </p:graphicFrame>
      <p:sp>
        <p:nvSpPr>
          <p:cNvPr id="4" name="Text Placeholder 3">
            <a:extLst>
              <a:ext uri="{FF2B5EF4-FFF2-40B4-BE49-F238E27FC236}">
                <a16:creationId xmlns:a16="http://schemas.microsoft.com/office/drawing/2014/main" id="{745A1C77-1EAF-4F73-9779-CD6BBBCC015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295759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B85A0-7B01-4ECF-BD6B-0FF6DEB5F0B9}"/>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8484B31A-46F0-4F59-805E-12144C6818DC}"/>
              </a:ext>
            </a:extLst>
          </p:cNvPr>
          <p:cNvGraphicFramePr>
            <a:graphicFrameLocks noGrp="1"/>
          </p:cNvGraphicFramePr>
          <p:nvPr>
            <p:ph type="tbl" sz="quarter" idx="13"/>
            <p:extLst>
              <p:ext uri="{D42A27DB-BD31-4B8C-83A1-F6EECF244321}">
                <p14:modId xmlns:p14="http://schemas.microsoft.com/office/powerpoint/2010/main" val="176217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95671691"/>
                    </a:ext>
                  </a:extLst>
                </a:gridCol>
                <a:gridCol w="822960">
                  <a:extLst>
                    <a:ext uri="{9D8B030D-6E8A-4147-A177-3AD203B41FA5}">
                      <a16:colId xmlns:a16="http://schemas.microsoft.com/office/drawing/2014/main" val="3605372694"/>
                    </a:ext>
                  </a:extLst>
                </a:gridCol>
                <a:gridCol w="822960">
                  <a:extLst>
                    <a:ext uri="{9D8B030D-6E8A-4147-A177-3AD203B41FA5}">
                      <a16:colId xmlns:a16="http://schemas.microsoft.com/office/drawing/2014/main" val="3310703014"/>
                    </a:ext>
                  </a:extLst>
                </a:gridCol>
                <a:gridCol w="822960">
                  <a:extLst>
                    <a:ext uri="{9D8B030D-6E8A-4147-A177-3AD203B41FA5}">
                      <a16:colId xmlns:a16="http://schemas.microsoft.com/office/drawing/2014/main" val="3508475330"/>
                    </a:ext>
                  </a:extLst>
                </a:gridCol>
                <a:gridCol w="822960">
                  <a:extLst>
                    <a:ext uri="{9D8B030D-6E8A-4147-A177-3AD203B41FA5}">
                      <a16:colId xmlns:a16="http://schemas.microsoft.com/office/drawing/2014/main" val="3478952533"/>
                    </a:ext>
                  </a:extLst>
                </a:gridCol>
                <a:gridCol w="822960">
                  <a:extLst>
                    <a:ext uri="{9D8B030D-6E8A-4147-A177-3AD203B41FA5}">
                      <a16:colId xmlns:a16="http://schemas.microsoft.com/office/drawing/2014/main" val="426251783"/>
                    </a:ext>
                  </a:extLst>
                </a:gridCol>
                <a:gridCol w="822960">
                  <a:extLst>
                    <a:ext uri="{9D8B030D-6E8A-4147-A177-3AD203B41FA5}">
                      <a16:colId xmlns:a16="http://schemas.microsoft.com/office/drawing/2014/main" val="3376144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0807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- 2021-02-18 16:11:56</a:t>
                      </a:r>
                      <a:r>
                        <a:rPr kumimoji="0" lang="en-US" sz="1000" b="0" i="0" u="none" strike="noStrike" kern="1200" cap="none" spc="0" normalizeH="0" baseline="0" noProof="0">
                          <a:ln>
                            <a:noFill/>
                          </a:ln>
                          <a:solidFill>
                            <a:prstClr val="black"/>
                          </a:solidFill>
                          <a:effectLst/>
                          <a:uLnTx/>
                          <a:uFillTx/>
                          <a:latin typeface="+mn-lt"/>
                          <a:ea typeface="+mn-ea"/>
                          <a:cs typeface="+mn-cs"/>
                        </a:rPr>
                        <a:t>
 During the pandemic, we’ve held various virtual events to help our employees stay connected and have a little fun while working from home. From a virtual spirit week and photo challenges to sharing how they’re working from their home offices with their children, here’s a roundup of #TEAMPHLY! #InsuranceCareersMonth #ICM2021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21692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- 2021-02-08 13:26:00</a:t>
                      </a:r>
                      <a:r>
                        <a:rPr kumimoji="0" lang="en-US" sz="1000" b="0" i="0" u="none" strike="noStrike" kern="1200" cap="none" spc="0" normalizeH="0" baseline="0" noProof="0">
                          <a:ln>
                            <a:noFill/>
                          </a:ln>
                          <a:solidFill>
                            <a:prstClr val="black"/>
                          </a:solidFill>
                          <a:effectLst/>
                          <a:uLnTx/>
                          <a:uFillTx/>
                          <a:latin typeface="+mn-lt"/>
                          <a:ea typeface="+mn-ea"/>
                          <a:cs typeface="+mn-cs"/>
                        </a:rPr>
                        <a:t>
 A career in insurance is more than just writing policies. The insurance industry can help satisfy the desire for meaningful work by allowing you to truly make a difference! Here’s a look at why Camille Knight chose a career in insurance. #InsuranceCareersMonth #ICM2021 #InsuranceIsHiring #InsuranceCareers
Learn more about #TEAMPHLY ➡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5508268"/>
                  </a:ext>
                </a:extLst>
              </a:tr>
            </a:tbl>
          </a:graphicData>
        </a:graphic>
      </p:graphicFrame>
      <p:sp>
        <p:nvSpPr>
          <p:cNvPr id="4" name="Text Placeholder 3">
            <a:extLst>
              <a:ext uri="{FF2B5EF4-FFF2-40B4-BE49-F238E27FC236}">
                <a16:creationId xmlns:a16="http://schemas.microsoft.com/office/drawing/2014/main" id="{8D083C35-8FAC-4E10-B14F-D00EA78D867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718399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3B985-0A25-4053-B752-D0EE8F8B587E}"/>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B251D67D-33F1-43C6-9BC4-38E5621C953C}"/>
              </a:ext>
            </a:extLst>
          </p:cNvPr>
          <p:cNvGraphicFramePr>
            <a:graphicFrameLocks noGrp="1"/>
          </p:cNvGraphicFramePr>
          <p:nvPr>
            <p:ph type="chart" sz="quarter" idx="13"/>
            <p:extLst>
              <p:ext uri="{D42A27DB-BD31-4B8C-83A1-F6EECF244321}">
                <p14:modId xmlns:p14="http://schemas.microsoft.com/office/powerpoint/2010/main" val="2922473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4676F0-D007-4999-8C7B-C7560BCDB164}"/>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98E8CB22-4C04-46AA-9947-75BE55C942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4773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988BF-4043-4490-B222-F76365B5CA24}"/>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5FB81F0D-170B-4B1D-B7AF-3218F1CF3CDB}"/>
              </a:ext>
            </a:extLst>
          </p:cNvPr>
          <p:cNvGraphicFramePr>
            <a:graphicFrameLocks noGrp="1"/>
          </p:cNvGraphicFramePr>
          <p:nvPr>
            <p:ph type="tbl" sz="quarter" idx="13"/>
            <p:extLst>
              <p:ext uri="{D42A27DB-BD31-4B8C-83A1-F6EECF244321}">
                <p14:modId xmlns:p14="http://schemas.microsoft.com/office/powerpoint/2010/main" val="3814616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229362161"/>
                    </a:ext>
                  </a:extLst>
                </a:gridCol>
                <a:gridCol w="576072">
                  <a:extLst>
                    <a:ext uri="{9D8B030D-6E8A-4147-A177-3AD203B41FA5}">
                      <a16:colId xmlns:a16="http://schemas.microsoft.com/office/drawing/2014/main" val="3202348948"/>
                    </a:ext>
                  </a:extLst>
                </a:gridCol>
                <a:gridCol w="576072">
                  <a:extLst>
                    <a:ext uri="{9D8B030D-6E8A-4147-A177-3AD203B41FA5}">
                      <a16:colId xmlns:a16="http://schemas.microsoft.com/office/drawing/2014/main" val="1692210393"/>
                    </a:ext>
                  </a:extLst>
                </a:gridCol>
                <a:gridCol w="576072">
                  <a:extLst>
                    <a:ext uri="{9D8B030D-6E8A-4147-A177-3AD203B41FA5}">
                      <a16:colId xmlns:a16="http://schemas.microsoft.com/office/drawing/2014/main" val="2770698079"/>
                    </a:ext>
                  </a:extLst>
                </a:gridCol>
                <a:gridCol w="576072">
                  <a:extLst>
                    <a:ext uri="{9D8B030D-6E8A-4147-A177-3AD203B41FA5}">
                      <a16:colId xmlns:a16="http://schemas.microsoft.com/office/drawing/2014/main" val="1073882737"/>
                    </a:ext>
                  </a:extLst>
                </a:gridCol>
                <a:gridCol w="576072">
                  <a:extLst>
                    <a:ext uri="{9D8B030D-6E8A-4147-A177-3AD203B41FA5}">
                      <a16:colId xmlns:a16="http://schemas.microsoft.com/office/drawing/2014/main" val="3731624520"/>
                    </a:ext>
                  </a:extLst>
                </a:gridCol>
                <a:gridCol w="576072">
                  <a:extLst>
                    <a:ext uri="{9D8B030D-6E8A-4147-A177-3AD203B41FA5}">
                      <a16:colId xmlns:a16="http://schemas.microsoft.com/office/drawing/2014/main" val="4055288082"/>
                    </a:ext>
                  </a:extLst>
                </a:gridCol>
                <a:gridCol w="576072">
                  <a:extLst>
                    <a:ext uri="{9D8B030D-6E8A-4147-A177-3AD203B41FA5}">
                      <a16:colId xmlns:a16="http://schemas.microsoft.com/office/drawing/2014/main" val="3864868804"/>
                    </a:ext>
                  </a:extLst>
                </a:gridCol>
                <a:gridCol w="576072">
                  <a:extLst>
                    <a:ext uri="{9D8B030D-6E8A-4147-A177-3AD203B41FA5}">
                      <a16:colId xmlns:a16="http://schemas.microsoft.com/office/drawing/2014/main" val="1428014891"/>
                    </a:ext>
                  </a:extLst>
                </a:gridCol>
                <a:gridCol w="576072">
                  <a:extLst>
                    <a:ext uri="{9D8B030D-6E8A-4147-A177-3AD203B41FA5}">
                      <a16:colId xmlns:a16="http://schemas.microsoft.com/office/drawing/2014/main" val="394489812"/>
                    </a:ext>
                  </a:extLst>
                </a:gridCol>
                <a:gridCol w="576072">
                  <a:extLst>
                    <a:ext uri="{9D8B030D-6E8A-4147-A177-3AD203B41FA5}">
                      <a16:colId xmlns:a16="http://schemas.microsoft.com/office/drawing/2014/main" val="3011588009"/>
                    </a:ext>
                  </a:extLst>
                </a:gridCol>
                <a:gridCol w="576072">
                  <a:extLst>
                    <a:ext uri="{9D8B030D-6E8A-4147-A177-3AD203B41FA5}">
                      <a16:colId xmlns:a16="http://schemas.microsoft.com/office/drawing/2014/main" val="238423387"/>
                    </a:ext>
                  </a:extLst>
                </a:gridCol>
                <a:gridCol w="576072">
                  <a:extLst>
                    <a:ext uri="{9D8B030D-6E8A-4147-A177-3AD203B41FA5}">
                      <a16:colId xmlns:a16="http://schemas.microsoft.com/office/drawing/2014/main" val="342429447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94613358"/>
                  </a:ext>
                </a:extLst>
              </a:tr>
              <a:tr h="370840">
                <a:tc>
                  <a:txBody>
                    <a:bodyPr/>
                    <a:lstStyle/>
                    <a:p>
                      <a:r>
                        <a:rPr lang="en-US" sz="1000"/>
                        <a:t>3656</a:t>
                      </a:r>
                    </a:p>
                  </a:txBody>
                  <a:tcPr/>
                </a:tc>
                <a:tc>
                  <a:txBody>
                    <a:bodyPr/>
                    <a:lstStyle/>
                    <a:p>
                      <a:r>
                        <a:rPr lang="en-US" sz="1000"/>
                        <a:t>11</a:t>
                      </a:r>
                    </a:p>
                  </a:txBody>
                  <a:tcPr/>
                </a:tc>
                <a:tc>
                  <a:txBody>
                    <a:bodyPr/>
                    <a:lstStyle/>
                    <a:p>
                      <a:r>
                        <a:rPr lang="en-US" sz="1000"/>
                        <a:t>26</a:t>
                      </a:r>
                    </a:p>
                  </a:txBody>
                  <a:tcPr/>
                </a:tc>
                <a:tc>
                  <a:txBody>
                    <a:bodyPr/>
                    <a:lstStyle/>
                    <a:p>
                      <a:r>
                        <a:rPr lang="en-US" sz="1000"/>
                        <a:t>23</a:t>
                      </a:r>
                    </a:p>
                  </a:txBody>
                  <a:tcPr/>
                </a:tc>
                <a:tc>
                  <a:txBody>
                    <a:bodyPr/>
                    <a:lstStyle/>
                    <a:p>
                      <a:r>
                        <a:rPr lang="en-US" sz="1000"/>
                        <a:t>2</a:t>
                      </a:r>
                    </a:p>
                  </a:txBody>
                  <a:tcPr/>
                </a:tc>
                <a:tc>
                  <a:txBody>
                    <a:bodyPr/>
                    <a:lstStyle/>
                    <a:p>
                      <a:r>
                        <a:rPr lang="en-US" sz="1000"/>
                        <a:t>1</a:t>
                      </a:r>
                    </a:p>
                  </a:txBody>
                  <a:tcPr/>
                </a:tc>
                <a:tc>
                  <a:txBody>
                    <a:bodyPr/>
                    <a:lstStyle/>
                    <a:p>
                      <a:r>
                        <a:rPr lang="en-US" sz="1000"/>
                        <a:t>35</a:t>
                      </a:r>
                    </a:p>
                  </a:txBody>
                  <a:tcPr/>
                </a:tc>
                <a:tc>
                  <a:txBody>
                    <a:bodyPr/>
                    <a:lstStyle/>
                    <a:p>
                      <a:r>
                        <a:rPr lang="en-US" sz="1000"/>
                        <a:t>35</a:t>
                      </a:r>
                    </a:p>
                  </a:txBody>
                  <a:tcPr/>
                </a:tc>
                <a:tc>
                  <a:txBody>
                    <a:bodyPr/>
                    <a:lstStyle/>
                    <a:p>
                      <a:r>
                        <a:rPr lang="en-US" sz="1000"/>
                        <a:t>103</a:t>
                      </a:r>
                    </a:p>
                  </a:txBody>
                  <a:tcPr/>
                </a:tc>
                <a:tc>
                  <a:txBody>
                    <a:bodyPr/>
                    <a:lstStyle/>
                    <a:p>
                      <a:r>
                        <a:rPr lang="en-US" sz="1000"/>
                        <a:t>1</a:t>
                      </a:r>
                    </a:p>
                  </a:txBody>
                  <a:tcPr/>
                </a:tc>
                <a:tc>
                  <a:txBody>
                    <a:bodyPr/>
                    <a:lstStyle/>
                    <a:p>
                      <a:r>
                        <a:rPr lang="en-US" sz="1000"/>
                        <a:t>6</a:t>
                      </a:r>
                    </a:p>
                  </a:txBody>
                  <a:tcPr/>
                </a:tc>
                <a:tc>
                  <a:txBody>
                    <a:bodyPr/>
                    <a:lstStyle/>
                    <a:p>
                      <a:r>
                        <a:rPr lang="en-US" sz="1000"/>
                        <a:t>0.1656 %</a:t>
                      </a:r>
                    </a:p>
                  </a:txBody>
                  <a:tcPr/>
                </a:tc>
                <a:tc>
                  <a:txBody>
                    <a:bodyPr/>
                    <a:lstStyle/>
                    <a:p>
                      <a:r>
                        <a:rPr lang="en-US" sz="1000"/>
                        <a:t>0.0 %</a:t>
                      </a:r>
                    </a:p>
                  </a:txBody>
                  <a:tcPr/>
                </a:tc>
                <a:extLst>
                  <a:ext uri="{0D108BD9-81ED-4DB2-BD59-A6C34878D82A}">
                    <a16:rowId xmlns:a16="http://schemas.microsoft.com/office/drawing/2014/main" val="2722302193"/>
                  </a:ext>
                </a:extLst>
              </a:tr>
            </a:tbl>
          </a:graphicData>
        </a:graphic>
      </p:graphicFrame>
      <p:sp>
        <p:nvSpPr>
          <p:cNvPr id="4" name="Text Placeholder 3">
            <a:extLst>
              <a:ext uri="{FF2B5EF4-FFF2-40B4-BE49-F238E27FC236}">
                <a16:creationId xmlns:a16="http://schemas.microsoft.com/office/drawing/2014/main" id="{8D9F8343-C134-4772-93CC-629520B92CAE}"/>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307846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CBB48-5E3A-4B22-9188-06BA9735289E}"/>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7A5DC05D-2F1A-4722-852E-8EB2F343C2AD}"/>
              </a:ext>
            </a:extLst>
          </p:cNvPr>
          <p:cNvGraphicFramePr>
            <a:graphicFrameLocks noGrp="1"/>
          </p:cNvGraphicFramePr>
          <p:nvPr>
            <p:ph type="chart" sz="quarter" idx="13"/>
            <p:extLst>
              <p:ext uri="{D42A27DB-BD31-4B8C-83A1-F6EECF244321}">
                <p14:modId xmlns:p14="http://schemas.microsoft.com/office/powerpoint/2010/main" val="3090997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A7E2BD-BDFF-4ED4-9B7C-85CBBD33D39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CC44177-23EF-4E99-A68A-5E6FD8EE0C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8790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99050-7575-44B5-B0A4-3A175F8F417A}"/>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BC24C86C-1857-412A-B6D6-2CD2B5F7C79D}"/>
              </a:ext>
            </a:extLst>
          </p:cNvPr>
          <p:cNvGraphicFramePr>
            <a:graphicFrameLocks noGrp="1"/>
          </p:cNvGraphicFramePr>
          <p:nvPr>
            <p:ph type="chart" sz="quarter" idx="13"/>
            <p:extLst>
              <p:ext uri="{D42A27DB-BD31-4B8C-83A1-F6EECF244321}">
                <p14:modId xmlns:p14="http://schemas.microsoft.com/office/powerpoint/2010/main" val="2814165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E0800D-44B3-414A-9358-601A940C15B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332C7B2-6DB5-4E9F-B3AA-0E8C27A7DB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7049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0F4E6-98CF-41A8-A980-7FEB55D0121B}"/>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289A55E0-F1D1-4F0B-B7F6-612EDB950F98}"/>
              </a:ext>
            </a:extLst>
          </p:cNvPr>
          <p:cNvGraphicFramePr>
            <a:graphicFrameLocks noGrp="1"/>
          </p:cNvGraphicFramePr>
          <p:nvPr>
            <p:ph type="chart" sz="quarter" idx="13"/>
            <p:extLst>
              <p:ext uri="{D42A27DB-BD31-4B8C-83A1-F6EECF244321}">
                <p14:modId xmlns:p14="http://schemas.microsoft.com/office/powerpoint/2010/main" val="2498678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A5D617-5FEF-438A-9F0A-D981A55729F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C376B1A-1EB9-414D-8A89-963152DAA4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6265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E1625-321D-4A79-90BD-99C830264FA7}"/>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1DE15835-C7CE-475B-A6FC-463F8A1646B2}"/>
              </a:ext>
            </a:extLst>
          </p:cNvPr>
          <p:cNvGraphicFramePr>
            <a:graphicFrameLocks noGrp="1"/>
          </p:cNvGraphicFramePr>
          <p:nvPr>
            <p:ph type="chart" sz="quarter" idx="13"/>
            <p:extLst>
              <p:ext uri="{D42A27DB-BD31-4B8C-83A1-F6EECF244321}">
                <p14:modId xmlns:p14="http://schemas.microsoft.com/office/powerpoint/2010/main" val="951334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F7C248-5723-4945-A83C-3E34DA28DF5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91C5E5B-1379-4C09-9DCE-B11CCFA9B0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1035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06BBF-8DA5-416E-8633-5586E831A6F3}"/>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BAAD1DEE-8C9B-42A8-B0EC-53FACA49E4E2}"/>
              </a:ext>
            </a:extLst>
          </p:cNvPr>
          <p:cNvGraphicFramePr>
            <a:graphicFrameLocks noGrp="1"/>
          </p:cNvGraphicFramePr>
          <p:nvPr>
            <p:ph type="tbl" sz="quarter" idx="13"/>
            <p:extLst>
              <p:ext uri="{D42A27DB-BD31-4B8C-83A1-F6EECF244321}">
                <p14:modId xmlns:p14="http://schemas.microsoft.com/office/powerpoint/2010/main" val="3917999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66193235"/>
                    </a:ext>
                  </a:extLst>
                </a:gridCol>
                <a:gridCol w="2468880">
                  <a:extLst>
                    <a:ext uri="{9D8B030D-6E8A-4147-A177-3AD203B41FA5}">
                      <a16:colId xmlns:a16="http://schemas.microsoft.com/office/drawing/2014/main" val="3822144749"/>
                    </a:ext>
                  </a:extLst>
                </a:gridCol>
                <a:gridCol w="2468880">
                  <a:extLst>
                    <a:ext uri="{9D8B030D-6E8A-4147-A177-3AD203B41FA5}">
                      <a16:colId xmlns:a16="http://schemas.microsoft.com/office/drawing/2014/main" val="225024154"/>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247301267"/>
                  </a:ext>
                </a:extLst>
              </a:tr>
              <a:tr h="370840">
                <a:tc>
                  <a:txBody>
                    <a:bodyPr/>
                    <a:lstStyle/>
                    <a:p>
                      <a:r>
                        <a:rPr lang="en-US" sz="1000" b="1"/>
                        <a:t>@EaglesComms</a:t>
                      </a:r>
                    </a:p>
                  </a:txBody>
                  <a:tcPr/>
                </a:tc>
                <a:tc>
                  <a:txBody>
                    <a:bodyPr/>
                    <a:lstStyle/>
                    <a:p>
                      <a:r>
                        <a:rPr lang="en-US" sz="1000"/>
                        <a:t>PHLY Insurance Co. (39)</a:t>
                      </a:r>
                    </a:p>
                  </a:txBody>
                  <a:tcPr/>
                </a:tc>
                <a:tc>
                  <a:txBody>
                    <a:bodyPr/>
                    <a:lstStyle/>
                    <a:p>
                      <a:r>
                        <a:rPr lang="en-US" sz="1000"/>
                        <a:t>39</a:t>
                      </a:r>
                    </a:p>
                  </a:txBody>
                  <a:tcPr/>
                </a:tc>
                <a:extLst>
                  <a:ext uri="{0D108BD9-81ED-4DB2-BD59-A6C34878D82A}">
                    <a16:rowId xmlns:a16="http://schemas.microsoft.com/office/drawing/2014/main" val="3435704389"/>
                  </a:ext>
                </a:extLst>
              </a:tr>
              <a:tr h="370840">
                <a:tc>
                  <a:txBody>
                    <a:bodyPr/>
                    <a:lstStyle/>
                    <a:p>
                      <a:r>
                        <a:rPr lang="en-US" sz="1000" b="1"/>
                        <a:t>@MargueriteTort</a:t>
                      </a:r>
                    </a:p>
                  </a:txBody>
                  <a:tcPr/>
                </a:tc>
                <a:tc>
                  <a:txBody>
                    <a:bodyPr/>
                    <a:lstStyle/>
                    <a:p>
                      <a:r>
                        <a:rPr lang="en-US" sz="1000"/>
                        <a:t>PHLY Insurance Co. (31)</a:t>
                      </a:r>
                    </a:p>
                  </a:txBody>
                  <a:tcPr/>
                </a:tc>
                <a:tc>
                  <a:txBody>
                    <a:bodyPr/>
                    <a:lstStyle/>
                    <a:p>
                      <a:r>
                        <a:rPr lang="en-US" sz="1000"/>
                        <a:t>31</a:t>
                      </a:r>
                    </a:p>
                  </a:txBody>
                  <a:tcPr/>
                </a:tc>
                <a:extLst>
                  <a:ext uri="{0D108BD9-81ED-4DB2-BD59-A6C34878D82A}">
                    <a16:rowId xmlns:a16="http://schemas.microsoft.com/office/drawing/2014/main" val="3997810322"/>
                  </a:ext>
                </a:extLst>
              </a:tr>
              <a:tr h="370840">
                <a:tc>
                  <a:txBody>
                    <a:bodyPr/>
                    <a:lstStyle/>
                    <a:p>
                      <a:r>
                        <a:rPr lang="en-US" sz="1000" b="1"/>
                        <a:t>@Regore2</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562595060"/>
                  </a:ext>
                </a:extLst>
              </a:tr>
              <a:tr h="370840">
                <a:tc>
                  <a:txBody>
                    <a:bodyPr/>
                    <a:lstStyle/>
                    <a:p>
                      <a:r>
                        <a:rPr lang="en-US" sz="1000" b="1"/>
                        <a:t>@mplousis64</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1847463340"/>
                  </a:ext>
                </a:extLst>
              </a:tr>
              <a:tr h="370840">
                <a:tc>
                  <a:txBody>
                    <a:bodyPr/>
                    <a:lstStyle/>
                    <a:p>
                      <a:r>
                        <a:rPr lang="en-US" sz="1000" b="1"/>
                        <a:t>@Eagles</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1447719235"/>
                  </a:ext>
                </a:extLst>
              </a:tr>
              <a:tr h="370840">
                <a:tc>
                  <a:txBody>
                    <a:bodyPr/>
                    <a:lstStyle/>
                    <a:p>
                      <a:r>
                        <a:rPr lang="en-US" sz="1000" b="1"/>
                        <a:t>@ShelbyTMitchell</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1464334196"/>
                  </a:ext>
                </a:extLst>
              </a:tr>
              <a:tr h="370840">
                <a:tc>
                  <a:txBody>
                    <a:bodyPr/>
                    <a:lstStyle/>
                    <a:p>
                      <a:r>
                        <a:rPr lang="en-US" sz="1000" b="1"/>
                        <a:t>@Msminion13</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1934693307"/>
                  </a:ext>
                </a:extLst>
              </a:tr>
              <a:tr h="370840">
                <a:tc>
                  <a:txBody>
                    <a:bodyPr/>
                    <a:lstStyle/>
                    <a:p>
                      <a:r>
                        <a:rPr lang="en-US" sz="1000" b="1"/>
                        <a:t>@JacobsonGroup</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2939013877"/>
                  </a:ext>
                </a:extLst>
              </a:tr>
              <a:tr h="370840">
                <a:tc>
                  <a:txBody>
                    <a:bodyPr/>
                    <a:lstStyle/>
                    <a:p>
                      <a:r>
                        <a:rPr lang="en-US" sz="1000" b="1"/>
                        <a:t>@GammaIotaSigma</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3716073370"/>
                  </a:ext>
                </a:extLst>
              </a:tr>
              <a:tr h="370840">
                <a:tc>
                  <a:txBody>
                    <a:bodyPr/>
                    <a:lstStyle/>
                    <a:p>
                      <a:r>
                        <a:rPr lang="en-US" sz="1000" b="1"/>
                        <a:t>@Flyeaglesfly81</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2837498741"/>
                  </a:ext>
                </a:extLst>
              </a:tr>
            </a:tbl>
          </a:graphicData>
        </a:graphic>
      </p:graphicFrame>
      <p:sp>
        <p:nvSpPr>
          <p:cNvPr id="4" name="Text Placeholder 3">
            <a:extLst>
              <a:ext uri="{FF2B5EF4-FFF2-40B4-BE49-F238E27FC236}">
                <a16:creationId xmlns:a16="http://schemas.microsoft.com/office/drawing/2014/main" id="{3AB288E5-5EAC-4BBA-9BB1-F7F3ABFAD5F4}"/>
              </a:ext>
            </a:extLst>
          </p:cNvPr>
          <p:cNvSpPr>
            <a:spLocks noGrp="1"/>
          </p:cNvSpPr>
          <p:nvPr>
            <p:ph type="body" sz="quarter" idx="14"/>
          </p:nvPr>
        </p:nvSpPr>
        <p:spPr/>
        <p:txBody>
          <a:bodyPr/>
          <a:lstStyle/>
          <a:p>
            <a:r>
              <a:rPr lang="en-US"/>
              <a:t>06/01/2020 - 12/31/2021</a:t>
            </a:r>
          </a:p>
        </p:txBody>
      </p:sp>
    </p:spTree>
    <p:extLst>
      <p:ext uri="{BB962C8B-B14F-4D97-AF65-F5344CB8AC3E}">
        <p14:creationId xmlns:p14="http://schemas.microsoft.com/office/powerpoint/2010/main" val="3373746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0CAF-EFD3-4F7A-AD3E-19E4FE8987EA}"/>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A7FD843F-6DA2-4880-81F7-2F6625FDF010}"/>
              </a:ext>
            </a:extLst>
          </p:cNvPr>
          <p:cNvGraphicFramePr>
            <a:graphicFrameLocks noGrp="1"/>
          </p:cNvGraphicFramePr>
          <p:nvPr>
            <p:ph type="tbl" sz="quarter" idx="13"/>
            <p:extLst>
              <p:ext uri="{D42A27DB-BD31-4B8C-83A1-F6EECF244321}">
                <p14:modId xmlns:p14="http://schemas.microsoft.com/office/powerpoint/2010/main" val="3667193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80970752"/>
                    </a:ext>
                  </a:extLst>
                </a:gridCol>
                <a:gridCol w="493776">
                  <a:extLst>
                    <a:ext uri="{9D8B030D-6E8A-4147-A177-3AD203B41FA5}">
                      <a16:colId xmlns:a16="http://schemas.microsoft.com/office/drawing/2014/main" val="3057540207"/>
                    </a:ext>
                  </a:extLst>
                </a:gridCol>
                <a:gridCol w="1069848">
                  <a:extLst>
                    <a:ext uri="{9D8B030D-6E8A-4147-A177-3AD203B41FA5}">
                      <a16:colId xmlns:a16="http://schemas.microsoft.com/office/drawing/2014/main" val="300218108"/>
                    </a:ext>
                  </a:extLst>
                </a:gridCol>
                <a:gridCol w="1069848">
                  <a:extLst>
                    <a:ext uri="{9D8B030D-6E8A-4147-A177-3AD203B41FA5}">
                      <a16:colId xmlns:a16="http://schemas.microsoft.com/office/drawing/2014/main" val="1389586247"/>
                    </a:ext>
                  </a:extLst>
                </a:gridCol>
                <a:gridCol w="1069848">
                  <a:extLst>
                    <a:ext uri="{9D8B030D-6E8A-4147-A177-3AD203B41FA5}">
                      <a16:colId xmlns:a16="http://schemas.microsoft.com/office/drawing/2014/main" val="3402737320"/>
                    </a:ext>
                  </a:extLst>
                </a:gridCol>
                <a:gridCol w="1069848">
                  <a:extLst>
                    <a:ext uri="{9D8B030D-6E8A-4147-A177-3AD203B41FA5}">
                      <a16:colId xmlns:a16="http://schemas.microsoft.com/office/drawing/2014/main" val="329337316"/>
                    </a:ext>
                  </a:extLst>
                </a:gridCol>
                <a:gridCol w="1069848">
                  <a:extLst>
                    <a:ext uri="{9D8B030D-6E8A-4147-A177-3AD203B41FA5}">
                      <a16:colId xmlns:a16="http://schemas.microsoft.com/office/drawing/2014/main" val="2071449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9319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- 2021-02-17 11:27:48</a:t>
                      </a:r>
                      <a:r>
                        <a:rPr kumimoji="0" lang="en-US" sz="1000" b="0" i="0" u="none" strike="noStrike" kern="1200" cap="none" spc="0" normalizeH="0" baseline="0" noProof="0">
                          <a:ln>
                            <a:noFill/>
                          </a:ln>
                          <a:solidFill>
                            <a:prstClr val="black"/>
                          </a:solidFill>
                          <a:effectLst/>
                          <a:uLnTx/>
                          <a:uFillTx/>
                          <a:latin typeface="+mn-lt"/>
                          <a:ea typeface="+mn-ea"/>
                          <a:cs typeface="+mn-cs"/>
                        </a:rPr>
                        <a:t>
 Frigid temperatures and #winter storms are affecting many areas of the U.S. Check out these simple steps to prepare your property for freezing weather as well as steps to take if your pipes do freeze or break: https://t.co/ZmG8q6QRdv #pipefreeze #winterstorm https://t.co/8vDT9jb5p9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02/19/2021 13:10:30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0.4110 %</a:t>
                      </a:r>
                    </a:p>
                  </a:txBody>
                  <a:tcPr/>
                </a:tc>
                <a:extLst>
                  <a:ext uri="{0D108BD9-81ED-4DB2-BD59-A6C34878D82A}">
                    <a16:rowId xmlns:a16="http://schemas.microsoft.com/office/drawing/2014/main" val="3244152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- 2021-02-01 12:32:56</a:t>
                      </a:r>
                      <a:r>
                        <a:rPr kumimoji="0" lang="en-US" sz="1000" b="0" i="0" u="none" strike="noStrike" kern="1200" cap="none" spc="0" normalizeH="0" baseline="0" noProof="0">
                          <a:ln>
                            <a:noFill/>
                          </a:ln>
                          <a:solidFill>
                            <a:prstClr val="black"/>
                          </a:solidFill>
                          <a:effectLst/>
                          <a:uLnTx/>
                          <a:uFillTx/>
                          <a:latin typeface="+mn-lt"/>
                          <a:ea typeface="+mn-ea"/>
                          <a:cs typeface="+mn-cs"/>
                        </a:rPr>
                        <a:t>
 2020 was a year unlike any other. Thanks to #TEAMPHLY, our agents, and our community partners for rising to the challenges and making a positive impact! Follow along this #InsuranceCareersMonth as we continue to showcase meaningful #insurancecareers. #ICM2021 https://t.co/4jaR967QuK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02/22/2021 13:10:13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0.3567 %</a:t>
                      </a:r>
                    </a:p>
                  </a:txBody>
                  <a:tcPr/>
                </a:tc>
                <a:extLst>
                  <a:ext uri="{0D108BD9-81ED-4DB2-BD59-A6C34878D82A}">
                    <a16:rowId xmlns:a16="http://schemas.microsoft.com/office/drawing/2014/main" val="3772631144"/>
                  </a:ext>
                </a:extLst>
              </a:tr>
            </a:tbl>
          </a:graphicData>
        </a:graphic>
      </p:graphicFrame>
      <p:sp>
        <p:nvSpPr>
          <p:cNvPr id="4" name="Text Placeholder 3">
            <a:extLst>
              <a:ext uri="{FF2B5EF4-FFF2-40B4-BE49-F238E27FC236}">
                <a16:creationId xmlns:a16="http://schemas.microsoft.com/office/drawing/2014/main" id="{1301FBC5-1443-4AD0-984E-5E313106D90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436177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5F1C9-17A0-4E0B-8633-C067E41C8B8E}"/>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A0F5CE03-788B-4E42-A1FB-05A1952111CF}"/>
              </a:ext>
            </a:extLst>
          </p:cNvPr>
          <p:cNvGraphicFramePr>
            <a:graphicFrameLocks noGrp="1"/>
          </p:cNvGraphicFramePr>
          <p:nvPr>
            <p:ph type="tbl" sz="quarter" idx="13"/>
            <p:extLst>
              <p:ext uri="{D42A27DB-BD31-4B8C-83A1-F6EECF244321}">
                <p14:modId xmlns:p14="http://schemas.microsoft.com/office/powerpoint/2010/main" val="2463885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22304197"/>
                    </a:ext>
                  </a:extLst>
                </a:gridCol>
                <a:gridCol w="493776">
                  <a:extLst>
                    <a:ext uri="{9D8B030D-6E8A-4147-A177-3AD203B41FA5}">
                      <a16:colId xmlns:a16="http://schemas.microsoft.com/office/drawing/2014/main" val="2571698781"/>
                    </a:ext>
                  </a:extLst>
                </a:gridCol>
                <a:gridCol w="1069848">
                  <a:extLst>
                    <a:ext uri="{9D8B030D-6E8A-4147-A177-3AD203B41FA5}">
                      <a16:colId xmlns:a16="http://schemas.microsoft.com/office/drawing/2014/main" val="3655124673"/>
                    </a:ext>
                  </a:extLst>
                </a:gridCol>
                <a:gridCol w="1069848">
                  <a:extLst>
                    <a:ext uri="{9D8B030D-6E8A-4147-A177-3AD203B41FA5}">
                      <a16:colId xmlns:a16="http://schemas.microsoft.com/office/drawing/2014/main" val="3605107009"/>
                    </a:ext>
                  </a:extLst>
                </a:gridCol>
                <a:gridCol w="1069848">
                  <a:extLst>
                    <a:ext uri="{9D8B030D-6E8A-4147-A177-3AD203B41FA5}">
                      <a16:colId xmlns:a16="http://schemas.microsoft.com/office/drawing/2014/main" val="1982915311"/>
                    </a:ext>
                  </a:extLst>
                </a:gridCol>
                <a:gridCol w="1069848">
                  <a:extLst>
                    <a:ext uri="{9D8B030D-6E8A-4147-A177-3AD203B41FA5}">
                      <a16:colId xmlns:a16="http://schemas.microsoft.com/office/drawing/2014/main" val="1482626888"/>
                    </a:ext>
                  </a:extLst>
                </a:gridCol>
                <a:gridCol w="1069848">
                  <a:extLst>
                    <a:ext uri="{9D8B030D-6E8A-4147-A177-3AD203B41FA5}">
                      <a16:colId xmlns:a16="http://schemas.microsoft.com/office/drawing/2014/main" val="1282639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58848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- 2021-02-22 12:20:07</a:t>
                      </a:r>
                      <a:r>
                        <a:rPr kumimoji="0" lang="en-US" sz="1000" b="0" i="0" u="none" strike="noStrike" kern="1200" cap="none" spc="0" normalizeH="0" baseline="0" noProof="0">
                          <a:ln>
                            <a:noFill/>
                          </a:ln>
                          <a:solidFill>
                            <a:prstClr val="black"/>
                          </a:solidFill>
                          <a:effectLst/>
                          <a:uLnTx/>
                          <a:uFillTx/>
                          <a:latin typeface="+mn-lt"/>
                          <a:ea typeface="+mn-ea"/>
                          <a:cs typeface="+mn-cs"/>
                        </a:rPr>
                        <a:t>
 Looking for #insurance internship opportunities? Watch the video to learn how our Summer Associates program prepared Juan for a future in Underwriting!
Find out how an #internship at PHLY can jumpstart your career: https://t.co/AKxXkVRrYP #InsuranceCareersMonth #ICM2021 https://t.co/jW9x0B6kw6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02/23/2021 13:11:11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0.2737 %</a:t>
                      </a:r>
                    </a:p>
                  </a:txBody>
                  <a:tcPr/>
                </a:tc>
                <a:extLst>
                  <a:ext uri="{0D108BD9-81ED-4DB2-BD59-A6C34878D82A}">
                    <a16:rowId xmlns:a16="http://schemas.microsoft.com/office/drawing/2014/main" val="4139697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- 2021-02-18 10:59:02</a:t>
                      </a:r>
                      <a:r>
                        <a:rPr kumimoji="0" lang="en-US" sz="1000" b="0" i="0" u="none" strike="noStrike" kern="1200" cap="none" spc="0" normalizeH="0" baseline="0" noProof="0">
                          <a:ln>
                            <a:noFill/>
                          </a:ln>
                          <a:solidFill>
                            <a:prstClr val="black"/>
                          </a:solidFill>
                          <a:effectLst/>
                          <a:uLnTx/>
                          <a:uFillTx/>
                          <a:latin typeface="+mn-lt"/>
                          <a:ea typeface="+mn-ea"/>
                          <a:cs typeface="+mn-cs"/>
                        </a:rPr>
                        <a:t>
 Great article from our sister company! #ICM2021 #InsuranceCareers https://t.co/oRWDGOyu2E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02/19/2021 19:11:22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0.2466 %</a:t>
                      </a:r>
                    </a:p>
                  </a:txBody>
                  <a:tcPr/>
                </a:tc>
                <a:extLst>
                  <a:ext uri="{0D108BD9-81ED-4DB2-BD59-A6C34878D82A}">
                    <a16:rowId xmlns:a16="http://schemas.microsoft.com/office/drawing/2014/main" val="695436548"/>
                  </a:ext>
                </a:extLst>
              </a:tr>
            </a:tbl>
          </a:graphicData>
        </a:graphic>
      </p:graphicFrame>
      <p:sp>
        <p:nvSpPr>
          <p:cNvPr id="4" name="Text Placeholder 3">
            <a:extLst>
              <a:ext uri="{FF2B5EF4-FFF2-40B4-BE49-F238E27FC236}">
                <a16:creationId xmlns:a16="http://schemas.microsoft.com/office/drawing/2014/main" id="{7CED2453-B8F4-4F1D-9908-0DE6C40B786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087679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A800-5186-4744-84BB-912EB066789E}"/>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EC64F639-E4A5-4BDB-B5F4-7D827D2960D2}"/>
              </a:ext>
            </a:extLst>
          </p:cNvPr>
          <p:cNvGraphicFramePr>
            <a:graphicFrameLocks noGrp="1"/>
          </p:cNvGraphicFramePr>
          <p:nvPr>
            <p:ph type="tbl" sz="quarter" idx="13"/>
            <p:extLst>
              <p:ext uri="{D42A27DB-BD31-4B8C-83A1-F6EECF244321}">
                <p14:modId xmlns:p14="http://schemas.microsoft.com/office/powerpoint/2010/main" val="408916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89628991"/>
                    </a:ext>
                  </a:extLst>
                </a:gridCol>
                <a:gridCol w="493776">
                  <a:extLst>
                    <a:ext uri="{9D8B030D-6E8A-4147-A177-3AD203B41FA5}">
                      <a16:colId xmlns:a16="http://schemas.microsoft.com/office/drawing/2014/main" val="4059677156"/>
                    </a:ext>
                  </a:extLst>
                </a:gridCol>
                <a:gridCol w="1069848">
                  <a:extLst>
                    <a:ext uri="{9D8B030D-6E8A-4147-A177-3AD203B41FA5}">
                      <a16:colId xmlns:a16="http://schemas.microsoft.com/office/drawing/2014/main" val="2796827122"/>
                    </a:ext>
                  </a:extLst>
                </a:gridCol>
                <a:gridCol w="1069848">
                  <a:extLst>
                    <a:ext uri="{9D8B030D-6E8A-4147-A177-3AD203B41FA5}">
                      <a16:colId xmlns:a16="http://schemas.microsoft.com/office/drawing/2014/main" val="613095940"/>
                    </a:ext>
                  </a:extLst>
                </a:gridCol>
                <a:gridCol w="1069848">
                  <a:extLst>
                    <a:ext uri="{9D8B030D-6E8A-4147-A177-3AD203B41FA5}">
                      <a16:colId xmlns:a16="http://schemas.microsoft.com/office/drawing/2014/main" val="2390754886"/>
                    </a:ext>
                  </a:extLst>
                </a:gridCol>
                <a:gridCol w="1069848">
                  <a:extLst>
                    <a:ext uri="{9D8B030D-6E8A-4147-A177-3AD203B41FA5}">
                      <a16:colId xmlns:a16="http://schemas.microsoft.com/office/drawing/2014/main" val="3155204467"/>
                    </a:ext>
                  </a:extLst>
                </a:gridCol>
                <a:gridCol w="1069848">
                  <a:extLst>
                    <a:ext uri="{9D8B030D-6E8A-4147-A177-3AD203B41FA5}">
                      <a16:colId xmlns:a16="http://schemas.microsoft.com/office/drawing/2014/main" val="1029371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13160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- 2021-02-09 16:30:35</a:t>
                      </a:r>
                      <a:r>
                        <a:rPr kumimoji="0" lang="en-US" sz="1000" b="0" i="0" u="none" strike="noStrike" kern="1200" cap="none" spc="0" normalizeH="0" baseline="0" noProof="0">
                          <a:ln>
                            <a:noFill/>
                          </a:ln>
                          <a:solidFill>
                            <a:prstClr val="black"/>
                          </a:solidFill>
                          <a:effectLst/>
                          <a:uLnTx/>
                          <a:uFillTx/>
                          <a:latin typeface="+mn-lt"/>
                          <a:ea typeface="+mn-ea"/>
                          <a:cs typeface="+mn-cs"/>
                        </a:rPr>
                        <a:t>
 An #internship can give you an edge in the job market. If you're looking for an invaluable learning experience in the #insurance industry, PHLY offers diverse career paths &amp;amp; we’re always looking for new talent! #InsuranceCareersMonth #ICM2021
Learn more ➡️https://t.co/AKxXkVRrYP https://t.co/BsKylXZ72t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02/24/2021 01:10:46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0.2194 %</a:t>
                      </a:r>
                    </a:p>
                  </a:txBody>
                  <a:tcPr/>
                </a:tc>
                <a:extLst>
                  <a:ext uri="{0D108BD9-81ED-4DB2-BD59-A6C34878D82A}">
                    <a16:rowId xmlns:a16="http://schemas.microsoft.com/office/drawing/2014/main" val="3567339173"/>
                  </a:ext>
                </a:extLst>
              </a:tr>
            </a:tbl>
          </a:graphicData>
        </a:graphic>
      </p:graphicFrame>
      <p:sp>
        <p:nvSpPr>
          <p:cNvPr id="4" name="Text Placeholder 3">
            <a:extLst>
              <a:ext uri="{FF2B5EF4-FFF2-40B4-BE49-F238E27FC236}">
                <a16:creationId xmlns:a16="http://schemas.microsoft.com/office/drawing/2014/main" id="{95CF6F68-4A9C-4436-AC21-F70EE9AE9B9E}"/>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173743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32A3F-6241-41DE-99A5-826660BDEAD7}"/>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8A004F1D-F8B4-44B6-B322-19C821E2DA06}"/>
              </a:ext>
            </a:extLst>
          </p:cNvPr>
          <p:cNvGraphicFramePr>
            <a:graphicFrameLocks noGrp="1"/>
          </p:cNvGraphicFramePr>
          <p:nvPr>
            <p:ph type="tbl" sz="quarter" idx="13"/>
            <p:extLst>
              <p:ext uri="{D42A27DB-BD31-4B8C-83A1-F6EECF244321}">
                <p14:modId xmlns:p14="http://schemas.microsoft.com/office/powerpoint/2010/main" val="402548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65101172"/>
                    </a:ext>
                  </a:extLst>
                </a:gridCol>
                <a:gridCol w="658368">
                  <a:extLst>
                    <a:ext uri="{9D8B030D-6E8A-4147-A177-3AD203B41FA5}">
                      <a16:colId xmlns:a16="http://schemas.microsoft.com/office/drawing/2014/main" val="3836687478"/>
                    </a:ext>
                  </a:extLst>
                </a:gridCol>
                <a:gridCol w="658368">
                  <a:extLst>
                    <a:ext uri="{9D8B030D-6E8A-4147-A177-3AD203B41FA5}">
                      <a16:colId xmlns:a16="http://schemas.microsoft.com/office/drawing/2014/main" val="1717101584"/>
                    </a:ext>
                  </a:extLst>
                </a:gridCol>
                <a:gridCol w="658368">
                  <a:extLst>
                    <a:ext uri="{9D8B030D-6E8A-4147-A177-3AD203B41FA5}">
                      <a16:colId xmlns:a16="http://schemas.microsoft.com/office/drawing/2014/main" val="2437316813"/>
                    </a:ext>
                  </a:extLst>
                </a:gridCol>
                <a:gridCol w="658368">
                  <a:extLst>
                    <a:ext uri="{9D8B030D-6E8A-4147-A177-3AD203B41FA5}">
                      <a16:colId xmlns:a16="http://schemas.microsoft.com/office/drawing/2014/main" val="1303164896"/>
                    </a:ext>
                  </a:extLst>
                </a:gridCol>
                <a:gridCol w="658368">
                  <a:extLst>
                    <a:ext uri="{9D8B030D-6E8A-4147-A177-3AD203B41FA5}">
                      <a16:colId xmlns:a16="http://schemas.microsoft.com/office/drawing/2014/main" val="3965558956"/>
                    </a:ext>
                  </a:extLst>
                </a:gridCol>
                <a:gridCol w="658368">
                  <a:extLst>
                    <a:ext uri="{9D8B030D-6E8A-4147-A177-3AD203B41FA5}">
                      <a16:colId xmlns:a16="http://schemas.microsoft.com/office/drawing/2014/main" val="4017533349"/>
                    </a:ext>
                  </a:extLst>
                </a:gridCol>
                <a:gridCol w="658368">
                  <a:extLst>
                    <a:ext uri="{9D8B030D-6E8A-4147-A177-3AD203B41FA5}">
                      <a16:colId xmlns:a16="http://schemas.microsoft.com/office/drawing/2014/main" val="1245373970"/>
                    </a:ext>
                  </a:extLst>
                </a:gridCol>
                <a:gridCol w="658368">
                  <a:extLst>
                    <a:ext uri="{9D8B030D-6E8A-4147-A177-3AD203B41FA5}">
                      <a16:colId xmlns:a16="http://schemas.microsoft.com/office/drawing/2014/main" val="4037689687"/>
                    </a:ext>
                  </a:extLst>
                </a:gridCol>
                <a:gridCol w="658368">
                  <a:extLst>
                    <a:ext uri="{9D8B030D-6E8A-4147-A177-3AD203B41FA5}">
                      <a16:colId xmlns:a16="http://schemas.microsoft.com/office/drawing/2014/main" val="712919722"/>
                    </a:ext>
                  </a:extLst>
                </a:gridCol>
                <a:gridCol w="658368">
                  <a:extLst>
                    <a:ext uri="{9D8B030D-6E8A-4147-A177-3AD203B41FA5}">
                      <a16:colId xmlns:a16="http://schemas.microsoft.com/office/drawing/2014/main" val="4198098810"/>
                    </a:ext>
                  </a:extLst>
                </a:gridCol>
                <a:gridCol w="658368">
                  <a:extLst>
                    <a:ext uri="{9D8B030D-6E8A-4147-A177-3AD203B41FA5}">
                      <a16:colId xmlns:a16="http://schemas.microsoft.com/office/drawing/2014/main" val="409610159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849591225"/>
                  </a:ext>
                </a:extLst>
              </a:tr>
              <a:tr h="370840">
                <a:tc>
                  <a:txBody>
                    <a:bodyPr/>
                    <a:lstStyle/>
                    <a:p>
                      <a:r>
                        <a:rPr lang="en-US" sz="1000"/>
                        <a:t>28237</a:t>
                      </a:r>
                    </a:p>
                  </a:txBody>
                  <a:tcPr/>
                </a:tc>
                <a:tc>
                  <a:txBody>
                    <a:bodyPr/>
                    <a:lstStyle/>
                    <a:p>
                      <a:r>
                        <a:rPr lang="en-US" sz="1000"/>
                        <a:t>297</a:t>
                      </a:r>
                    </a:p>
                  </a:txBody>
                  <a:tcPr/>
                </a:tc>
                <a:tc>
                  <a:txBody>
                    <a:bodyPr/>
                    <a:lstStyle/>
                    <a:p>
                      <a:r>
                        <a:rPr lang="en-US" sz="1000"/>
                        <a:t>20</a:t>
                      </a:r>
                    </a:p>
                  </a:txBody>
                  <a:tcPr/>
                </a:tc>
                <a:tc>
                  <a:txBody>
                    <a:bodyPr/>
                    <a:lstStyle/>
                    <a:p>
                      <a:r>
                        <a:rPr lang="en-US" sz="1000"/>
                        <a:t>1426</a:t>
                      </a:r>
                    </a:p>
                  </a:txBody>
                  <a:tcPr/>
                </a:tc>
                <a:tc>
                  <a:txBody>
                    <a:bodyPr/>
                    <a:lstStyle/>
                    <a:p>
                      <a:r>
                        <a:rPr lang="en-US" sz="1000"/>
                        <a:t>71.3</a:t>
                      </a:r>
                    </a:p>
                  </a:txBody>
                  <a:tcPr/>
                </a:tc>
                <a:tc>
                  <a:txBody>
                    <a:bodyPr/>
                    <a:lstStyle/>
                    <a:p>
                      <a:r>
                        <a:rPr lang="en-US" sz="1000"/>
                        <a:t>33</a:t>
                      </a:r>
                    </a:p>
                  </a:txBody>
                  <a:tcPr/>
                </a:tc>
                <a:tc>
                  <a:txBody>
                    <a:bodyPr/>
                    <a:lstStyle/>
                    <a:p>
                      <a:r>
                        <a:rPr lang="en-US" sz="1000"/>
                        <a:t>282</a:t>
                      </a:r>
                    </a:p>
                  </a:txBody>
                  <a:tcPr/>
                </a:tc>
                <a:tc>
                  <a:txBody>
                    <a:bodyPr/>
                    <a:lstStyle/>
                    <a:p>
                      <a:r>
                        <a:rPr lang="en-US" sz="1000"/>
                        <a:t>3100</a:t>
                      </a:r>
                    </a:p>
                  </a:txBody>
                  <a:tcPr/>
                </a:tc>
                <a:tc>
                  <a:txBody>
                    <a:bodyPr/>
                    <a:lstStyle/>
                    <a:p>
                      <a:r>
                        <a:rPr lang="en-US" sz="1000"/>
                        <a:t>155</a:t>
                      </a:r>
                    </a:p>
                  </a:txBody>
                  <a:tcPr/>
                </a:tc>
                <a:tc>
                  <a:txBody>
                    <a:bodyPr/>
                    <a:lstStyle/>
                    <a:p>
                      <a:r>
                        <a:rPr lang="en-US" sz="1000"/>
                        <a:t>61636</a:t>
                      </a:r>
                    </a:p>
                  </a:txBody>
                  <a:tcPr/>
                </a:tc>
                <a:tc>
                  <a:txBody>
                    <a:bodyPr/>
                    <a:lstStyle/>
                    <a:p>
                      <a:r>
                        <a:rPr lang="en-US" sz="1000"/>
                        <a:t>3081.8</a:t>
                      </a:r>
                    </a:p>
                  </a:txBody>
                  <a:tcPr/>
                </a:tc>
                <a:tc>
                  <a:txBody>
                    <a:bodyPr/>
                    <a:lstStyle/>
                    <a:p>
                      <a:r>
                        <a:rPr lang="en-US" sz="1000"/>
                        <a:t>0.071711746456159 %</a:t>
                      </a:r>
                    </a:p>
                  </a:txBody>
                  <a:tcPr/>
                </a:tc>
                <a:extLst>
                  <a:ext uri="{0D108BD9-81ED-4DB2-BD59-A6C34878D82A}">
                    <a16:rowId xmlns:a16="http://schemas.microsoft.com/office/drawing/2014/main" val="708881490"/>
                  </a:ext>
                </a:extLst>
              </a:tr>
            </a:tbl>
          </a:graphicData>
        </a:graphic>
      </p:graphicFrame>
      <p:sp>
        <p:nvSpPr>
          <p:cNvPr id="4" name="Text Placeholder 3">
            <a:extLst>
              <a:ext uri="{FF2B5EF4-FFF2-40B4-BE49-F238E27FC236}">
                <a16:creationId xmlns:a16="http://schemas.microsoft.com/office/drawing/2014/main" id="{44D4C46F-7563-4C5B-A5F1-9B9B8F33A8F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234744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5ECA5-81C9-4D92-8B3D-3B1833A259C0}"/>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761DD114-0DD8-4F18-84A2-DE70EE0F664B}"/>
              </a:ext>
            </a:extLst>
          </p:cNvPr>
          <p:cNvGraphicFramePr>
            <a:graphicFrameLocks noGrp="1"/>
          </p:cNvGraphicFramePr>
          <p:nvPr>
            <p:ph type="chart" sz="quarter" idx="13"/>
            <p:extLst>
              <p:ext uri="{D42A27DB-BD31-4B8C-83A1-F6EECF244321}">
                <p14:modId xmlns:p14="http://schemas.microsoft.com/office/powerpoint/2010/main" val="2790652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388DB0-67C0-441B-BC05-FE740D3FCB0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01F0CCE-2C14-46D6-9889-461DE74DA5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02496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4F47B-6361-40B8-AC81-B44CE684B6CA}"/>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7BE06B86-0587-40E7-A7A3-60810DECEE41}"/>
              </a:ext>
            </a:extLst>
          </p:cNvPr>
          <p:cNvGraphicFramePr>
            <a:graphicFrameLocks noGrp="1"/>
          </p:cNvGraphicFramePr>
          <p:nvPr>
            <p:ph type="chart" sz="quarter" idx="13"/>
            <p:extLst>
              <p:ext uri="{D42A27DB-BD31-4B8C-83A1-F6EECF244321}">
                <p14:modId xmlns:p14="http://schemas.microsoft.com/office/powerpoint/2010/main" val="3619173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31530D-6AE4-451C-994B-6EA9E7A6F4D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AA30789-13EB-42A9-B97E-22DF03433E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9436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8C596-AC63-4A7B-8E7F-442FB498F4F9}"/>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0C0DE51B-85BD-4407-8B46-103483D592D0}"/>
              </a:ext>
            </a:extLst>
          </p:cNvPr>
          <p:cNvGraphicFramePr>
            <a:graphicFrameLocks noGrp="1"/>
          </p:cNvGraphicFramePr>
          <p:nvPr>
            <p:ph type="chart" sz="quarter" idx="13"/>
            <p:extLst>
              <p:ext uri="{D42A27DB-BD31-4B8C-83A1-F6EECF244321}">
                <p14:modId xmlns:p14="http://schemas.microsoft.com/office/powerpoint/2010/main" val="5090531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D6214B-4846-4F31-BDFB-96DA0C79243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85F05E4-7D2B-47C1-AA5C-18C79D8F09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4355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B08BE-0086-4D3A-BBF7-6EB7A378B0D6}"/>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BF6217DC-875F-4F08-BD6A-7C053FA1B8CF}"/>
              </a:ext>
            </a:extLst>
          </p:cNvPr>
          <p:cNvGraphicFramePr>
            <a:graphicFrameLocks noGrp="1"/>
          </p:cNvGraphicFramePr>
          <p:nvPr>
            <p:ph type="tbl" sz="quarter" idx="13"/>
            <p:extLst>
              <p:ext uri="{D42A27DB-BD31-4B8C-83A1-F6EECF244321}">
                <p14:modId xmlns:p14="http://schemas.microsoft.com/office/powerpoint/2010/main" val="3641555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2605930"/>
                    </a:ext>
                  </a:extLst>
                </a:gridCol>
                <a:gridCol w="740664">
                  <a:extLst>
                    <a:ext uri="{9D8B030D-6E8A-4147-A177-3AD203B41FA5}">
                      <a16:colId xmlns:a16="http://schemas.microsoft.com/office/drawing/2014/main" val="4054241963"/>
                    </a:ext>
                  </a:extLst>
                </a:gridCol>
                <a:gridCol w="740664">
                  <a:extLst>
                    <a:ext uri="{9D8B030D-6E8A-4147-A177-3AD203B41FA5}">
                      <a16:colId xmlns:a16="http://schemas.microsoft.com/office/drawing/2014/main" val="2968627986"/>
                    </a:ext>
                  </a:extLst>
                </a:gridCol>
                <a:gridCol w="740664">
                  <a:extLst>
                    <a:ext uri="{9D8B030D-6E8A-4147-A177-3AD203B41FA5}">
                      <a16:colId xmlns:a16="http://schemas.microsoft.com/office/drawing/2014/main" val="3415505501"/>
                    </a:ext>
                  </a:extLst>
                </a:gridCol>
                <a:gridCol w="740664">
                  <a:extLst>
                    <a:ext uri="{9D8B030D-6E8A-4147-A177-3AD203B41FA5}">
                      <a16:colId xmlns:a16="http://schemas.microsoft.com/office/drawing/2014/main" val="1512422844"/>
                    </a:ext>
                  </a:extLst>
                </a:gridCol>
                <a:gridCol w="740664">
                  <a:extLst>
                    <a:ext uri="{9D8B030D-6E8A-4147-A177-3AD203B41FA5}">
                      <a16:colId xmlns:a16="http://schemas.microsoft.com/office/drawing/2014/main" val="3227012312"/>
                    </a:ext>
                  </a:extLst>
                </a:gridCol>
                <a:gridCol w="740664">
                  <a:extLst>
                    <a:ext uri="{9D8B030D-6E8A-4147-A177-3AD203B41FA5}">
                      <a16:colId xmlns:a16="http://schemas.microsoft.com/office/drawing/2014/main" val="1670423190"/>
                    </a:ext>
                  </a:extLst>
                </a:gridCol>
                <a:gridCol w="740664">
                  <a:extLst>
                    <a:ext uri="{9D8B030D-6E8A-4147-A177-3AD203B41FA5}">
                      <a16:colId xmlns:a16="http://schemas.microsoft.com/office/drawing/2014/main" val="392273326"/>
                    </a:ext>
                  </a:extLst>
                </a:gridCol>
                <a:gridCol w="740664">
                  <a:extLst>
                    <a:ext uri="{9D8B030D-6E8A-4147-A177-3AD203B41FA5}">
                      <a16:colId xmlns:a16="http://schemas.microsoft.com/office/drawing/2014/main" val="226357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92353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- 2021-02-04 14:02:14</a:t>
                      </a:r>
                      <a:r>
                        <a:rPr kumimoji="0" lang="en-US" sz="1000" b="0" i="0" u="none" strike="noStrike" kern="1200" cap="none" spc="0" normalizeH="0" baseline="0" noProof="0">
                          <a:ln>
                            <a:noFill/>
                          </a:ln>
                          <a:solidFill>
                            <a:prstClr val="black"/>
                          </a:solidFill>
                          <a:effectLst/>
                          <a:uLnTx/>
                          <a:uFillTx/>
                          <a:latin typeface="+mn-lt"/>
                          <a:ea typeface="+mn-ea"/>
                          <a:cs typeface="+mn-cs"/>
                        </a:rPr>
                        <a:t>
 The PHLY 𝘋𝘪𝘧𝘧𝘦𝘳𝘦𝘯𝘤𝘦. Exceptional products. Extraordinary people. Relationship longevity. These are just a few of the things our agents mentioned as part of what makes PHLY different than other carriers. Learn more about #ThePHLYDifference: https://bit.ly/3cHpDTd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0.065555347443341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5186</a:t>
                      </a:r>
                    </a:p>
                  </a:txBody>
                  <a:tcPr/>
                </a:tc>
                <a:extLst>
                  <a:ext uri="{0D108BD9-81ED-4DB2-BD59-A6C34878D82A}">
                    <a16:rowId xmlns:a16="http://schemas.microsoft.com/office/drawing/2014/main" val="3374101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- 2021-02-23 12:56:23</a:t>
                      </a:r>
                      <a:r>
                        <a:rPr kumimoji="0" lang="en-US" sz="1000" b="0" i="0" u="none" strike="noStrike" kern="1200" cap="none" spc="0" normalizeH="0" baseline="0" noProof="0">
                          <a:ln>
                            <a:noFill/>
                          </a:ln>
                          <a:solidFill>
                            <a:prstClr val="black"/>
                          </a:solidFill>
                          <a:effectLst/>
                          <a:uLnTx/>
                          <a:uFillTx/>
                          <a:latin typeface="+mn-lt"/>
                          <a:ea typeface="+mn-ea"/>
                          <a:cs typeface="+mn-cs"/>
                        </a:rPr>
                        <a:t>
 We’re proud of how #TEAMPHLY adapted to new ways of working during the #pandemic and while we recognize we may continue to work differently going forward, we’re excited to share #renovations to our Home Office are nearly complete and will be ready for when we can safely return. Check out this #insidelook at the new workspaces and amenities we’re looking forward to! #officespace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0.048402167819099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a:t>
                      </a:r>
                    </a:p>
                  </a:txBody>
                  <a:tcPr/>
                </a:tc>
                <a:extLst>
                  <a:ext uri="{0D108BD9-81ED-4DB2-BD59-A6C34878D82A}">
                    <a16:rowId xmlns:a16="http://schemas.microsoft.com/office/drawing/2014/main" val="2332116596"/>
                  </a:ext>
                </a:extLst>
              </a:tr>
            </a:tbl>
          </a:graphicData>
        </a:graphic>
      </p:graphicFrame>
      <p:sp>
        <p:nvSpPr>
          <p:cNvPr id="4" name="Text Placeholder 3">
            <a:extLst>
              <a:ext uri="{FF2B5EF4-FFF2-40B4-BE49-F238E27FC236}">
                <a16:creationId xmlns:a16="http://schemas.microsoft.com/office/drawing/2014/main" id="{30C55ACF-0DE4-4845-85DD-4B7E11364CAF}"/>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291422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2002E-5D6F-4123-BE02-AAE2DC427EAB}"/>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2B53BE2C-1E8C-4C5F-A1ED-7009607F3AB7}"/>
              </a:ext>
            </a:extLst>
          </p:cNvPr>
          <p:cNvGraphicFramePr>
            <a:graphicFrameLocks noGrp="1"/>
          </p:cNvGraphicFramePr>
          <p:nvPr>
            <p:ph type="tbl" sz="quarter" idx="13"/>
            <p:extLst>
              <p:ext uri="{D42A27DB-BD31-4B8C-83A1-F6EECF244321}">
                <p14:modId xmlns:p14="http://schemas.microsoft.com/office/powerpoint/2010/main" val="3599505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32798987"/>
                    </a:ext>
                  </a:extLst>
                </a:gridCol>
                <a:gridCol w="740664">
                  <a:extLst>
                    <a:ext uri="{9D8B030D-6E8A-4147-A177-3AD203B41FA5}">
                      <a16:colId xmlns:a16="http://schemas.microsoft.com/office/drawing/2014/main" val="2049022805"/>
                    </a:ext>
                  </a:extLst>
                </a:gridCol>
                <a:gridCol w="740664">
                  <a:extLst>
                    <a:ext uri="{9D8B030D-6E8A-4147-A177-3AD203B41FA5}">
                      <a16:colId xmlns:a16="http://schemas.microsoft.com/office/drawing/2014/main" val="3770550587"/>
                    </a:ext>
                  </a:extLst>
                </a:gridCol>
                <a:gridCol w="740664">
                  <a:extLst>
                    <a:ext uri="{9D8B030D-6E8A-4147-A177-3AD203B41FA5}">
                      <a16:colId xmlns:a16="http://schemas.microsoft.com/office/drawing/2014/main" val="2016847365"/>
                    </a:ext>
                  </a:extLst>
                </a:gridCol>
                <a:gridCol w="740664">
                  <a:extLst>
                    <a:ext uri="{9D8B030D-6E8A-4147-A177-3AD203B41FA5}">
                      <a16:colId xmlns:a16="http://schemas.microsoft.com/office/drawing/2014/main" val="906742761"/>
                    </a:ext>
                  </a:extLst>
                </a:gridCol>
                <a:gridCol w="740664">
                  <a:extLst>
                    <a:ext uri="{9D8B030D-6E8A-4147-A177-3AD203B41FA5}">
                      <a16:colId xmlns:a16="http://schemas.microsoft.com/office/drawing/2014/main" val="2545825627"/>
                    </a:ext>
                  </a:extLst>
                </a:gridCol>
                <a:gridCol w="740664">
                  <a:extLst>
                    <a:ext uri="{9D8B030D-6E8A-4147-A177-3AD203B41FA5}">
                      <a16:colId xmlns:a16="http://schemas.microsoft.com/office/drawing/2014/main" val="2367713063"/>
                    </a:ext>
                  </a:extLst>
                </a:gridCol>
                <a:gridCol w="740664">
                  <a:extLst>
                    <a:ext uri="{9D8B030D-6E8A-4147-A177-3AD203B41FA5}">
                      <a16:colId xmlns:a16="http://schemas.microsoft.com/office/drawing/2014/main" val="3337741378"/>
                    </a:ext>
                  </a:extLst>
                </a:gridCol>
                <a:gridCol w="740664">
                  <a:extLst>
                    <a:ext uri="{9D8B030D-6E8A-4147-A177-3AD203B41FA5}">
                      <a16:colId xmlns:a16="http://schemas.microsoft.com/office/drawing/2014/main" val="1292917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9362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- 2021-02-03 12:46:38</a:t>
                      </a:r>
                      <a:r>
                        <a:rPr kumimoji="0" lang="en-US" sz="1000" b="0" i="0" u="none" strike="noStrike" kern="1200" cap="none" spc="0" normalizeH="0" baseline="0" noProof="0">
                          <a:ln>
                            <a:noFill/>
                          </a:ln>
                          <a:solidFill>
                            <a:prstClr val="black"/>
                          </a:solidFill>
                          <a:effectLst/>
                          <a:uLnTx/>
                          <a:uFillTx/>
                          <a:latin typeface="+mn-lt"/>
                          <a:ea typeface="+mn-ea"/>
                          <a:cs typeface="+mn-cs"/>
                        </a:rPr>
                        <a:t>
 2020 was supposed to be a year of moderate growth for the construction industry, but that projection changed due to the pandemic. PHLY Surety's Kevin McCann spoke with Risk &amp; Insurance about the factors that will shape the construction industry's recovery in 2021: https://bit.ly/36DCoKJ #ConstructionIndustry #Surety #SuretyBonds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0.065784274990122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53371770"/>
                  </a:ext>
                </a:extLst>
              </a:tr>
            </a:tbl>
          </a:graphicData>
        </a:graphic>
      </p:graphicFrame>
      <p:sp>
        <p:nvSpPr>
          <p:cNvPr id="4" name="Text Placeholder 3">
            <a:extLst>
              <a:ext uri="{FF2B5EF4-FFF2-40B4-BE49-F238E27FC236}">
                <a16:creationId xmlns:a16="http://schemas.microsoft.com/office/drawing/2014/main" id="{81D706D7-CEED-4322-BBF4-4C0182BF47B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46461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82E2C-0630-4BD7-BB71-4005E7EA2E93}"/>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95224D60-185F-4BCE-AD79-BEB2E8796AD0}"/>
              </a:ext>
            </a:extLst>
          </p:cNvPr>
          <p:cNvGraphicFramePr>
            <a:graphicFrameLocks noGrp="1"/>
          </p:cNvGraphicFramePr>
          <p:nvPr>
            <p:ph type="tbl" sz="quarter" idx="13"/>
            <p:extLst>
              <p:ext uri="{D42A27DB-BD31-4B8C-83A1-F6EECF244321}">
                <p14:modId xmlns:p14="http://schemas.microsoft.com/office/powerpoint/2010/main" val="1199492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06002097"/>
                    </a:ext>
                  </a:extLst>
                </a:gridCol>
                <a:gridCol w="740664">
                  <a:extLst>
                    <a:ext uri="{9D8B030D-6E8A-4147-A177-3AD203B41FA5}">
                      <a16:colId xmlns:a16="http://schemas.microsoft.com/office/drawing/2014/main" val="1795620884"/>
                    </a:ext>
                  </a:extLst>
                </a:gridCol>
                <a:gridCol w="740664">
                  <a:extLst>
                    <a:ext uri="{9D8B030D-6E8A-4147-A177-3AD203B41FA5}">
                      <a16:colId xmlns:a16="http://schemas.microsoft.com/office/drawing/2014/main" val="903654045"/>
                    </a:ext>
                  </a:extLst>
                </a:gridCol>
                <a:gridCol w="740664">
                  <a:extLst>
                    <a:ext uri="{9D8B030D-6E8A-4147-A177-3AD203B41FA5}">
                      <a16:colId xmlns:a16="http://schemas.microsoft.com/office/drawing/2014/main" val="1594656335"/>
                    </a:ext>
                  </a:extLst>
                </a:gridCol>
                <a:gridCol w="740664">
                  <a:extLst>
                    <a:ext uri="{9D8B030D-6E8A-4147-A177-3AD203B41FA5}">
                      <a16:colId xmlns:a16="http://schemas.microsoft.com/office/drawing/2014/main" val="3177226061"/>
                    </a:ext>
                  </a:extLst>
                </a:gridCol>
                <a:gridCol w="740664">
                  <a:extLst>
                    <a:ext uri="{9D8B030D-6E8A-4147-A177-3AD203B41FA5}">
                      <a16:colId xmlns:a16="http://schemas.microsoft.com/office/drawing/2014/main" val="726056442"/>
                    </a:ext>
                  </a:extLst>
                </a:gridCol>
                <a:gridCol w="740664">
                  <a:extLst>
                    <a:ext uri="{9D8B030D-6E8A-4147-A177-3AD203B41FA5}">
                      <a16:colId xmlns:a16="http://schemas.microsoft.com/office/drawing/2014/main" val="753779578"/>
                    </a:ext>
                  </a:extLst>
                </a:gridCol>
                <a:gridCol w="740664">
                  <a:extLst>
                    <a:ext uri="{9D8B030D-6E8A-4147-A177-3AD203B41FA5}">
                      <a16:colId xmlns:a16="http://schemas.microsoft.com/office/drawing/2014/main" val="1658071166"/>
                    </a:ext>
                  </a:extLst>
                </a:gridCol>
                <a:gridCol w="740664">
                  <a:extLst>
                    <a:ext uri="{9D8B030D-6E8A-4147-A177-3AD203B41FA5}">
                      <a16:colId xmlns:a16="http://schemas.microsoft.com/office/drawing/2014/main" val="3649319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39299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- 2021-02-18 16:19:56</a:t>
                      </a:r>
                      <a:r>
                        <a:rPr kumimoji="0" lang="en-US" sz="1000" b="0" i="0" u="none" strike="noStrike" kern="1200" cap="none" spc="0" normalizeH="0" baseline="0" noProof="0">
                          <a:ln>
                            <a:noFill/>
                          </a:ln>
                          <a:solidFill>
                            <a:prstClr val="black"/>
                          </a:solidFill>
                          <a:effectLst/>
                          <a:uLnTx/>
                          <a:uFillTx/>
                          <a:latin typeface="+mn-lt"/>
                          <a:ea typeface="+mn-ea"/>
                          <a:cs typeface="+mn-cs"/>
                        </a:rPr>
                        <a:t>
 During the pandemic, we’ve held various virtual events to help our employees stay connected and have a little fun while #workingfromhome. From a virtual spirit week and photo challenges to sharing how they’re working from their home offices with their children, here’s a roundup of #TEAMPHLY. #ICM2021 #InsuranceCareersMonth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0.30537407797682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95143438"/>
                  </a:ext>
                </a:extLst>
              </a:tr>
            </a:tbl>
          </a:graphicData>
        </a:graphic>
      </p:graphicFrame>
      <p:sp>
        <p:nvSpPr>
          <p:cNvPr id="4" name="Text Placeholder 3">
            <a:extLst>
              <a:ext uri="{FF2B5EF4-FFF2-40B4-BE49-F238E27FC236}">
                <a16:creationId xmlns:a16="http://schemas.microsoft.com/office/drawing/2014/main" id="{BCC6DC82-18B5-45DB-A52B-16A8F06CE62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561361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F1F27-8921-4E30-83E0-86ECE4AF6883}"/>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471FE76E-3D64-4884-A7B9-18183945E7B7}"/>
              </a:ext>
            </a:extLst>
          </p:cNvPr>
          <p:cNvGraphicFramePr>
            <a:graphicFrameLocks noGrp="1"/>
          </p:cNvGraphicFramePr>
          <p:nvPr>
            <p:ph type="tbl" sz="quarter" idx="13"/>
            <p:extLst>
              <p:ext uri="{D42A27DB-BD31-4B8C-83A1-F6EECF244321}">
                <p14:modId xmlns:p14="http://schemas.microsoft.com/office/powerpoint/2010/main" val="2998745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88917523"/>
                    </a:ext>
                  </a:extLst>
                </a:gridCol>
                <a:gridCol w="740664">
                  <a:extLst>
                    <a:ext uri="{9D8B030D-6E8A-4147-A177-3AD203B41FA5}">
                      <a16:colId xmlns:a16="http://schemas.microsoft.com/office/drawing/2014/main" val="3363717926"/>
                    </a:ext>
                  </a:extLst>
                </a:gridCol>
                <a:gridCol w="740664">
                  <a:extLst>
                    <a:ext uri="{9D8B030D-6E8A-4147-A177-3AD203B41FA5}">
                      <a16:colId xmlns:a16="http://schemas.microsoft.com/office/drawing/2014/main" val="2160889458"/>
                    </a:ext>
                  </a:extLst>
                </a:gridCol>
                <a:gridCol w="740664">
                  <a:extLst>
                    <a:ext uri="{9D8B030D-6E8A-4147-A177-3AD203B41FA5}">
                      <a16:colId xmlns:a16="http://schemas.microsoft.com/office/drawing/2014/main" val="1652871300"/>
                    </a:ext>
                  </a:extLst>
                </a:gridCol>
                <a:gridCol w="740664">
                  <a:extLst>
                    <a:ext uri="{9D8B030D-6E8A-4147-A177-3AD203B41FA5}">
                      <a16:colId xmlns:a16="http://schemas.microsoft.com/office/drawing/2014/main" val="3104956288"/>
                    </a:ext>
                  </a:extLst>
                </a:gridCol>
                <a:gridCol w="740664">
                  <a:extLst>
                    <a:ext uri="{9D8B030D-6E8A-4147-A177-3AD203B41FA5}">
                      <a16:colId xmlns:a16="http://schemas.microsoft.com/office/drawing/2014/main" val="3146757232"/>
                    </a:ext>
                  </a:extLst>
                </a:gridCol>
                <a:gridCol w="740664">
                  <a:extLst>
                    <a:ext uri="{9D8B030D-6E8A-4147-A177-3AD203B41FA5}">
                      <a16:colId xmlns:a16="http://schemas.microsoft.com/office/drawing/2014/main" val="364122710"/>
                    </a:ext>
                  </a:extLst>
                </a:gridCol>
                <a:gridCol w="740664">
                  <a:extLst>
                    <a:ext uri="{9D8B030D-6E8A-4147-A177-3AD203B41FA5}">
                      <a16:colId xmlns:a16="http://schemas.microsoft.com/office/drawing/2014/main" val="3843731923"/>
                    </a:ext>
                  </a:extLst>
                </a:gridCol>
                <a:gridCol w="740664">
                  <a:extLst>
                    <a:ext uri="{9D8B030D-6E8A-4147-A177-3AD203B41FA5}">
                      <a16:colId xmlns:a16="http://schemas.microsoft.com/office/drawing/2014/main" val="4152865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34375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- 2021-02-08 13:10:32</a:t>
                      </a:r>
                      <a:r>
                        <a:rPr kumimoji="0" lang="en-US" sz="1000" b="0" i="0" u="none" strike="noStrike" kern="1200" cap="none" spc="0" normalizeH="0" baseline="0" noProof="0">
                          <a:ln>
                            <a:noFill/>
                          </a:ln>
                          <a:solidFill>
                            <a:prstClr val="black"/>
                          </a:solidFill>
                          <a:effectLst/>
                          <a:uLnTx/>
                          <a:uFillTx/>
                          <a:latin typeface="+mn-lt"/>
                          <a:ea typeface="+mn-ea"/>
                          <a:cs typeface="+mn-cs"/>
                        </a:rPr>
                        <a:t>
 A career in insurance is more than just writing policies. The insurance industry can help satisfy the desire for meaningful work by allowing you to truly make a difference! Here’s a look at why Camille Knight chose a career in insurance. #InsuranceCareersMonth #ICM2021 #InsuranceIsHiring #InsuranceCareers
Learn more about #TEAMPHLY: https://bit.ly/PHLYCareers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0.063719512195122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89244259"/>
                  </a:ext>
                </a:extLst>
              </a:tr>
            </a:tbl>
          </a:graphicData>
        </a:graphic>
      </p:graphicFrame>
      <p:sp>
        <p:nvSpPr>
          <p:cNvPr id="4" name="Text Placeholder 3">
            <a:extLst>
              <a:ext uri="{FF2B5EF4-FFF2-40B4-BE49-F238E27FC236}">
                <a16:creationId xmlns:a16="http://schemas.microsoft.com/office/drawing/2014/main" id="{A2C82521-7C6F-4AAD-909F-3D45FD7B364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449854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5D666-2AE4-40E0-A5BC-6F1F1467CA45}"/>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A7EA8341-92A7-4D1D-B31E-8E36A9E90606}"/>
              </a:ext>
            </a:extLst>
          </p:cNvPr>
          <p:cNvGraphicFramePr>
            <a:graphicFrameLocks noGrp="1"/>
          </p:cNvGraphicFramePr>
          <p:nvPr>
            <p:ph type="tbl" sz="quarter" idx="13"/>
            <p:extLst>
              <p:ext uri="{D42A27DB-BD31-4B8C-83A1-F6EECF244321}">
                <p14:modId xmlns:p14="http://schemas.microsoft.com/office/powerpoint/2010/main" val="3657497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5461554"/>
                    </a:ext>
                  </a:extLst>
                </a:gridCol>
                <a:gridCol w="658368">
                  <a:extLst>
                    <a:ext uri="{9D8B030D-6E8A-4147-A177-3AD203B41FA5}">
                      <a16:colId xmlns:a16="http://schemas.microsoft.com/office/drawing/2014/main" val="589641950"/>
                    </a:ext>
                  </a:extLst>
                </a:gridCol>
                <a:gridCol w="658368">
                  <a:extLst>
                    <a:ext uri="{9D8B030D-6E8A-4147-A177-3AD203B41FA5}">
                      <a16:colId xmlns:a16="http://schemas.microsoft.com/office/drawing/2014/main" val="2628741885"/>
                    </a:ext>
                  </a:extLst>
                </a:gridCol>
                <a:gridCol w="658368">
                  <a:extLst>
                    <a:ext uri="{9D8B030D-6E8A-4147-A177-3AD203B41FA5}">
                      <a16:colId xmlns:a16="http://schemas.microsoft.com/office/drawing/2014/main" val="3080430963"/>
                    </a:ext>
                  </a:extLst>
                </a:gridCol>
                <a:gridCol w="658368">
                  <a:extLst>
                    <a:ext uri="{9D8B030D-6E8A-4147-A177-3AD203B41FA5}">
                      <a16:colId xmlns:a16="http://schemas.microsoft.com/office/drawing/2014/main" val="2182646408"/>
                    </a:ext>
                  </a:extLst>
                </a:gridCol>
                <a:gridCol w="658368">
                  <a:extLst>
                    <a:ext uri="{9D8B030D-6E8A-4147-A177-3AD203B41FA5}">
                      <a16:colId xmlns:a16="http://schemas.microsoft.com/office/drawing/2014/main" val="2708882376"/>
                    </a:ext>
                  </a:extLst>
                </a:gridCol>
                <a:gridCol w="658368">
                  <a:extLst>
                    <a:ext uri="{9D8B030D-6E8A-4147-A177-3AD203B41FA5}">
                      <a16:colId xmlns:a16="http://schemas.microsoft.com/office/drawing/2014/main" val="3104189815"/>
                    </a:ext>
                  </a:extLst>
                </a:gridCol>
                <a:gridCol w="658368">
                  <a:extLst>
                    <a:ext uri="{9D8B030D-6E8A-4147-A177-3AD203B41FA5}">
                      <a16:colId xmlns:a16="http://schemas.microsoft.com/office/drawing/2014/main" val="907489090"/>
                    </a:ext>
                  </a:extLst>
                </a:gridCol>
                <a:gridCol w="658368">
                  <a:extLst>
                    <a:ext uri="{9D8B030D-6E8A-4147-A177-3AD203B41FA5}">
                      <a16:colId xmlns:a16="http://schemas.microsoft.com/office/drawing/2014/main" val="1790136468"/>
                    </a:ext>
                  </a:extLst>
                </a:gridCol>
                <a:gridCol w="658368">
                  <a:extLst>
                    <a:ext uri="{9D8B030D-6E8A-4147-A177-3AD203B41FA5}">
                      <a16:colId xmlns:a16="http://schemas.microsoft.com/office/drawing/2014/main" val="30376337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13562766"/>
                  </a:ext>
                </a:extLst>
              </a:tr>
              <a:tr h="370840">
                <a:tc>
                  <a:txBody>
                    <a:bodyPr/>
                    <a:lstStyle/>
                    <a:p>
                      <a:r>
                        <a:rPr lang="en-US" sz="1000"/>
                        <a:t>phlyinsurance</a:t>
                      </a:r>
                    </a:p>
                  </a:txBody>
                  <a:tcPr/>
                </a:tc>
                <a:tc>
                  <a:txBody>
                    <a:bodyPr/>
                    <a:lstStyle/>
                    <a:p>
                      <a:r>
                        <a:rPr lang="en-US" sz="1000"/>
                        <a:t>2289</a:t>
                      </a:r>
                    </a:p>
                  </a:txBody>
                  <a:tcPr/>
                </a:tc>
                <a:tc>
                  <a:txBody>
                    <a:bodyPr/>
                    <a:lstStyle/>
                    <a:p>
                      <a:r>
                        <a:rPr lang="en-US" sz="1000"/>
                        <a:t>63</a:t>
                      </a:r>
                    </a:p>
                  </a:txBody>
                  <a:tcPr/>
                </a:tc>
                <a:tc>
                  <a:txBody>
                    <a:bodyPr/>
                    <a:lstStyle/>
                    <a:p>
                      <a:r>
                        <a:rPr lang="en-US" sz="1000"/>
                        <a:t>10</a:t>
                      </a:r>
                    </a:p>
                  </a:txBody>
                  <a:tcPr/>
                </a:tc>
                <a:tc>
                  <a:txBody>
                    <a:bodyPr/>
                    <a:lstStyle/>
                    <a:p>
                      <a:r>
                        <a:rPr lang="en-US" sz="1000"/>
                        <a:t>4</a:t>
                      </a:r>
                    </a:p>
                  </a:txBody>
                  <a:tcPr/>
                </a:tc>
                <a:tc>
                  <a:txBody>
                    <a:bodyPr/>
                    <a:lstStyle/>
                    <a:p>
                      <a:r>
                        <a:rPr lang="en-US" sz="1000"/>
                        <a:t>3</a:t>
                      </a:r>
                    </a:p>
                  </a:txBody>
                  <a:tcPr/>
                </a:tc>
                <a:tc>
                  <a:txBody>
                    <a:bodyPr/>
                    <a:lstStyle/>
                    <a:p>
                      <a:r>
                        <a:rPr lang="en-US" sz="1000"/>
                        <a:t>17</a:t>
                      </a:r>
                    </a:p>
                  </a:txBody>
                  <a:tcPr/>
                </a:tc>
                <a:tc>
                  <a:txBody>
                    <a:bodyPr/>
                    <a:lstStyle/>
                    <a:p>
                      <a:r>
                        <a:rPr lang="en-US" sz="1000"/>
                        <a:t>933</a:t>
                      </a:r>
                    </a:p>
                  </a:txBody>
                  <a:tcPr/>
                </a:tc>
                <a:tc>
                  <a:txBody>
                    <a:bodyPr/>
                    <a:lstStyle/>
                    <a:p>
                      <a:r>
                        <a:rPr lang="en-US" sz="1000"/>
                        <a:t>14</a:t>
                      </a:r>
                    </a:p>
                  </a:txBody>
                  <a:tcPr/>
                </a:tc>
                <a:tc>
                  <a:txBody>
                    <a:bodyPr/>
                    <a:lstStyle/>
                    <a:p>
                      <a:r>
                        <a:rPr lang="en-US" sz="1000"/>
                        <a:t>2.4681 %</a:t>
                      </a:r>
                    </a:p>
                  </a:txBody>
                  <a:tcPr/>
                </a:tc>
                <a:extLst>
                  <a:ext uri="{0D108BD9-81ED-4DB2-BD59-A6C34878D82A}">
                    <a16:rowId xmlns:a16="http://schemas.microsoft.com/office/drawing/2014/main" val="2561724596"/>
                  </a:ext>
                </a:extLst>
              </a:tr>
            </a:tbl>
          </a:graphicData>
        </a:graphic>
      </p:graphicFrame>
      <p:sp>
        <p:nvSpPr>
          <p:cNvPr id="4" name="Text Placeholder 3">
            <a:extLst>
              <a:ext uri="{FF2B5EF4-FFF2-40B4-BE49-F238E27FC236}">
                <a16:creationId xmlns:a16="http://schemas.microsoft.com/office/drawing/2014/main" id="{077FBDC5-B3AA-4E58-840D-535CB3CCAA9F}"/>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762384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0742C-745F-495B-B8BA-E5F7D0D151F9}"/>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94F7163A-3BBF-4B08-96F0-755E895F59A7}"/>
              </a:ext>
            </a:extLst>
          </p:cNvPr>
          <p:cNvGraphicFramePr>
            <a:graphicFrameLocks noGrp="1"/>
          </p:cNvGraphicFramePr>
          <p:nvPr>
            <p:ph type="chart" sz="quarter" idx="13"/>
            <p:extLst>
              <p:ext uri="{D42A27DB-BD31-4B8C-83A1-F6EECF244321}">
                <p14:modId xmlns:p14="http://schemas.microsoft.com/office/powerpoint/2010/main" val="3284443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5B9D43-EF02-4A0B-B2F3-A4E73D258F0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293B60D-534F-4BBE-87A0-322291847A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1886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77ABD-4F01-4801-B198-E733585D9157}"/>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D12A439A-9DE4-4D55-A3EA-9048BE4BF818}"/>
              </a:ext>
            </a:extLst>
          </p:cNvPr>
          <p:cNvGraphicFramePr>
            <a:graphicFrameLocks noGrp="1"/>
          </p:cNvGraphicFramePr>
          <p:nvPr>
            <p:ph type="chart" sz="quarter" idx="13"/>
            <p:extLst>
              <p:ext uri="{D42A27DB-BD31-4B8C-83A1-F6EECF244321}">
                <p14:modId xmlns:p14="http://schemas.microsoft.com/office/powerpoint/2010/main" val="1355537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C8FB16-3E8F-4B26-B54F-DE3F5BD43BA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86CE051-11C3-410A-B970-627096E32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3173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563FC-85C8-4F73-B831-A296196AF807}"/>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4AB70300-086E-49C1-B900-4E26F9BB2DCA}"/>
              </a:ext>
            </a:extLst>
          </p:cNvPr>
          <p:cNvGraphicFramePr>
            <a:graphicFrameLocks noGrp="1"/>
          </p:cNvGraphicFramePr>
          <p:nvPr>
            <p:ph type="chart" sz="quarter" idx="13"/>
            <p:extLst>
              <p:ext uri="{D42A27DB-BD31-4B8C-83A1-F6EECF244321}">
                <p14:modId xmlns:p14="http://schemas.microsoft.com/office/powerpoint/2010/main" val="350293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1E0ECA-3C4F-4F1A-A0FB-6871F0A130C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78091CC-9B5B-4423-9162-880DFF11D5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00472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4A137-4A08-4210-BD6E-A9D6DA4C78AB}"/>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B032533C-CCE4-4EE4-8912-55C5CCD6CE42}"/>
              </a:ext>
            </a:extLst>
          </p:cNvPr>
          <p:cNvGraphicFramePr>
            <a:graphicFrameLocks noGrp="1"/>
          </p:cNvGraphicFramePr>
          <p:nvPr>
            <p:ph type="tbl" sz="quarter" idx="13"/>
            <p:extLst>
              <p:ext uri="{D42A27DB-BD31-4B8C-83A1-F6EECF244321}">
                <p14:modId xmlns:p14="http://schemas.microsoft.com/office/powerpoint/2010/main" val="99843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86803435"/>
                    </a:ext>
                  </a:extLst>
                </a:gridCol>
                <a:gridCol w="987552">
                  <a:extLst>
                    <a:ext uri="{9D8B030D-6E8A-4147-A177-3AD203B41FA5}">
                      <a16:colId xmlns:a16="http://schemas.microsoft.com/office/drawing/2014/main" val="4258337512"/>
                    </a:ext>
                  </a:extLst>
                </a:gridCol>
                <a:gridCol w="987552">
                  <a:extLst>
                    <a:ext uri="{9D8B030D-6E8A-4147-A177-3AD203B41FA5}">
                      <a16:colId xmlns:a16="http://schemas.microsoft.com/office/drawing/2014/main" val="1596986732"/>
                    </a:ext>
                  </a:extLst>
                </a:gridCol>
                <a:gridCol w="987552">
                  <a:extLst>
                    <a:ext uri="{9D8B030D-6E8A-4147-A177-3AD203B41FA5}">
                      <a16:colId xmlns:a16="http://schemas.microsoft.com/office/drawing/2014/main" val="1830601062"/>
                    </a:ext>
                  </a:extLst>
                </a:gridCol>
                <a:gridCol w="987552">
                  <a:extLst>
                    <a:ext uri="{9D8B030D-6E8A-4147-A177-3AD203B41FA5}">
                      <a16:colId xmlns:a16="http://schemas.microsoft.com/office/drawing/2014/main" val="2535156910"/>
                    </a:ext>
                  </a:extLst>
                </a:gridCol>
                <a:gridCol w="987552">
                  <a:extLst>
                    <a:ext uri="{9D8B030D-6E8A-4147-A177-3AD203B41FA5}">
                      <a16:colId xmlns:a16="http://schemas.microsoft.com/office/drawing/2014/main" val="1373247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7327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- 2021-02-18 16:41:47</a:t>
                      </a:r>
                      <a:r>
                        <a:rPr kumimoji="0" lang="en-US" sz="1000" b="0" i="0" u="none" strike="noStrike" kern="1200" cap="none" spc="0" normalizeH="0" baseline="0" noProof="0">
                          <a:ln>
                            <a:noFill/>
                          </a:ln>
                          <a:solidFill>
                            <a:prstClr val="black"/>
                          </a:solidFill>
                          <a:effectLst/>
                          <a:uLnTx/>
                          <a:uFillTx/>
                          <a:latin typeface="+mn-lt"/>
                          <a:ea typeface="+mn-ea"/>
                          <a:cs typeface="+mn-cs"/>
                        </a:rPr>
                        <a:t>
 During the #covid19pandemic, we’ve held various #virtualevents to help our employees stay connected and have a little fun while working from home. From a virtual spirit week and photo challenges to sharing how they’re working from their home offices with their children, here’s a roundup of #TEAMPHLY. 😃🙌🏼
#InsuranceCareersMonth #ICM2021 #insurancecareers  #workfromhomelife #wellness #wellbeing #insurancecompany #insurancework #insurancelife #specialtyinsurance #commercialinsurance #propertyandcasualty #insuranceindustry #insurancebusiness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03/02/2021 13:11:44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50245178"/>
                  </a:ext>
                </a:extLst>
              </a:tr>
            </a:tbl>
          </a:graphicData>
        </a:graphic>
      </p:graphicFrame>
      <p:sp>
        <p:nvSpPr>
          <p:cNvPr id="4" name="Text Placeholder 3">
            <a:extLst>
              <a:ext uri="{FF2B5EF4-FFF2-40B4-BE49-F238E27FC236}">
                <a16:creationId xmlns:a16="http://schemas.microsoft.com/office/drawing/2014/main" id="{262564DB-1CF9-4E9C-96E2-45745D163C2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2134213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2BA74-E7B5-4319-B424-F3A9741E317D}"/>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557FFC57-5D31-44CC-8EC4-A779C32690B9}"/>
              </a:ext>
            </a:extLst>
          </p:cNvPr>
          <p:cNvGraphicFramePr>
            <a:graphicFrameLocks noGrp="1"/>
          </p:cNvGraphicFramePr>
          <p:nvPr>
            <p:ph type="tbl" sz="quarter" idx="13"/>
            <p:extLst>
              <p:ext uri="{D42A27DB-BD31-4B8C-83A1-F6EECF244321}">
                <p14:modId xmlns:p14="http://schemas.microsoft.com/office/powerpoint/2010/main" val="2116849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08607667"/>
                    </a:ext>
                  </a:extLst>
                </a:gridCol>
                <a:gridCol w="987552">
                  <a:extLst>
                    <a:ext uri="{9D8B030D-6E8A-4147-A177-3AD203B41FA5}">
                      <a16:colId xmlns:a16="http://schemas.microsoft.com/office/drawing/2014/main" val="2379457498"/>
                    </a:ext>
                  </a:extLst>
                </a:gridCol>
                <a:gridCol w="987552">
                  <a:extLst>
                    <a:ext uri="{9D8B030D-6E8A-4147-A177-3AD203B41FA5}">
                      <a16:colId xmlns:a16="http://schemas.microsoft.com/office/drawing/2014/main" val="2327624306"/>
                    </a:ext>
                  </a:extLst>
                </a:gridCol>
                <a:gridCol w="987552">
                  <a:extLst>
                    <a:ext uri="{9D8B030D-6E8A-4147-A177-3AD203B41FA5}">
                      <a16:colId xmlns:a16="http://schemas.microsoft.com/office/drawing/2014/main" val="3092504346"/>
                    </a:ext>
                  </a:extLst>
                </a:gridCol>
                <a:gridCol w="987552">
                  <a:extLst>
                    <a:ext uri="{9D8B030D-6E8A-4147-A177-3AD203B41FA5}">
                      <a16:colId xmlns:a16="http://schemas.microsoft.com/office/drawing/2014/main" val="151919258"/>
                    </a:ext>
                  </a:extLst>
                </a:gridCol>
                <a:gridCol w="987552">
                  <a:extLst>
                    <a:ext uri="{9D8B030D-6E8A-4147-A177-3AD203B41FA5}">
                      <a16:colId xmlns:a16="http://schemas.microsoft.com/office/drawing/2014/main" val="2266259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5223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- 2021-02-05 16:05:10</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together virtually to #wearred in support of the american_heart’s fight against #cardiovasculardisease! ❤️ #NationalWearRedDay #GoRedforWomen #wearredday #wearredandgive #cardiovascularhealth #hearthealth #hearthealthmonth #healthawareness #americanheartassociation #insurance #insurancelife #insurancework #insurancecompany #insurancebusiness #insuranceindustry #insurancecareers #ICM2021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03/02/2021 13:11:44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26789505"/>
                  </a:ext>
                </a:extLst>
              </a:tr>
            </a:tbl>
          </a:graphicData>
        </a:graphic>
      </p:graphicFrame>
      <p:sp>
        <p:nvSpPr>
          <p:cNvPr id="4" name="Text Placeholder 3">
            <a:extLst>
              <a:ext uri="{FF2B5EF4-FFF2-40B4-BE49-F238E27FC236}">
                <a16:creationId xmlns:a16="http://schemas.microsoft.com/office/drawing/2014/main" id="{3F64A17D-94B5-4BE6-9269-ABB3EAAD482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8091118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E1B97-BDCA-4832-B0AC-00B6DFE4EFA0}"/>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FD865528-E872-4478-BA70-FAEEE961F92A}"/>
              </a:ext>
            </a:extLst>
          </p:cNvPr>
          <p:cNvGraphicFramePr>
            <a:graphicFrameLocks noGrp="1"/>
          </p:cNvGraphicFramePr>
          <p:nvPr>
            <p:ph type="tbl" sz="quarter" idx="13"/>
            <p:extLst>
              <p:ext uri="{D42A27DB-BD31-4B8C-83A1-F6EECF244321}">
                <p14:modId xmlns:p14="http://schemas.microsoft.com/office/powerpoint/2010/main" val="675010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78516275"/>
                    </a:ext>
                  </a:extLst>
                </a:gridCol>
                <a:gridCol w="987552">
                  <a:extLst>
                    <a:ext uri="{9D8B030D-6E8A-4147-A177-3AD203B41FA5}">
                      <a16:colId xmlns:a16="http://schemas.microsoft.com/office/drawing/2014/main" val="2231476202"/>
                    </a:ext>
                  </a:extLst>
                </a:gridCol>
                <a:gridCol w="987552">
                  <a:extLst>
                    <a:ext uri="{9D8B030D-6E8A-4147-A177-3AD203B41FA5}">
                      <a16:colId xmlns:a16="http://schemas.microsoft.com/office/drawing/2014/main" val="2248639356"/>
                    </a:ext>
                  </a:extLst>
                </a:gridCol>
                <a:gridCol w="987552">
                  <a:extLst>
                    <a:ext uri="{9D8B030D-6E8A-4147-A177-3AD203B41FA5}">
                      <a16:colId xmlns:a16="http://schemas.microsoft.com/office/drawing/2014/main" val="4023333764"/>
                    </a:ext>
                  </a:extLst>
                </a:gridCol>
                <a:gridCol w="987552">
                  <a:extLst>
                    <a:ext uri="{9D8B030D-6E8A-4147-A177-3AD203B41FA5}">
                      <a16:colId xmlns:a16="http://schemas.microsoft.com/office/drawing/2014/main" val="3720635030"/>
                    </a:ext>
                  </a:extLst>
                </a:gridCol>
                <a:gridCol w="987552">
                  <a:extLst>
                    <a:ext uri="{9D8B030D-6E8A-4147-A177-3AD203B41FA5}">
                      <a16:colId xmlns:a16="http://schemas.microsoft.com/office/drawing/2014/main" val="1534698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233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- 2021-02-08 15:12:16</a:t>
                      </a:r>
                      <a:r>
                        <a:rPr kumimoji="0" lang="en-US" sz="1000" b="0" i="0" u="none" strike="noStrike" kern="1200" cap="none" spc="0" normalizeH="0" baseline="0" noProof="0">
                          <a:ln>
                            <a:noFill/>
                          </a:ln>
                          <a:solidFill>
                            <a:prstClr val="black"/>
                          </a:solidFill>
                          <a:effectLst/>
                          <a:uLnTx/>
                          <a:uFillTx/>
                          <a:latin typeface="+mn-lt"/>
                          <a:ea typeface="+mn-ea"/>
                          <a:cs typeface="+mn-cs"/>
                        </a:rPr>
                        <a:t>
 A career in #insurance is more than just writing policies. The #insuranceindustry can help satisfy the desire for #meaningfulwork by allowing you to truly make a difference! Here’s a look at why Camille Knight chose a career in insurance. 
Enter this link into your web browser to learn more about #TEAMPHLY ➡️ 𝐛𝐢𝐭.𝐥𝐲/𝐏𝐇𝐋𝐘𝐂𝐚𝐫𝐞𝐞𝐫𝐬 ⬅️ insurancecareers.movement #InsuranceCareersMonth #ICM2021 #InsuranceIsHiring #insurancecareers #insurancejobs #employeespotlight #employeeappreciation #employeeofthemonth #careermotivation #businessgoals #supportive #instajobs #corporatelife #insurancework #propertyandcasualty #specialtyinsurance #insurancebusiness #commercialinsurance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03/02/2021 13:11:44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8979909"/>
                  </a:ext>
                </a:extLst>
              </a:tr>
            </a:tbl>
          </a:graphicData>
        </a:graphic>
      </p:graphicFrame>
      <p:sp>
        <p:nvSpPr>
          <p:cNvPr id="4" name="Text Placeholder 3">
            <a:extLst>
              <a:ext uri="{FF2B5EF4-FFF2-40B4-BE49-F238E27FC236}">
                <a16:creationId xmlns:a16="http://schemas.microsoft.com/office/drawing/2014/main" id="{0A2678FF-A0A7-4EAE-ADE9-E192FCFD5F48}"/>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662164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CABCE-8A62-4F3C-8252-30BF62A85763}"/>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4BF53026-1659-477E-8D5F-E145D7A7FB32}"/>
              </a:ext>
            </a:extLst>
          </p:cNvPr>
          <p:cNvGraphicFramePr>
            <a:graphicFrameLocks noGrp="1"/>
          </p:cNvGraphicFramePr>
          <p:nvPr>
            <p:ph type="tbl" sz="quarter" idx="13"/>
            <p:extLst>
              <p:ext uri="{D42A27DB-BD31-4B8C-83A1-F6EECF244321}">
                <p14:modId xmlns:p14="http://schemas.microsoft.com/office/powerpoint/2010/main" val="3271119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41926327"/>
                    </a:ext>
                  </a:extLst>
                </a:gridCol>
                <a:gridCol w="987552">
                  <a:extLst>
                    <a:ext uri="{9D8B030D-6E8A-4147-A177-3AD203B41FA5}">
                      <a16:colId xmlns:a16="http://schemas.microsoft.com/office/drawing/2014/main" val="4181669088"/>
                    </a:ext>
                  </a:extLst>
                </a:gridCol>
                <a:gridCol w="987552">
                  <a:extLst>
                    <a:ext uri="{9D8B030D-6E8A-4147-A177-3AD203B41FA5}">
                      <a16:colId xmlns:a16="http://schemas.microsoft.com/office/drawing/2014/main" val="1293065439"/>
                    </a:ext>
                  </a:extLst>
                </a:gridCol>
                <a:gridCol w="987552">
                  <a:extLst>
                    <a:ext uri="{9D8B030D-6E8A-4147-A177-3AD203B41FA5}">
                      <a16:colId xmlns:a16="http://schemas.microsoft.com/office/drawing/2014/main" val="3259826407"/>
                    </a:ext>
                  </a:extLst>
                </a:gridCol>
                <a:gridCol w="987552">
                  <a:extLst>
                    <a:ext uri="{9D8B030D-6E8A-4147-A177-3AD203B41FA5}">
                      <a16:colId xmlns:a16="http://schemas.microsoft.com/office/drawing/2014/main" val="3442398980"/>
                    </a:ext>
                  </a:extLst>
                </a:gridCol>
                <a:gridCol w="987552">
                  <a:extLst>
                    <a:ext uri="{9D8B030D-6E8A-4147-A177-3AD203B41FA5}">
                      <a16:colId xmlns:a16="http://schemas.microsoft.com/office/drawing/2014/main" val="2265393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6431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- 2021-02-24 16:17:21</a:t>
                      </a:r>
                      <a:r>
                        <a:rPr kumimoji="0" lang="en-US" sz="1000" b="0" i="0" u="none" strike="noStrike" kern="1200" cap="none" spc="0" normalizeH="0" baseline="0" noProof="0">
                          <a:ln>
                            <a:noFill/>
                          </a:ln>
                          <a:solidFill>
                            <a:prstClr val="black"/>
                          </a:solidFill>
                          <a:effectLst/>
                          <a:uLnTx/>
                          <a:uFillTx/>
                          <a:latin typeface="+mn-lt"/>
                          <a:ea typeface="+mn-ea"/>
                          <a:cs typeface="+mn-cs"/>
                        </a:rPr>
                        <a:t>
 We have a long-standing tradition of #givingback to the communities where we live and work through partnerships with charitable organizations, causes, and events. Here are some highlights of #TEAMPHLY in the community and #volunteering virtually!
#InsuranceGivesBack #InsuranceCareersMonth #ICM2021 #nonprofitsupport #communityservice #charitywork #givingbacktothecommunity #insurancework #insurancelife #insurancecompany #propertyandcasualty #specialtyinsurance #insurancebusiness #commercialinsurance #insuranceindustry #insurancecareers #insurancejobs #corporatelife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03/02/2021 13:11:44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33533157"/>
                  </a:ext>
                </a:extLst>
              </a:tr>
            </a:tbl>
          </a:graphicData>
        </a:graphic>
      </p:graphicFrame>
      <p:sp>
        <p:nvSpPr>
          <p:cNvPr id="4" name="Text Placeholder 3">
            <a:extLst>
              <a:ext uri="{FF2B5EF4-FFF2-40B4-BE49-F238E27FC236}">
                <a16:creationId xmlns:a16="http://schemas.microsoft.com/office/drawing/2014/main" id="{F2A819DD-7E58-4D59-89A5-F63E3E82EFA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5213055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0158A-61E8-47CC-B5DD-B8D2E34DF07E}"/>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07202036-858C-41AB-9D76-7A86E3F81F4C}"/>
              </a:ext>
            </a:extLst>
          </p:cNvPr>
          <p:cNvGraphicFramePr>
            <a:graphicFrameLocks noGrp="1"/>
          </p:cNvGraphicFramePr>
          <p:nvPr>
            <p:ph type="tbl" sz="quarter" idx="13"/>
            <p:extLst>
              <p:ext uri="{D42A27DB-BD31-4B8C-83A1-F6EECF244321}">
                <p14:modId xmlns:p14="http://schemas.microsoft.com/office/powerpoint/2010/main" val="3794366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89172501"/>
                    </a:ext>
                  </a:extLst>
                </a:gridCol>
                <a:gridCol w="987552">
                  <a:extLst>
                    <a:ext uri="{9D8B030D-6E8A-4147-A177-3AD203B41FA5}">
                      <a16:colId xmlns:a16="http://schemas.microsoft.com/office/drawing/2014/main" val="3657658866"/>
                    </a:ext>
                  </a:extLst>
                </a:gridCol>
                <a:gridCol w="987552">
                  <a:extLst>
                    <a:ext uri="{9D8B030D-6E8A-4147-A177-3AD203B41FA5}">
                      <a16:colId xmlns:a16="http://schemas.microsoft.com/office/drawing/2014/main" val="2449388266"/>
                    </a:ext>
                  </a:extLst>
                </a:gridCol>
                <a:gridCol w="987552">
                  <a:extLst>
                    <a:ext uri="{9D8B030D-6E8A-4147-A177-3AD203B41FA5}">
                      <a16:colId xmlns:a16="http://schemas.microsoft.com/office/drawing/2014/main" val="1218094519"/>
                    </a:ext>
                  </a:extLst>
                </a:gridCol>
                <a:gridCol w="987552">
                  <a:extLst>
                    <a:ext uri="{9D8B030D-6E8A-4147-A177-3AD203B41FA5}">
                      <a16:colId xmlns:a16="http://schemas.microsoft.com/office/drawing/2014/main" val="2897498909"/>
                    </a:ext>
                  </a:extLst>
                </a:gridCol>
                <a:gridCol w="987552">
                  <a:extLst>
                    <a:ext uri="{9D8B030D-6E8A-4147-A177-3AD203B41FA5}">
                      <a16:colId xmlns:a16="http://schemas.microsoft.com/office/drawing/2014/main" val="3523843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428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- 2021-02-01 12:17:56</a:t>
                      </a:r>
                      <a:r>
                        <a:rPr kumimoji="0" lang="en-US" sz="1000" b="0" i="0" u="none" strike="noStrike" kern="1200" cap="none" spc="0" normalizeH="0" baseline="0" noProof="0">
                          <a:ln>
                            <a:noFill/>
                          </a:ln>
                          <a:solidFill>
                            <a:prstClr val="black"/>
                          </a:solidFill>
                          <a:effectLst/>
                          <a:uLnTx/>
                          <a:uFillTx/>
                          <a:latin typeface="+mn-lt"/>
                          <a:ea typeface="+mn-ea"/>
                          <a:cs typeface="+mn-cs"/>
                        </a:rPr>
                        <a:t>
 2020 was a year unlike any other. Thanks to #TEAMPHLY, our agents, and our #communitypartners for rising to the challenges and making a #positiveimpact! Follow along this #InsuranceCareersMonth as we continue to showcase the meaningful #careers the #insuranceindustry has to offer. 👏☺️ #ICM2021 #insurancecareers #insurancegivesback #instajobs #charitywork #nonprofitsupport #communityservice #companyculture #corporatelife #insurancework #insuranceagents #propertyandcasualty #specialtyinsurance #insurancebusiness #commercialinsurance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03/02/2021 13:11:45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5112961"/>
                  </a:ext>
                </a:extLst>
              </a:tr>
            </a:tbl>
          </a:graphicData>
        </a:graphic>
      </p:graphicFrame>
      <p:sp>
        <p:nvSpPr>
          <p:cNvPr id="4" name="Text Placeholder 3">
            <a:extLst>
              <a:ext uri="{FF2B5EF4-FFF2-40B4-BE49-F238E27FC236}">
                <a16:creationId xmlns:a16="http://schemas.microsoft.com/office/drawing/2014/main" id="{31DB50C5-BF3C-4D42-948C-3FE0E0C0903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8312572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C54EF-3797-40DA-80B4-76E72C6AFC65}"/>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405195BE-5290-4EBA-B506-61FBA0B443ED}"/>
              </a:ext>
            </a:extLst>
          </p:cNvPr>
          <p:cNvGraphicFramePr>
            <a:graphicFrameLocks noGrp="1"/>
          </p:cNvGraphicFramePr>
          <p:nvPr>
            <p:ph type="tbl" sz="quarter" idx="13"/>
            <p:extLst>
              <p:ext uri="{D42A27DB-BD31-4B8C-83A1-F6EECF244321}">
                <p14:modId xmlns:p14="http://schemas.microsoft.com/office/powerpoint/2010/main" val="2716674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27898332"/>
                    </a:ext>
                  </a:extLst>
                </a:gridCol>
                <a:gridCol w="905256">
                  <a:extLst>
                    <a:ext uri="{9D8B030D-6E8A-4147-A177-3AD203B41FA5}">
                      <a16:colId xmlns:a16="http://schemas.microsoft.com/office/drawing/2014/main" val="2746554619"/>
                    </a:ext>
                  </a:extLst>
                </a:gridCol>
                <a:gridCol w="411480">
                  <a:extLst>
                    <a:ext uri="{9D8B030D-6E8A-4147-A177-3AD203B41FA5}">
                      <a16:colId xmlns:a16="http://schemas.microsoft.com/office/drawing/2014/main" val="2373053190"/>
                    </a:ext>
                  </a:extLst>
                </a:gridCol>
                <a:gridCol w="905256">
                  <a:extLst>
                    <a:ext uri="{9D8B030D-6E8A-4147-A177-3AD203B41FA5}">
                      <a16:colId xmlns:a16="http://schemas.microsoft.com/office/drawing/2014/main" val="4192991269"/>
                    </a:ext>
                  </a:extLst>
                </a:gridCol>
                <a:gridCol w="905256">
                  <a:extLst>
                    <a:ext uri="{9D8B030D-6E8A-4147-A177-3AD203B41FA5}">
                      <a16:colId xmlns:a16="http://schemas.microsoft.com/office/drawing/2014/main" val="578211325"/>
                    </a:ext>
                  </a:extLst>
                </a:gridCol>
                <a:gridCol w="905256">
                  <a:extLst>
                    <a:ext uri="{9D8B030D-6E8A-4147-A177-3AD203B41FA5}">
                      <a16:colId xmlns:a16="http://schemas.microsoft.com/office/drawing/2014/main" val="194257525"/>
                    </a:ext>
                  </a:extLst>
                </a:gridCol>
                <a:gridCol w="905256">
                  <a:extLst>
                    <a:ext uri="{9D8B030D-6E8A-4147-A177-3AD203B41FA5}">
                      <a16:colId xmlns:a16="http://schemas.microsoft.com/office/drawing/2014/main" val="4244188793"/>
                    </a:ext>
                  </a:extLst>
                </a:gridCol>
                <a:gridCol w="905256">
                  <a:extLst>
                    <a:ext uri="{9D8B030D-6E8A-4147-A177-3AD203B41FA5}">
                      <a16:colId xmlns:a16="http://schemas.microsoft.com/office/drawing/2014/main" val="3143274629"/>
                    </a:ext>
                  </a:extLst>
                </a:gridCol>
                <a:gridCol w="905256">
                  <a:extLst>
                    <a:ext uri="{9D8B030D-6E8A-4147-A177-3AD203B41FA5}">
                      <a16:colId xmlns:a16="http://schemas.microsoft.com/office/drawing/2014/main" val="109401870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109553108"/>
                  </a:ext>
                </a:extLst>
              </a:tr>
              <a:tr h="370840">
                <a:tc>
                  <a:txBody>
                    <a:bodyPr/>
                    <a:lstStyle/>
                    <a:p>
                      <a:r>
                        <a:rPr lang="en-US" sz="1000"/>
                        <a:t>6</a:t>
                      </a:r>
                    </a:p>
                  </a:txBody>
                  <a:tcPr/>
                </a:tc>
                <a:tc>
                  <a:txBody>
                    <a:bodyPr/>
                    <a:lstStyle/>
                    <a:p>
                      <a:r>
                        <a:rPr lang="en-US" sz="1000"/>
                        <a:t>0.6428</a:t>
                      </a:r>
                    </a:p>
                  </a:txBody>
                  <a:tcPr/>
                </a:tc>
                <a:tc>
                  <a:txBody>
                    <a:bodyPr/>
                    <a:lstStyle/>
                    <a:p>
                      <a:r>
                        <a:rPr lang="en-US" sz="1000"/>
                        <a:t>0.17</a:t>
                      </a:r>
                    </a:p>
                  </a:txBody>
                  <a:tcPr/>
                </a:tc>
                <a:tc>
                  <a:txBody>
                    <a:bodyPr/>
                    <a:lstStyle/>
                    <a:p>
                      <a:r>
                        <a:rPr lang="en-US" sz="1000"/>
                        <a:t>200.00</a:t>
                      </a:r>
                    </a:p>
                  </a:txBody>
                  <a:tcPr/>
                </a:tc>
                <a:tc>
                  <a:txBody>
                    <a:bodyPr/>
                    <a:lstStyle/>
                    <a:p>
                      <a:r>
                        <a:rPr lang="en-US" sz="1000"/>
                        <a:t>204.50</a:t>
                      </a:r>
                    </a:p>
                  </a:txBody>
                  <a:tcPr/>
                </a:tc>
                <a:tc>
                  <a:txBody>
                    <a:bodyPr/>
                    <a:lstStyle/>
                    <a:p>
                      <a:r>
                        <a:rPr lang="en-US" sz="1000"/>
                        <a:t>131.83</a:t>
                      </a:r>
                    </a:p>
                  </a:txBody>
                  <a:tcPr/>
                </a:tc>
                <a:tc>
                  <a:txBody>
                    <a:bodyPr/>
                    <a:lstStyle/>
                    <a:p>
                      <a:r>
                        <a:rPr lang="en-US" sz="1000"/>
                        <a:t>131.67</a:t>
                      </a:r>
                    </a:p>
                  </a:txBody>
                  <a:tcPr/>
                </a:tc>
                <a:tc>
                  <a:txBody>
                    <a:bodyPr/>
                    <a:lstStyle/>
                    <a:p>
                      <a:r>
                        <a:rPr lang="en-US" sz="1000"/>
                        <a:t>1200</a:t>
                      </a:r>
                    </a:p>
                  </a:txBody>
                  <a:tcPr/>
                </a:tc>
                <a:tc>
                  <a:txBody>
                    <a:bodyPr/>
                    <a:lstStyle/>
                    <a:p>
                      <a:r>
                        <a:rPr lang="en-US" sz="1000"/>
                        <a:t>791</a:t>
                      </a:r>
                    </a:p>
                  </a:txBody>
                  <a:tcPr/>
                </a:tc>
                <a:extLst>
                  <a:ext uri="{0D108BD9-81ED-4DB2-BD59-A6C34878D82A}">
                    <a16:rowId xmlns:a16="http://schemas.microsoft.com/office/drawing/2014/main" val="757639161"/>
                  </a:ext>
                </a:extLst>
              </a:tr>
            </a:tbl>
          </a:graphicData>
        </a:graphic>
      </p:graphicFrame>
      <p:sp>
        <p:nvSpPr>
          <p:cNvPr id="4" name="Text Placeholder 3">
            <a:extLst>
              <a:ext uri="{FF2B5EF4-FFF2-40B4-BE49-F238E27FC236}">
                <a16:creationId xmlns:a16="http://schemas.microsoft.com/office/drawing/2014/main" id="{1B05F274-3222-4396-BC23-658C0A2F34B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487597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7AA8C-CBB5-47E7-8FF8-39AA4109CBFD}"/>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71B7353C-AAF0-4792-817C-9B9D35C14632}"/>
              </a:ext>
            </a:extLst>
          </p:cNvPr>
          <p:cNvGraphicFramePr>
            <a:graphicFrameLocks noGrp="1"/>
          </p:cNvGraphicFramePr>
          <p:nvPr>
            <p:ph type="tbl" sz="quarter" idx="13"/>
            <p:extLst>
              <p:ext uri="{D42A27DB-BD31-4B8C-83A1-F6EECF244321}">
                <p14:modId xmlns:p14="http://schemas.microsoft.com/office/powerpoint/2010/main" val="369898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83680271"/>
                    </a:ext>
                  </a:extLst>
                </a:gridCol>
                <a:gridCol w="1316736">
                  <a:extLst>
                    <a:ext uri="{9D8B030D-6E8A-4147-A177-3AD203B41FA5}">
                      <a16:colId xmlns:a16="http://schemas.microsoft.com/office/drawing/2014/main" val="914020412"/>
                    </a:ext>
                  </a:extLst>
                </a:gridCol>
                <a:gridCol w="658368">
                  <a:extLst>
                    <a:ext uri="{9D8B030D-6E8A-4147-A177-3AD203B41FA5}">
                      <a16:colId xmlns:a16="http://schemas.microsoft.com/office/drawing/2014/main" val="3776786082"/>
                    </a:ext>
                  </a:extLst>
                </a:gridCol>
                <a:gridCol w="658368">
                  <a:extLst>
                    <a:ext uri="{9D8B030D-6E8A-4147-A177-3AD203B41FA5}">
                      <a16:colId xmlns:a16="http://schemas.microsoft.com/office/drawing/2014/main" val="3101491343"/>
                    </a:ext>
                  </a:extLst>
                </a:gridCol>
                <a:gridCol w="658368">
                  <a:extLst>
                    <a:ext uri="{9D8B030D-6E8A-4147-A177-3AD203B41FA5}">
                      <a16:colId xmlns:a16="http://schemas.microsoft.com/office/drawing/2014/main" val="2195494655"/>
                    </a:ext>
                  </a:extLst>
                </a:gridCol>
                <a:gridCol w="658368">
                  <a:extLst>
                    <a:ext uri="{9D8B030D-6E8A-4147-A177-3AD203B41FA5}">
                      <a16:colId xmlns:a16="http://schemas.microsoft.com/office/drawing/2014/main" val="123211359"/>
                    </a:ext>
                  </a:extLst>
                </a:gridCol>
                <a:gridCol w="658368">
                  <a:extLst>
                    <a:ext uri="{9D8B030D-6E8A-4147-A177-3AD203B41FA5}">
                      <a16:colId xmlns:a16="http://schemas.microsoft.com/office/drawing/2014/main" val="2554093544"/>
                    </a:ext>
                  </a:extLst>
                </a:gridCol>
                <a:gridCol w="658368">
                  <a:extLst>
                    <a:ext uri="{9D8B030D-6E8A-4147-A177-3AD203B41FA5}">
                      <a16:colId xmlns:a16="http://schemas.microsoft.com/office/drawing/2014/main" val="2248320340"/>
                    </a:ext>
                  </a:extLst>
                </a:gridCol>
                <a:gridCol w="658368">
                  <a:extLst>
                    <a:ext uri="{9D8B030D-6E8A-4147-A177-3AD203B41FA5}">
                      <a16:colId xmlns:a16="http://schemas.microsoft.com/office/drawing/2014/main" val="144135973"/>
                    </a:ext>
                  </a:extLst>
                </a:gridCol>
                <a:gridCol w="658368">
                  <a:extLst>
                    <a:ext uri="{9D8B030D-6E8A-4147-A177-3AD203B41FA5}">
                      <a16:colId xmlns:a16="http://schemas.microsoft.com/office/drawing/2014/main" val="1930035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1064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- 2021-02-23 13:10:04</a:t>
                      </a:r>
                      <a:r>
                        <a:rPr kumimoji="0" lang="en-US" sz="1000" b="0" i="0" u="none" strike="noStrike" kern="1200" cap="none" spc="0" normalizeH="0" baseline="0" noProof="0">
                          <a:ln>
                            <a:noFill/>
                          </a:ln>
                          <a:solidFill>
                            <a:prstClr val="black"/>
                          </a:solidFill>
                          <a:effectLst/>
                          <a:uLnTx/>
                          <a:uFillTx/>
                          <a:latin typeface="+mn-lt"/>
                          <a:ea typeface="+mn-ea"/>
                          <a:cs typeface="+mn-cs"/>
                        </a:rPr>
                        <a:t>
 TO SEE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https://quintly-image-storage.s3.amazonaws.com/c303562b672a3318c686cfcc37b7e67a/b381df71b08c0c738f8db17e02c7e423.jpg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02/24/2021 12:31:41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508616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- 2021-02-22 12:47:10</a:t>
                      </a:r>
                      <a:r>
                        <a:rPr kumimoji="0" lang="en-US" sz="1000" b="0" i="0" u="none" strike="noStrike" kern="1200" cap="none" spc="0" normalizeH="0" baseline="0" noProof="0">
                          <a:ln>
                            <a:noFill/>
                          </a:ln>
                          <a:solidFill>
                            <a:prstClr val="black"/>
                          </a:solidFill>
                          <a:effectLst/>
                          <a:uLnTx/>
                          <a:uFillTx/>
                          <a:latin typeface="+mn-lt"/>
                          <a:ea typeface="+mn-ea"/>
                          <a:cs typeface="+mn-cs"/>
                        </a:rPr>
                        <a:t>
 Looking for #insurance #internship opportunities? Tap to watch the video and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https://quintly-image-storage.s3.amazonaws.com/c303562b672a3318c686cfcc37b7e67a/ff86640380defce0fa277e0fdb688caa.jpg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02/23/2021 12:30:48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91329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- 2021-02-11 12:09:27</a:t>
                      </a:r>
                      <a:r>
                        <a:rPr kumimoji="0" lang="en-US" sz="1000" b="0" i="0" u="none" strike="noStrike" kern="1200" cap="none" spc="0" normalizeH="0" baseline="0" noProof="0">
                          <a:ln>
                            <a:noFill/>
                          </a:ln>
                          <a:solidFill>
                            <a:prstClr val="black"/>
                          </a:solidFill>
                          <a:effectLst/>
                          <a:uLnTx/>
                          <a:uFillTx/>
                          <a:latin typeface="+mn-lt"/>
                          <a:ea typeface="+mn-ea"/>
                          <a:cs typeface="+mn-cs"/>
                        </a:rPr>
                        <a:t>
 @saintjosephs virtual career fair is happening now! 10 am - 2 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https://quintly-image-storage.s3.amazonaws.com/c303562b672a3318c686cfcc37b7e67a/dea2add06180ac33ce403a392bc87ca4.jpg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02/12/2021 12:00:53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915717822"/>
                  </a:ext>
                </a:extLst>
              </a:tr>
            </a:tbl>
          </a:graphicData>
        </a:graphic>
      </p:graphicFrame>
      <p:sp>
        <p:nvSpPr>
          <p:cNvPr id="4" name="Text Placeholder 3">
            <a:extLst>
              <a:ext uri="{FF2B5EF4-FFF2-40B4-BE49-F238E27FC236}">
                <a16:creationId xmlns:a16="http://schemas.microsoft.com/office/drawing/2014/main" id="{F22ECE6F-A984-4EE9-8F39-E6099AB0EBFC}"/>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0793248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C8D5A-8FE1-460F-9423-75FD045AB255}"/>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25619276-1304-4841-A5A0-FB6B6A7EEB0D}"/>
              </a:ext>
            </a:extLst>
          </p:cNvPr>
          <p:cNvGraphicFramePr>
            <a:graphicFrameLocks noGrp="1"/>
          </p:cNvGraphicFramePr>
          <p:nvPr>
            <p:ph type="tbl" sz="quarter" idx="13"/>
            <p:extLst>
              <p:ext uri="{D42A27DB-BD31-4B8C-83A1-F6EECF244321}">
                <p14:modId xmlns:p14="http://schemas.microsoft.com/office/powerpoint/2010/main" val="3391375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65938867"/>
                    </a:ext>
                  </a:extLst>
                </a:gridCol>
                <a:gridCol w="1316736">
                  <a:extLst>
                    <a:ext uri="{9D8B030D-6E8A-4147-A177-3AD203B41FA5}">
                      <a16:colId xmlns:a16="http://schemas.microsoft.com/office/drawing/2014/main" val="1467197370"/>
                    </a:ext>
                  </a:extLst>
                </a:gridCol>
                <a:gridCol w="658368">
                  <a:extLst>
                    <a:ext uri="{9D8B030D-6E8A-4147-A177-3AD203B41FA5}">
                      <a16:colId xmlns:a16="http://schemas.microsoft.com/office/drawing/2014/main" val="1473299777"/>
                    </a:ext>
                  </a:extLst>
                </a:gridCol>
                <a:gridCol w="658368">
                  <a:extLst>
                    <a:ext uri="{9D8B030D-6E8A-4147-A177-3AD203B41FA5}">
                      <a16:colId xmlns:a16="http://schemas.microsoft.com/office/drawing/2014/main" val="4201399299"/>
                    </a:ext>
                  </a:extLst>
                </a:gridCol>
                <a:gridCol w="658368">
                  <a:extLst>
                    <a:ext uri="{9D8B030D-6E8A-4147-A177-3AD203B41FA5}">
                      <a16:colId xmlns:a16="http://schemas.microsoft.com/office/drawing/2014/main" val="398463788"/>
                    </a:ext>
                  </a:extLst>
                </a:gridCol>
                <a:gridCol w="658368">
                  <a:extLst>
                    <a:ext uri="{9D8B030D-6E8A-4147-A177-3AD203B41FA5}">
                      <a16:colId xmlns:a16="http://schemas.microsoft.com/office/drawing/2014/main" val="2027556791"/>
                    </a:ext>
                  </a:extLst>
                </a:gridCol>
                <a:gridCol w="658368">
                  <a:extLst>
                    <a:ext uri="{9D8B030D-6E8A-4147-A177-3AD203B41FA5}">
                      <a16:colId xmlns:a16="http://schemas.microsoft.com/office/drawing/2014/main" val="2061807034"/>
                    </a:ext>
                  </a:extLst>
                </a:gridCol>
                <a:gridCol w="658368">
                  <a:extLst>
                    <a:ext uri="{9D8B030D-6E8A-4147-A177-3AD203B41FA5}">
                      <a16:colId xmlns:a16="http://schemas.microsoft.com/office/drawing/2014/main" val="4233398333"/>
                    </a:ext>
                  </a:extLst>
                </a:gridCol>
                <a:gridCol w="658368">
                  <a:extLst>
                    <a:ext uri="{9D8B030D-6E8A-4147-A177-3AD203B41FA5}">
                      <a16:colId xmlns:a16="http://schemas.microsoft.com/office/drawing/2014/main" val="2120405105"/>
                    </a:ext>
                  </a:extLst>
                </a:gridCol>
                <a:gridCol w="658368">
                  <a:extLst>
                    <a:ext uri="{9D8B030D-6E8A-4147-A177-3AD203B41FA5}">
                      <a16:colId xmlns:a16="http://schemas.microsoft.com/office/drawing/2014/main" val="3071759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15459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- 2021-02-10 12:44:09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https://quintly-image-storage.s3.amazonaws.com/c303562b672a3318c686cfcc37b7e67a/7ba7ef1028d8ac0d87e732386ecaed6c.jpg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02/11/2021 12:30:35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994002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- 2021-02-04 12:56:40</a:t>
                      </a:r>
                      <a:r>
                        <a:rPr kumimoji="0" lang="en-US" sz="1000" b="0" i="0" u="none" strike="noStrike" kern="1200" cap="none" spc="0" normalizeH="0" baseline="0" noProof="0">
                          <a:ln>
                            <a:noFill/>
                          </a:ln>
                          <a:solidFill>
                            <a:prstClr val="black"/>
                          </a:solidFill>
                          <a:effectLst/>
                          <a:uLnTx/>
                          <a:uFillTx/>
                          <a:latin typeface="+mn-lt"/>
                          <a:ea typeface="+mn-ea"/>
                          <a:cs typeface="+mn-cs"/>
                        </a:rPr>
                        <a:t>
 to learn more about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https://quintly-image-storage.s3.amazonaws.com/c303562b672a3318c686cfcc37b7e67a/9577bfc8c5f139d515c5415614c7c7c4.jpg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02/05/2021 12:30:47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16562264"/>
                  </a:ext>
                </a:extLst>
              </a:tr>
            </a:tbl>
          </a:graphicData>
        </a:graphic>
      </p:graphicFrame>
      <p:sp>
        <p:nvSpPr>
          <p:cNvPr id="4" name="Text Placeholder 3">
            <a:extLst>
              <a:ext uri="{FF2B5EF4-FFF2-40B4-BE49-F238E27FC236}">
                <a16:creationId xmlns:a16="http://schemas.microsoft.com/office/drawing/2014/main" id="{950FA189-6A9A-46D8-9D57-080C09132D5C}"/>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3924750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1355</Words>
  <Application>Microsoft Office PowerPoint</Application>
  <PresentationFormat>On-screen Show (4:3)</PresentationFormat>
  <Paragraphs>549</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2021-03-02T20:19:16Z</dcterms:created>
  <dcterms:modified xsi:type="dcterms:W3CDTF">2021-03-02T20:20:07Z</dcterms:modified>
</cp:coreProperties>
</file>