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44228</c:v>
                </c:pt>
              </c:numCache>
            </c:numRef>
          </c:cat>
          <c:val>
            <c:numRef>
              <c:f>Sheet1!$B$2</c:f>
              <c:numCache>
                <c:formatCode>General</c:formatCode>
                <c:ptCount val="1"/>
                <c:pt idx="0">
                  <c:v>1740</c:v>
                </c:pt>
              </c:numCache>
            </c:numRef>
          </c:val>
          <c:extLst>
            <c:ext xmlns:c16="http://schemas.microsoft.com/office/drawing/2014/chart" uri="{C3380CC4-5D6E-409C-BE32-E72D297353CC}">
              <c16:uniqueId val="{00000000-2C92-482D-8F90-E5AE7BAB054F}"/>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44228</c:v>
                </c:pt>
              </c:numCache>
            </c:numRef>
          </c:cat>
          <c:val>
            <c:numRef>
              <c:f>Sheet1!$C$2</c:f>
              <c:numCache>
                <c:formatCode>General</c:formatCode>
                <c:ptCount val="1"/>
                <c:pt idx="0">
                  <c:v>2570</c:v>
                </c:pt>
              </c:numCache>
            </c:numRef>
          </c:val>
          <c:extLst>
            <c:ext xmlns:c16="http://schemas.microsoft.com/office/drawing/2014/chart" uri="{C3380CC4-5D6E-409C-BE32-E72D297353CC}">
              <c16:uniqueId val="{00000001-2C92-482D-8F90-E5AE7BAB054F}"/>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44228</c:v>
                </c:pt>
              </c:numCache>
            </c:numRef>
          </c:cat>
          <c:val>
            <c:numRef>
              <c:f>Sheet1!$D$2</c:f>
              <c:numCache>
                <c:formatCode>General</c:formatCode>
                <c:ptCount val="1"/>
                <c:pt idx="0">
                  <c:v>3188</c:v>
                </c:pt>
              </c:numCache>
            </c:numRef>
          </c:val>
          <c:extLst>
            <c:ext xmlns:c16="http://schemas.microsoft.com/office/drawing/2014/chart" uri="{C3380CC4-5D6E-409C-BE32-E72D297353CC}">
              <c16:uniqueId val="{00000002-2C92-482D-8F90-E5AE7BAB054F}"/>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44228</c:v>
                </c:pt>
              </c:numCache>
            </c:numRef>
          </c:cat>
          <c:val>
            <c:numRef>
              <c:f>Sheet1!$E$2</c:f>
              <c:numCache>
                <c:formatCode>General</c:formatCode>
                <c:ptCount val="1"/>
                <c:pt idx="0">
                  <c:v>1201</c:v>
                </c:pt>
              </c:numCache>
            </c:numRef>
          </c:val>
          <c:extLst>
            <c:ext xmlns:c16="http://schemas.microsoft.com/office/drawing/2014/chart" uri="{C3380CC4-5D6E-409C-BE32-E72D297353CC}">
              <c16:uniqueId val="{00000003-2C92-482D-8F90-E5AE7BAB054F}"/>
            </c:ext>
          </c:extLst>
        </c:ser>
        <c:dLbls>
          <c:showLegendKey val="0"/>
          <c:showVal val="0"/>
          <c:showCatName val="0"/>
          <c:showSerName val="0"/>
          <c:showPercent val="0"/>
          <c:showBubbleSize val="0"/>
        </c:dLbls>
        <c:gapWidth val="219"/>
        <c:overlap val="-27"/>
        <c:axId val="317149856"/>
        <c:axId val="317145920"/>
      </c:barChart>
      <c:dateAx>
        <c:axId val="317149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45920"/>
        <c:crosses val="autoZero"/>
        <c:auto val="1"/>
        <c:lblOffset val="100"/>
        <c:baseTimeUnit val="days"/>
      </c:dateAx>
      <c:valAx>
        <c:axId val="31714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1</c:v>
                </c:pt>
              </c:numCache>
            </c:numRef>
          </c:val>
          <c:extLst>
            <c:ext xmlns:c16="http://schemas.microsoft.com/office/drawing/2014/chart" uri="{C3380CC4-5D6E-409C-BE32-E72D297353CC}">
              <c16:uniqueId val="{00000000-8C36-4B1A-8D29-5C0277C5FB2E}"/>
            </c:ext>
          </c:extLst>
        </c:ser>
        <c:dLbls>
          <c:showLegendKey val="0"/>
          <c:showVal val="0"/>
          <c:showCatName val="0"/>
          <c:showSerName val="0"/>
          <c:showPercent val="0"/>
          <c:showBubbleSize val="0"/>
        </c:dLbls>
        <c:gapWidth val="219"/>
        <c:overlap val="-27"/>
        <c:axId val="321832768"/>
        <c:axId val="321833096"/>
      </c:barChart>
      <c:dateAx>
        <c:axId val="321832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33096"/>
        <c:crosses val="autoZero"/>
        <c:auto val="1"/>
        <c:lblOffset val="100"/>
        <c:baseTimeUnit val="months"/>
      </c:dateAx>
      <c:valAx>
        <c:axId val="32183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83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10</c:v>
                </c:pt>
                <c:pt idx="1">
                  <c:v>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430-4EBD-9AD9-C60D23A526C1}"/>
            </c:ext>
          </c:extLst>
        </c:ser>
        <c:dLbls>
          <c:showLegendKey val="0"/>
          <c:showVal val="0"/>
          <c:showCatName val="0"/>
          <c:showSerName val="0"/>
          <c:showPercent val="0"/>
          <c:showBubbleSize val="0"/>
        </c:dLbls>
        <c:gapWidth val="219"/>
        <c:overlap val="-27"/>
        <c:axId val="317181840"/>
        <c:axId val="317183480"/>
      </c:barChart>
      <c:dateAx>
        <c:axId val="317181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83480"/>
        <c:crosses val="autoZero"/>
        <c:auto val="1"/>
        <c:lblOffset val="100"/>
        <c:baseTimeUnit val="months"/>
      </c:dateAx>
      <c:valAx>
        <c:axId val="317183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81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178</c:v>
                </c:pt>
                <c:pt idx="1">
                  <c:v>136</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1BC2-44FC-89AB-11F07F71490A}"/>
            </c:ext>
          </c:extLst>
        </c:ser>
        <c:dLbls>
          <c:showLegendKey val="0"/>
          <c:showVal val="0"/>
          <c:showCatName val="0"/>
          <c:showSerName val="0"/>
          <c:showPercent val="0"/>
          <c:showBubbleSize val="0"/>
        </c:dLbls>
        <c:gapWidth val="219"/>
        <c:overlap val="-27"/>
        <c:axId val="317185776"/>
        <c:axId val="317182496"/>
      </c:barChart>
      <c:catAx>
        <c:axId val="31718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82496"/>
        <c:crosses val="autoZero"/>
        <c:auto val="1"/>
        <c:lblAlgn val="ctr"/>
        <c:lblOffset val="100"/>
        <c:noMultiLvlLbl val="0"/>
      </c:catAx>
      <c:valAx>
        <c:axId val="317182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18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4783</c:v>
                </c:pt>
                <c:pt idx="1">
                  <c:v>4958</c:v>
                </c:pt>
              </c:numCache>
            </c:numRef>
          </c:val>
          <c:extLst>
            <c:ext xmlns:c16="http://schemas.microsoft.com/office/drawing/2014/chart" uri="{C3380CC4-5D6E-409C-BE32-E72D297353CC}">
              <c16:uniqueId val="{00000000-CA48-4893-B5E5-068849917EC9}"/>
            </c:ext>
          </c:extLst>
        </c:ser>
        <c:dLbls>
          <c:showLegendKey val="0"/>
          <c:showVal val="0"/>
          <c:showCatName val="0"/>
          <c:showSerName val="0"/>
          <c:showPercent val="0"/>
          <c:showBubbleSize val="0"/>
        </c:dLbls>
        <c:gapWidth val="219"/>
        <c:overlap val="-27"/>
        <c:axId val="66023024"/>
        <c:axId val="66026960"/>
      </c:barChart>
      <c:dateAx>
        <c:axId val="6602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026960"/>
        <c:crosses val="autoZero"/>
        <c:auto val="1"/>
        <c:lblOffset val="100"/>
        <c:baseTimeUnit val="months"/>
      </c:dateAx>
      <c:valAx>
        <c:axId val="66026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02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c:v>
                </c:pt>
                <c:pt idx="1">
                  <c:v>0</c:v>
                </c:pt>
                <c:pt idx="2">
                  <c:v>0</c:v>
                </c:pt>
              </c:numCache>
            </c:numRef>
          </c:val>
          <c:extLst>
            <c:ext xmlns:c16="http://schemas.microsoft.com/office/drawing/2014/chart" uri="{C3380CC4-5D6E-409C-BE32-E72D297353CC}">
              <c16:uniqueId val="{00000000-71E3-4C30-AC89-EB757EE44535}"/>
            </c:ext>
          </c:extLst>
        </c:ser>
        <c:dLbls>
          <c:showLegendKey val="0"/>
          <c:showVal val="0"/>
          <c:showCatName val="0"/>
          <c:showSerName val="0"/>
          <c:showPercent val="0"/>
          <c:showBubbleSize val="0"/>
        </c:dLbls>
        <c:gapWidth val="219"/>
        <c:overlap val="-27"/>
        <c:axId val="327262520"/>
        <c:axId val="327266456"/>
      </c:barChart>
      <c:dateAx>
        <c:axId val="327262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66456"/>
        <c:crosses val="autoZero"/>
        <c:auto val="1"/>
        <c:lblOffset val="100"/>
        <c:baseTimeUnit val="months"/>
      </c:dateAx>
      <c:valAx>
        <c:axId val="327266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6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0</c:v>
                </c:pt>
                <c:pt idx="1">
                  <c:v>1</c:v>
                </c:pt>
                <c:pt idx="2">
                  <c:v>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A35-44A5-9440-4B3E1825DFA2}"/>
            </c:ext>
          </c:extLst>
        </c:ser>
        <c:dLbls>
          <c:showLegendKey val="0"/>
          <c:showVal val="0"/>
          <c:showCatName val="0"/>
          <c:showSerName val="0"/>
          <c:showPercent val="0"/>
          <c:showBubbleSize val="0"/>
        </c:dLbls>
        <c:gapWidth val="219"/>
        <c:overlap val="-27"/>
        <c:axId val="327264160"/>
        <c:axId val="327264488"/>
      </c:barChart>
      <c:dateAx>
        <c:axId val="32726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64488"/>
        <c:crosses val="autoZero"/>
        <c:auto val="1"/>
        <c:lblOffset val="100"/>
        <c:baseTimeUnit val="months"/>
      </c:dateAx>
      <c:valAx>
        <c:axId val="327264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6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19</c:v>
                </c:pt>
                <c:pt idx="1">
                  <c:v>38</c:v>
                </c:pt>
                <c:pt idx="2">
                  <c:v>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4AD-4518-AF90-4163D8045ABD}"/>
            </c:ext>
          </c:extLst>
        </c:ser>
        <c:dLbls>
          <c:showLegendKey val="0"/>
          <c:showVal val="0"/>
          <c:showCatName val="0"/>
          <c:showSerName val="0"/>
          <c:showPercent val="0"/>
          <c:showBubbleSize val="0"/>
        </c:dLbls>
        <c:gapWidth val="219"/>
        <c:overlap val="-27"/>
        <c:axId val="327622128"/>
        <c:axId val="327625080"/>
      </c:barChart>
      <c:catAx>
        <c:axId val="32762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5080"/>
        <c:crosses val="autoZero"/>
        <c:auto val="1"/>
        <c:lblAlgn val="ctr"/>
        <c:lblOffset val="100"/>
        <c:noMultiLvlLbl val="0"/>
      </c:catAx>
      <c:valAx>
        <c:axId val="32762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20</c:v>
                </c:pt>
                <c:pt idx="1">
                  <c:v>9</c:v>
                </c:pt>
                <c:pt idx="2">
                  <c:v>4</c:v>
                </c:pt>
              </c:numCache>
            </c:numRef>
          </c:val>
          <c:extLst>
            <c:ext xmlns:c16="http://schemas.microsoft.com/office/drawing/2014/chart" uri="{C3380CC4-5D6E-409C-BE32-E72D297353CC}">
              <c16:uniqueId val="{00000000-05BF-485D-A7E7-B2D821A554BC}"/>
            </c:ext>
          </c:extLst>
        </c:ser>
        <c:dLbls>
          <c:showLegendKey val="0"/>
          <c:showVal val="0"/>
          <c:showCatName val="0"/>
          <c:showSerName val="0"/>
          <c:showPercent val="0"/>
          <c:showBubbleSize val="0"/>
        </c:dLbls>
        <c:gapWidth val="219"/>
        <c:overlap val="-27"/>
        <c:axId val="331334008"/>
        <c:axId val="331337288"/>
      </c:barChart>
      <c:dateAx>
        <c:axId val="331334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37288"/>
        <c:crosses val="autoZero"/>
        <c:auto val="1"/>
        <c:lblOffset val="100"/>
        <c:baseTimeUnit val="months"/>
      </c:dateAx>
      <c:valAx>
        <c:axId val="33133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34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31</c:v>
                </c:pt>
                <c:pt idx="1">
                  <c:v>28</c:v>
                </c:pt>
              </c:numCache>
            </c:numRef>
          </c:val>
          <c:extLst>
            <c:ext xmlns:c16="http://schemas.microsoft.com/office/drawing/2014/chart" uri="{C3380CC4-5D6E-409C-BE32-E72D297353CC}">
              <c16:uniqueId val="{00000000-49F6-41B0-978D-5640F9B36817}"/>
            </c:ext>
          </c:extLst>
        </c:ser>
        <c:dLbls>
          <c:showLegendKey val="0"/>
          <c:showVal val="0"/>
          <c:showCatName val="0"/>
          <c:showSerName val="0"/>
          <c:showPercent val="0"/>
          <c:showBubbleSize val="0"/>
        </c:dLbls>
        <c:gapWidth val="219"/>
        <c:overlap val="-27"/>
        <c:axId val="331348768"/>
        <c:axId val="331345816"/>
      </c:barChart>
      <c:catAx>
        <c:axId val="331348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45816"/>
        <c:crosses val="autoZero"/>
        <c:auto val="1"/>
        <c:lblAlgn val="ctr"/>
        <c:lblOffset val="100"/>
        <c:noMultiLvlLbl val="0"/>
      </c:catAx>
      <c:valAx>
        <c:axId val="33134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348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2021-01</c:v>
                </c:pt>
                <c:pt idx="1">
                  <c:v>2021-02</c:v>
                </c:pt>
              </c:strCache>
            </c:strRef>
          </c:cat>
          <c:val>
            <c:numRef>
              <c:f>Sheet1!$B$2:$B$3</c:f>
              <c:numCache>
                <c:formatCode>General</c:formatCode>
                <c:ptCount val="2"/>
                <c:pt idx="0">
                  <c:v>279</c:v>
                </c:pt>
                <c:pt idx="1">
                  <c:v>199</c:v>
                </c:pt>
              </c:numCache>
            </c:numRef>
          </c:val>
          <c:extLst>
            <c:ext xmlns:c16="http://schemas.microsoft.com/office/drawing/2014/chart" uri="{C3380CC4-5D6E-409C-BE32-E72D297353CC}">
              <c16:uniqueId val="{00000000-A4F8-41D4-B1FC-203B93CC91EA}"/>
            </c:ext>
          </c:extLst>
        </c:ser>
        <c:dLbls>
          <c:showLegendKey val="0"/>
          <c:showVal val="0"/>
          <c:showCatName val="0"/>
          <c:showSerName val="0"/>
          <c:showPercent val="0"/>
          <c:showBubbleSize val="0"/>
        </c:dLbls>
        <c:gapWidth val="219"/>
        <c:overlap val="-27"/>
        <c:axId val="271268432"/>
        <c:axId val="271267448"/>
      </c:barChart>
      <c:catAx>
        <c:axId val="27126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67448"/>
        <c:crosses val="autoZero"/>
        <c:auto val="1"/>
        <c:lblAlgn val="ctr"/>
        <c:lblOffset val="100"/>
        <c:noMultiLvlLbl val="0"/>
      </c:catAx>
      <c:valAx>
        <c:axId val="27126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6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28</c:v>
                </c:pt>
                <c:pt idx="2">
                  <c:v>-4</c:v>
                </c:pt>
              </c:numCache>
            </c:numRef>
          </c:val>
          <c:extLst>
            <c:ext xmlns:c16="http://schemas.microsoft.com/office/drawing/2014/chart" uri="{C3380CC4-5D6E-409C-BE32-E72D297353CC}">
              <c16:uniqueId val="{00000000-DE40-4F04-988C-906DBF223529}"/>
            </c:ext>
          </c:extLst>
        </c:ser>
        <c:dLbls>
          <c:showLegendKey val="0"/>
          <c:showVal val="0"/>
          <c:showCatName val="0"/>
          <c:showSerName val="0"/>
          <c:showPercent val="0"/>
          <c:showBubbleSize val="0"/>
        </c:dLbls>
        <c:gapWidth val="219"/>
        <c:overlap val="-27"/>
        <c:axId val="401145280"/>
        <c:axId val="401147576"/>
      </c:barChart>
      <c:dateAx>
        <c:axId val="40114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7576"/>
        <c:crosses val="autoZero"/>
        <c:auto val="1"/>
        <c:lblOffset val="100"/>
        <c:baseTimeUnit val="months"/>
      </c:dateAx>
      <c:valAx>
        <c:axId val="40114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30</c:v>
                </c:pt>
                <c:pt idx="1">
                  <c:v>99</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8DB-4B83-8188-6B1403EDEED7}"/>
            </c:ext>
          </c:extLst>
        </c:ser>
        <c:dLbls>
          <c:showLegendKey val="0"/>
          <c:showVal val="0"/>
          <c:showCatName val="0"/>
          <c:showSerName val="0"/>
          <c:showPercent val="0"/>
          <c:showBubbleSize val="0"/>
        </c:dLbls>
        <c:gapWidth val="219"/>
        <c:overlap val="-27"/>
        <c:axId val="401151184"/>
        <c:axId val="401159384"/>
      </c:barChart>
      <c:dateAx>
        <c:axId val="401151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59384"/>
        <c:crosses val="autoZero"/>
        <c:auto val="1"/>
        <c:lblOffset val="100"/>
        <c:baseTimeUnit val="months"/>
      </c:dateAx>
      <c:valAx>
        <c:axId val="40115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5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240</c:v>
                </c:pt>
                <c:pt idx="1">
                  <c:v>792</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EC8-40FE-8479-C5446AA86E36}"/>
            </c:ext>
          </c:extLst>
        </c:ser>
        <c:dLbls>
          <c:showLegendKey val="0"/>
          <c:showVal val="0"/>
          <c:showCatName val="0"/>
          <c:showSerName val="0"/>
          <c:showPercent val="0"/>
          <c:showBubbleSize val="0"/>
        </c:dLbls>
        <c:gapWidth val="219"/>
        <c:overlap val="-27"/>
        <c:axId val="401156760"/>
        <c:axId val="401155120"/>
      </c:barChart>
      <c:catAx>
        <c:axId val="401156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55120"/>
        <c:crosses val="autoZero"/>
        <c:auto val="1"/>
        <c:lblAlgn val="ctr"/>
        <c:lblOffset val="100"/>
        <c:noMultiLvlLbl val="0"/>
      </c:catAx>
      <c:valAx>
        <c:axId val="40115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56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071F3-585D-4CA3-A609-E1CA655B1775}"/>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2B85AB11-3F9D-4BD3-9A1D-89213AC086E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16390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114F3-E104-4240-B81A-28262BF0A2D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8616F480-DFFA-4BEF-94D1-6A7F4E447C72}"/>
              </a:ext>
            </a:extLst>
          </p:cNvPr>
          <p:cNvGraphicFramePr>
            <a:graphicFrameLocks noGrp="1"/>
          </p:cNvGraphicFramePr>
          <p:nvPr>
            <p:ph type="chart" sz="quarter" idx="13"/>
            <p:extLst>
              <p:ext uri="{D42A27DB-BD31-4B8C-83A1-F6EECF244321}">
                <p14:modId xmlns:p14="http://schemas.microsoft.com/office/powerpoint/2010/main" val="4055398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7DAC24-2F50-4F2A-AB49-4569E8CB6B9E}"/>
              </a:ext>
            </a:extLst>
          </p:cNvPr>
          <p:cNvSpPr>
            <a:spLocks noGrp="1"/>
          </p:cNvSpPr>
          <p:nvPr>
            <p:ph type="body" sz="quarter" idx="14"/>
          </p:nvPr>
        </p:nvSpPr>
        <p:spPr/>
        <p:txBody>
          <a:bodyPr/>
          <a:lstStyle/>
          <a:p>
            <a:r>
              <a:rPr lang="en-US"/>
              <a:t>02/01/2021 - 02/28/2021</a:t>
            </a:r>
          </a:p>
        </p:txBody>
      </p:sp>
      <p:sp>
        <p:nvSpPr>
          <p:cNvPr id="5" name="Footer Placeholder 4">
            <a:extLst>
              <a:ext uri="{FF2B5EF4-FFF2-40B4-BE49-F238E27FC236}">
                <a16:creationId xmlns:a16="http://schemas.microsoft.com/office/drawing/2014/main" id="{0316161B-1B44-405E-95A9-2F1131ABA3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19757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C56AF-3239-4780-897E-A072E264A86B}"/>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276F5A4C-4289-49F6-80E3-BD0D6ADC609F}"/>
              </a:ext>
            </a:extLst>
          </p:cNvPr>
          <p:cNvGraphicFramePr>
            <a:graphicFrameLocks noGrp="1"/>
          </p:cNvGraphicFramePr>
          <p:nvPr>
            <p:ph type="tbl" sz="quarter" idx="13"/>
            <p:extLst>
              <p:ext uri="{D42A27DB-BD31-4B8C-83A1-F6EECF244321}">
                <p14:modId xmlns:p14="http://schemas.microsoft.com/office/powerpoint/2010/main" val="192524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54488047"/>
                    </a:ext>
                  </a:extLst>
                </a:gridCol>
                <a:gridCol w="905256">
                  <a:extLst>
                    <a:ext uri="{9D8B030D-6E8A-4147-A177-3AD203B41FA5}">
                      <a16:colId xmlns:a16="http://schemas.microsoft.com/office/drawing/2014/main" val="3116529515"/>
                    </a:ext>
                  </a:extLst>
                </a:gridCol>
                <a:gridCol w="905256">
                  <a:extLst>
                    <a:ext uri="{9D8B030D-6E8A-4147-A177-3AD203B41FA5}">
                      <a16:colId xmlns:a16="http://schemas.microsoft.com/office/drawing/2014/main" val="4291706865"/>
                    </a:ext>
                  </a:extLst>
                </a:gridCol>
                <a:gridCol w="905256">
                  <a:extLst>
                    <a:ext uri="{9D8B030D-6E8A-4147-A177-3AD203B41FA5}">
                      <a16:colId xmlns:a16="http://schemas.microsoft.com/office/drawing/2014/main" val="367377553"/>
                    </a:ext>
                  </a:extLst>
                </a:gridCol>
                <a:gridCol w="905256">
                  <a:extLst>
                    <a:ext uri="{9D8B030D-6E8A-4147-A177-3AD203B41FA5}">
                      <a16:colId xmlns:a16="http://schemas.microsoft.com/office/drawing/2014/main" val="657344500"/>
                    </a:ext>
                  </a:extLst>
                </a:gridCol>
                <a:gridCol w="905256">
                  <a:extLst>
                    <a:ext uri="{9D8B030D-6E8A-4147-A177-3AD203B41FA5}">
                      <a16:colId xmlns:a16="http://schemas.microsoft.com/office/drawing/2014/main" val="484131543"/>
                    </a:ext>
                  </a:extLst>
                </a:gridCol>
                <a:gridCol w="905256">
                  <a:extLst>
                    <a:ext uri="{9D8B030D-6E8A-4147-A177-3AD203B41FA5}">
                      <a16:colId xmlns:a16="http://schemas.microsoft.com/office/drawing/2014/main" val="1268717670"/>
                    </a:ext>
                  </a:extLst>
                </a:gridCol>
                <a:gridCol w="905256">
                  <a:extLst>
                    <a:ext uri="{9D8B030D-6E8A-4147-A177-3AD203B41FA5}">
                      <a16:colId xmlns:a16="http://schemas.microsoft.com/office/drawing/2014/main" val="1524404244"/>
                    </a:ext>
                  </a:extLst>
                </a:gridCol>
                <a:gridCol w="905256">
                  <a:extLst>
                    <a:ext uri="{9D8B030D-6E8A-4147-A177-3AD203B41FA5}">
                      <a16:colId xmlns:a16="http://schemas.microsoft.com/office/drawing/2014/main" val="3346703883"/>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1258458"/>
                  </a:ext>
                </a:extLst>
              </a:tr>
              <a:tr h="370840">
                <a:tc>
                  <a:txBody>
                    <a:bodyPr/>
                    <a:lstStyle/>
                    <a:p>
                      <a:r>
                        <a:rPr lang="en-US" sz="1000"/>
                        <a:t>1740</a:t>
                      </a:r>
                    </a:p>
                  </a:txBody>
                  <a:tcPr/>
                </a:tc>
                <a:tc>
                  <a:txBody>
                    <a:bodyPr/>
                    <a:lstStyle/>
                    <a:p>
                      <a:r>
                        <a:rPr lang="en-US" sz="1000"/>
                        <a:t>-6</a:t>
                      </a:r>
                    </a:p>
                  </a:txBody>
                  <a:tcPr/>
                </a:tc>
                <a:tc>
                  <a:txBody>
                    <a:bodyPr/>
                    <a:lstStyle/>
                    <a:p>
                      <a:r>
                        <a:rPr lang="en-US" sz="1000"/>
                        <a:t>10</a:t>
                      </a:r>
                    </a:p>
                  </a:txBody>
                  <a:tcPr/>
                </a:tc>
                <a:tc>
                  <a:txBody>
                    <a:bodyPr/>
                    <a:lstStyle/>
                    <a:p>
                      <a:r>
                        <a:rPr lang="en-US" sz="1000"/>
                        <a:t>126</a:t>
                      </a:r>
                    </a:p>
                  </a:txBody>
                  <a:tcPr/>
                </a:tc>
                <a:tc>
                  <a:txBody>
                    <a:bodyPr/>
                    <a:lstStyle/>
                    <a:p>
                      <a:r>
                        <a:rPr lang="en-US" sz="1000"/>
                        <a:t>5</a:t>
                      </a:r>
                    </a:p>
                  </a:txBody>
                  <a:tcPr/>
                </a:tc>
                <a:tc>
                  <a:txBody>
                    <a:bodyPr/>
                    <a:lstStyle/>
                    <a:p>
                      <a:r>
                        <a:rPr lang="en-US" sz="1000"/>
                        <a:t>5</a:t>
                      </a:r>
                    </a:p>
                  </a:txBody>
                  <a:tcPr/>
                </a:tc>
                <a:tc>
                  <a:txBody>
                    <a:bodyPr/>
                    <a:lstStyle/>
                    <a:p>
                      <a:r>
                        <a:rPr lang="en-US" sz="1000"/>
                        <a:t>0</a:t>
                      </a:r>
                    </a:p>
                  </a:txBody>
                  <a:tcPr/>
                </a:tc>
                <a:tc>
                  <a:txBody>
                    <a:bodyPr/>
                    <a:lstStyle/>
                    <a:p>
                      <a:r>
                        <a:rPr lang="en-US" sz="1000"/>
                        <a:t>0.7803 %</a:t>
                      </a:r>
                    </a:p>
                  </a:txBody>
                  <a:tcPr/>
                </a:tc>
                <a:tc>
                  <a:txBody>
                    <a:bodyPr/>
                    <a:lstStyle/>
                    <a:p>
                      <a:r>
                        <a:rPr lang="en-US" sz="1000"/>
                        <a:t>0.0 %</a:t>
                      </a:r>
                    </a:p>
                  </a:txBody>
                  <a:tcPr/>
                </a:tc>
                <a:extLst>
                  <a:ext uri="{0D108BD9-81ED-4DB2-BD59-A6C34878D82A}">
                    <a16:rowId xmlns:a16="http://schemas.microsoft.com/office/drawing/2014/main" val="3452329178"/>
                  </a:ext>
                </a:extLst>
              </a:tr>
            </a:tbl>
          </a:graphicData>
        </a:graphic>
      </p:graphicFrame>
      <p:sp>
        <p:nvSpPr>
          <p:cNvPr id="4" name="Text Placeholder 3">
            <a:extLst>
              <a:ext uri="{FF2B5EF4-FFF2-40B4-BE49-F238E27FC236}">
                <a16:creationId xmlns:a16="http://schemas.microsoft.com/office/drawing/2014/main" id="{C7FAC609-EBC4-48D1-9605-E8046FC46373}"/>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253273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08AD6-F6E5-4491-A521-70148A4D2F84}"/>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5B845A1-4DDD-4467-A9F6-8CD41CBE7746}"/>
              </a:ext>
            </a:extLst>
          </p:cNvPr>
          <p:cNvGraphicFramePr>
            <a:graphicFrameLocks noGrp="1"/>
          </p:cNvGraphicFramePr>
          <p:nvPr>
            <p:ph type="chart" sz="quarter" idx="13"/>
            <p:extLst>
              <p:ext uri="{D42A27DB-BD31-4B8C-83A1-F6EECF244321}">
                <p14:modId xmlns:p14="http://schemas.microsoft.com/office/powerpoint/2010/main" val="25605446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FBFD80-A2A3-46BB-A07A-9E7A88B5473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B66F140-CC33-4EF2-9646-D310C5FF8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0509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07C18-AE11-4C89-8B56-9629A94E206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79FB4DD0-40E0-48C5-BA17-805743B93C3A}"/>
              </a:ext>
            </a:extLst>
          </p:cNvPr>
          <p:cNvGraphicFramePr>
            <a:graphicFrameLocks noGrp="1"/>
          </p:cNvGraphicFramePr>
          <p:nvPr>
            <p:ph type="chart" sz="quarter" idx="13"/>
            <p:extLst>
              <p:ext uri="{D42A27DB-BD31-4B8C-83A1-F6EECF244321}">
                <p14:modId xmlns:p14="http://schemas.microsoft.com/office/powerpoint/2010/main" val="2635626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00553C-1FEC-4896-A9AC-552450CF835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CED2D30-4DE2-4D47-878F-5BB9952D7E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4683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44C0-7EDE-4E55-9CB4-FE1910ED60F6}"/>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5B6AA7B2-05BF-4467-B9E3-75CF904AFDDB}"/>
              </a:ext>
            </a:extLst>
          </p:cNvPr>
          <p:cNvGraphicFramePr>
            <a:graphicFrameLocks noGrp="1"/>
          </p:cNvGraphicFramePr>
          <p:nvPr>
            <p:ph type="chart" sz="quarter" idx="13"/>
            <p:extLst>
              <p:ext uri="{D42A27DB-BD31-4B8C-83A1-F6EECF244321}">
                <p14:modId xmlns:p14="http://schemas.microsoft.com/office/powerpoint/2010/main" val="13402099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7778A4-F6A3-4F39-B8F6-9636F30CD6B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5B4841C-69BC-456B-B9C6-135E5B4FC4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1942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C5FAD-932C-4E19-A82F-520D660140DC}"/>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ED490E8-3A52-422C-ADEC-2605186490D7}"/>
              </a:ext>
            </a:extLst>
          </p:cNvPr>
          <p:cNvGraphicFramePr>
            <a:graphicFrameLocks noGrp="1"/>
          </p:cNvGraphicFramePr>
          <p:nvPr>
            <p:ph type="chart" sz="quarter" idx="13"/>
            <p:extLst>
              <p:ext uri="{D42A27DB-BD31-4B8C-83A1-F6EECF244321}">
                <p14:modId xmlns:p14="http://schemas.microsoft.com/office/powerpoint/2010/main" val="24074683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9408F1-9C3C-4DB9-8E44-AA5B4BFAF34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A8B6F6F-37A3-4BA7-A3B8-448994B17B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2339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145E5-C2C2-4308-98BF-F1505EC511E8}"/>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09818419-C502-4149-82AC-A72222D174BD}"/>
              </a:ext>
            </a:extLst>
          </p:cNvPr>
          <p:cNvGraphicFramePr>
            <a:graphicFrameLocks noGrp="1"/>
          </p:cNvGraphicFramePr>
          <p:nvPr>
            <p:ph type="tbl" sz="quarter" idx="13"/>
            <p:extLst>
              <p:ext uri="{D42A27DB-BD31-4B8C-83A1-F6EECF244321}">
                <p14:modId xmlns:p14="http://schemas.microsoft.com/office/powerpoint/2010/main" val="4149620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5036817"/>
                    </a:ext>
                  </a:extLst>
                </a:gridCol>
                <a:gridCol w="822960">
                  <a:extLst>
                    <a:ext uri="{9D8B030D-6E8A-4147-A177-3AD203B41FA5}">
                      <a16:colId xmlns:a16="http://schemas.microsoft.com/office/drawing/2014/main" val="2828645280"/>
                    </a:ext>
                  </a:extLst>
                </a:gridCol>
                <a:gridCol w="822960">
                  <a:extLst>
                    <a:ext uri="{9D8B030D-6E8A-4147-A177-3AD203B41FA5}">
                      <a16:colId xmlns:a16="http://schemas.microsoft.com/office/drawing/2014/main" val="1155127693"/>
                    </a:ext>
                  </a:extLst>
                </a:gridCol>
                <a:gridCol w="822960">
                  <a:extLst>
                    <a:ext uri="{9D8B030D-6E8A-4147-A177-3AD203B41FA5}">
                      <a16:colId xmlns:a16="http://schemas.microsoft.com/office/drawing/2014/main" val="3098575414"/>
                    </a:ext>
                  </a:extLst>
                </a:gridCol>
                <a:gridCol w="822960">
                  <a:extLst>
                    <a:ext uri="{9D8B030D-6E8A-4147-A177-3AD203B41FA5}">
                      <a16:colId xmlns:a16="http://schemas.microsoft.com/office/drawing/2014/main" val="2168956947"/>
                    </a:ext>
                  </a:extLst>
                </a:gridCol>
                <a:gridCol w="822960">
                  <a:extLst>
                    <a:ext uri="{9D8B030D-6E8A-4147-A177-3AD203B41FA5}">
                      <a16:colId xmlns:a16="http://schemas.microsoft.com/office/drawing/2014/main" val="4142722526"/>
                    </a:ext>
                  </a:extLst>
                </a:gridCol>
                <a:gridCol w="822960">
                  <a:extLst>
                    <a:ext uri="{9D8B030D-6E8A-4147-A177-3AD203B41FA5}">
                      <a16:colId xmlns:a16="http://schemas.microsoft.com/office/drawing/2014/main" val="1079767806"/>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193740052"/>
                  </a:ext>
                </a:extLst>
              </a:tr>
              <a:tr h="370840">
                <a:tc>
                  <a:txBody>
                    <a:bodyPr/>
                    <a:lstStyle/>
                    <a:p>
                      <a:r>
                        <a:rPr lang="en-US" sz="1000" b="1"/>
                        <a:t>First Insurance Company of Hawaii, LTD - 2021-02-05 20:51:55</a:t>
                      </a:r>
                      <a:r>
                        <a:rPr lang="en-US" sz="1000"/>
                        <a:t>
 Today is #WearRedDay! FICOH associates showed their support for the American Heart Association and the fight against heart disease.
Why Go Red? Chances are we all know someone affected by heart disease and stroke because cardiovascular disease claims the lives of 1 in 3 women. Fortunately, we have the power to change that because 80 percent of cardiac and stroke events may be prevented with education and action. Visit the American Heart Association of Hawaii's website, https://www.heart.org/en/affiliates/hawaii/welcome-to-hawaii, to learn more or to see how you can help.
#GoRedForWomen #AmericanHeartMonth #WearRedDay</a:t>
                      </a:r>
                    </a:p>
                  </a:txBody>
                  <a:tcPr/>
                </a:tc>
                <a:tc>
                  <a:txBody>
                    <a:bodyPr/>
                    <a:lstStyle/>
                    <a:p>
                      <a:r>
                        <a:rPr lang="en-US" sz="1000"/>
                        <a:t>31</a:t>
                      </a:r>
                    </a:p>
                  </a:txBody>
                  <a:tcPr/>
                </a:tc>
                <a:tc>
                  <a:txBody>
                    <a:bodyPr/>
                    <a:lstStyle/>
                    <a:p>
                      <a:r>
                        <a:rPr lang="en-US" sz="1000"/>
                        <a:t>30</a:t>
                      </a:r>
                    </a:p>
                  </a:txBody>
                  <a:tcPr/>
                </a:tc>
                <a:tc>
                  <a:txBody>
                    <a:bodyPr/>
                    <a:lstStyle/>
                    <a:p>
                      <a:r>
                        <a:rPr lang="en-US" sz="1000"/>
                        <a:t>1</a:t>
                      </a:r>
                    </a:p>
                  </a:txBody>
                  <a:tcPr/>
                </a:tc>
                <a:tc>
                  <a:txBody>
                    <a:bodyPr/>
                    <a:lstStyle/>
                    <a:p>
                      <a:r>
                        <a:rPr lang="en-US" sz="1000"/>
                        <a:t>0</a:t>
                      </a:r>
                    </a:p>
                  </a:txBody>
                  <a:tcPr/>
                </a:tc>
                <a:tc>
                  <a:txBody>
                    <a:bodyPr/>
                    <a:lstStyle/>
                    <a:p>
                      <a:r>
                        <a:rPr lang="en-US" sz="1000"/>
                        <a:t>1.7785 %</a:t>
                      </a:r>
                    </a:p>
                  </a:txBody>
                  <a:tcPr/>
                </a:tc>
                <a:tc>
                  <a:txBody>
                    <a:bodyPr/>
                    <a:lstStyle/>
                    <a:p>
                      <a:r>
                        <a:rPr lang="en-US" sz="1000"/>
                        <a:t>Album</a:t>
                      </a:r>
                    </a:p>
                  </a:txBody>
                  <a:tcPr/>
                </a:tc>
                <a:extLst>
                  <a:ext uri="{0D108BD9-81ED-4DB2-BD59-A6C34878D82A}">
                    <a16:rowId xmlns:a16="http://schemas.microsoft.com/office/drawing/2014/main" val="3737876016"/>
                  </a:ext>
                </a:extLst>
              </a:tr>
              <a:tr h="370840">
                <a:tc>
                  <a:txBody>
                    <a:bodyPr/>
                    <a:lstStyle/>
                    <a:p>
                      <a:r>
                        <a:rPr lang="en-US" sz="1000" b="1"/>
                        <a:t>First Insurance Company of Hawaii, LTD - 2021-02-04 20:51:10</a:t>
                      </a:r>
                      <a:r>
                        <a:rPr lang="en-US" sz="1000"/>
                        <a:t>
 Every quarter, First Insurance recognizes an associate who epitomizes our core values and demonstrates excellent customer service. John S. (pictured left) of our Commercial Underwriting department was selected as a winner of our ‘Kupono Award’ in 2020 and recently celebrated this accomplishment with his nominator Phuong Y. and CEO Jeff Shonka. (Belated) Congratulations, John!</a:t>
                      </a:r>
                    </a:p>
                  </a:txBody>
                  <a:tcPr/>
                </a:tc>
                <a:tc>
                  <a:txBody>
                    <a:bodyPr/>
                    <a:lstStyle/>
                    <a:p>
                      <a:r>
                        <a:rPr lang="en-US" sz="1000"/>
                        <a:t>27</a:t>
                      </a:r>
                    </a:p>
                  </a:txBody>
                  <a:tcPr/>
                </a:tc>
                <a:tc>
                  <a:txBody>
                    <a:bodyPr/>
                    <a:lstStyle/>
                    <a:p>
                      <a:r>
                        <a:rPr lang="en-US" sz="1000"/>
                        <a:t>23</a:t>
                      </a:r>
                    </a:p>
                  </a:txBody>
                  <a:tcPr/>
                </a:tc>
                <a:tc>
                  <a:txBody>
                    <a:bodyPr/>
                    <a:lstStyle/>
                    <a:p>
                      <a:r>
                        <a:rPr lang="en-US" sz="1000"/>
                        <a:t>4</a:t>
                      </a:r>
                    </a:p>
                  </a:txBody>
                  <a:tcPr/>
                </a:tc>
                <a:tc>
                  <a:txBody>
                    <a:bodyPr/>
                    <a:lstStyle/>
                    <a:p>
                      <a:r>
                        <a:rPr lang="en-US" sz="1000"/>
                        <a:t>0</a:t>
                      </a:r>
                    </a:p>
                  </a:txBody>
                  <a:tcPr/>
                </a:tc>
                <a:tc>
                  <a:txBody>
                    <a:bodyPr/>
                    <a:lstStyle/>
                    <a:p>
                      <a:r>
                        <a:rPr lang="en-US" sz="1000"/>
                        <a:t>1.5482 %</a:t>
                      </a:r>
                    </a:p>
                  </a:txBody>
                  <a:tcPr/>
                </a:tc>
                <a:tc>
                  <a:txBody>
                    <a:bodyPr/>
                    <a:lstStyle/>
                    <a:p>
                      <a:r>
                        <a:rPr lang="en-US" sz="1000"/>
                        <a:t>Photo</a:t>
                      </a:r>
                    </a:p>
                  </a:txBody>
                  <a:tcPr/>
                </a:tc>
                <a:extLst>
                  <a:ext uri="{0D108BD9-81ED-4DB2-BD59-A6C34878D82A}">
                    <a16:rowId xmlns:a16="http://schemas.microsoft.com/office/drawing/2014/main" val="807957740"/>
                  </a:ext>
                </a:extLst>
              </a:tr>
              <a:tr h="370840">
                <a:tc>
                  <a:txBody>
                    <a:bodyPr/>
                    <a:lstStyle/>
                    <a:p>
                      <a:r>
                        <a:rPr lang="en-US" sz="1000" b="1"/>
                        <a:t>First Insurance Company of Hawaii, LTD - 2021-02-12 17:00:13</a:t>
                      </a:r>
                      <a:r>
                        <a:rPr lang="en-US" sz="1000"/>
                        <a:t>
 Happy Lunar New Year from #TeamFICOH! Cheers to the year of the Ox! Wishing everyone a year of good fortune, health, &amp; happiness!
#FlashbackFriday - Last year, we celebrated Chinese New Year with a lion dance at our company meeting.</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0.9174 %</a:t>
                      </a:r>
                    </a:p>
                  </a:txBody>
                  <a:tcPr/>
                </a:tc>
                <a:tc>
                  <a:txBody>
                    <a:bodyPr/>
                    <a:lstStyle/>
                    <a:p>
                      <a:r>
                        <a:rPr lang="en-US" sz="1000"/>
                        <a:t>Album</a:t>
                      </a:r>
                    </a:p>
                  </a:txBody>
                  <a:tcPr/>
                </a:tc>
                <a:extLst>
                  <a:ext uri="{0D108BD9-81ED-4DB2-BD59-A6C34878D82A}">
                    <a16:rowId xmlns:a16="http://schemas.microsoft.com/office/drawing/2014/main" val="2452546150"/>
                  </a:ext>
                </a:extLst>
              </a:tr>
            </a:tbl>
          </a:graphicData>
        </a:graphic>
      </p:graphicFrame>
      <p:sp>
        <p:nvSpPr>
          <p:cNvPr id="4" name="Text Placeholder 3">
            <a:extLst>
              <a:ext uri="{FF2B5EF4-FFF2-40B4-BE49-F238E27FC236}">
                <a16:creationId xmlns:a16="http://schemas.microsoft.com/office/drawing/2014/main" id="{3FC6025E-9E79-46CD-8B29-663DA4BE32C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567111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1837-A93D-4633-A272-F0519699D36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963FCB3B-BB0F-49B0-83FA-C2B9C12CBBEE}"/>
              </a:ext>
            </a:extLst>
          </p:cNvPr>
          <p:cNvGraphicFramePr>
            <a:graphicFrameLocks noGrp="1"/>
          </p:cNvGraphicFramePr>
          <p:nvPr>
            <p:ph type="tbl" sz="quarter" idx="13"/>
            <p:extLst>
              <p:ext uri="{D42A27DB-BD31-4B8C-83A1-F6EECF244321}">
                <p14:modId xmlns:p14="http://schemas.microsoft.com/office/powerpoint/2010/main" val="393542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670372343"/>
                    </a:ext>
                  </a:extLst>
                </a:gridCol>
                <a:gridCol w="576072">
                  <a:extLst>
                    <a:ext uri="{9D8B030D-6E8A-4147-A177-3AD203B41FA5}">
                      <a16:colId xmlns:a16="http://schemas.microsoft.com/office/drawing/2014/main" val="561050960"/>
                    </a:ext>
                  </a:extLst>
                </a:gridCol>
                <a:gridCol w="576072">
                  <a:extLst>
                    <a:ext uri="{9D8B030D-6E8A-4147-A177-3AD203B41FA5}">
                      <a16:colId xmlns:a16="http://schemas.microsoft.com/office/drawing/2014/main" val="3872351656"/>
                    </a:ext>
                  </a:extLst>
                </a:gridCol>
                <a:gridCol w="576072">
                  <a:extLst>
                    <a:ext uri="{9D8B030D-6E8A-4147-A177-3AD203B41FA5}">
                      <a16:colId xmlns:a16="http://schemas.microsoft.com/office/drawing/2014/main" val="1696143388"/>
                    </a:ext>
                  </a:extLst>
                </a:gridCol>
                <a:gridCol w="576072">
                  <a:extLst>
                    <a:ext uri="{9D8B030D-6E8A-4147-A177-3AD203B41FA5}">
                      <a16:colId xmlns:a16="http://schemas.microsoft.com/office/drawing/2014/main" val="2258478656"/>
                    </a:ext>
                  </a:extLst>
                </a:gridCol>
                <a:gridCol w="576072">
                  <a:extLst>
                    <a:ext uri="{9D8B030D-6E8A-4147-A177-3AD203B41FA5}">
                      <a16:colId xmlns:a16="http://schemas.microsoft.com/office/drawing/2014/main" val="4232678794"/>
                    </a:ext>
                  </a:extLst>
                </a:gridCol>
                <a:gridCol w="576072">
                  <a:extLst>
                    <a:ext uri="{9D8B030D-6E8A-4147-A177-3AD203B41FA5}">
                      <a16:colId xmlns:a16="http://schemas.microsoft.com/office/drawing/2014/main" val="4060796308"/>
                    </a:ext>
                  </a:extLst>
                </a:gridCol>
                <a:gridCol w="576072">
                  <a:extLst>
                    <a:ext uri="{9D8B030D-6E8A-4147-A177-3AD203B41FA5}">
                      <a16:colId xmlns:a16="http://schemas.microsoft.com/office/drawing/2014/main" val="1775018755"/>
                    </a:ext>
                  </a:extLst>
                </a:gridCol>
                <a:gridCol w="576072">
                  <a:extLst>
                    <a:ext uri="{9D8B030D-6E8A-4147-A177-3AD203B41FA5}">
                      <a16:colId xmlns:a16="http://schemas.microsoft.com/office/drawing/2014/main" val="25772273"/>
                    </a:ext>
                  </a:extLst>
                </a:gridCol>
                <a:gridCol w="576072">
                  <a:extLst>
                    <a:ext uri="{9D8B030D-6E8A-4147-A177-3AD203B41FA5}">
                      <a16:colId xmlns:a16="http://schemas.microsoft.com/office/drawing/2014/main" val="822664934"/>
                    </a:ext>
                  </a:extLst>
                </a:gridCol>
                <a:gridCol w="576072">
                  <a:extLst>
                    <a:ext uri="{9D8B030D-6E8A-4147-A177-3AD203B41FA5}">
                      <a16:colId xmlns:a16="http://schemas.microsoft.com/office/drawing/2014/main" val="3227326285"/>
                    </a:ext>
                  </a:extLst>
                </a:gridCol>
                <a:gridCol w="576072">
                  <a:extLst>
                    <a:ext uri="{9D8B030D-6E8A-4147-A177-3AD203B41FA5}">
                      <a16:colId xmlns:a16="http://schemas.microsoft.com/office/drawing/2014/main" val="35410563"/>
                    </a:ext>
                  </a:extLst>
                </a:gridCol>
                <a:gridCol w="576072">
                  <a:extLst>
                    <a:ext uri="{9D8B030D-6E8A-4147-A177-3AD203B41FA5}">
                      <a16:colId xmlns:a16="http://schemas.microsoft.com/office/drawing/2014/main" val="3117302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82221208"/>
                  </a:ext>
                </a:extLst>
              </a:tr>
              <a:tr h="370840">
                <a:tc>
                  <a:txBody>
                    <a:bodyPr/>
                    <a:lstStyle/>
                    <a:p>
                      <a:r>
                        <a:rPr lang="en-US" sz="1000"/>
                        <a:t>1201</a:t>
                      </a:r>
                    </a:p>
                  </a:txBody>
                  <a:tcPr/>
                </a:tc>
                <a:tc>
                  <a:txBody>
                    <a:bodyPr/>
                    <a:lstStyle/>
                    <a:p>
                      <a:r>
                        <a:rPr lang="en-US" sz="1000"/>
                        <a:t>0</a:t>
                      </a:r>
                    </a:p>
                  </a:txBody>
                  <a:tcPr/>
                </a:tc>
                <a:tc>
                  <a:txBody>
                    <a:bodyPr/>
                    <a:lstStyle/>
                    <a:p>
                      <a:r>
                        <a:rPr lang="en-US" sz="1000"/>
                        <a:t>27</a:t>
                      </a:r>
                    </a:p>
                  </a:txBody>
                  <a:tcPr/>
                </a:tc>
                <a:tc>
                  <a:txBody>
                    <a:bodyPr/>
                    <a:lstStyle/>
                    <a:p>
                      <a:r>
                        <a:rPr lang="en-US" sz="1000"/>
                        <a:t>20</a:t>
                      </a:r>
                    </a:p>
                  </a:txBody>
                  <a:tcPr/>
                </a:tc>
                <a:tc>
                  <a:txBody>
                    <a:bodyPr/>
                    <a:lstStyle/>
                    <a:p>
                      <a:r>
                        <a:rPr lang="en-US" sz="1000"/>
                        <a:t>5</a:t>
                      </a:r>
                    </a:p>
                  </a:txBody>
                  <a:tcPr/>
                </a:tc>
                <a:tc>
                  <a:txBody>
                    <a:bodyPr/>
                    <a:lstStyle/>
                    <a:p>
                      <a:r>
                        <a:rPr lang="en-US" sz="1000"/>
                        <a:t>2</a:t>
                      </a:r>
                    </a:p>
                  </a:txBody>
                  <a:tcPr/>
                </a:tc>
                <a:tc>
                  <a:txBody>
                    <a:bodyPr/>
                    <a:lstStyle/>
                    <a:p>
                      <a:r>
                        <a:rPr lang="en-US" sz="1000"/>
                        <a:t>10</a:t>
                      </a:r>
                    </a:p>
                  </a:txBody>
                  <a:tcPr/>
                </a:tc>
                <a:tc>
                  <a:txBody>
                    <a:bodyPr/>
                    <a:lstStyle/>
                    <a:p>
                      <a:r>
                        <a:rPr lang="en-US" sz="1000"/>
                        <a:t>10</a:t>
                      </a:r>
                    </a:p>
                  </a:txBody>
                  <a:tcPr/>
                </a:tc>
                <a:tc>
                  <a:txBody>
                    <a:bodyPr/>
                    <a:lstStyle/>
                    <a:p>
                      <a:r>
                        <a:rPr lang="en-US" sz="1000"/>
                        <a:t>26</a:t>
                      </a:r>
                    </a:p>
                  </a:txBody>
                  <a:tcPr/>
                </a:tc>
                <a:tc>
                  <a:txBody>
                    <a:bodyPr/>
                    <a:lstStyle/>
                    <a:p>
                      <a:r>
                        <a:rPr lang="en-US" sz="1000"/>
                        <a:t>2</a:t>
                      </a:r>
                    </a:p>
                  </a:txBody>
                  <a:tcPr/>
                </a:tc>
                <a:tc>
                  <a:txBody>
                    <a:bodyPr/>
                    <a:lstStyle/>
                    <a:p>
                      <a:r>
                        <a:rPr lang="en-US" sz="1000"/>
                        <a:t>3</a:t>
                      </a:r>
                    </a:p>
                  </a:txBody>
                  <a:tcPr/>
                </a:tc>
                <a:tc>
                  <a:txBody>
                    <a:bodyPr/>
                    <a:lstStyle/>
                    <a:p>
                      <a:r>
                        <a:rPr lang="en-US" sz="1000"/>
                        <a:t>0.1582 %</a:t>
                      </a:r>
                    </a:p>
                  </a:txBody>
                  <a:tcPr/>
                </a:tc>
                <a:tc>
                  <a:txBody>
                    <a:bodyPr/>
                    <a:lstStyle/>
                    <a:p>
                      <a:r>
                        <a:rPr lang="en-US" sz="1000"/>
                        <a:t>0.0 %</a:t>
                      </a:r>
                    </a:p>
                  </a:txBody>
                  <a:tcPr/>
                </a:tc>
                <a:extLst>
                  <a:ext uri="{0D108BD9-81ED-4DB2-BD59-A6C34878D82A}">
                    <a16:rowId xmlns:a16="http://schemas.microsoft.com/office/drawing/2014/main" val="3386873235"/>
                  </a:ext>
                </a:extLst>
              </a:tr>
            </a:tbl>
          </a:graphicData>
        </a:graphic>
      </p:graphicFrame>
      <p:sp>
        <p:nvSpPr>
          <p:cNvPr id="4" name="Text Placeholder 3">
            <a:extLst>
              <a:ext uri="{FF2B5EF4-FFF2-40B4-BE49-F238E27FC236}">
                <a16:creationId xmlns:a16="http://schemas.microsoft.com/office/drawing/2014/main" id="{BBC3AF33-88BC-442C-AA5E-679AF8096119}"/>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010986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88332-E5DA-472A-B467-AC4E718F18B3}"/>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E069AE5D-6906-426A-A9D5-634230329FDB}"/>
              </a:ext>
            </a:extLst>
          </p:cNvPr>
          <p:cNvGraphicFramePr>
            <a:graphicFrameLocks noGrp="1"/>
          </p:cNvGraphicFramePr>
          <p:nvPr>
            <p:ph type="chart" sz="quarter" idx="13"/>
            <p:extLst>
              <p:ext uri="{D42A27DB-BD31-4B8C-83A1-F6EECF244321}">
                <p14:modId xmlns:p14="http://schemas.microsoft.com/office/powerpoint/2010/main" val="1066342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2874F0-36C3-4E41-8B26-3054A686DAA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C65C50C-BF7F-45A7-B3BB-9C741BE66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3775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E5B55-2BA3-4291-9A1D-69C1CB5D609A}"/>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9DB96483-2C9B-4EA0-BFB4-151FA697DEF9}"/>
              </a:ext>
            </a:extLst>
          </p:cNvPr>
          <p:cNvGraphicFramePr>
            <a:graphicFrameLocks noGrp="1"/>
          </p:cNvGraphicFramePr>
          <p:nvPr>
            <p:ph type="chart" sz="quarter" idx="13"/>
            <p:extLst>
              <p:ext uri="{D42A27DB-BD31-4B8C-83A1-F6EECF244321}">
                <p14:modId xmlns:p14="http://schemas.microsoft.com/office/powerpoint/2010/main" val="1912799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AEF4C1-49C1-4C4E-A2EF-5C2602E2FD2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5FCD3A9-2858-4166-95F5-E996FAC9B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952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FBE12-57A3-4FCD-A756-9EF07B7DD74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7CCEF52C-9AB2-45FA-87B5-FD2F0058B247}"/>
              </a:ext>
            </a:extLst>
          </p:cNvPr>
          <p:cNvGraphicFramePr>
            <a:graphicFrameLocks noGrp="1"/>
          </p:cNvGraphicFramePr>
          <p:nvPr>
            <p:ph type="chart" sz="quarter" idx="13"/>
            <p:extLst>
              <p:ext uri="{D42A27DB-BD31-4B8C-83A1-F6EECF244321}">
                <p14:modId xmlns:p14="http://schemas.microsoft.com/office/powerpoint/2010/main" val="3995622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BB5084-8ACC-4123-8E73-F1547FA1372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8630C32-8C99-4D7A-A419-1783D94EE5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39700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445C-10C1-4E63-8F88-DF11EA32DCB9}"/>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B1A0FC5-3568-45A5-9650-746697B09C87}"/>
              </a:ext>
            </a:extLst>
          </p:cNvPr>
          <p:cNvGraphicFramePr>
            <a:graphicFrameLocks noGrp="1"/>
          </p:cNvGraphicFramePr>
          <p:nvPr>
            <p:ph type="tbl" sz="quarter" idx="13"/>
            <p:extLst>
              <p:ext uri="{D42A27DB-BD31-4B8C-83A1-F6EECF244321}">
                <p14:modId xmlns:p14="http://schemas.microsoft.com/office/powerpoint/2010/main" val="22032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52741963"/>
                    </a:ext>
                  </a:extLst>
                </a:gridCol>
                <a:gridCol w="493776">
                  <a:extLst>
                    <a:ext uri="{9D8B030D-6E8A-4147-A177-3AD203B41FA5}">
                      <a16:colId xmlns:a16="http://schemas.microsoft.com/office/drawing/2014/main" val="870710504"/>
                    </a:ext>
                  </a:extLst>
                </a:gridCol>
                <a:gridCol w="1069848">
                  <a:extLst>
                    <a:ext uri="{9D8B030D-6E8A-4147-A177-3AD203B41FA5}">
                      <a16:colId xmlns:a16="http://schemas.microsoft.com/office/drawing/2014/main" val="1956760841"/>
                    </a:ext>
                  </a:extLst>
                </a:gridCol>
                <a:gridCol w="1069848">
                  <a:extLst>
                    <a:ext uri="{9D8B030D-6E8A-4147-A177-3AD203B41FA5}">
                      <a16:colId xmlns:a16="http://schemas.microsoft.com/office/drawing/2014/main" val="1099955845"/>
                    </a:ext>
                  </a:extLst>
                </a:gridCol>
                <a:gridCol w="1069848">
                  <a:extLst>
                    <a:ext uri="{9D8B030D-6E8A-4147-A177-3AD203B41FA5}">
                      <a16:colId xmlns:a16="http://schemas.microsoft.com/office/drawing/2014/main" val="3256434438"/>
                    </a:ext>
                  </a:extLst>
                </a:gridCol>
                <a:gridCol w="1069848">
                  <a:extLst>
                    <a:ext uri="{9D8B030D-6E8A-4147-A177-3AD203B41FA5}">
                      <a16:colId xmlns:a16="http://schemas.microsoft.com/office/drawing/2014/main" val="1327262495"/>
                    </a:ext>
                  </a:extLst>
                </a:gridCol>
                <a:gridCol w="1069848">
                  <a:extLst>
                    <a:ext uri="{9D8B030D-6E8A-4147-A177-3AD203B41FA5}">
                      <a16:colId xmlns:a16="http://schemas.microsoft.com/office/drawing/2014/main" val="96766796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292595140"/>
                  </a:ext>
                </a:extLst>
              </a:tr>
              <a:tr h="370840">
                <a:tc>
                  <a:txBody>
                    <a:bodyPr/>
                    <a:lstStyle/>
                    <a:p>
                      <a:r>
                        <a:rPr lang="en-US" sz="1000" b="1"/>
                        <a:t>@FirstInsHI - 2021-02-19 12:26:08</a:t>
                      </a:r>
                      <a:r>
                        <a:rPr lang="en-US" sz="1000"/>
                        <a:t>
 Happy #AlohaFriday🌤️ Photo by Carole B. of our Claims department.
#PhotoOfTheDay #Hawaii #Oahu #FridayVibes #fridaymorning #TeamFICOH https://t.co/4zqBmSCpIY</a:t>
                      </a:r>
                    </a:p>
                  </a:txBody>
                  <a:tcPr/>
                </a:tc>
                <a:tc>
                  <a:txBody>
                    <a:bodyPr/>
                    <a:lstStyle/>
                    <a:p>
                      <a:r>
                        <a:rPr lang="en-US" sz="1000"/>
                        <a:t>02/19/2021 19:10:43</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5</a:t>
                      </a:r>
                    </a:p>
                  </a:txBody>
                  <a:tcPr/>
                </a:tc>
                <a:tc>
                  <a:txBody>
                    <a:bodyPr/>
                    <a:lstStyle/>
                    <a:p>
                      <a:r>
                        <a:rPr lang="en-US" sz="1000"/>
                        <a:t>0.4163 %</a:t>
                      </a:r>
                    </a:p>
                  </a:txBody>
                  <a:tcPr/>
                </a:tc>
                <a:extLst>
                  <a:ext uri="{0D108BD9-81ED-4DB2-BD59-A6C34878D82A}">
                    <a16:rowId xmlns:a16="http://schemas.microsoft.com/office/drawing/2014/main" val="2332021916"/>
                  </a:ext>
                </a:extLst>
              </a:tr>
              <a:tr h="370840">
                <a:tc>
                  <a:txBody>
                    <a:bodyPr/>
                    <a:lstStyle/>
                    <a:p>
                      <a:r>
                        <a:rPr lang="en-US" sz="1000" b="1"/>
                        <a:t>@FirstInsHI - 2021-02-26 13:25:09</a:t>
                      </a:r>
                      <a:r>
                        <a:rPr lang="en-US" sz="1000"/>
                        <a:t>
 FICOH was founded in 1911, making us the oldest and largest property &amp;amp; casualty insurer headquartered in Hawaii.
The photo on the left was taken in 1931, and the one on the right was taken on an #AlohaFriday in 1960.
#InsuranceCareersMonth #ICM2021 #FlashbackFriday #Archive https://t.co/pqK3lyipss</a:t>
                      </a:r>
                    </a:p>
                  </a:txBody>
                  <a:tcPr/>
                </a:tc>
                <a:tc>
                  <a:txBody>
                    <a:bodyPr/>
                    <a:lstStyle/>
                    <a:p>
                      <a:r>
                        <a:rPr lang="en-US" sz="1000"/>
                        <a:t>03/01/2021 19:09:23</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5</a:t>
                      </a:r>
                    </a:p>
                  </a:txBody>
                  <a:tcPr/>
                </a:tc>
                <a:tc>
                  <a:txBody>
                    <a:bodyPr/>
                    <a:lstStyle/>
                    <a:p>
                      <a:r>
                        <a:rPr lang="en-US" sz="1000"/>
                        <a:t>0.4163 %</a:t>
                      </a:r>
                    </a:p>
                  </a:txBody>
                  <a:tcPr/>
                </a:tc>
                <a:extLst>
                  <a:ext uri="{0D108BD9-81ED-4DB2-BD59-A6C34878D82A}">
                    <a16:rowId xmlns:a16="http://schemas.microsoft.com/office/drawing/2014/main" val="1478462540"/>
                  </a:ext>
                </a:extLst>
              </a:tr>
              <a:tr h="370840">
                <a:tc>
                  <a:txBody>
                    <a:bodyPr/>
                    <a:lstStyle/>
                    <a:p>
                      <a:r>
                        <a:rPr lang="en-US" sz="1000" b="1"/>
                        <a:t>@FirstInsHI - 2021-02-17 20:42:29</a:t>
                      </a:r>
                      <a:r>
                        <a:rPr lang="en-US" sz="1000"/>
                        <a:t>
 Choosing a new career? Here are 7 reasons to check out the insurance industry. https://t.co/ddn5ObPOvy
#ICM2021 #InsuranceCareersMonth https://t.co/kXxLkRnIDN</a:t>
                      </a:r>
                    </a:p>
                  </a:txBody>
                  <a:tcPr/>
                </a:tc>
                <a:tc>
                  <a:txBody>
                    <a:bodyPr/>
                    <a:lstStyle/>
                    <a:p>
                      <a:r>
                        <a:rPr lang="en-US" sz="1000"/>
                        <a:t>02/19/2021 01:10:23</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0.3331 %</a:t>
                      </a:r>
                    </a:p>
                  </a:txBody>
                  <a:tcPr/>
                </a:tc>
                <a:extLst>
                  <a:ext uri="{0D108BD9-81ED-4DB2-BD59-A6C34878D82A}">
                    <a16:rowId xmlns:a16="http://schemas.microsoft.com/office/drawing/2014/main" val="4065297372"/>
                  </a:ext>
                </a:extLst>
              </a:tr>
            </a:tbl>
          </a:graphicData>
        </a:graphic>
      </p:graphicFrame>
      <p:sp>
        <p:nvSpPr>
          <p:cNvPr id="4" name="Text Placeholder 3">
            <a:extLst>
              <a:ext uri="{FF2B5EF4-FFF2-40B4-BE49-F238E27FC236}">
                <a16:creationId xmlns:a16="http://schemas.microsoft.com/office/drawing/2014/main" id="{7C5773DD-7237-4511-939F-30D8DB909FD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3360772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8A0E2-43DB-4B15-95C3-E862B26FB8ED}"/>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D49B6BC8-683E-4495-A6B3-86D8ACB3D5FF}"/>
              </a:ext>
            </a:extLst>
          </p:cNvPr>
          <p:cNvGraphicFramePr>
            <a:graphicFrameLocks noGrp="1"/>
          </p:cNvGraphicFramePr>
          <p:nvPr>
            <p:ph type="tbl" sz="quarter" idx="13"/>
            <p:extLst>
              <p:ext uri="{D42A27DB-BD31-4B8C-83A1-F6EECF244321}">
                <p14:modId xmlns:p14="http://schemas.microsoft.com/office/powerpoint/2010/main" val="363857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596612758"/>
                    </a:ext>
                  </a:extLst>
                </a:gridCol>
                <a:gridCol w="576072">
                  <a:extLst>
                    <a:ext uri="{9D8B030D-6E8A-4147-A177-3AD203B41FA5}">
                      <a16:colId xmlns:a16="http://schemas.microsoft.com/office/drawing/2014/main" val="3533717555"/>
                    </a:ext>
                  </a:extLst>
                </a:gridCol>
                <a:gridCol w="576072">
                  <a:extLst>
                    <a:ext uri="{9D8B030D-6E8A-4147-A177-3AD203B41FA5}">
                      <a16:colId xmlns:a16="http://schemas.microsoft.com/office/drawing/2014/main" val="2741059885"/>
                    </a:ext>
                  </a:extLst>
                </a:gridCol>
                <a:gridCol w="576072">
                  <a:extLst>
                    <a:ext uri="{9D8B030D-6E8A-4147-A177-3AD203B41FA5}">
                      <a16:colId xmlns:a16="http://schemas.microsoft.com/office/drawing/2014/main" val="1833260373"/>
                    </a:ext>
                  </a:extLst>
                </a:gridCol>
                <a:gridCol w="576072">
                  <a:extLst>
                    <a:ext uri="{9D8B030D-6E8A-4147-A177-3AD203B41FA5}">
                      <a16:colId xmlns:a16="http://schemas.microsoft.com/office/drawing/2014/main" val="311816093"/>
                    </a:ext>
                  </a:extLst>
                </a:gridCol>
                <a:gridCol w="576072">
                  <a:extLst>
                    <a:ext uri="{9D8B030D-6E8A-4147-A177-3AD203B41FA5}">
                      <a16:colId xmlns:a16="http://schemas.microsoft.com/office/drawing/2014/main" val="2770161447"/>
                    </a:ext>
                  </a:extLst>
                </a:gridCol>
                <a:gridCol w="576072">
                  <a:extLst>
                    <a:ext uri="{9D8B030D-6E8A-4147-A177-3AD203B41FA5}">
                      <a16:colId xmlns:a16="http://schemas.microsoft.com/office/drawing/2014/main" val="4171516199"/>
                    </a:ext>
                  </a:extLst>
                </a:gridCol>
                <a:gridCol w="576072">
                  <a:extLst>
                    <a:ext uri="{9D8B030D-6E8A-4147-A177-3AD203B41FA5}">
                      <a16:colId xmlns:a16="http://schemas.microsoft.com/office/drawing/2014/main" val="3650235999"/>
                    </a:ext>
                  </a:extLst>
                </a:gridCol>
                <a:gridCol w="576072">
                  <a:extLst>
                    <a:ext uri="{9D8B030D-6E8A-4147-A177-3AD203B41FA5}">
                      <a16:colId xmlns:a16="http://schemas.microsoft.com/office/drawing/2014/main" val="3842596967"/>
                    </a:ext>
                  </a:extLst>
                </a:gridCol>
                <a:gridCol w="576072">
                  <a:extLst>
                    <a:ext uri="{9D8B030D-6E8A-4147-A177-3AD203B41FA5}">
                      <a16:colId xmlns:a16="http://schemas.microsoft.com/office/drawing/2014/main" val="1690156564"/>
                    </a:ext>
                  </a:extLst>
                </a:gridCol>
                <a:gridCol w="576072">
                  <a:extLst>
                    <a:ext uri="{9D8B030D-6E8A-4147-A177-3AD203B41FA5}">
                      <a16:colId xmlns:a16="http://schemas.microsoft.com/office/drawing/2014/main" val="2294733315"/>
                    </a:ext>
                  </a:extLst>
                </a:gridCol>
                <a:gridCol w="576072">
                  <a:extLst>
                    <a:ext uri="{9D8B030D-6E8A-4147-A177-3AD203B41FA5}">
                      <a16:colId xmlns:a16="http://schemas.microsoft.com/office/drawing/2014/main" val="3708757384"/>
                    </a:ext>
                  </a:extLst>
                </a:gridCol>
                <a:gridCol w="576072">
                  <a:extLst>
                    <a:ext uri="{9D8B030D-6E8A-4147-A177-3AD203B41FA5}">
                      <a16:colId xmlns:a16="http://schemas.microsoft.com/office/drawing/2014/main" val="196368418"/>
                    </a:ext>
                  </a:extLst>
                </a:gridCol>
                <a:gridCol w="576072">
                  <a:extLst>
                    <a:ext uri="{9D8B030D-6E8A-4147-A177-3AD203B41FA5}">
                      <a16:colId xmlns:a16="http://schemas.microsoft.com/office/drawing/2014/main" val="649880755"/>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36358125"/>
                  </a:ext>
                </a:extLst>
              </a:tr>
              <a:tr h="370840">
                <a:tc>
                  <a:txBody>
                    <a:bodyPr/>
                    <a:lstStyle/>
                    <a:p>
                      <a:r>
                        <a:rPr lang="en-US" sz="1000"/>
                        <a:t>3188</a:t>
                      </a:r>
                    </a:p>
                  </a:txBody>
                  <a:tcPr/>
                </a:tc>
                <a:tc>
                  <a:txBody>
                    <a:bodyPr/>
                    <a:lstStyle/>
                    <a:p>
                      <a:r>
                        <a:rPr lang="en-US" sz="1000"/>
                        <a:t>9</a:t>
                      </a:r>
                    </a:p>
                  </a:txBody>
                  <a:tcPr/>
                </a:tc>
                <a:tc>
                  <a:txBody>
                    <a:bodyPr/>
                    <a:lstStyle/>
                    <a:p>
                      <a:r>
                        <a:rPr lang="en-US" sz="1000"/>
                        <a:t>7</a:t>
                      </a:r>
                    </a:p>
                  </a:txBody>
                  <a:tcPr/>
                </a:tc>
                <a:tc>
                  <a:txBody>
                    <a:bodyPr/>
                    <a:lstStyle/>
                    <a:p>
                      <a:r>
                        <a:rPr lang="en-US" sz="1000"/>
                        <a:t>191</a:t>
                      </a:r>
                    </a:p>
                  </a:txBody>
                  <a:tcPr/>
                </a:tc>
                <a:tc>
                  <a:txBody>
                    <a:bodyPr/>
                    <a:lstStyle/>
                    <a:p>
                      <a:r>
                        <a:rPr lang="en-US" sz="1000"/>
                        <a:t>27.285714285714</a:t>
                      </a:r>
                    </a:p>
                  </a:txBody>
                  <a:tcPr/>
                </a:tc>
                <a:tc>
                  <a:txBody>
                    <a:bodyPr/>
                    <a:lstStyle/>
                    <a:p>
                      <a:r>
                        <a:rPr lang="en-US" sz="1000"/>
                        <a:t>7</a:t>
                      </a:r>
                    </a:p>
                  </a:txBody>
                  <a:tcPr/>
                </a:tc>
                <a:tc>
                  <a:txBody>
                    <a:bodyPr/>
                    <a:lstStyle/>
                    <a:p>
                      <a:r>
                        <a:rPr lang="en-US" sz="1000"/>
                        <a:t>1</a:t>
                      </a:r>
                    </a:p>
                  </a:txBody>
                  <a:tcPr/>
                </a:tc>
                <a:tc>
                  <a:txBody>
                    <a:bodyPr/>
                    <a:lstStyle/>
                    <a:p>
                      <a:r>
                        <a:rPr lang="en-US" sz="1000"/>
                        <a:t>0.14285714285714</a:t>
                      </a:r>
                    </a:p>
                  </a:txBody>
                  <a:tcPr/>
                </a:tc>
                <a:tc>
                  <a:txBody>
                    <a:bodyPr/>
                    <a:lstStyle/>
                    <a:p>
                      <a:r>
                        <a:rPr lang="en-US" sz="1000"/>
                        <a:t>646</a:t>
                      </a:r>
                    </a:p>
                  </a:txBody>
                  <a:tcPr/>
                </a:tc>
                <a:tc>
                  <a:txBody>
                    <a:bodyPr/>
                    <a:lstStyle/>
                    <a:p>
                      <a:r>
                        <a:rPr lang="en-US" sz="1000"/>
                        <a:t>92.285714285714</a:t>
                      </a:r>
                    </a:p>
                  </a:txBody>
                  <a:tcPr/>
                </a:tc>
                <a:tc>
                  <a:txBody>
                    <a:bodyPr/>
                    <a:lstStyle/>
                    <a:p>
                      <a:r>
                        <a:rPr lang="en-US" sz="1000"/>
                        <a:t>7451</a:t>
                      </a:r>
                    </a:p>
                  </a:txBody>
                  <a:tcPr/>
                </a:tc>
                <a:tc>
                  <a:txBody>
                    <a:bodyPr/>
                    <a:lstStyle/>
                    <a:p>
                      <a:r>
                        <a:rPr lang="en-US" sz="1000"/>
                        <a:t>1064.4285714286</a:t>
                      </a:r>
                    </a:p>
                  </a:txBody>
                  <a:tcPr/>
                </a:tc>
                <a:tc>
                  <a:txBody>
                    <a:bodyPr/>
                    <a:lstStyle/>
                    <a:p>
                      <a:r>
                        <a:rPr lang="en-US" sz="1000"/>
                        <a:t>0.10871408974763 %</a:t>
                      </a:r>
                    </a:p>
                  </a:txBody>
                  <a:tcPr/>
                </a:tc>
                <a:tc>
                  <a:txBody>
                    <a:bodyPr/>
                    <a:lstStyle/>
                    <a:p>
                      <a:r>
                        <a:rPr lang="en-US" sz="1000"/>
                        <a:t>n/a</a:t>
                      </a:r>
                    </a:p>
                  </a:txBody>
                  <a:tcPr/>
                </a:tc>
                <a:extLst>
                  <a:ext uri="{0D108BD9-81ED-4DB2-BD59-A6C34878D82A}">
                    <a16:rowId xmlns:a16="http://schemas.microsoft.com/office/drawing/2014/main" val="3124507007"/>
                  </a:ext>
                </a:extLst>
              </a:tr>
            </a:tbl>
          </a:graphicData>
        </a:graphic>
      </p:graphicFrame>
      <p:sp>
        <p:nvSpPr>
          <p:cNvPr id="4" name="Text Placeholder 3">
            <a:extLst>
              <a:ext uri="{FF2B5EF4-FFF2-40B4-BE49-F238E27FC236}">
                <a16:creationId xmlns:a16="http://schemas.microsoft.com/office/drawing/2014/main" id="{4604A1A4-63A7-40B3-9452-A90C9E335E34}"/>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78474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AC412-1396-4367-A0A3-25F5D6B226BE}"/>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D14F40AE-E1BE-48B9-8A51-B22F29C2B5AF}"/>
              </a:ext>
            </a:extLst>
          </p:cNvPr>
          <p:cNvGraphicFramePr>
            <a:graphicFrameLocks noGrp="1"/>
          </p:cNvGraphicFramePr>
          <p:nvPr>
            <p:ph type="chart" sz="quarter" idx="13"/>
            <p:extLst>
              <p:ext uri="{D42A27DB-BD31-4B8C-83A1-F6EECF244321}">
                <p14:modId xmlns:p14="http://schemas.microsoft.com/office/powerpoint/2010/main" val="1306917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291D82-C753-42BE-8670-6A48FC34456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4BD456D-A0A4-4466-8D2F-FB77915F40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1330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44B1B-800F-44CB-95EE-31784B087B8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FB5CAE4B-27E9-4765-A8D2-88055D2DBB46}"/>
              </a:ext>
            </a:extLst>
          </p:cNvPr>
          <p:cNvGraphicFramePr>
            <a:graphicFrameLocks noGrp="1"/>
          </p:cNvGraphicFramePr>
          <p:nvPr>
            <p:ph type="chart" sz="quarter" idx="13"/>
            <p:extLst>
              <p:ext uri="{D42A27DB-BD31-4B8C-83A1-F6EECF244321}">
                <p14:modId xmlns:p14="http://schemas.microsoft.com/office/powerpoint/2010/main" val="2325093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6C5EB-7917-478A-A682-65CE91A10A9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36FF127-FD7C-40F4-AE52-63EB4E3B5E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64841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F5479-09D2-486E-8C12-39D4C2AB5E38}"/>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F539E777-027F-443E-918C-F012AC2AB0FD}"/>
              </a:ext>
            </a:extLst>
          </p:cNvPr>
          <p:cNvGraphicFramePr>
            <a:graphicFrameLocks noGrp="1"/>
          </p:cNvGraphicFramePr>
          <p:nvPr>
            <p:ph type="chart" sz="quarter" idx="13"/>
            <p:extLst>
              <p:ext uri="{D42A27DB-BD31-4B8C-83A1-F6EECF244321}">
                <p14:modId xmlns:p14="http://schemas.microsoft.com/office/powerpoint/2010/main" val="1816975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286E0-938A-4E99-9D1E-4A736D75BBD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DC7867D-19F9-429E-BE99-E65A0BBC5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0328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E8005-7982-4725-8E5F-813BC6BD104A}"/>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11A28EAF-4414-4DCA-9864-3FDD472C961E}"/>
              </a:ext>
            </a:extLst>
          </p:cNvPr>
          <p:cNvGraphicFramePr>
            <a:graphicFrameLocks noGrp="1"/>
          </p:cNvGraphicFramePr>
          <p:nvPr>
            <p:ph type="tbl" sz="quarter" idx="13"/>
            <p:extLst>
              <p:ext uri="{D42A27DB-BD31-4B8C-83A1-F6EECF244321}">
                <p14:modId xmlns:p14="http://schemas.microsoft.com/office/powerpoint/2010/main" val="2167950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65939356"/>
                    </a:ext>
                  </a:extLst>
                </a:gridCol>
                <a:gridCol w="740664">
                  <a:extLst>
                    <a:ext uri="{9D8B030D-6E8A-4147-A177-3AD203B41FA5}">
                      <a16:colId xmlns:a16="http://schemas.microsoft.com/office/drawing/2014/main" val="42424235"/>
                    </a:ext>
                  </a:extLst>
                </a:gridCol>
                <a:gridCol w="740664">
                  <a:extLst>
                    <a:ext uri="{9D8B030D-6E8A-4147-A177-3AD203B41FA5}">
                      <a16:colId xmlns:a16="http://schemas.microsoft.com/office/drawing/2014/main" val="661730374"/>
                    </a:ext>
                  </a:extLst>
                </a:gridCol>
                <a:gridCol w="740664">
                  <a:extLst>
                    <a:ext uri="{9D8B030D-6E8A-4147-A177-3AD203B41FA5}">
                      <a16:colId xmlns:a16="http://schemas.microsoft.com/office/drawing/2014/main" val="3777154506"/>
                    </a:ext>
                  </a:extLst>
                </a:gridCol>
                <a:gridCol w="740664">
                  <a:extLst>
                    <a:ext uri="{9D8B030D-6E8A-4147-A177-3AD203B41FA5}">
                      <a16:colId xmlns:a16="http://schemas.microsoft.com/office/drawing/2014/main" val="1702606074"/>
                    </a:ext>
                  </a:extLst>
                </a:gridCol>
                <a:gridCol w="740664">
                  <a:extLst>
                    <a:ext uri="{9D8B030D-6E8A-4147-A177-3AD203B41FA5}">
                      <a16:colId xmlns:a16="http://schemas.microsoft.com/office/drawing/2014/main" val="2019509177"/>
                    </a:ext>
                  </a:extLst>
                </a:gridCol>
                <a:gridCol w="740664">
                  <a:extLst>
                    <a:ext uri="{9D8B030D-6E8A-4147-A177-3AD203B41FA5}">
                      <a16:colId xmlns:a16="http://schemas.microsoft.com/office/drawing/2014/main" val="2846606951"/>
                    </a:ext>
                  </a:extLst>
                </a:gridCol>
                <a:gridCol w="740664">
                  <a:extLst>
                    <a:ext uri="{9D8B030D-6E8A-4147-A177-3AD203B41FA5}">
                      <a16:colId xmlns:a16="http://schemas.microsoft.com/office/drawing/2014/main" val="831463516"/>
                    </a:ext>
                  </a:extLst>
                </a:gridCol>
                <a:gridCol w="740664">
                  <a:extLst>
                    <a:ext uri="{9D8B030D-6E8A-4147-A177-3AD203B41FA5}">
                      <a16:colId xmlns:a16="http://schemas.microsoft.com/office/drawing/2014/main" val="2003924362"/>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604956680"/>
                  </a:ext>
                </a:extLst>
              </a:tr>
              <a:tr h="370840">
                <a:tc>
                  <a:txBody>
                    <a:bodyPr/>
                    <a:lstStyle/>
                    <a:p>
                      <a:r>
                        <a:rPr lang="en-US" sz="1000" b="1"/>
                        <a:t>First Insurance Company of Hawaii - 2021-02-03 20:15:26</a:t>
                      </a:r>
                      <a:r>
                        <a:rPr lang="en-US" sz="1000"/>
                        <a:t>
 Every quarter, First Insurance recognizes an associate who epitomizes our core values and demonstrates excellent customer service. John P. Stanley IV (pictured left) of our Commercial Underwriting department was selected as a winner of our ‘Kupono Award’ in 2020 and recently celebrated this accomplishment with his nominator Phuong Y. and CEO Jeff Shonka. (Belated) Congratulations, John!</a:t>
                      </a:r>
                    </a:p>
                  </a:txBody>
                  <a:tcPr/>
                </a:tc>
                <a:tc>
                  <a:txBody>
                    <a:bodyPr/>
                    <a:lstStyle/>
                    <a:p>
                      <a:r>
                        <a:rPr lang="en-US" sz="1000"/>
                        <a:t>Image</a:t>
                      </a:r>
                    </a:p>
                  </a:txBody>
                  <a:tcPr/>
                </a:tc>
                <a:tc>
                  <a:txBody>
                    <a:bodyPr/>
                    <a:lstStyle/>
                    <a:p>
                      <a:r>
                        <a:rPr lang="en-US" sz="1000"/>
                        <a:t>38</a:t>
                      </a:r>
                    </a:p>
                  </a:txBody>
                  <a:tcPr/>
                </a:tc>
                <a:tc>
                  <a:txBody>
                    <a:bodyPr/>
                    <a:lstStyle/>
                    <a:p>
                      <a:r>
                        <a:rPr lang="en-US" sz="1000"/>
                        <a:t>3</a:t>
                      </a:r>
                    </a:p>
                  </a:txBody>
                  <a:tcPr/>
                </a:tc>
                <a:tc>
                  <a:txBody>
                    <a:bodyPr/>
                    <a:lstStyle/>
                    <a:p>
                      <a:r>
                        <a:rPr lang="en-US" sz="1000"/>
                        <a:t>0</a:t>
                      </a:r>
                    </a:p>
                  </a:txBody>
                  <a:tcPr/>
                </a:tc>
                <a:tc>
                  <a:txBody>
                    <a:bodyPr/>
                    <a:lstStyle/>
                    <a:p>
                      <a:r>
                        <a:rPr lang="en-US" sz="1000"/>
                        <a:t>66</a:t>
                      </a:r>
                    </a:p>
                  </a:txBody>
                  <a:tcPr/>
                </a:tc>
                <a:tc>
                  <a:txBody>
                    <a:bodyPr/>
                    <a:lstStyle/>
                    <a:p>
                      <a:r>
                        <a:rPr lang="en-US" sz="1000"/>
                        <a:t>0.062245491564863</a:t>
                      </a:r>
                    </a:p>
                  </a:txBody>
                  <a:tcPr/>
                </a:tc>
                <a:tc>
                  <a:txBody>
                    <a:bodyPr/>
                    <a:lstStyle/>
                    <a:p>
                      <a:r>
                        <a:rPr lang="en-US" sz="1000"/>
                        <a:t>1719</a:t>
                      </a:r>
                    </a:p>
                  </a:txBody>
                  <a:tcPr/>
                </a:tc>
                <a:tc>
                  <a:txBody>
                    <a:bodyPr/>
                    <a:lstStyle/>
                    <a:p>
                      <a:r>
                        <a:rPr lang="en-US" sz="1000"/>
                        <a:t>n/a</a:t>
                      </a:r>
                    </a:p>
                  </a:txBody>
                  <a:tcPr/>
                </a:tc>
                <a:extLst>
                  <a:ext uri="{0D108BD9-81ED-4DB2-BD59-A6C34878D82A}">
                    <a16:rowId xmlns:a16="http://schemas.microsoft.com/office/drawing/2014/main" val="1777829417"/>
                  </a:ext>
                </a:extLst>
              </a:tr>
              <a:tr h="370840">
                <a:tc>
                  <a:txBody>
                    <a:bodyPr/>
                    <a:lstStyle/>
                    <a:p>
                      <a:r>
                        <a:rPr lang="en-US" sz="1000" b="1"/>
                        <a:t>First Insurance Company of Hawaii - 2021-02-12 13:01:16</a:t>
                      </a:r>
                      <a:r>
                        <a:rPr lang="en-US" sz="1000"/>
                        <a:t>
 Happy #LunarNewYear from #TeamFICOH! Cheers to the year of the Ox! Wishing everyone a year of #goodfortune, #health, &amp; #happiness!
#FlashbackFriday - Last year, we celebrated #ChineseNewYear with a lion dance at our company meeting.</a:t>
                      </a:r>
                    </a:p>
                  </a:txBody>
                  <a:tcPr/>
                </a:tc>
                <a:tc>
                  <a:txBody>
                    <a:bodyPr/>
                    <a:lstStyle/>
                    <a:p>
                      <a:r>
                        <a:rPr lang="en-US" sz="1000"/>
                        <a:t>Image</a:t>
                      </a:r>
                    </a:p>
                  </a:txBody>
                  <a:tcPr/>
                </a:tc>
                <a:tc>
                  <a:txBody>
                    <a:bodyPr/>
                    <a:lstStyle/>
                    <a:p>
                      <a:r>
                        <a:rPr lang="en-US" sz="1000"/>
                        <a:t>37</a:t>
                      </a:r>
                    </a:p>
                  </a:txBody>
                  <a:tcPr/>
                </a:tc>
                <a:tc>
                  <a:txBody>
                    <a:bodyPr/>
                    <a:lstStyle/>
                    <a:p>
                      <a:r>
                        <a:rPr lang="en-US" sz="1000"/>
                        <a:t>1</a:t>
                      </a:r>
                    </a:p>
                  </a:txBody>
                  <a:tcPr/>
                </a:tc>
                <a:tc>
                  <a:txBody>
                    <a:bodyPr/>
                    <a:lstStyle/>
                    <a:p>
                      <a:r>
                        <a:rPr lang="en-US" sz="1000"/>
                        <a:t>0</a:t>
                      </a:r>
                    </a:p>
                  </a:txBody>
                  <a:tcPr/>
                </a:tc>
                <a:tc>
                  <a:txBody>
                    <a:bodyPr/>
                    <a:lstStyle/>
                    <a:p>
                      <a:r>
                        <a:rPr lang="en-US" sz="1000"/>
                        <a:t>224</a:t>
                      </a:r>
                    </a:p>
                  </a:txBody>
                  <a:tcPr/>
                </a:tc>
                <a:tc>
                  <a:txBody>
                    <a:bodyPr/>
                    <a:lstStyle/>
                    <a:p>
                      <a:r>
                        <a:rPr lang="en-US" sz="1000"/>
                        <a:t>0.19378698224852</a:t>
                      </a:r>
                    </a:p>
                  </a:txBody>
                  <a:tcPr/>
                </a:tc>
                <a:tc>
                  <a:txBody>
                    <a:bodyPr/>
                    <a:lstStyle/>
                    <a:p>
                      <a:r>
                        <a:rPr lang="en-US" sz="1000"/>
                        <a:t>1352</a:t>
                      </a:r>
                    </a:p>
                  </a:txBody>
                  <a:tcPr/>
                </a:tc>
                <a:tc>
                  <a:txBody>
                    <a:bodyPr/>
                    <a:lstStyle/>
                    <a:p>
                      <a:r>
                        <a:rPr lang="en-US" sz="1000"/>
                        <a:t>n/a</a:t>
                      </a:r>
                    </a:p>
                  </a:txBody>
                  <a:tcPr/>
                </a:tc>
                <a:extLst>
                  <a:ext uri="{0D108BD9-81ED-4DB2-BD59-A6C34878D82A}">
                    <a16:rowId xmlns:a16="http://schemas.microsoft.com/office/drawing/2014/main" val="602076251"/>
                  </a:ext>
                </a:extLst>
              </a:tr>
              <a:tr h="370840">
                <a:tc>
                  <a:txBody>
                    <a:bodyPr/>
                    <a:lstStyle/>
                    <a:p>
                      <a:r>
                        <a:rPr lang="en-US" sz="1000" b="1"/>
                        <a:t>First Insurance Company of Hawaii - 2021-02-25 20:20:16</a:t>
                      </a:r>
                      <a:r>
                        <a:rPr lang="en-US" sz="1000"/>
                        <a:t>
 The FICOH Charitable Foundation has donated 5,000 to support the University of Hawaii at Manoa Cancer Center’s new state-of-the-art Early Phase Clinical Research Center. 
"As a Hawai‘i company and employer, we feel it is imperative for us to invest in research that will have tangible benefits for our community. So many people in Hawaii are personally impacted by cancer each year. This is our way of helping find new lifesaving treatments and therapies for our families, neighbors and friends." - Jeff Shonka, CEO
Mahalo, University of Hawaii Foundation!</a:t>
                      </a:r>
                    </a:p>
                  </a:txBody>
                  <a:tcPr/>
                </a:tc>
                <a:tc>
                  <a:txBody>
                    <a:bodyPr/>
                    <a:lstStyle/>
                    <a:p>
                      <a:r>
                        <a:rPr lang="en-US" sz="1000"/>
                        <a:t>Link</a:t>
                      </a:r>
                    </a:p>
                  </a:txBody>
                  <a:tcPr/>
                </a:tc>
                <a:tc>
                  <a:txBody>
                    <a:bodyPr/>
                    <a:lstStyle/>
                    <a:p>
                      <a:r>
                        <a:rPr lang="en-US" sz="1000"/>
                        <a:t>36</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0.060190073917635</a:t>
                      </a:r>
                    </a:p>
                  </a:txBody>
                  <a:tcPr/>
                </a:tc>
                <a:tc>
                  <a:txBody>
                    <a:bodyPr/>
                    <a:lstStyle/>
                    <a:p>
                      <a:r>
                        <a:rPr lang="en-US" sz="1000"/>
                        <a:t>947</a:t>
                      </a:r>
                    </a:p>
                  </a:txBody>
                  <a:tcPr/>
                </a:tc>
                <a:tc>
                  <a:txBody>
                    <a:bodyPr/>
                    <a:lstStyle/>
                    <a:p>
                      <a:r>
                        <a:rPr lang="en-US" sz="1000"/>
                        <a:t>n/a</a:t>
                      </a:r>
                    </a:p>
                  </a:txBody>
                  <a:tcPr/>
                </a:tc>
                <a:extLst>
                  <a:ext uri="{0D108BD9-81ED-4DB2-BD59-A6C34878D82A}">
                    <a16:rowId xmlns:a16="http://schemas.microsoft.com/office/drawing/2014/main" val="47803967"/>
                  </a:ext>
                </a:extLst>
              </a:tr>
            </a:tbl>
          </a:graphicData>
        </a:graphic>
      </p:graphicFrame>
      <p:sp>
        <p:nvSpPr>
          <p:cNvPr id="4" name="Text Placeholder 3">
            <a:extLst>
              <a:ext uri="{FF2B5EF4-FFF2-40B4-BE49-F238E27FC236}">
                <a16:creationId xmlns:a16="http://schemas.microsoft.com/office/drawing/2014/main" id="{8D88F4B6-3FB0-43E1-9A72-6BE58D4C267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2272891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A85B1-D1CB-4E58-A4C9-620780359CC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B27E16A-23C9-4B5A-A192-043A803EF7C8}"/>
              </a:ext>
            </a:extLst>
          </p:cNvPr>
          <p:cNvGraphicFramePr>
            <a:graphicFrameLocks noGrp="1"/>
          </p:cNvGraphicFramePr>
          <p:nvPr>
            <p:ph type="tbl" sz="quarter" idx="13"/>
            <p:extLst>
              <p:ext uri="{D42A27DB-BD31-4B8C-83A1-F6EECF244321}">
                <p14:modId xmlns:p14="http://schemas.microsoft.com/office/powerpoint/2010/main" val="2372636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7424098"/>
                    </a:ext>
                  </a:extLst>
                </a:gridCol>
                <a:gridCol w="740664">
                  <a:extLst>
                    <a:ext uri="{9D8B030D-6E8A-4147-A177-3AD203B41FA5}">
                      <a16:colId xmlns:a16="http://schemas.microsoft.com/office/drawing/2014/main" val="4237705275"/>
                    </a:ext>
                  </a:extLst>
                </a:gridCol>
                <a:gridCol w="740664">
                  <a:extLst>
                    <a:ext uri="{9D8B030D-6E8A-4147-A177-3AD203B41FA5}">
                      <a16:colId xmlns:a16="http://schemas.microsoft.com/office/drawing/2014/main" val="2695713116"/>
                    </a:ext>
                  </a:extLst>
                </a:gridCol>
                <a:gridCol w="740664">
                  <a:extLst>
                    <a:ext uri="{9D8B030D-6E8A-4147-A177-3AD203B41FA5}">
                      <a16:colId xmlns:a16="http://schemas.microsoft.com/office/drawing/2014/main" val="2655062037"/>
                    </a:ext>
                  </a:extLst>
                </a:gridCol>
                <a:gridCol w="740664">
                  <a:extLst>
                    <a:ext uri="{9D8B030D-6E8A-4147-A177-3AD203B41FA5}">
                      <a16:colId xmlns:a16="http://schemas.microsoft.com/office/drawing/2014/main" val="4186848079"/>
                    </a:ext>
                  </a:extLst>
                </a:gridCol>
                <a:gridCol w="740664">
                  <a:extLst>
                    <a:ext uri="{9D8B030D-6E8A-4147-A177-3AD203B41FA5}">
                      <a16:colId xmlns:a16="http://schemas.microsoft.com/office/drawing/2014/main" val="829942229"/>
                    </a:ext>
                  </a:extLst>
                </a:gridCol>
                <a:gridCol w="740664">
                  <a:extLst>
                    <a:ext uri="{9D8B030D-6E8A-4147-A177-3AD203B41FA5}">
                      <a16:colId xmlns:a16="http://schemas.microsoft.com/office/drawing/2014/main" val="489121000"/>
                    </a:ext>
                  </a:extLst>
                </a:gridCol>
                <a:gridCol w="740664">
                  <a:extLst>
                    <a:ext uri="{9D8B030D-6E8A-4147-A177-3AD203B41FA5}">
                      <a16:colId xmlns:a16="http://schemas.microsoft.com/office/drawing/2014/main" val="1356159793"/>
                    </a:ext>
                  </a:extLst>
                </a:gridCol>
                <a:gridCol w="740664">
                  <a:extLst>
                    <a:ext uri="{9D8B030D-6E8A-4147-A177-3AD203B41FA5}">
                      <a16:colId xmlns:a16="http://schemas.microsoft.com/office/drawing/2014/main" val="9250780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1218332491"/>
                  </a:ext>
                </a:extLst>
              </a:tr>
              <a:tr h="370840">
                <a:tc>
                  <a:txBody>
                    <a:bodyPr/>
                    <a:lstStyle/>
                    <a:p>
                      <a:r>
                        <a:rPr lang="en-US" sz="1000"/>
                        <a:t>firstinshi</a:t>
                      </a:r>
                    </a:p>
                  </a:txBody>
                  <a:tcPr/>
                </a:tc>
                <a:tc>
                  <a:txBody>
                    <a:bodyPr/>
                    <a:lstStyle/>
                    <a:p>
                      <a:r>
                        <a:rPr lang="en-US" sz="1000"/>
                        <a:t>2570</a:t>
                      </a:r>
                    </a:p>
                  </a:txBody>
                  <a:tcPr/>
                </a:tc>
                <a:tc>
                  <a:txBody>
                    <a:bodyPr/>
                    <a:lstStyle/>
                    <a:p>
                      <a:r>
                        <a:rPr lang="en-US" sz="1000"/>
                        <a:t>28</a:t>
                      </a:r>
                    </a:p>
                  </a:txBody>
                  <a:tcPr/>
                </a:tc>
                <a:tc>
                  <a:txBody>
                    <a:bodyPr/>
                    <a:lstStyle/>
                    <a:p>
                      <a:r>
                        <a:rPr lang="en-US" sz="1000"/>
                        <a:t>4</a:t>
                      </a:r>
                    </a:p>
                  </a:txBody>
                  <a:tcPr/>
                </a:tc>
                <a:tc>
                  <a:txBody>
                    <a:bodyPr/>
                    <a:lstStyle/>
                    <a:p>
                      <a:r>
                        <a:rPr lang="en-US" sz="1000"/>
                        <a:t>3</a:t>
                      </a:r>
                    </a:p>
                  </a:txBody>
                  <a:tcPr/>
                </a:tc>
                <a:tc>
                  <a:txBody>
                    <a:bodyPr/>
                    <a:lstStyle/>
                    <a:p>
                      <a:r>
                        <a:rPr lang="en-US" sz="1000"/>
                        <a:t>1</a:t>
                      </a:r>
                    </a:p>
                  </a:txBody>
                  <a:tcPr/>
                </a:tc>
                <a:tc>
                  <a:txBody>
                    <a:bodyPr/>
                    <a:lstStyle/>
                    <a:p>
                      <a:r>
                        <a:rPr lang="en-US" sz="1000"/>
                        <a:t>8</a:t>
                      </a:r>
                    </a:p>
                  </a:txBody>
                  <a:tcPr/>
                </a:tc>
                <a:tc>
                  <a:txBody>
                    <a:bodyPr/>
                    <a:lstStyle/>
                    <a:p>
                      <a:r>
                        <a:rPr lang="en-US" sz="1000"/>
                        <a:t>391</a:t>
                      </a:r>
                    </a:p>
                  </a:txBody>
                  <a:tcPr/>
                </a:tc>
                <a:tc>
                  <a:txBody>
                    <a:bodyPr/>
                    <a:lstStyle/>
                    <a:p>
                      <a:r>
                        <a:rPr lang="en-US" sz="1000"/>
                        <a:t>401</a:t>
                      </a:r>
                    </a:p>
                  </a:txBody>
                  <a:tcPr/>
                </a:tc>
                <a:extLst>
                  <a:ext uri="{0D108BD9-81ED-4DB2-BD59-A6C34878D82A}">
                    <a16:rowId xmlns:a16="http://schemas.microsoft.com/office/drawing/2014/main" val="2384525580"/>
                  </a:ext>
                </a:extLst>
              </a:tr>
            </a:tbl>
          </a:graphicData>
        </a:graphic>
      </p:graphicFrame>
      <p:sp>
        <p:nvSpPr>
          <p:cNvPr id="4" name="Text Placeholder 3">
            <a:extLst>
              <a:ext uri="{FF2B5EF4-FFF2-40B4-BE49-F238E27FC236}">
                <a16:creationId xmlns:a16="http://schemas.microsoft.com/office/drawing/2014/main" id="{18A977DE-2138-499A-9F60-3AD73BD60F5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1747209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095BD-4E3E-422C-870F-4461C73BB8D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027E8E3-E37F-4912-8FBE-1453AE017C46}"/>
              </a:ext>
            </a:extLst>
          </p:cNvPr>
          <p:cNvGraphicFramePr>
            <a:graphicFrameLocks noGrp="1"/>
          </p:cNvGraphicFramePr>
          <p:nvPr>
            <p:ph type="chart" sz="quarter" idx="13"/>
            <p:extLst>
              <p:ext uri="{D42A27DB-BD31-4B8C-83A1-F6EECF244321}">
                <p14:modId xmlns:p14="http://schemas.microsoft.com/office/powerpoint/2010/main" val="33960903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192FB-60E3-4D2A-9B58-08C2A5EAB95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B8962A8-E212-4853-BA37-5BECA6E1F9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5516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06864-55EE-4CF2-95B9-2A01A75350F6}"/>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07FDC03-EF3D-4B8B-A6D4-7BBFBB31C9FB}"/>
              </a:ext>
            </a:extLst>
          </p:cNvPr>
          <p:cNvGraphicFramePr>
            <a:graphicFrameLocks noGrp="1"/>
          </p:cNvGraphicFramePr>
          <p:nvPr>
            <p:ph type="chart" sz="quarter" idx="13"/>
            <p:extLst>
              <p:ext uri="{D42A27DB-BD31-4B8C-83A1-F6EECF244321}">
                <p14:modId xmlns:p14="http://schemas.microsoft.com/office/powerpoint/2010/main" val="3028234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09D5F1-8215-48F2-A5DA-B61EB14DA22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0002E16-ED3F-494E-8213-E6D5414C0C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90798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689A6-5C36-4282-B575-D03F3B318BE9}"/>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A645DCB-C2CF-488D-AD95-91DD20C67FFC}"/>
              </a:ext>
            </a:extLst>
          </p:cNvPr>
          <p:cNvGraphicFramePr>
            <a:graphicFrameLocks noGrp="1"/>
          </p:cNvGraphicFramePr>
          <p:nvPr>
            <p:ph type="chart" sz="quarter" idx="13"/>
            <p:extLst>
              <p:ext uri="{D42A27DB-BD31-4B8C-83A1-F6EECF244321}">
                <p14:modId xmlns:p14="http://schemas.microsoft.com/office/powerpoint/2010/main" val="206295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23DA2E-ADFB-4A44-8619-B7A78E6DD81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1BD0C81-5122-4A03-87FD-9BDC429480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572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548B8-7E87-42FC-8C3A-E208CCD32B70}"/>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E9A18123-1FD9-4800-B242-05A28D2C7CF5}"/>
              </a:ext>
            </a:extLst>
          </p:cNvPr>
          <p:cNvGraphicFramePr>
            <a:graphicFrameLocks noGrp="1"/>
          </p:cNvGraphicFramePr>
          <p:nvPr>
            <p:ph type="tbl" sz="quarter" idx="13"/>
            <p:extLst>
              <p:ext uri="{D42A27DB-BD31-4B8C-83A1-F6EECF244321}">
                <p14:modId xmlns:p14="http://schemas.microsoft.com/office/powerpoint/2010/main" val="256647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37628220"/>
                    </a:ext>
                  </a:extLst>
                </a:gridCol>
                <a:gridCol w="987552">
                  <a:extLst>
                    <a:ext uri="{9D8B030D-6E8A-4147-A177-3AD203B41FA5}">
                      <a16:colId xmlns:a16="http://schemas.microsoft.com/office/drawing/2014/main" val="2270610170"/>
                    </a:ext>
                  </a:extLst>
                </a:gridCol>
                <a:gridCol w="987552">
                  <a:extLst>
                    <a:ext uri="{9D8B030D-6E8A-4147-A177-3AD203B41FA5}">
                      <a16:colId xmlns:a16="http://schemas.microsoft.com/office/drawing/2014/main" val="1976616874"/>
                    </a:ext>
                  </a:extLst>
                </a:gridCol>
                <a:gridCol w="987552">
                  <a:extLst>
                    <a:ext uri="{9D8B030D-6E8A-4147-A177-3AD203B41FA5}">
                      <a16:colId xmlns:a16="http://schemas.microsoft.com/office/drawing/2014/main" val="1270269653"/>
                    </a:ext>
                  </a:extLst>
                </a:gridCol>
                <a:gridCol w="987552">
                  <a:extLst>
                    <a:ext uri="{9D8B030D-6E8A-4147-A177-3AD203B41FA5}">
                      <a16:colId xmlns:a16="http://schemas.microsoft.com/office/drawing/2014/main" val="2414696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7910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- 2021-02-10 13:00:27</a:t>
                      </a:r>
                      <a:r>
                        <a:rPr kumimoji="0" lang="en-US" sz="1000" b="0" i="0" u="none" strike="noStrike" kern="1200" cap="none" spc="0" normalizeH="0" baseline="0" noProof="0">
                          <a:ln>
                            <a:noFill/>
                          </a:ln>
                          <a:solidFill>
                            <a:prstClr val="black"/>
                          </a:solidFill>
                          <a:effectLst/>
                          <a:uLnTx/>
                          <a:uFillTx/>
                          <a:latin typeface="+mn-lt"/>
                          <a:ea typeface="+mn-ea"/>
                          <a:cs typeface="+mn-cs"/>
                        </a:rPr>
                        <a:t>
 Enter our Valentine’s Day Giveaway for a chance to win one of TWO 0 gift cards to panyabistrohawaii!🍴Panya Bistro is currently open for dine-in and takeout. Check out their mouthwatering menu at panyabistro.com.
HERE’S HOW TO ENTER:
1. Like this post
2. Follow firstinshi &amp; panyabistrohawaii
3. Tag a friend in the comments
We will select TWO winners on February 14. ❤️ Winners will be contacted via Direct Message and will have 48 hours to claim their prize. Multiple entries are welcomed, limit one tag per comment.
Click on the link in our profile for complete contest rules.
.
.
.
.
.
.
#panybabistrohawaii #hawaiifoodfinds #kakaako #honolulufoodies #hawaiieats #giftcard #instagramcontest #giveaway #hawaiifood #foodie  #supportlocal #explorepage #oahueats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98120908"/>
                  </a:ext>
                </a:extLst>
              </a:tr>
            </a:tbl>
          </a:graphicData>
        </a:graphic>
      </p:graphicFrame>
      <p:sp>
        <p:nvSpPr>
          <p:cNvPr id="4" name="Text Placeholder 3">
            <a:extLst>
              <a:ext uri="{FF2B5EF4-FFF2-40B4-BE49-F238E27FC236}">
                <a16:creationId xmlns:a16="http://schemas.microsoft.com/office/drawing/2014/main" id="{279D78AA-C81E-4B0C-A7FA-CC1AE1EC12A1}"/>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675958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D9F5-CB31-4D25-B669-BAB06039F010}"/>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F0894C65-87A4-4100-A2C0-DBE710BEDBB7}"/>
              </a:ext>
            </a:extLst>
          </p:cNvPr>
          <p:cNvGraphicFramePr>
            <a:graphicFrameLocks noGrp="1"/>
          </p:cNvGraphicFramePr>
          <p:nvPr>
            <p:ph type="tbl" sz="quarter" idx="13"/>
            <p:extLst>
              <p:ext uri="{D42A27DB-BD31-4B8C-83A1-F6EECF244321}">
                <p14:modId xmlns:p14="http://schemas.microsoft.com/office/powerpoint/2010/main" val="203533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88094301"/>
                    </a:ext>
                  </a:extLst>
                </a:gridCol>
                <a:gridCol w="987552">
                  <a:extLst>
                    <a:ext uri="{9D8B030D-6E8A-4147-A177-3AD203B41FA5}">
                      <a16:colId xmlns:a16="http://schemas.microsoft.com/office/drawing/2014/main" val="81557236"/>
                    </a:ext>
                  </a:extLst>
                </a:gridCol>
                <a:gridCol w="987552">
                  <a:extLst>
                    <a:ext uri="{9D8B030D-6E8A-4147-A177-3AD203B41FA5}">
                      <a16:colId xmlns:a16="http://schemas.microsoft.com/office/drawing/2014/main" val="2110893605"/>
                    </a:ext>
                  </a:extLst>
                </a:gridCol>
                <a:gridCol w="987552">
                  <a:extLst>
                    <a:ext uri="{9D8B030D-6E8A-4147-A177-3AD203B41FA5}">
                      <a16:colId xmlns:a16="http://schemas.microsoft.com/office/drawing/2014/main" val="2552260400"/>
                    </a:ext>
                  </a:extLst>
                </a:gridCol>
                <a:gridCol w="987552">
                  <a:extLst>
                    <a:ext uri="{9D8B030D-6E8A-4147-A177-3AD203B41FA5}">
                      <a16:colId xmlns:a16="http://schemas.microsoft.com/office/drawing/2014/main" val="766966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5737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- 2021-02-18 21:01:34</a:t>
                      </a:r>
                      <a:r>
                        <a:rPr kumimoji="0" lang="en-US" sz="1000" b="0" i="0" u="none" strike="noStrike" kern="1200" cap="none" spc="0" normalizeH="0" baseline="0" noProof="0">
                          <a:ln>
                            <a:noFill/>
                          </a:ln>
                          <a:solidFill>
                            <a:prstClr val="black"/>
                          </a:solidFill>
                          <a:effectLst/>
                          <a:uLnTx/>
                          <a:uFillTx/>
                          <a:latin typeface="+mn-lt"/>
                          <a:ea typeface="+mn-ea"/>
                          <a:cs typeface="+mn-cs"/>
                        </a:rPr>
                        <a:t>
 Over the next several weeks, FICOH’s community action team, First CAT, will support families staying at ronaldhousehi through safe, no-contact meal drop-offs. In addition to supporting the families, we will use this opportunity to give some extra business to our valued restaurant insureds. Yesterday, we kicked off this initiative with an order from myhighwayinn 🤙
Click our bio to learn more!
#InsuranceGivesBack #InsuranceCareersMonth #Community #GiveBack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0342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- 2021-02-05 20:55:56</a:t>
                      </a:r>
                      <a:r>
                        <a:rPr kumimoji="0" lang="en-US" sz="1000" b="0" i="0" u="none" strike="noStrike" kern="1200" cap="none" spc="0" normalizeH="0" baseline="0" noProof="0">
                          <a:ln>
                            <a:noFill/>
                          </a:ln>
                          <a:solidFill>
                            <a:prstClr val="black"/>
                          </a:solidFill>
                          <a:effectLst/>
                          <a:uLnTx/>
                          <a:uFillTx/>
                          <a:latin typeface="+mn-lt"/>
                          <a:ea typeface="+mn-ea"/>
                          <a:cs typeface="+mn-cs"/>
                        </a:rPr>
                        <a:t>
 Today is #WearRedDay! ❤️ FICOH associates showed their support for american_heart and the fight against heart disease.
Why Go Red? Chances are we all know someone affected by heart disease and stroke because cardiovascular disease claims the lives of 1 in 3 women. Fortunately, we have the power to change that because 80 percent of cardiac and stroke events may be prevented with education and action. Visit the hearthawaii for resources and to see how you can help.
#GoRedForWomen #AmericanHeartMonth #HeartDisease #americanheartassociation #insurancecareersmonth #insurancegivesback #HawaiiHasHeart #HeartMonth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3422429"/>
                  </a:ext>
                </a:extLst>
              </a:tr>
            </a:tbl>
          </a:graphicData>
        </a:graphic>
      </p:graphicFrame>
      <p:sp>
        <p:nvSpPr>
          <p:cNvPr id="4" name="Text Placeholder 3">
            <a:extLst>
              <a:ext uri="{FF2B5EF4-FFF2-40B4-BE49-F238E27FC236}">
                <a16:creationId xmlns:a16="http://schemas.microsoft.com/office/drawing/2014/main" id="{A235CA0F-BE2A-458A-81E4-B6E8C75EE1CB}"/>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696191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2EDD6-F772-4718-B096-EF4A8FAC149F}"/>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B0DF36B5-CBD1-4073-B11A-16393C1B44AE}"/>
              </a:ext>
            </a:extLst>
          </p:cNvPr>
          <p:cNvGraphicFramePr>
            <a:graphicFrameLocks noGrp="1"/>
          </p:cNvGraphicFramePr>
          <p:nvPr>
            <p:ph type="tbl" sz="quarter" idx="13"/>
            <p:extLst>
              <p:ext uri="{D42A27DB-BD31-4B8C-83A1-F6EECF244321}">
                <p14:modId xmlns:p14="http://schemas.microsoft.com/office/powerpoint/2010/main" val="2884359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77754063"/>
                    </a:ext>
                  </a:extLst>
                </a:gridCol>
                <a:gridCol w="658368">
                  <a:extLst>
                    <a:ext uri="{9D8B030D-6E8A-4147-A177-3AD203B41FA5}">
                      <a16:colId xmlns:a16="http://schemas.microsoft.com/office/drawing/2014/main" val="1960383148"/>
                    </a:ext>
                  </a:extLst>
                </a:gridCol>
                <a:gridCol w="658368">
                  <a:extLst>
                    <a:ext uri="{9D8B030D-6E8A-4147-A177-3AD203B41FA5}">
                      <a16:colId xmlns:a16="http://schemas.microsoft.com/office/drawing/2014/main" val="3619997967"/>
                    </a:ext>
                  </a:extLst>
                </a:gridCol>
                <a:gridCol w="329184">
                  <a:extLst>
                    <a:ext uri="{9D8B030D-6E8A-4147-A177-3AD203B41FA5}">
                      <a16:colId xmlns:a16="http://schemas.microsoft.com/office/drawing/2014/main" val="2507630427"/>
                    </a:ext>
                  </a:extLst>
                </a:gridCol>
                <a:gridCol w="329184">
                  <a:extLst>
                    <a:ext uri="{9D8B030D-6E8A-4147-A177-3AD203B41FA5}">
                      <a16:colId xmlns:a16="http://schemas.microsoft.com/office/drawing/2014/main" val="3130167141"/>
                    </a:ext>
                  </a:extLst>
                </a:gridCol>
                <a:gridCol w="658368">
                  <a:extLst>
                    <a:ext uri="{9D8B030D-6E8A-4147-A177-3AD203B41FA5}">
                      <a16:colId xmlns:a16="http://schemas.microsoft.com/office/drawing/2014/main" val="3747708646"/>
                    </a:ext>
                  </a:extLst>
                </a:gridCol>
                <a:gridCol w="658368">
                  <a:extLst>
                    <a:ext uri="{9D8B030D-6E8A-4147-A177-3AD203B41FA5}">
                      <a16:colId xmlns:a16="http://schemas.microsoft.com/office/drawing/2014/main" val="1679433923"/>
                    </a:ext>
                  </a:extLst>
                </a:gridCol>
                <a:gridCol w="658368">
                  <a:extLst>
                    <a:ext uri="{9D8B030D-6E8A-4147-A177-3AD203B41FA5}">
                      <a16:colId xmlns:a16="http://schemas.microsoft.com/office/drawing/2014/main" val="41548904"/>
                    </a:ext>
                  </a:extLst>
                </a:gridCol>
                <a:gridCol w="658368">
                  <a:extLst>
                    <a:ext uri="{9D8B030D-6E8A-4147-A177-3AD203B41FA5}">
                      <a16:colId xmlns:a16="http://schemas.microsoft.com/office/drawing/2014/main" val="3500121956"/>
                    </a:ext>
                  </a:extLst>
                </a:gridCol>
                <a:gridCol w="658368">
                  <a:extLst>
                    <a:ext uri="{9D8B030D-6E8A-4147-A177-3AD203B41FA5}">
                      <a16:colId xmlns:a16="http://schemas.microsoft.com/office/drawing/2014/main" val="3358045223"/>
                    </a:ext>
                  </a:extLst>
                </a:gridCol>
                <a:gridCol w="658368">
                  <a:extLst>
                    <a:ext uri="{9D8B030D-6E8A-4147-A177-3AD203B41FA5}">
                      <a16:colId xmlns:a16="http://schemas.microsoft.com/office/drawing/2014/main" val="1803514494"/>
                    </a:ext>
                  </a:extLst>
                </a:gridCol>
                <a:gridCol w="658368">
                  <a:extLst>
                    <a:ext uri="{9D8B030D-6E8A-4147-A177-3AD203B41FA5}">
                      <a16:colId xmlns:a16="http://schemas.microsoft.com/office/drawing/2014/main" val="947722959"/>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654429959"/>
                  </a:ext>
                </a:extLst>
              </a:tr>
              <a:tr h="370840">
                <a:tc>
                  <a:txBody>
                    <a:bodyPr/>
                    <a:lstStyle/>
                    <a:p>
                      <a:r>
                        <a:rPr lang="en-US" sz="1000"/>
                        <a:t>firstinshi</a:t>
                      </a:r>
                    </a:p>
                  </a:txBody>
                  <a:tcPr/>
                </a:tc>
                <a:tc>
                  <a:txBody>
                    <a:bodyPr/>
                    <a:lstStyle/>
                    <a:p>
                      <a:r>
                        <a:rPr lang="en-US" sz="1000"/>
                        <a:t>23</a:t>
                      </a:r>
                    </a:p>
                  </a:txBody>
                  <a:tcPr/>
                </a:tc>
                <a:tc>
                  <a:txBody>
                    <a:bodyPr/>
                    <a:lstStyle/>
                    <a:p>
                      <a:r>
                        <a:rPr lang="en-US" sz="1000"/>
                        <a:t>0.7869</a:t>
                      </a:r>
                    </a:p>
                  </a:txBody>
                  <a:tcPr/>
                </a:tc>
                <a:tc>
                  <a:txBody>
                    <a:bodyPr/>
                    <a:lstStyle/>
                    <a:p>
                      <a:r>
                        <a:rPr lang="en-US" sz="1000"/>
                        <a:t>6.61</a:t>
                      </a:r>
                    </a:p>
                  </a:txBody>
                  <a:tcPr/>
                </a:tc>
                <a:tc>
                  <a:txBody>
                    <a:bodyPr/>
                    <a:lstStyle/>
                    <a:p>
                      <a:r>
                        <a:rPr lang="en-US" sz="1000"/>
                        <a:t>0.17</a:t>
                      </a:r>
                    </a:p>
                  </a:txBody>
                  <a:tcPr/>
                </a:tc>
                <a:tc>
                  <a:txBody>
                    <a:bodyPr/>
                    <a:lstStyle/>
                    <a:p>
                      <a:r>
                        <a:rPr lang="en-US" sz="1000"/>
                        <a:t>46.39</a:t>
                      </a:r>
                    </a:p>
                  </a:txBody>
                  <a:tcPr/>
                </a:tc>
                <a:tc>
                  <a:txBody>
                    <a:bodyPr/>
                    <a:lstStyle/>
                    <a:p>
                      <a:r>
                        <a:rPr lang="en-US" sz="1000"/>
                        <a:t>46.35</a:t>
                      </a:r>
                    </a:p>
                  </a:txBody>
                  <a:tcPr/>
                </a:tc>
                <a:tc>
                  <a:txBody>
                    <a:bodyPr/>
                    <a:lstStyle/>
                    <a:p>
                      <a:r>
                        <a:rPr lang="en-US" sz="1000"/>
                        <a:t>35.35</a:t>
                      </a:r>
                    </a:p>
                  </a:txBody>
                  <a:tcPr/>
                </a:tc>
                <a:tc>
                  <a:txBody>
                    <a:bodyPr/>
                    <a:lstStyle/>
                    <a:p>
                      <a:r>
                        <a:rPr lang="en-US" sz="1000"/>
                        <a:t>35.17</a:t>
                      </a:r>
                    </a:p>
                  </a:txBody>
                  <a:tcPr/>
                </a:tc>
                <a:tc>
                  <a:txBody>
                    <a:bodyPr/>
                    <a:lstStyle/>
                    <a:p>
                      <a:r>
                        <a:rPr lang="en-US" sz="1000"/>
                        <a:t>1067</a:t>
                      </a:r>
                    </a:p>
                  </a:txBody>
                  <a:tcPr/>
                </a:tc>
                <a:tc>
                  <a:txBody>
                    <a:bodyPr/>
                    <a:lstStyle/>
                    <a:p>
                      <a:r>
                        <a:rPr lang="en-US" sz="1000"/>
                        <a:t>152</a:t>
                      </a:r>
                    </a:p>
                  </a:txBody>
                  <a:tcPr/>
                </a:tc>
                <a:tc>
                  <a:txBody>
                    <a:bodyPr/>
                    <a:lstStyle/>
                    <a:p>
                      <a:r>
                        <a:rPr lang="en-US" sz="1000"/>
                        <a:t>813</a:t>
                      </a:r>
                    </a:p>
                  </a:txBody>
                  <a:tcPr/>
                </a:tc>
                <a:extLst>
                  <a:ext uri="{0D108BD9-81ED-4DB2-BD59-A6C34878D82A}">
                    <a16:rowId xmlns:a16="http://schemas.microsoft.com/office/drawing/2014/main" val="2647718602"/>
                  </a:ext>
                </a:extLst>
              </a:tr>
            </a:tbl>
          </a:graphicData>
        </a:graphic>
      </p:graphicFrame>
      <p:sp>
        <p:nvSpPr>
          <p:cNvPr id="4" name="Text Placeholder 3">
            <a:extLst>
              <a:ext uri="{FF2B5EF4-FFF2-40B4-BE49-F238E27FC236}">
                <a16:creationId xmlns:a16="http://schemas.microsoft.com/office/drawing/2014/main" id="{1D10D615-4828-41F6-A0CB-29274EA8CEE8}"/>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31594017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B0D7B-6640-41C5-B62B-E7535DCA6DB6}"/>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9F4B65DA-9FFD-4FE5-9E3D-521D390E531E}"/>
              </a:ext>
            </a:extLst>
          </p:cNvPr>
          <p:cNvGraphicFramePr>
            <a:graphicFrameLocks noGrp="1"/>
          </p:cNvGraphicFramePr>
          <p:nvPr>
            <p:ph type="tbl" sz="quarter" idx="13"/>
            <p:extLst>
              <p:ext uri="{D42A27DB-BD31-4B8C-83A1-F6EECF244321}">
                <p14:modId xmlns:p14="http://schemas.microsoft.com/office/powerpoint/2010/main" val="3414504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10781000"/>
                    </a:ext>
                  </a:extLst>
                </a:gridCol>
                <a:gridCol w="1316736">
                  <a:extLst>
                    <a:ext uri="{9D8B030D-6E8A-4147-A177-3AD203B41FA5}">
                      <a16:colId xmlns:a16="http://schemas.microsoft.com/office/drawing/2014/main" val="308445669"/>
                    </a:ext>
                  </a:extLst>
                </a:gridCol>
                <a:gridCol w="658368">
                  <a:extLst>
                    <a:ext uri="{9D8B030D-6E8A-4147-A177-3AD203B41FA5}">
                      <a16:colId xmlns:a16="http://schemas.microsoft.com/office/drawing/2014/main" val="3240702062"/>
                    </a:ext>
                  </a:extLst>
                </a:gridCol>
                <a:gridCol w="658368">
                  <a:extLst>
                    <a:ext uri="{9D8B030D-6E8A-4147-A177-3AD203B41FA5}">
                      <a16:colId xmlns:a16="http://schemas.microsoft.com/office/drawing/2014/main" val="690995393"/>
                    </a:ext>
                  </a:extLst>
                </a:gridCol>
                <a:gridCol w="658368">
                  <a:extLst>
                    <a:ext uri="{9D8B030D-6E8A-4147-A177-3AD203B41FA5}">
                      <a16:colId xmlns:a16="http://schemas.microsoft.com/office/drawing/2014/main" val="1272423447"/>
                    </a:ext>
                  </a:extLst>
                </a:gridCol>
                <a:gridCol w="658368">
                  <a:extLst>
                    <a:ext uri="{9D8B030D-6E8A-4147-A177-3AD203B41FA5}">
                      <a16:colId xmlns:a16="http://schemas.microsoft.com/office/drawing/2014/main" val="2012193199"/>
                    </a:ext>
                  </a:extLst>
                </a:gridCol>
                <a:gridCol w="658368">
                  <a:extLst>
                    <a:ext uri="{9D8B030D-6E8A-4147-A177-3AD203B41FA5}">
                      <a16:colId xmlns:a16="http://schemas.microsoft.com/office/drawing/2014/main" val="3033405755"/>
                    </a:ext>
                  </a:extLst>
                </a:gridCol>
                <a:gridCol w="658368">
                  <a:extLst>
                    <a:ext uri="{9D8B030D-6E8A-4147-A177-3AD203B41FA5}">
                      <a16:colId xmlns:a16="http://schemas.microsoft.com/office/drawing/2014/main" val="2948748755"/>
                    </a:ext>
                  </a:extLst>
                </a:gridCol>
                <a:gridCol w="658368">
                  <a:extLst>
                    <a:ext uri="{9D8B030D-6E8A-4147-A177-3AD203B41FA5}">
                      <a16:colId xmlns:a16="http://schemas.microsoft.com/office/drawing/2014/main" val="780551166"/>
                    </a:ext>
                  </a:extLst>
                </a:gridCol>
                <a:gridCol w="658368">
                  <a:extLst>
                    <a:ext uri="{9D8B030D-6E8A-4147-A177-3AD203B41FA5}">
                      <a16:colId xmlns:a16="http://schemas.microsoft.com/office/drawing/2014/main" val="2878157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93482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- 2021-02-25 21:02:31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https://quintly-image-storage.s3.amazonaws.com/42a5b893a9726451877e4ab7634db126/218c67ebbd439d6ef07f769edd388f14.jpg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02/26/2021 21:00:45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3446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- 2021-02-22 21:01:57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https://quintly-image-storage.s3.amazonaws.com/42a5b893a9726451877e4ab7634db126/f2fd59070bbd7c294e062253934fa2d3.jpg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02/23/2021 21:00:53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5733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- 2021-02-18 21:03:57</a:t>
                      </a:r>
                      <a:r>
                        <a:rPr kumimoji="0" lang="en-US" sz="1000" b="0" i="0" u="none" strike="noStrike" kern="1200" cap="none" spc="0" normalizeH="0" baseline="0" noProof="0">
                          <a:ln>
                            <a:noFill/>
                          </a:ln>
                          <a:solidFill>
                            <a:prstClr val="black"/>
                          </a:solidFill>
                          <a:effectLst/>
                          <a:uLnTx/>
                          <a:uFillTx/>
                          <a:latin typeface="+mn-lt"/>
                          <a:ea typeface="+mn-ea"/>
                          <a:cs typeface="+mn-cs"/>
                        </a:rPr>
                        <a:t>
 @MYHIGHWAYINN 🤙 @RONALDHOUSEHI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https://quintly-image-storage.s3.amazonaws.com/42a5b893a9726451877e4ab7634db126/eac876d8c3e40b152bbc305d5655afe5.jpg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02/19/2021 21:00:49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02652660"/>
                  </a:ext>
                </a:extLst>
              </a:tr>
            </a:tbl>
          </a:graphicData>
        </a:graphic>
      </p:graphicFrame>
      <p:sp>
        <p:nvSpPr>
          <p:cNvPr id="4" name="Text Placeholder 3">
            <a:extLst>
              <a:ext uri="{FF2B5EF4-FFF2-40B4-BE49-F238E27FC236}">
                <a16:creationId xmlns:a16="http://schemas.microsoft.com/office/drawing/2014/main" id="{BAB80AA6-E24B-4EE2-B5EF-790B34515D52}"/>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051385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C9D57-CD30-4EB8-A857-61AFF363F06E}"/>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C8322187-5EDD-4BCA-AC6B-C1C8E362EA5A}"/>
              </a:ext>
            </a:extLst>
          </p:cNvPr>
          <p:cNvGraphicFramePr>
            <a:graphicFrameLocks noGrp="1"/>
          </p:cNvGraphicFramePr>
          <p:nvPr>
            <p:ph type="tbl" sz="quarter" idx="13"/>
            <p:extLst>
              <p:ext uri="{D42A27DB-BD31-4B8C-83A1-F6EECF244321}">
                <p14:modId xmlns:p14="http://schemas.microsoft.com/office/powerpoint/2010/main" val="2923718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31973771"/>
                    </a:ext>
                  </a:extLst>
                </a:gridCol>
                <a:gridCol w="1316736">
                  <a:extLst>
                    <a:ext uri="{9D8B030D-6E8A-4147-A177-3AD203B41FA5}">
                      <a16:colId xmlns:a16="http://schemas.microsoft.com/office/drawing/2014/main" val="743337091"/>
                    </a:ext>
                  </a:extLst>
                </a:gridCol>
                <a:gridCol w="658368">
                  <a:extLst>
                    <a:ext uri="{9D8B030D-6E8A-4147-A177-3AD203B41FA5}">
                      <a16:colId xmlns:a16="http://schemas.microsoft.com/office/drawing/2014/main" val="3248953300"/>
                    </a:ext>
                  </a:extLst>
                </a:gridCol>
                <a:gridCol w="658368">
                  <a:extLst>
                    <a:ext uri="{9D8B030D-6E8A-4147-A177-3AD203B41FA5}">
                      <a16:colId xmlns:a16="http://schemas.microsoft.com/office/drawing/2014/main" val="3444330593"/>
                    </a:ext>
                  </a:extLst>
                </a:gridCol>
                <a:gridCol w="658368">
                  <a:extLst>
                    <a:ext uri="{9D8B030D-6E8A-4147-A177-3AD203B41FA5}">
                      <a16:colId xmlns:a16="http://schemas.microsoft.com/office/drawing/2014/main" val="3617231326"/>
                    </a:ext>
                  </a:extLst>
                </a:gridCol>
                <a:gridCol w="658368">
                  <a:extLst>
                    <a:ext uri="{9D8B030D-6E8A-4147-A177-3AD203B41FA5}">
                      <a16:colId xmlns:a16="http://schemas.microsoft.com/office/drawing/2014/main" val="3551433380"/>
                    </a:ext>
                  </a:extLst>
                </a:gridCol>
                <a:gridCol w="658368">
                  <a:extLst>
                    <a:ext uri="{9D8B030D-6E8A-4147-A177-3AD203B41FA5}">
                      <a16:colId xmlns:a16="http://schemas.microsoft.com/office/drawing/2014/main" val="3478334788"/>
                    </a:ext>
                  </a:extLst>
                </a:gridCol>
                <a:gridCol w="658368">
                  <a:extLst>
                    <a:ext uri="{9D8B030D-6E8A-4147-A177-3AD203B41FA5}">
                      <a16:colId xmlns:a16="http://schemas.microsoft.com/office/drawing/2014/main" val="135872439"/>
                    </a:ext>
                  </a:extLst>
                </a:gridCol>
                <a:gridCol w="658368">
                  <a:extLst>
                    <a:ext uri="{9D8B030D-6E8A-4147-A177-3AD203B41FA5}">
                      <a16:colId xmlns:a16="http://schemas.microsoft.com/office/drawing/2014/main" val="475140887"/>
                    </a:ext>
                  </a:extLst>
                </a:gridCol>
                <a:gridCol w="658368">
                  <a:extLst>
                    <a:ext uri="{9D8B030D-6E8A-4147-A177-3AD203B41FA5}">
                      <a16:colId xmlns:a16="http://schemas.microsoft.com/office/drawing/2014/main" val="1366255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36906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- 2021-02-13 21:14:17</a:t>
                      </a:r>
                      <a:r>
                        <a:rPr kumimoji="0" lang="en-US" sz="1000" b="0" i="0" u="none" strike="noStrike" kern="1200" cap="none" spc="0" normalizeH="0" baseline="0" noProof="0">
                          <a:ln>
                            <a:noFill/>
                          </a:ln>
                          <a:solidFill>
                            <a:prstClr val="black"/>
                          </a:solidFill>
                          <a:effectLst/>
                          <a:uLnTx/>
                          <a:uFillTx/>
                          <a:latin typeface="+mn-lt"/>
                          <a:ea typeface="+mn-ea"/>
                          <a:cs typeface="+mn-cs"/>
                        </a:rPr>
                        <a:t>
 TAG YOUR FRIENDS AND FAMILY! @PANYABISTROHAWAII  MULTIPLE ENTRIES WELCOMED!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https://quintly-image-storage.s3.amazonaws.com/42a5b893a9726451877e4ab7634db126/b073874dde95182eaa0bb1fc2f1073eb.jpg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02/14/2021 21:00:43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775700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- 2021-02-13 21:12:44</a:t>
                      </a:r>
                      <a:r>
                        <a:rPr kumimoji="0" lang="en-US" sz="1000" b="0" i="0" u="none" strike="noStrike" kern="1200" cap="none" spc="0" normalizeH="0" baseline="0" noProof="0">
                          <a:ln>
                            <a:noFill/>
                          </a:ln>
                          <a:solidFill>
                            <a:prstClr val="black"/>
                          </a:solidFill>
                          <a:effectLst/>
                          <a:uLnTx/>
                          <a:uFillTx/>
                          <a:latin typeface="+mn-lt"/>
                          <a:ea typeface="+mn-ea"/>
                          <a:cs typeface="+mn-cs"/>
                        </a:rPr>
                        <a:t>
 TWO WINNERS WILL BE ANNOUNCED TOMORROW!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https://quintly-image-storage.s3.amazonaws.com/42a5b893a9726451877e4ab7634db126/7721eeef191349e0f94aeb14cdfa49a9.jpg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02/14/2021 21:00:43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888718933"/>
                  </a:ext>
                </a:extLst>
              </a:tr>
            </a:tbl>
          </a:graphicData>
        </a:graphic>
      </p:graphicFrame>
      <p:sp>
        <p:nvSpPr>
          <p:cNvPr id="4" name="Text Placeholder 3">
            <a:extLst>
              <a:ext uri="{FF2B5EF4-FFF2-40B4-BE49-F238E27FC236}">
                <a16:creationId xmlns:a16="http://schemas.microsoft.com/office/drawing/2014/main" id="{FE30AF7C-F236-4F5E-9F3F-8A6337B76920}"/>
              </a:ext>
            </a:extLst>
          </p:cNvPr>
          <p:cNvSpPr>
            <a:spLocks noGrp="1"/>
          </p:cNvSpPr>
          <p:nvPr>
            <p:ph type="body" sz="quarter" idx="14"/>
          </p:nvPr>
        </p:nvSpPr>
        <p:spPr/>
        <p:txBody>
          <a:bodyPr/>
          <a:lstStyle/>
          <a:p>
            <a:r>
              <a:rPr lang="en-US"/>
              <a:t>02/01/2021 - 02/28/2021</a:t>
            </a:r>
          </a:p>
        </p:txBody>
      </p:sp>
    </p:spTree>
    <p:extLst>
      <p:ext uri="{BB962C8B-B14F-4D97-AF65-F5344CB8AC3E}">
        <p14:creationId xmlns:p14="http://schemas.microsoft.com/office/powerpoint/2010/main" val="4529120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860</Words>
  <Application>Microsoft Office PowerPoint</Application>
  <PresentationFormat>On-screen Show (4:3)</PresentationFormat>
  <Paragraphs>369</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Top Instagram Posts Table | FICOH - 1 of 2</vt:lpstr>
      <vt:lpstr>Instagram Top Instagram Posts Table | FICOH - 2 of 2</vt:lpstr>
      <vt:lpstr>Instagram Stories Key Metrics Table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2021-03-02T20:01:51Z</dcterms:created>
  <dcterms:modified xsi:type="dcterms:W3CDTF">2021-03-02T20:02:30Z</dcterms:modified>
</cp:coreProperties>
</file>