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44197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A5-40C4-8A64-EE91D94357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44197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A5-40C4-8A64-EE91D94357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44197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17683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A5-40C4-8A64-EE91D94357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44197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4A5-40C4-8A64-EE91D9435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756536"/>
        <c:axId val="309752928"/>
      </c:barChart>
      <c:dateAx>
        <c:axId val="309756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752928"/>
        <c:crosses val="autoZero"/>
        <c:auto val="1"/>
        <c:lblOffset val="100"/>
        <c:baseTimeUnit val="days"/>
      </c:dateAx>
      <c:valAx>
        <c:axId val="309752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756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44197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9F-4DBE-9744-F3A9F01C53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020464"/>
        <c:axId val="312019808"/>
      </c:barChart>
      <c:dateAx>
        <c:axId val="312020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019808"/>
        <c:crosses val="autoZero"/>
        <c:auto val="1"/>
        <c:lblOffset val="100"/>
        <c:baseTimeUnit val="days"/>
      </c:dateAx>
      <c:valAx>
        <c:axId val="312019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02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44197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0D-466C-A4A5-BB2934266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017512"/>
        <c:axId val="312018496"/>
      </c:barChart>
      <c:dateAx>
        <c:axId val="312017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018496"/>
        <c:crosses val="autoZero"/>
        <c:auto val="1"/>
        <c:lblOffset val="100"/>
        <c:baseTimeUnit val="days"/>
      </c:dateAx>
      <c:valAx>
        <c:axId val="312018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017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2021-01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F1-4132-B896-450B1F3B46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446448"/>
        <c:axId val="312443496"/>
      </c:barChart>
      <c:catAx>
        <c:axId val="312446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443496"/>
        <c:crosses val="autoZero"/>
        <c:auto val="1"/>
        <c:lblAlgn val="ctr"/>
        <c:lblOffset val="100"/>
        <c:noMultiLvlLbl val="0"/>
      </c:catAx>
      <c:valAx>
        <c:axId val="312443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446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44197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86-4993-AAB2-A435279A0F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445136"/>
        <c:axId val="312445792"/>
      </c:barChart>
      <c:dateAx>
        <c:axId val="312445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445792"/>
        <c:crosses val="autoZero"/>
        <c:auto val="1"/>
        <c:lblOffset val="100"/>
        <c:baseTimeUnit val="days"/>
      </c:dateAx>
      <c:valAx>
        <c:axId val="312445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445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44197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19-494E-AF6C-73067D5A2C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147464"/>
        <c:axId val="316151728"/>
      </c:barChart>
      <c:dateAx>
        <c:axId val="316147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151728"/>
        <c:crosses val="autoZero"/>
        <c:auto val="1"/>
        <c:lblOffset val="100"/>
        <c:baseTimeUnit val="days"/>
      </c:dateAx>
      <c:valAx>
        <c:axId val="316151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14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44197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D6-4543-89AA-244B0B3386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151072"/>
        <c:axId val="316145496"/>
      </c:barChart>
      <c:dateAx>
        <c:axId val="316151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145496"/>
        <c:crosses val="autoZero"/>
        <c:auto val="1"/>
        <c:lblOffset val="100"/>
        <c:baseTimeUnit val="days"/>
      </c:dateAx>
      <c:valAx>
        <c:axId val="316145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15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2021-01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E8-401D-B3C6-867A493957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604704"/>
        <c:axId val="273601424"/>
      </c:barChart>
      <c:catAx>
        <c:axId val="27360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01424"/>
        <c:crosses val="autoZero"/>
        <c:auto val="1"/>
        <c:lblAlgn val="ctr"/>
        <c:lblOffset val="100"/>
        <c:noMultiLvlLbl val="0"/>
      </c:catAx>
      <c:valAx>
        <c:axId val="273601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04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44197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12-4DFE-AFAE-260B9FE44E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583664"/>
        <c:axId val="320576448"/>
      </c:barChart>
      <c:dateAx>
        <c:axId val="320583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576448"/>
        <c:crosses val="autoZero"/>
        <c:auto val="1"/>
        <c:lblOffset val="100"/>
        <c:baseTimeUnit val="days"/>
      </c:dateAx>
      <c:valAx>
        <c:axId val="320576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583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2021-01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62-4A39-8185-E14716DA46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582352"/>
        <c:axId val="320576776"/>
      </c:barChart>
      <c:catAx>
        <c:axId val="32058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576776"/>
        <c:crosses val="autoZero"/>
        <c:auto val="1"/>
        <c:lblAlgn val="ctr"/>
        <c:lblOffset val="100"/>
        <c:noMultiLvlLbl val="0"/>
      </c:catAx>
      <c:valAx>
        <c:axId val="320576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58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2021-01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26-4963-9348-F9CFD2CA05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584648"/>
        <c:axId val="320588584"/>
      </c:barChart>
      <c:catAx>
        <c:axId val="320584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588584"/>
        <c:crosses val="autoZero"/>
        <c:auto val="1"/>
        <c:lblAlgn val="ctr"/>
        <c:lblOffset val="100"/>
        <c:noMultiLvlLbl val="0"/>
      </c:catAx>
      <c:valAx>
        <c:axId val="320588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584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44197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B0-4F46-958C-DE5ADE57D5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1348544"/>
        <c:axId val="401351168"/>
      </c:barChart>
      <c:dateAx>
        <c:axId val="401348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351168"/>
        <c:crosses val="autoZero"/>
        <c:auto val="1"/>
        <c:lblOffset val="100"/>
        <c:baseTimeUnit val="days"/>
      </c:dateAx>
      <c:valAx>
        <c:axId val="401351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348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44197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5F-412B-98AB-732D671139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1355104"/>
        <c:axId val="401361664"/>
      </c:barChart>
      <c:dateAx>
        <c:axId val="401355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361664"/>
        <c:crosses val="autoZero"/>
        <c:auto val="1"/>
        <c:lblOffset val="100"/>
        <c:baseTimeUnit val="days"/>
      </c:dateAx>
      <c:valAx>
        <c:axId val="401361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355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2021-01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22-4BA6-9E72-00ED56A98F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1364288"/>
        <c:axId val="401363304"/>
      </c:barChart>
      <c:catAx>
        <c:axId val="40136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363304"/>
        <c:crosses val="autoZero"/>
        <c:auto val="1"/>
        <c:lblAlgn val="ctr"/>
        <c:lblOffset val="100"/>
        <c:noMultiLvlLbl val="0"/>
      </c:catAx>
      <c:valAx>
        <c:axId val="401363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364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C0BEF-E777-4285-9C0F-E00ABC8162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TMA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508E3A-B22C-438F-B042-159789A7ED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1948406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309FF-C8B2-4B95-A58B-986B0231D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F3CF82-E48C-4793-AB32-41862D5433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392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E1888B-3EA9-46AD-8CCA-AA0BD31159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6C2BA-0309-42B2-B8FD-CC294D341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3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D695D-E48A-4A0B-B39B-EF5FA0892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447C0E-35D1-4F98-AAC9-63879B636D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1819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8932686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816850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691949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388227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303290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553380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975192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281165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68728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143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1.3555 %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303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D16F92-F51A-4FE3-B91E-656FB32E91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</p:spTree>
    <p:extLst>
      <p:ext uri="{BB962C8B-B14F-4D97-AF65-F5344CB8AC3E}">
        <p14:creationId xmlns:p14="http://schemas.microsoft.com/office/powerpoint/2010/main" val="1810852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DA8D4-E919-402D-94D5-416264A9C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Fans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DEC0F1-A370-4F15-90B9-05976E070E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02921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A4A3EC-F183-43F2-AC10-60135F16C2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69533-5F6C-4FC4-AD28-29DE5865C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85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362B8-C1F1-4530-96E5-0664602D3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Facebook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8776DB-174D-4F93-8B6D-ABE095948B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53618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7E057C-5D36-4A50-BCC8-BE916C59F5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5ED484-C1C6-443A-9887-1E368C769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196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42136-0CCF-4BD6-B0D9-7D4757718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61C532-1682-43DA-BF0D-9380E84040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02049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F3D036-8D1F-4DA4-A3F6-D60D151C66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3B9491-5B3C-46F5-9CF3-E35CE7169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505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52ACC-D8B0-4A6F-80BC-2DE7D45E2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Impressions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2092FE-D215-4A3C-BC45-33E9676B02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64983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0886B2-77BD-41D5-946F-DFEBD843BA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41CC1-8E46-4844-AC03-5D6DAFD74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019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26B4C-95C4-4DC2-9E1E-D11FDC13B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C8BD6B-0573-40FC-B16C-C280A70BCD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7696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13263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2875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51315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7884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5051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3109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1544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396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- 2021-01-29 19:10:07</a:t>
                      </a:r>
                      <a:r>
                        <a:rPr lang="en-US" sz="1000"/>
                        <a:t>
 Next time you go for a walk, take out your earbuds! Listening to what you hear – chirping birds and whistling wind – is a mindfulness tip to help facilitate your overall wellbeing. Get other mindfulness tips from TMA’s #CSR partner, the American Foundation for Suicide Prevention. https://afsp.org/story/six-mindfulness-tips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2.5641 %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858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- 2021-01-20 21:41:07</a:t>
                      </a:r>
                      <a:r>
                        <a:rPr lang="en-US" sz="1000"/>
                        <a:t>
 As part of our continuing efforts to promote inclusivity, TMA now offers a Floating Holiday! This additional benefit allows for employees to take time off for religious or cultural holidays or other state or federal holidays not already observed by TMA.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1.7995 %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32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- 2021-01-27 20:59:08</a:t>
                      </a:r>
                      <a:r>
                        <a:rPr lang="en-US" sz="1000"/>
                        <a:t>
 We’re #hiring! Apply for our open Catastrophe (CAT) Bond Analyst and Trader position in New York, NY. http://bit.ly/2KPJLXM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1.5385 %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9637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29BB12-CCEF-4DA6-A280-70B8A51631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</p:spTree>
    <p:extLst>
      <p:ext uri="{BB962C8B-B14F-4D97-AF65-F5344CB8AC3E}">
        <p14:creationId xmlns:p14="http://schemas.microsoft.com/office/powerpoint/2010/main" val="3970673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C02CD-37B9-4BDA-80E9-7A2CBA5C3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E78D84-6DEE-41F2-84D1-7DC20804BB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6060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19793496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60035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72067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35843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5370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50752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66649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5409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20128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77795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4008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96452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5468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125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1.0979 %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2237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66B04-BD11-4FF9-8C4E-FBEAB909A3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</p:spTree>
    <p:extLst>
      <p:ext uri="{BB962C8B-B14F-4D97-AF65-F5344CB8AC3E}">
        <p14:creationId xmlns:p14="http://schemas.microsoft.com/office/powerpoint/2010/main" val="3385669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07100-DD45-4E0A-BB03-D508763B0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A87A1C-25F1-4E75-9783-0FF94B1D53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17308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0B602A-8C97-4CEA-8E00-8ED82B3630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F8EDF9-8E43-4691-A11D-67603AF61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930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C5877-3134-4F5D-B2D4-69FBFD081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6C8958-7AAE-4278-99C0-808FCD5A35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88087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A9F419-E256-4B04-B6B7-D6ED279728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D77D5-0CCC-4475-97B0-0537427D0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221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B4B27-E1B5-40D5-A40A-ACFA438DA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F6BADD-51D8-4A1C-A7D7-1D36451BE5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23169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8151F7-DF8B-468C-989C-42F2F7FF01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84C0B-E2EB-4928-900A-4FD3084BB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963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C7A75-4FDD-44A8-A1A8-40E936F82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04CCA1-1001-470B-9E31-9C92B0572F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17565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40078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222763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2074460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6146687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2787224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9134875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3827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35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- 2021-01-08 18:49:46</a:t>
                      </a:r>
                      <a:r>
                        <a:rPr lang="en-US" sz="1000"/>
                        <a:t>
 TMA is #hiring! We're looking for a Commercial Underwriter for small accounts located in Pasadena, CA. Learn more: https://t.co/3K5TBVGFm4 https://t.co/g1I5D1sjGB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01/09/2021 06:06:45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1.9324 %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875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- 2021-01-11 20:33:46</a:t>
                      </a:r>
                      <a:r>
                        <a:rPr lang="en-US" sz="1000"/>
                        <a:t>
 The American Foundation for Suicide Prevention has local chapters in all 50 states! For the month of January, TMA will be supporting @afspnational and their mission to provide research, education, and advocacy for those affected by suicide. https://t.co/zZRdT11MXY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01/14/2021 18:06:31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1.4493 %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08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- 2021-01-20 21:40:20</a:t>
                      </a:r>
                      <a:r>
                        <a:rPr lang="en-US" sz="1000"/>
                        <a:t>
 As part of our continuing efforts to promote inclusivity, TMA now offers a Floating Holiday! This additional benefit allows for employees to take time off for religious or cultural holidays or other state or federal holidays not already observed by TMA. https://t.co/D3OXiQgE2t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01/23/2021 06:07:27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1.4218 %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806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64E8FF-9676-4F84-8731-B513BD3816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</p:spTree>
    <p:extLst>
      <p:ext uri="{BB962C8B-B14F-4D97-AF65-F5344CB8AC3E}">
        <p14:creationId xmlns:p14="http://schemas.microsoft.com/office/powerpoint/2010/main" val="2482358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7DA0A-676C-486F-8BBC-E22CD1618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1F0FED-C2C2-48E6-957A-D1ACA35D19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74465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651285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98519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1386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8800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9485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4758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1842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1830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0794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3548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3852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0665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004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17683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22.272727272727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1809.7272727273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0.025827382993266 %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928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87E63D-5E8D-448B-A565-43BA42F9FF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</p:spTree>
    <p:extLst>
      <p:ext uri="{BB962C8B-B14F-4D97-AF65-F5344CB8AC3E}">
        <p14:creationId xmlns:p14="http://schemas.microsoft.com/office/powerpoint/2010/main" val="3100606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F771E-E0DE-4743-B5B5-07DD3C9E2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7FB91F-920E-47F8-AF5D-420F145CF9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38727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E9E4CB-4199-44C3-8100-546496E009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B3290-6B69-466E-928F-41F8ECC1B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5161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19950-AFED-40A3-B795-D4E49049B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35540B-8977-4365-8256-BF776DBE29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92528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3E2848-3A10-4531-9C41-56D8E1299D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2BEFBE-2193-43EE-99C5-3FE44FC55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325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3990B-50E8-49C6-9074-62C3CC8DF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125E08-918A-4A17-BCF6-374A85E015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45589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07127D-34DE-485A-8522-A8C7C98DC3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FB8F0-1471-44D6-9C91-91609AFFE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257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9613A-AE87-469E-9946-3AC564E87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9FABA9-E1D3-4A92-822A-B4D97B56A2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8287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3181870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949017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348053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836704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603142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646881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803616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61455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74432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683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- 2021-01-15 18:15:08</a:t>
                      </a:r>
                      <a:r>
                        <a:rPr lang="en-US" sz="1000"/>
                        <a:t>
 In honor of Martin Luther King, Jr. Day, TMA offices will close early today at 3:00 p.m. We will resume normal business hours on Tuesday, January 19th.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0.028427491903562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66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- 2021-01-13 20:02:48</a:t>
                      </a:r>
                      <a:r>
                        <a:rPr lang="en-US" sz="1000"/>
                        <a:t>
 Martin Luther King, Jr. dedicated his life to helping others. For many, MLK Day is a reminder to give back to our communities. If you're looking for volunteer opportunities, visit http://bit.ly/2MTG5ow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0.028248587570621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034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- 2021-01-20 21:40:38</a:t>
                      </a:r>
                      <a:r>
                        <a:rPr lang="en-US" sz="1000"/>
                        <a:t>
 As part of our continuing efforts to promote inclusivity, TMA now offers a Floating Holiday! This additional benefit allows for employees to take time off for religious or cultural holidays or other state or federal holidays not already observed by TMA.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0.031554790590935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318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703694-A89C-43E0-AC94-0EA4545C22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</p:spTree>
    <p:extLst>
      <p:ext uri="{BB962C8B-B14F-4D97-AF65-F5344CB8AC3E}">
        <p14:creationId xmlns:p14="http://schemas.microsoft.com/office/powerpoint/2010/main" val="34396494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30DA9-FB85-4288-85BE-B55B55AEA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A1D04E-E10F-4163-A22C-ACD2C61A08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9549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20328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934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3817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5075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4611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0572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9004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119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5075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7926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785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2.4315 %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285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39BE9F-757E-4B0B-9549-98E215CD6A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</p:spTree>
    <p:extLst>
      <p:ext uri="{BB962C8B-B14F-4D97-AF65-F5344CB8AC3E}">
        <p14:creationId xmlns:p14="http://schemas.microsoft.com/office/powerpoint/2010/main" val="10555180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2184-F518-4710-8366-DCD2B0CEF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E357DF-A0A5-408D-A5D5-97AA0F774A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02572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611358-4618-40D5-AB10-C2E281DB8F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E1891-C09B-45C0-A4B2-83C8797C0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769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593B7-A01A-43DC-9983-F64D6897E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2EEBA0-4A43-4198-A200-84B1CA0617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4585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75124D-B612-48E8-B203-BCE5AFDDA9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A72AF1-5626-4A28-983F-7C1A89A29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1681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1C49A-98B7-4F0F-A839-D28509D27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BCF006-B292-45FF-8674-03D27144C7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51594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BF728-CDE6-45DE-8B6A-0AF9033F81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0C422-3C48-4952-909B-2D030FF18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4959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6C3CA-6994-4726-A56A-F90BBC987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Top Posts | Tokio Marine America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BED5C2-A2C8-4480-990E-A866A7FE5E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1432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151612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368116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8813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7644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1887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2008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8105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147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tmamerica - 2021-01-15 18:15:14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honor of Martin Luther King, Jr. Day, TMA offices will close early today at 3:00 p.m. We will resume normal business hours on Tuesday, January 19th. #mlk #mlkday #martinlutherking #martinlutherkingjr #martinlutherkingday #earlyclose #TMAnshin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https://scontent-lga3-2.cdninstagram.com/v/t51.2885-15/138716727_716698285706378_4860145802915341139_n.jpg?_nc_cat=100&amp;ccb=2&amp;_nc_sid=8ae9d6&amp;_nc_ohc=26jemgepny4AX_3JI_D&amp;_nc_ht=scontent-lga3-2.cdninstagram.com&amp;oh=2a415550b8f91f3c518d7098d3ecb564&amp;oe=60472AAD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02/09/2021 12:08:10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4.1322 %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901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61FEF-FC38-4FC8-99B2-D6FA3E2EBA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</p:spTree>
    <p:extLst>
      <p:ext uri="{BB962C8B-B14F-4D97-AF65-F5344CB8AC3E}">
        <p14:creationId xmlns:p14="http://schemas.microsoft.com/office/powerpoint/2010/main" val="14803454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5FB9F-1E05-4E80-B8B8-ED69BA1E1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Top Posts | Tokio Marine America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4FE4DC-99DE-458A-87B8-3ABBBEB50E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92914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9410120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516336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2114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7347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4533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1392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7921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747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tmamerica - 2021-01-29 19:19:16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Most of us breathe without thinking. Spend some time today noticing your breathing patterns – do you breath quick? In a shallow way? Deep breathing can slow our heart rate when life feels like it’s moving too fast. Learn more mindfulness techniques from TMA’s #CSR partner, afspnational. Visit afsp.org/story/six-mindfulness-tips for more info. 
#mindfulnesspractice #mindfulnessquotes #mindfulnessmatters #mindfulnessmoment #americanfoundationforsuicideprevention #afsp #breathing #breathingpractices #TMAnshin #AnshinInAction
📷 danitoro312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143999139_2731022513815108_3864543615072064265_n.jpg?_nc_cat=106&amp;ccb=2&amp;_nc_sid=8ae9d6&amp;_nc_ohc=cnrCxyNHFSYAX_tcld9&amp;_nc_ht=scontent-lga3-2.cdninstagram.com&amp;oh=5215ca28bcc830fbbd68a87fd5ac314e&amp;oe=604889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02/09/2021 12:08:10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3.2877 %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743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41F9C-07F8-41EE-AF35-A93010C3A1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</p:spTree>
    <p:extLst>
      <p:ext uri="{BB962C8B-B14F-4D97-AF65-F5344CB8AC3E}">
        <p14:creationId xmlns:p14="http://schemas.microsoft.com/office/powerpoint/2010/main" val="36922529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27421-EFC6-4ABA-BC8E-BFEB55F2D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Top Posts | Tokio Marine America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37CDEC-833F-4463-9441-7663B985FE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68648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5438861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91436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6293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7394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854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1113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242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673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tmamerica - 2021-01-11 20:32:03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afspnational is building a national community for suicide awareness built on research, education, and advocacy. TMA will be supporting their cause for the month of January. #suicideprevention #suicideawareness #mentalhealthawareness #mentalhealthmatters #community #CSR #corporatesocialresponsibility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137256106_634120970694244_2635136480243301049_n.jpg?_nc_cat=110&amp;ccb=2&amp;_nc_sid=8ae9d6&amp;_nc_ohc=IJsdurVnbMkAX8ruGgS&amp;_nc_oc=AQm-gQYYCTIIK8TYeHaLorBTNHmaQpIzEeBN1X6gtl68V-jf69ZNyHpeXWNpzuTHdVQ&amp;_nc_ht=scontent-lga3-2.cdninstagram.com&amp;oh=b24a72180ef2262b38ca97aee4863218&amp;oe=604851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02/09/2021 12:08:10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3.0471 %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118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99A456-9C4A-4B4E-9689-5E69FA0A5C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</p:spTree>
    <p:extLst>
      <p:ext uri="{BB962C8B-B14F-4D97-AF65-F5344CB8AC3E}">
        <p14:creationId xmlns:p14="http://schemas.microsoft.com/office/powerpoint/2010/main" val="33544328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2A687-02B3-43B2-BA5B-AC4D3967B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8390E8-4348-463E-9560-5A2F6C9B34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4197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296501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8315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9742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6488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8270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7718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8036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8861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5436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0599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394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9679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272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718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E74048-5406-4C1D-9FAB-44C7A6C8CD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</p:spTree>
    <p:extLst>
      <p:ext uri="{BB962C8B-B14F-4D97-AF65-F5344CB8AC3E}">
        <p14:creationId xmlns:p14="http://schemas.microsoft.com/office/powerpoint/2010/main" val="27709753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6EC59-E73F-4190-BBBF-A3099B3B7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3F7BD9-A317-4833-A681-77A63C7399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2165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8354819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0103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529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1099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8493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4100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7342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5563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5678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5535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737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- 2021-01-22 20:52:40</a:t>
                      </a:r>
                      <a:r>
                        <a:rPr lang="en-US" sz="1000"/>
                        <a:t>
 We asked TMA employees for their favorite binge-worthy TV shows.  Pick your favorite!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https://quintly-image-storage.s3.amazonaws.com/ea0e6a3ca65b01a392bf1b0a36d01601/9672230799dd2bfd0f736729163a8b6b.jpg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01/23/2021 20:31:11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161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- 2021-01-22 20:55:32</a:t>
                      </a:r>
                      <a:r>
                        <a:rPr lang="en-US" sz="1000"/>
                        <a:t>
 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https://quintly-image-storage.s3.amazonaws.com/ea0e6a3ca65b01a392bf1b0a36d01601/f681827bcd022e89c12064df0d8508e9.jpg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01/23/2021 20:31:11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218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000" b="1"/>
                        <a:t>tmamerica - 2021-01-22 20:56:32</a:t>
                      </a:r>
                      <a:r>
                        <a:rPr lang="it-IT" sz="1000"/>
                        <a:t>
 AMAZON PRIME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https://quintly-image-storage.s3.amazonaws.com/ea0e6a3ca65b01a392bf1b0a36d01601/846719d79091cb2cf5da999e4fe4f1c8.jpg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01/23/2021 20:31:11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868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1CA566-A10B-48E1-ABC4-F1CFA734EB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</p:spTree>
    <p:extLst>
      <p:ext uri="{BB962C8B-B14F-4D97-AF65-F5344CB8AC3E}">
        <p14:creationId xmlns:p14="http://schemas.microsoft.com/office/powerpoint/2010/main" val="41905113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1036</Words>
  <Application>Microsoft Office PowerPoint</Application>
  <PresentationFormat>On-screen Show (4:3)</PresentationFormat>
  <Paragraphs>354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TMA Social Media</vt:lpstr>
      <vt:lpstr>Overall Overall Audience | Tokio Marine America</vt:lpstr>
      <vt:lpstr>Facebook Key Metrics Table | Tokio Marine America</vt:lpstr>
      <vt:lpstr>Facebook Facebook Fans Change | Tokio Marine America</vt:lpstr>
      <vt:lpstr>Facebook Average Interactions Per Facebook Post | Tokio Marine America</vt:lpstr>
      <vt:lpstr>Facebook Total Interactions Per Month | Tokio Marine America</vt:lpstr>
      <vt:lpstr>Facebook Facebook Impressions | Tokio Marine America</vt:lpstr>
      <vt:lpstr>Facebook Own Posts Table | Tokio Marine America</vt:lpstr>
      <vt:lpstr>Twitter Key Metrics Table | Tokio Marine America</vt:lpstr>
      <vt:lpstr>Twitter Twitter Followers Change | Tokio Marine America</vt:lpstr>
      <vt:lpstr>Twitter Average Interactions Per Tweet | Tokio Marine America</vt:lpstr>
      <vt:lpstr>Twitter Total Interactions Per Month | Tokio Marine America</vt:lpstr>
      <vt:lpstr>Twitter Own and Retweeted Tweets Table | Tokio Marine America</vt:lpstr>
      <vt:lpstr>LinkedIn Key Metrics Table | Tokio Marine America</vt:lpstr>
      <vt:lpstr>LinkedIn LinkedIn Followers Change | Tokio Marine America</vt:lpstr>
      <vt:lpstr>LinkedIn Average Interactions Per LinkedIn Update | Tokio Marine America</vt:lpstr>
      <vt:lpstr>LinkedIn Total Interactions Per Month | Tokio Marine America</vt:lpstr>
      <vt:lpstr>LinkedIn Posts Table | Tokio Marine America</vt:lpstr>
      <vt:lpstr>Instagram Key Metrics Table | Tokio Marine America</vt:lpstr>
      <vt:lpstr>Instagram Followers Change | Tokio Marine America</vt:lpstr>
      <vt:lpstr>Instagram Average Interactions Per Post | Tokio Marine America</vt:lpstr>
      <vt:lpstr>Instagram Total Interactions Per Month | Tokio Marine America</vt:lpstr>
      <vt:lpstr>Instagram Instagram Top Posts | Tokio Marine America - 1 of 3</vt:lpstr>
      <vt:lpstr>Instagram Instagram Top Posts | Tokio Marine America - 2 of 3</vt:lpstr>
      <vt:lpstr>Instagram Instagram Top Posts | Tokio Marine America - 3 of 3</vt:lpstr>
      <vt:lpstr>Instagram Stories Key Metrics Table | Tokio Marine America</vt:lpstr>
      <vt:lpstr>Instagram Stories Table 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TMA Social Media</dc:title>
  <dc:creator>Frederik Peiniger</dc:creator>
  <cp:lastModifiedBy>Frederik Peiniger</cp:lastModifiedBy>
  <cp:revision>1</cp:revision>
  <dcterms:created xsi:type="dcterms:W3CDTF">2021-02-09T13:31:08Z</dcterms:created>
  <dcterms:modified xsi:type="dcterms:W3CDTF">2021-02-09T13:31:46Z</dcterms:modified>
</cp:coreProperties>
</file>